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" r:id="rId2"/>
    <p:sldId id="327" r:id="rId3"/>
    <p:sldId id="325" r:id="rId4"/>
    <p:sldId id="314" r:id="rId5"/>
    <p:sldId id="329" r:id="rId6"/>
    <p:sldId id="332" r:id="rId7"/>
    <p:sldId id="333" r:id="rId8"/>
    <p:sldId id="319" r:id="rId9"/>
  </p:sldIdLst>
  <p:sldSz cx="12192000" cy="6858000"/>
  <p:notesSz cx="6858000" cy="9144000"/>
  <p:custShowLst>
    <p:custShow name="Wt slideshow" id="0">
      <p:sldLst>
        <p:sld r:id="rId2"/>
        <p:sld r:id="rId3"/>
        <p:sld r:id="rId4"/>
        <p:sld r:id="rId5"/>
        <p:sld r:id="rId6"/>
        <p:sld r:id="rId7"/>
        <p:sld r:id="rId8"/>
        <p:sld r:id="rId9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Rg st="2" end="3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818"/>
    <a:srgbClr val="4472C4"/>
    <a:srgbClr val="D0D1FF"/>
    <a:srgbClr val="C8E7FF"/>
    <a:srgbClr val="E5B3FE"/>
    <a:srgbClr val="ECBCFD"/>
    <a:srgbClr val="FFCBF2"/>
    <a:srgbClr val="F3C4FB"/>
    <a:srgbClr val="3F37C9"/>
    <a:srgbClr val="3A0C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06" autoAdjust="0"/>
    <p:restoredTop sz="94660"/>
  </p:normalViewPr>
  <p:slideViewPr>
    <p:cSldViewPr snapToGrid="0">
      <p:cViewPr>
        <p:scale>
          <a:sx n="92" d="100"/>
          <a:sy n="92" d="100"/>
        </p:scale>
        <p:origin x="53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8BCA3-2BD0-4C90-BFC5-1B9806E36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F3FE5-9B87-48EB-B9DD-D9DDA6A4B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76E15-904F-4DB2-BB8A-9F58CE2A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05B4-BBC9-4D10-9B7B-ECDFA68A21E1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78F71-C4B1-444F-ABA8-0A4A1CAD7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10274-01A6-4D18-9CB2-9A398E597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E101-380A-4F1E-84A9-54ECA867B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98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1004-433C-4A37-A230-2540916E9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5451C-C1BA-42C5-BBB4-9B69D249C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99AD-5BE1-4B14-A03C-519B8D2BA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05B4-BBC9-4D10-9B7B-ECDFA68A21E1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D3A68-32DF-4157-A63F-1C9F639DA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D2C17-9FF3-42B8-AA57-8A39A7F8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E101-380A-4F1E-84A9-54ECA867B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14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2B3082-11CE-4648-B6B2-6A0D0D6C59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5E0809-2FEC-409F-9C67-A045394EE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6AAAA-000E-4377-A993-4E830D52B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05B4-BBC9-4D10-9B7B-ECDFA68A21E1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38F51-1A0C-46F7-9F6C-4B7C77D0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B3239-CD92-458A-971E-87AE94A7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E101-380A-4F1E-84A9-54ECA867B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6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DC858-702C-47F8-ABA6-CD97B56B0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E377F-0E0A-4BD9-AAA6-F64BAB0E0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C8935-E814-45BA-9360-A7E4F9CD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05B4-BBC9-4D10-9B7B-ECDFA68A21E1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F5E19-4D64-4519-BDD9-42AE4189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7BE4F-C480-4EF7-89F7-5930D381D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E101-380A-4F1E-84A9-54ECA867B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04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8C81F-59E7-4596-A675-A3FEC2540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71D2E-D92B-41D2-912B-E7CCA2FFC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E4868-0144-4E43-8272-AA9AD1E1D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05B4-BBC9-4D10-9B7B-ECDFA68A21E1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847CD-DBD5-426E-9C70-D3C26034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3DEB0-9006-41C1-84A9-C125E89B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E101-380A-4F1E-84A9-54ECA867B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11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D53D-3E58-46F6-8C82-BB0BF5CB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79E20-123E-49E9-B7F6-C03944140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FD27D-6AC5-4A3A-AD45-C89A706CC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EDA35-AD47-48AF-BB34-9112A944A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05B4-BBC9-4D10-9B7B-ECDFA68A21E1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7FD62-B56D-4655-A736-B0F9B619F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984BD-F769-487D-AC6C-32B1106D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E101-380A-4F1E-84A9-54ECA867B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55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3402-1946-4C84-9594-53A41C67B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BB701-AF8A-4E5E-9C1B-6664E2E79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84213-E575-47FD-AE0F-55B226947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31854F-C57E-41C8-8A27-73999FE06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72115-F5F0-4B47-98AE-81DD1366F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648C9A-20F5-4CAB-AE2A-02F40C0E5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05B4-BBC9-4D10-9B7B-ECDFA68A21E1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FC72DD-6E9A-4520-A1FC-428DD8A41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B4AD01-F768-4A0B-853E-D01574CE2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E101-380A-4F1E-84A9-54ECA867B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65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D3644-E89B-45E7-87E1-90125FFD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9AD98-EF4A-4241-B5E4-C4BC737B8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05B4-BBC9-4D10-9B7B-ECDFA68A21E1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3D3B7F-CEDC-4C9D-A2C6-2D3FCE5C5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A1764-5D2F-4AF1-9E15-D198F68D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E101-380A-4F1E-84A9-54ECA867B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25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4E8708-E599-4030-AAD2-D171AFBB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05B4-BBC9-4D10-9B7B-ECDFA68A21E1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793EC3-EF6B-4B4E-AB83-7F7BB3847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077A6-A184-44DF-8D6B-6FBF4A0F0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E101-380A-4F1E-84A9-54ECA867B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26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6F26C-4B0E-4C3B-9B4E-66C3BCCDB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2BFE-10DB-4123-AD21-C0A191508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603D3-690B-4243-9BD7-885CEA585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6865-9447-48BF-AC13-28BAC51F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05B4-BBC9-4D10-9B7B-ECDFA68A21E1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235F1-B28D-4092-8B33-2FB568566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E9B5D-0585-45A8-B841-8C510630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E101-380A-4F1E-84A9-54ECA867B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52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6F736-82B9-4E94-874F-E3ED79C66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BC9C8B-AB6C-4314-9816-1A4EE06EB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EC136-EB43-418B-A44E-720410A41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CDE30-8622-40CD-90BD-9D316FFE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05B4-BBC9-4D10-9B7B-ECDFA68A21E1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DF847-87EF-410D-80D5-F442A8359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9EE90-97B6-4B65-884A-1DF06D14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E101-380A-4F1E-84A9-54ECA867B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719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12DF48-F60B-4B71-8E19-27E8B2162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624DA-EB18-4995-8CC9-16EF096BA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573F7-F1A7-4AF5-9363-F7DCA6FA1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E05B4-BBC9-4D10-9B7B-ECDFA68A21E1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22CC7-875C-4454-A2A6-668D133070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6DBC5-15FC-4947-A521-937DE59DA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3E101-380A-4F1E-84A9-54ECA867B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55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18.jpeg"/><Relationship Id="rId3" Type="http://schemas.openxmlformats.org/officeDocument/2006/relationships/image" Target="../media/image2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4.svg"/><Relationship Id="rId2" Type="http://schemas.openxmlformats.org/officeDocument/2006/relationships/image" Target="../media/image1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19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2.jpeg"/><Relationship Id="rId3" Type="http://schemas.openxmlformats.org/officeDocument/2006/relationships/image" Target="../media/image2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4.svg"/><Relationship Id="rId2" Type="http://schemas.openxmlformats.org/officeDocument/2006/relationships/image" Target="../media/image1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19" Type="http://schemas.openxmlformats.org/officeDocument/2006/relationships/image" Target="../media/image23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0EDE-CFC5-4EF6-BCEA-7A4A24717D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WT presentation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786C9-A400-4BFB-AD6B-823BAD5EAC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Sever-Side technology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6073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39F3B0CE-5776-438A-83C4-C1755111C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5101" y="-126459"/>
            <a:ext cx="12198485" cy="7393021"/>
          </a:xfrm>
          <a:prstGeom prst="rect">
            <a:avLst/>
          </a:prstGeom>
        </p:spPr>
      </p:pic>
      <p:sp>
        <p:nvSpPr>
          <p:cNvPr id="23" name="Title 3">
            <a:extLst>
              <a:ext uri="{FF2B5EF4-FFF2-40B4-BE49-F238E27FC236}">
                <a16:creationId xmlns:a16="http://schemas.microsoft.com/office/drawing/2014/main" id="{AE196DD7-D6EA-4B30-8FFF-FD43F0F6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Manrope"/>
              </a:rPr>
              <a:t>Introduction to Server-Side Technologies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Manrop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DE7FAC-5AD2-49AD-B74E-FDC20BEFDBD9}"/>
              </a:ext>
            </a:extLst>
          </p:cNvPr>
          <p:cNvSpPr txBox="1"/>
          <p:nvPr/>
        </p:nvSpPr>
        <p:spPr>
          <a:xfrm>
            <a:off x="838204" y="2412545"/>
            <a:ext cx="10515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 client is a piece of software which operates on the local system and makes HTTP requests to a server. </a:t>
            </a:r>
          </a:p>
          <a:p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522F06-648E-4964-801E-CAF733B00CBE}"/>
              </a:ext>
            </a:extLst>
          </p:cNvPr>
          <p:cNvSpPr txBox="1"/>
          <p:nvPr/>
        </p:nvSpPr>
        <p:spPr>
          <a:xfrm>
            <a:off x="838204" y="3615703"/>
            <a:ext cx="105155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Client-side technologies can be faster and safer than server-side technologies; however they are limited in functionality and cannot interact with permanent storage such as a database.</a:t>
            </a:r>
          </a:p>
          <a:p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1983DA-B7DF-468A-B263-3F8E9041272F}"/>
              </a:ext>
            </a:extLst>
          </p:cNvPr>
          <p:cNvSpPr txBox="1"/>
          <p:nvPr/>
        </p:nvSpPr>
        <p:spPr>
          <a:xfrm>
            <a:off x="838203" y="4850980"/>
            <a:ext cx="105155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If web-application requires permanent storage, for example you want users to add to data or pull information that is stored,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server-side technologies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are required to complete these processes.</a:t>
            </a:r>
            <a:endParaRPr lang="en-IN" sz="2000" dirty="0">
              <a:solidFill>
                <a:schemeClr val="accent6">
                  <a:lumMod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6D4ECA7-BE4E-4039-BB85-0F6DBB4396E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051" y="2471448"/>
            <a:ext cx="282771" cy="28277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E270F6F-D638-45A9-A04F-C8F619F145B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2054" y="3700347"/>
            <a:ext cx="282771" cy="28277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87AD1755-38D3-452B-9B7D-E2BDEE77431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0065" y="4945205"/>
            <a:ext cx="282771" cy="28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10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99000">
              <a:srgbClr val="CAF0F8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EB24079-4C13-4D4C-B603-FB25097C0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7638" y="2240281"/>
            <a:ext cx="6216724" cy="329938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D2623BA-05D8-42EF-9C14-6A791279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anrope"/>
              </a:rPr>
              <a:t>How it works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Manrope"/>
            </a:endParaRPr>
          </a:p>
        </p:txBody>
      </p:sp>
    </p:spTree>
    <p:extLst>
      <p:ext uri="{BB962C8B-B14F-4D97-AF65-F5344CB8AC3E}">
        <p14:creationId xmlns:p14="http://schemas.microsoft.com/office/powerpoint/2010/main" val="387584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39F3B0CE-5776-438A-83C4-C1755111C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"/>
            <a:ext cx="12198485" cy="685799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01CDA88-F7E8-49E7-8505-F7C5C679F9C4}"/>
              </a:ext>
            </a:extLst>
          </p:cNvPr>
          <p:cNvSpPr/>
          <p:nvPr/>
        </p:nvSpPr>
        <p:spPr>
          <a:xfrm>
            <a:off x="0" y="-5835"/>
            <a:ext cx="12192000" cy="849115"/>
          </a:xfrm>
          <a:prstGeom prst="rect">
            <a:avLst/>
          </a:prstGeom>
          <a:gradFill>
            <a:gsLst>
              <a:gs pos="0">
                <a:srgbClr val="00509D"/>
              </a:gs>
              <a:gs pos="59000">
                <a:srgbClr val="003F88"/>
              </a:gs>
              <a:gs pos="100000">
                <a:srgbClr val="00296B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elay 29">
            <a:extLst>
              <a:ext uri="{FF2B5EF4-FFF2-40B4-BE49-F238E27FC236}">
                <a16:creationId xmlns:a16="http://schemas.microsoft.com/office/drawing/2014/main" id="{C9A86E26-62A9-4471-BD4F-DCFF21B68CDB}"/>
              </a:ext>
            </a:extLst>
          </p:cNvPr>
          <p:cNvSpPr/>
          <p:nvPr/>
        </p:nvSpPr>
        <p:spPr>
          <a:xfrm>
            <a:off x="7866651" y="153699"/>
            <a:ext cx="423909" cy="547342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lowchart: Delay 30">
            <a:extLst>
              <a:ext uri="{FF2B5EF4-FFF2-40B4-BE49-F238E27FC236}">
                <a16:creationId xmlns:a16="http://schemas.microsoft.com/office/drawing/2014/main" id="{7C64736F-32E0-4130-AF0C-4847169A8C6E}"/>
              </a:ext>
            </a:extLst>
          </p:cNvPr>
          <p:cNvSpPr/>
          <p:nvPr/>
        </p:nvSpPr>
        <p:spPr>
          <a:xfrm flipH="1">
            <a:off x="3376147" y="153700"/>
            <a:ext cx="423908" cy="547342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8EA4E3-DB97-4F7D-B411-FF904B005922}"/>
              </a:ext>
            </a:extLst>
          </p:cNvPr>
          <p:cNvSpPr/>
          <p:nvPr/>
        </p:nvSpPr>
        <p:spPr>
          <a:xfrm>
            <a:off x="3800274" y="153741"/>
            <a:ext cx="4107872" cy="547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923F55A5-4D7B-460E-BB81-3F6F91CBF48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482" y="196841"/>
            <a:ext cx="374191" cy="374191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F80E9E25-CBF3-4A61-B946-F303973F80F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26522" y="196841"/>
            <a:ext cx="374191" cy="374191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8DA5A49F-03F9-4172-9476-75C6689CA071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43471" y="284495"/>
            <a:ext cx="285750" cy="28575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43F74EC2-5919-4779-A615-11526B9814DA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75562" y="172559"/>
            <a:ext cx="397375" cy="39737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13CC77C-1377-4001-933F-B8A344191BC1}"/>
              </a:ext>
            </a:extLst>
          </p:cNvPr>
          <p:cNvSpPr txBox="1"/>
          <p:nvPr/>
        </p:nvSpPr>
        <p:spPr>
          <a:xfrm>
            <a:off x="3999789" y="150798"/>
            <a:ext cx="391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Manrope" panose="00000506000000000000" pitchFamily="50" charset="0"/>
              </a:rPr>
              <a:t>Django</a:t>
            </a: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47458F59-6878-4212-A822-26D7E00C1C09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90121" y="318785"/>
            <a:ext cx="312797" cy="312797"/>
          </a:xfrm>
          <a:prstGeom prst="rect">
            <a:avLst/>
          </a:prstGeom>
        </p:spPr>
      </p:pic>
      <p:sp>
        <p:nvSpPr>
          <p:cNvPr id="52" name="Frame 51">
            <a:extLst>
              <a:ext uri="{FF2B5EF4-FFF2-40B4-BE49-F238E27FC236}">
                <a16:creationId xmlns:a16="http://schemas.microsoft.com/office/drawing/2014/main" id="{85EA5B0C-4D14-44D3-8478-0AA2AE937027}"/>
              </a:ext>
            </a:extLst>
          </p:cNvPr>
          <p:cNvSpPr/>
          <p:nvPr/>
        </p:nvSpPr>
        <p:spPr>
          <a:xfrm>
            <a:off x="11254710" y="347306"/>
            <a:ext cx="222281" cy="214993"/>
          </a:xfrm>
          <a:prstGeom prst="fram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52506C15-0703-4D04-851C-2463711DCB90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726802" y="339362"/>
            <a:ext cx="230883" cy="23088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8C5FA05-73B5-4EC1-9F42-976B7BC7FD2B}"/>
              </a:ext>
            </a:extLst>
          </p:cNvPr>
          <p:cNvGrpSpPr/>
          <p:nvPr/>
        </p:nvGrpSpPr>
        <p:grpSpPr>
          <a:xfrm>
            <a:off x="698813" y="3827726"/>
            <a:ext cx="4738323" cy="2379228"/>
            <a:chOff x="161440" y="4344468"/>
            <a:chExt cx="4738323" cy="237922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92C4CE-6E83-48EE-8454-E6F67AA791BE}"/>
                </a:ext>
              </a:extLst>
            </p:cNvPr>
            <p:cNvGrpSpPr/>
            <p:nvPr/>
          </p:nvGrpSpPr>
          <p:grpSpPr>
            <a:xfrm>
              <a:off x="177482" y="5378442"/>
              <a:ext cx="4722281" cy="400110"/>
              <a:chOff x="305529" y="3602181"/>
              <a:chExt cx="4722281" cy="400110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7DDB3EE-B14C-4497-8C40-D1673E2975E8}"/>
                  </a:ext>
                </a:extLst>
              </p:cNvPr>
              <p:cNvSpPr txBox="1"/>
              <p:nvPr/>
            </p:nvSpPr>
            <p:spPr>
              <a:xfrm>
                <a:off x="607266" y="3602181"/>
                <a:ext cx="44205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Reassuringly Secure</a:t>
                </a:r>
              </a:p>
            </p:txBody>
          </p:sp>
          <p:pic>
            <p:nvPicPr>
              <p:cNvPr id="59" name="Graphic 58">
                <a:extLst>
                  <a:ext uri="{FF2B5EF4-FFF2-40B4-BE49-F238E27FC236}">
                    <a16:creationId xmlns:a16="http://schemas.microsoft.com/office/drawing/2014/main" id="{8918BA8C-233C-406E-8A15-DE67E9B4A5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305529" y="3688225"/>
                <a:ext cx="282771" cy="282771"/>
              </a:xfrm>
              <a:prstGeom prst="rect">
                <a:avLst/>
              </a:prstGeom>
            </p:spPr>
          </p:pic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B3FEE37-7753-49F8-A155-E32A90FD6753}"/>
                </a:ext>
              </a:extLst>
            </p:cNvPr>
            <p:cNvGrpSpPr/>
            <p:nvPr/>
          </p:nvGrpSpPr>
          <p:grpSpPr>
            <a:xfrm>
              <a:off x="177482" y="4344468"/>
              <a:ext cx="4722281" cy="400110"/>
              <a:chOff x="332271" y="3141810"/>
              <a:chExt cx="4722281" cy="400110"/>
            </a:xfrm>
          </p:grpSpPr>
          <p:pic>
            <p:nvPicPr>
              <p:cNvPr id="54" name="Graphic 53">
                <a:extLst>
                  <a:ext uri="{FF2B5EF4-FFF2-40B4-BE49-F238E27FC236}">
                    <a16:creationId xmlns:a16="http://schemas.microsoft.com/office/drawing/2014/main" id="{61511CD1-C717-46B3-8DEC-87BE04F137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332271" y="3195524"/>
                <a:ext cx="282771" cy="282771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259846D-50E0-4321-AD19-B3C08FD15E31}"/>
                  </a:ext>
                </a:extLst>
              </p:cNvPr>
              <p:cNvSpPr txBox="1"/>
              <p:nvPr/>
            </p:nvSpPr>
            <p:spPr>
              <a:xfrm>
                <a:off x="615041" y="3141810"/>
                <a:ext cx="44395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Ridiculously Fast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45DA59D-5A69-4F95-A6A6-3CE98F037030}"/>
                </a:ext>
              </a:extLst>
            </p:cNvPr>
            <p:cNvGrpSpPr/>
            <p:nvPr/>
          </p:nvGrpSpPr>
          <p:grpSpPr>
            <a:xfrm>
              <a:off x="161440" y="6323586"/>
              <a:ext cx="3622573" cy="400110"/>
              <a:chOff x="305528" y="4290360"/>
              <a:chExt cx="3622573" cy="400110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744E94-A15F-4458-9A21-B5272731509F}"/>
                  </a:ext>
                </a:extLst>
              </p:cNvPr>
              <p:cNvSpPr txBox="1"/>
              <p:nvPr/>
            </p:nvSpPr>
            <p:spPr>
              <a:xfrm>
                <a:off x="578100" y="4290360"/>
                <a:ext cx="33500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Exceedingly Scalable</a:t>
                </a:r>
              </a:p>
            </p:txBody>
          </p:sp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AF63CCA3-C870-48CC-99C8-F9843FC8A1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305528" y="4350791"/>
                <a:ext cx="282771" cy="282771"/>
              </a:xfrm>
              <a:prstGeom prst="rect">
                <a:avLst/>
              </a:prstGeom>
            </p:spPr>
          </p:pic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C710770-B8AA-4849-8788-21B80350B935}"/>
              </a:ext>
            </a:extLst>
          </p:cNvPr>
          <p:cNvSpPr txBox="1"/>
          <p:nvPr/>
        </p:nvSpPr>
        <p:spPr>
          <a:xfrm>
            <a:off x="5443537" y="31146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B8E352D6-3080-4839-80D6-3D07DD6D1CB3}"/>
              </a:ext>
            </a:extLst>
          </p:cNvPr>
          <p:cNvSpPr txBox="1">
            <a:spLocks/>
          </p:cNvSpPr>
          <p:nvPr/>
        </p:nvSpPr>
        <p:spPr>
          <a:xfrm>
            <a:off x="692412" y="1878113"/>
            <a:ext cx="5267999" cy="1526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C3C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Django is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high-level</a:t>
            </a:r>
            <a:r>
              <a:rPr lang="en-US" sz="2400" dirty="0">
                <a:solidFill>
                  <a:srgbClr val="0C3C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Python web framework that encourages rapid development and clean, pragmatic design.</a:t>
            </a:r>
          </a:p>
        </p:txBody>
      </p:sp>
      <p:pic>
        <p:nvPicPr>
          <p:cNvPr id="1038" name="Picture 14" descr="Django Framework | A Concise Guide to Django Framework">
            <a:extLst>
              <a:ext uri="{FF2B5EF4-FFF2-40B4-BE49-F238E27FC236}">
                <a16:creationId xmlns:a16="http://schemas.microsoft.com/office/drawing/2014/main" id="{4DC9EDC6-D427-4992-8682-2CCC633CF3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93" r="801" b="6366"/>
          <a:stretch/>
        </p:blipFill>
        <p:spPr bwMode="auto">
          <a:xfrm>
            <a:off x="6652822" y="2477388"/>
            <a:ext cx="5257800" cy="318783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jango Community | Django">
            <a:extLst>
              <a:ext uri="{FF2B5EF4-FFF2-40B4-BE49-F238E27FC236}">
                <a16:creationId xmlns:a16="http://schemas.microsoft.com/office/drawing/2014/main" id="{C75DF6CA-0925-4256-933E-E4347E3A1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11165"/>
            <a:ext cx="1739791" cy="79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97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99000">
              <a:srgbClr val="CAF0F8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865A38-DBE6-4F1B-B4A9-A8F9ECE47A63}"/>
              </a:ext>
            </a:extLst>
          </p:cNvPr>
          <p:cNvCxnSpPr>
            <a:cxnSpLocks/>
            <a:stCxn id="72" idx="3"/>
            <a:endCxn id="9" idx="0"/>
          </p:cNvCxnSpPr>
          <p:nvPr/>
        </p:nvCxnSpPr>
        <p:spPr>
          <a:xfrm>
            <a:off x="9440561" y="1869535"/>
            <a:ext cx="722112" cy="1155380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AF84197-91B4-4D0D-819A-0D7BCA9B5F83}"/>
              </a:ext>
            </a:extLst>
          </p:cNvPr>
          <p:cNvSpPr/>
          <p:nvPr/>
        </p:nvSpPr>
        <p:spPr>
          <a:xfrm>
            <a:off x="8919410" y="3024915"/>
            <a:ext cx="2486526" cy="7648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VIEWS.PY</a:t>
            </a:r>
            <a:endParaRPr lang="en-IN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93D9664-436F-470D-9E50-3DAA67B07AF6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>
            <a:off x="10162673" y="3789735"/>
            <a:ext cx="0" cy="1100361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031D08B3-DB5A-4C0A-975D-7D862AD6BF07}"/>
              </a:ext>
            </a:extLst>
          </p:cNvPr>
          <p:cNvSpPr/>
          <p:nvPr/>
        </p:nvSpPr>
        <p:spPr>
          <a:xfrm>
            <a:off x="8534401" y="4890096"/>
            <a:ext cx="3256543" cy="1496206"/>
          </a:xfrm>
          <a:prstGeom prst="flowChartAlternateProcess">
            <a:avLst/>
          </a:prstGeom>
          <a:solidFill>
            <a:srgbClr val="0008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Templates</a:t>
            </a:r>
          </a:p>
          <a:p>
            <a:pPr algn="ctr"/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Index.html</a:t>
            </a:r>
          </a:p>
          <a:p>
            <a:pPr algn="ctr"/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(HTML – JS – CSS)</a:t>
            </a:r>
            <a:endParaRPr lang="en-IN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2" name="Flowchart: Decision 21">
            <a:extLst>
              <a:ext uri="{FF2B5EF4-FFF2-40B4-BE49-F238E27FC236}">
                <a16:creationId xmlns:a16="http://schemas.microsoft.com/office/drawing/2014/main" id="{50A7ED4F-D74F-44E0-AF25-916A5AA4601F}"/>
              </a:ext>
            </a:extLst>
          </p:cNvPr>
          <p:cNvSpPr/>
          <p:nvPr/>
        </p:nvSpPr>
        <p:spPr>
          <a:xfrm>
            <a:off x="1724526" y="2862491"/>
            <a:ext cx="2903621" cy="1092911"/>
          </a:xfrm>
          <a:prstGeom prst="flowChartDecision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MODELS.PY</a:t>
            </a:r>
            <a:endParaRPr lang="en-IN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74BD3D9-FE34-4EF3-880F-09A54F1C4D5C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4628147" y="3214798"/>
            <a:ext cx="4291264" cy="194149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3658AFF-DB8B-4587-9415-DE92867C2DDB}"/>
              </a:ext>
            </a:extLst>
          </p:cNvPr>
          <p:cNvCxnSpPr>
            <a:cxnSpLocks/>
            <a:stCxn id="22" idx="1"/>
            <a:endCxn id="25" idx="1"/>
          </p:cNvCxnSpPr>
          <p:nvPr/>
        </p:nvCxnSpPr>
        <p:spPr>
          <a:xfrm rot="10800000" flipV="1">
            <a:off x="1436366" y="3408947"/>
            <a:ext cx="288160" cy="405232"/>
          </a:xfrm>
          <a:prstGeom prst="bentConnector2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510E7E3-D152-4700-A348-B32B47BFD14E}"/>
              </a:ext>
            </a:extLst>
          </p:cNvPr>
          <p:cNvCxnSpPr>
            <a:cxnSpLocks/>
            <a:stCxn id="25" idx="4"/>
            <a:endCxn id="22" idx="2"/>
          </p:cNvCxnSpPr>
          <p:nvPr/>
        </p:nvCxnSpPr>
        <p:spPr>
          <a:xfrm flipV="1">
            <a:off x="2013880" y="3955402"/>
            <a:ext cx="1162457" cy="882195"/>
          </a:xfrm>
          <a:prstGeom prst="bentConnector2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E007B69-DAB0-4D49-983F-5075D9C75C92}"/>
              </a:ext>
            </a:extLst>
          </p:cNvPr>
          <p:cNvCxnSpPr>
            <a:cxnSpLocks/>
          </p:cNvCxnSpPr>
          <p:nvPr/>
        </p:nvCxnSpPr>
        <p:spPr>
          <a:xfrm>
            <a:off x="4612105" y="3403534"/>
            <a:ext cx="4291263" cy="171781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46FF965-7CE4-4F43-8452-367D39F1FDD7}"/>
              </a:ext>
            </a:extLst>
          </p:cNvPr>
          <p:cNvSpPr/>
          <p:nvPr/>
        </p:nvSpPr>
        <p:spPr>
          <a:xfrm>
            <a:off x="3929449" y="1685278"/>
            <a:ext cx="5669584" cy="3954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2309935A-8044-481E-A8FC-8F5EB67DE60F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3434046">
            <a:off x="9652542" y="2100991"/>
            <a:ext cx="1054935" cy="460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Request</a:t>
            </a:r>
            <a:endParaRPr lang="en-IN" sz="20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9CD0097A-684B-49FB-B840-079C9FA312B4}"/>
              </a:ext>
            </a:extLst>
          </p:cNvPr>
          <p:cNvSpPr txBox="1">
            <a:spLocks/>
          </p:cNvSpPr>
          <p:nvPr/>
        </p:nvSpPr>
        <p:spPr>
          <a:xfrm>
            <a:off x="5584658" y="2820563"/>
            <a:ext cx="1572127" cy="47645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Query Sets</a:t>
            </a:r>
            <a:endParaRPr lang="en-IN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8E84152C-8A5F-40A2-AECC-CB9D4C369FAD}"/>
              </a:ext>
            </a:extLst>
          </p:cNvPr>
          <p:cNvSpPr txBox="1">
            <a:spLocks/>
          </p:cNvSpPr>
          <p:nvPr/>
        </p:nvSpPr>
        <p:spPr>
          <a:xfrm>
            <a:off x="5599446" y="3649490"/>
            <a:ext cx="1572127" cy="47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Result set</a:t>
            </a:r>
            <a:endParaRPr lang="en-IN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2C64D71B-305F-489B-B5E4-E53D82AA761A}"/>
              </a:ext>
            </a:extLst>
          </p:cNvPr>
          <p:cNvSpPr txBox="1">
            <a:spLocks/>
          </p:cNvSpPr>
          <p:nvPr/>
        </p:nvSpPr>
        <p:spPr>
          <a:xfrm>
            <a:off x="2098900" y="4880094"/>
            <a:ext cx="1572127" cy="47645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Read/ Write</a:t>
            </a:r>
            <a:endParaRPr lang="en-IN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40E02FF-6EB7-4A5A-908E-511EDB14162F}"/>
              </a:ext>
            </a:extLst>
          </p:cNvPr>
          <p:cNvGrpSpPr/>
          <p:nvPr/>
        </p:nvGrpSpPr>
        <p:grpSpPr>
          <a:xfrm>
            <a:off x="762594" y="3814179"/>
            <a:ext cx="1572127" cy="2901523"/>
            <a:chOff x="152399" y="3787191"/>
            <a:chExt cx="1572127" cy="2872795"/>
          </a:xfrm>
        </p:grpSpPr>
        <p:sp>
          <p:nvSpPr>
            <p:cNvPr id="25" name="Cylinder 24">
              <a:extLst>
                <a:ext uri="{FF2B5EF4-FFF2-40B4-BE49-F238E27FC236}">
                  <a16:creationId xmlns:a16="http://schemas.microsoft.com/office/drawing/2014/main" id="{4575DF58-A773-426B-8E0B-CA0A61C1DBBB}"/>
                </a:ext>
              </a:extLst>
            </p:cNvPr>
            <p:cNvSpPr/>
            <p:nvPr/>
          </p:nvSpPr>
          <p:spPr>
            <a:xfrm>
              <a:off x="248656" y="3787191"/>
              <a:ext cx="1155029" cy="2026569"/>
            </a:xfrm>
            <a:prstGeom prst="can">
              <a:avLst/>
            </a:prstGeom>
            <a:gradFill flip="none" rotWithShape="1">
              <a:gsLst>
                <a:gs pos="0">
                  <a:schemeClr val="accent6">
                    <a:lumMod val="50000"/>
                    <a:shade val="30000"/>
                    <a:satMod val="115000"/>
                  </a:schemeClr>
                </a:gs>
                <a:gs pos="50000">
                  <a:schemeClr val="accent6">
                    <a:lumMod val="50000"/>
                    <a:shade val="67500"/>
                    <a:satMod val="115000"/>
                  </a:schemeClr>
                </a:gs>
                <a:gs pos="100000">
                  <a:schemeClr val="accent6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52" name="Content Placeholder 2">
              <a:extLst>
                <a:ext uri="{FF2B5EF4-FFF2-40B4-BE49-F238E27FC236}">
                  <a16:creationId xmlns:a16="http://schemas.microsoft.com/office/drawing/2014/main" id="{BAE05822-84B4-4715-9BDF-828D1151383B}"/>
                </a:ext>
              </a:extLst>
            </p:cNvPr>
            <p:cNvSpPr txBox="1">
              <a:spLocks/>
            </p:cNvSpPr>
            <p:nvPr/>
          </p:nvSpPr>
          <p:spPr>
            <a:xfrm>
              <a:off x="152399" y="6188252"/>
              <a:ext cx="1572127" cy="47173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b="1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DATABASE</a:t>
              </a:r>
              <a:endParaRPr lang="en-IN" b="1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</p:grp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8D23E01E-4CFA-4F36-89FE-ADE08A578641}"/>
              </a:ext>
            </a:extLst>
          </p:cNvPr>
          <p:cNvSpPr txBox="1">
            <a:spLocks/>
          </p:cNvSpPr>
          <p:nvPr/>
        </p:nvSpPr>
        <p:spPr>
          <a:xfrm rot="5400000">
            <a:off x="10012645" y="4189843"/>
            <a:ext cx="931514" cy="31683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Response</a:t>
            </a:r>
            <a:endParaRPr lang="en-IN" sz="17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805EA3E-0CFA-41ED-AE86-62AE07FA09B1}"/>
              </a:ext>
            </a:extLst>
          </p:cNvPr>
          <p:cNvSpPr txBox="1"/>
          <p:nvPr/>
        </p:nvSpPr>
        <p:spPr>
          <a:xfrm>
            <a:off x="3671026" y="1667478"/>
            <a:ext cx="5769535" cy="404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www.youtube.com</a:t>
            </a:r>
          </a:p>
        </p:txBody>
      </p:sp>
      <p:sp>
        <p:nvSpPr>
          <p:cNvPr id="51" name="Title 5">
            <a:extLst>
              <a:ext uri="{FF2B5EF4-FFF2-40B4-BE49-F238E27FC236}">
                <a16:creationId xmlns:a16="http://schemas.microsoft.com/office/drawing/2014/main" id="{7F2BC100-00AC-4E3C-BEB4-087C2177C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6796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anrope"/>
              </a:rPr>
              <a:t>How does Django works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Manrope"/>
            </a:endParaRPr>
          </a:p>
        </p:txBody>
      </p:sp>
    </p:spTree>
    <p:extLst>
      <p:ext uri="{BB962C8B-B14F-4D97-AF65-F5344CB8AC3E}">
        <p14:creationId xmlns:p14="http://schemas.microsoft.com/office/powerpoint/2010/main" val="107297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  <p:bldP spid="22" grpId="0" animBg="1"/>
      <p:bldP spid="39" grpId="0" animBg="1"/>
      <p:bldP spid="46" grpId="0" build="p"/>
      <p:bldP spid="47" grpId="0"/>
      <p:bldP spid="48" grpId="0"/>
      <p:bldP spid="49" grpId="0"/>
      <p:bldP spid="64" grpId="0"/>
      <p:bldP spid="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D8C01DC0-77B8-4660-A729-0E579FFA1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"/>
            <a:ext cx="12198485" cy="6857999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FC531ECA-A75F-4A77-8B66-289471FDD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anrope"/>
              </a:rPr>
              <a:t>What is node js ?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Manrope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376AFA7-B04F-4991-AFE5-BD06A3D880C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783" y="4132958"/>
            <a:ext cx="282771" cy="2827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D2C0947-E53F-4460-8709-40DF29A0FE81}"/>
              </a:ext>
            </a:extLst>
          </p:cNvPr>
          <p:cNvSpPr txBox="1"/>
          <p:nvPr/>
        </p:nvSpPr>
        <p:spPr>
          <a:xfrm>
            <a:off x="1006160" y="1991113"/>
            <a:ext cx="70928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chemeClr val="accent6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</a:rPr>
              <a:t>Node.js is an open-source, cross-platform, back-end JavaScript runtime environment that runs on the V8 engine and executes JavaScript code outside a web browser.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48540E-643D-456A-AF8A-3647EA8EC513}"/>
              </a:ext>
            </a:extLst>
          </p:cNvPr>
          <p:cNvSpPr txBox="1"/>
          <p:nvPr/>
        </p:nvSpPr>
        <p:spPr>
          <a:xfrm>
            <a:off x="1006160" y="4083758"/>
            <a:ext cx="60987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Using HTTP module we can use node js as server side component.</a:t>
            </a:r>
          </a:p>
        </p:txBody>
      </p:sp>
      <p:pic>
        <p:nvPicPr>
          <p:cNvPr id="3074" name="Picture 2" descr="Node.js Tutorial For Absolute Beginners - YouTube">
            <a:extLst>
              <a:ext uri="{FF2B5EF4-FFF2-40B4-BE49-F238E27FC236}">
                <a16:creationId xmlns:a16="http://schemas.microsoft.com/office/drawing/2014/main" id="{1DECCD6B-65AC-4D70-B057-D77108FB34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2" t="4856" r="14993" b="21495"/>
          <a:stretch/>
        </p:blipFill>
        <p:spPr bwMode="auto">
          <a:xfrm>
            <a:off x="7648669" y="2498944"/>
            <a:ext cx="4006027" cy="246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F4007DED-29E9-4BC8-97F1-7F0021E6C98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428" y="5372181"/>
            <a:ext cx="282771" cy="28277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02DF3D-44D3-4102-824F-0463919AE178}"/>
              </a:ext>
            </a:extLst>
          </p:cNvPr>
          <p:cNvSpPr txBox="1"/>
          <p:nvPr/>
        </p:nvSpPr>
        <p:spPr>
          <a:xfrm>
            <a:off x="1001805" y="5322981"/>
            <a:ext cx="60987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Express.js, Meteor.js, Nest.js, Hapi.js are popular node.js frameworks</a:t>
            </a:r>
          </a:p>
        </p:txBody>
      </p:sp>
    </p:spTree>
    <p:extLst>
      <p:ext uri="{BB962C8B-B14F-4D97-AF65-F5344CB8AC3E}">
        <p14:creationId xmlns:p14="http://schemas.microsoft.com/office/powerpoint/2010/main" val="263982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D8C01DC0-77B8-4660-A729-0E579FFA1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"/>
            <a:ext cx="12198485" cy="6857999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FC531ECA-A75F-4A77-8B66-289471FDD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51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anrope"/>
              </a:rPr>
              <a:t>Why is node js so famous?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Manrope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376AFA7-B04F-4991-AFE5-BD06A3D880C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427" y="3752379"/>
            <a:ext cx="282771" cy="2827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D2C0947-E53F-4460-8709-40DF29A0FE81}"/>
              </a:ext>
            </a:extLst>
          </p:cNvPr>
          <p:cNvSpPr txBox="1"/>
          <p:nvPr/>
        </p:nvSpPr>
        <p:spPr>
          <a:xfrm>
            <a:off x="1006160" y="1991113"/>
            <a:ext cx="60763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We can built the entire web application from start to end using one language JavaScript.</a:t>
            </a:r>
          </a:p>
          <a:p>
            <a:endParaRPr lang="en-US" sz="2000" b="1" dirty="0">
              <a:solidFill>
                <a:schemeClr val="accent6">
                  <a:lumMod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31E476-6A50-42C6-9625-51909143F2A0}"/>
              </a:ext>
            </a:extLst>
          </p:cNvPr>
          <p:cNvSpPr txBox="1"/>
          <p:nvPr/>
        </p:nvSpPr>
        <p:spPr>
          <a:xfrm>
            <a:off x="1006160" y="3693709"/>
            <a:ext cx="6076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MEAN: MongoDB Express Angular Nodejs</a:t>
            </a:r>
          </a:p>
        </p:txBody>
      </p:sp>
      <p:pic>
        <p:nvPicPr>
          <p:cNvPr id="1026" name="Picture 2" descr="Mean Stack vs Mern Stack - Which one is to choose">
            <a:extLst>
              <a:ext uri="{FF2B5EF4-FFF2-40B4-BE49-F238E27FC236}">
                <a16:creationId xmlns:a16="http://schemas.microsoft.com/office/drawing/2014/main" id="{C5CDDF04-456C-4014-A69D-7C7DF3D59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4595">
            <a:off x="5312696" y="3167687"/>
            <a:ext cx="6537542" cy="313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33B6430-86FE-472C-91B4-73079CA7B0EF}"/>
              </a:ext>
            </a:extLst>
          </p:cNvPr>
          <p:cNvSpPr txBox="1"/>
          <p:nvPr/>
        </p:nvSpPr>
        <p:spPr>
          <a:xfrm>
            <a:off x="1027930" y="5205163"/>
            <a:ext cx="9455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MERN: MongoDB React Angular Nodejs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7412874E-0930-4850-BAA0-0D174EE9AA9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427" y="5263831"/>
            <a:ext cx="282771" cy="28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2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39F3B0CE-5776-438A-83C4-C1755111C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485" y="-21771"/>
            <a:ext cx="12198485" cy="739302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01CDA88-F7E8-49E7-8505-F7C5C679F9C4}"/>
              </a:ext>
            </a:extLst>
          </p:cNvPr>
          <p:cNvSpPr/>
          <p:nvPr/>
        </p:nvSpPr>
        <p:spPr>
          <a:xfrm>
            <a:off x="0" y="-5835"/>
            <a:ext cx="12192000" cy="849115"/>
          </a:xfrm>
          <a:prstGeom prst="rect">
            <a:avLst/>
          </a:prstGeom>
          <a:gradFill>
            <a:gsLst>
              <a:gs pos="0">
                <a:srgbClr val="00509D"/>
              </a:gs>
              <a:gs pos="59000">
                <a:srgbClr val="003F88"/>
              </a:gs>
              <a:gs pos="100000">
                <a:srgbClr val="00296B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elay 29">
            <a:extLst>
              <a:ext uri="{FF2B5EF4-FFF2-40B4-BE49-F238E27FC236}">
                <a16:creationId xmlns:a16="http://schemas.microsoft.com/office/drawing/2014/main" id="{C9A86E26-62A9-4471-BD4F-DCFF21B68CDB}"/>
              </a:ext>
            </a:extLst>
          </p:cNvPr>
          <p:cNvSpPr/>
          <p:nvPr/>
        </p:nvSpPr>
        <p:spPr>
          <a:xfrm>
            <a:off x="7866651" y="153699"/>
            <a:ext cx="423909" cy="547342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lowchart: Delay 30">
            <a:extLst>
              <a:ext uri="{FF2B5EF4-FFF2-40B4-BE49-F238E27FC236}">
                <a16:creationId xmlns:a16="http://schemas.microsoft.com/office/drawing/2014/main" id="{7C64736F-32E0-4130-AF0C-4847169A8C6E}"/>
              </a:ext>
            </a:extLst>
          </p:cNvPr>
          <p:cNvSpPr/>
          <p:nvPr/>
        </p:nvSpPr>
        <p:spPr>
          <a:xfrm flipH="1">
            <a:off x="3376147" y="153700"/>
            <a:ext cx="423908" cy="547342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8EA4E3-DB97-4F7D-B411-FF904B005922}"/>
              </a:ext>
            </a:extLst>
          </p:cNvPr>
          <p:cNvSpPr/>
          <p:nvPr/>
        </p:nvSpPr>
        <p:spPr>
          <a:xfrm>
            <a:off x="3800274" y="153741"/>
            <a:ext cx="4107872" cy="547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923F55A5-4D7B-460E-BB81-3F6F91CBF48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482" y="196841"/>
            <a:ext cx="374191" cy="374191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F80E9E25-CBF3-4A61-B946-F303973F80F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26522" y="196841"/>
            <a:ext cx="374191" cy="374191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8DA5A49F-03F9-4172-9476-75C6689CA071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43471" y="284495"/>
            <a:ext cx="285750" cy="28575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43F74EC2-5919-4779-A615-11526B9814DA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75562" y="172559"/>
            <a:ext cx="397375" cy="39737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13CC77C-1377-4001-933F-B8A344191BC1}"/>
              </a:ext>
            </a:extLst>
          </p:cNvPr>
          <p:cNvSpPr txBox="1"/>
          <p:nvPr/>
        </p:nvSpPr>
        <p:spPr>
          <a:xfrm>
            <a:off x="3999789" y="150798"/>
            <a:ext cx="391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Manrope" panose="00000506000000000000" pitchFamily="50" charset="0"/>
              </a:rPr>
              <a:t>Express</a:t>
            </a: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47458F59-6878-4212-A822-26D7E00C1C09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90121" y="318785"/>
            <a:ext cx="312797" cy="312797"/>
          </a:xfrm>
          <a:prstGeom prst="rect">
            <a:avLst/>
          </a:prstGeom>
        </p:spPr>
      </p:pic>
      <p:sp>
        <p:nvSpPr>
          <p:cNvPr id="52" name="Frame 51">
            <a:extLst>
              <a:ext uri="{FF2B5EF4-FFF2-40B4-BE49-F238E27FC236}">
                <a16:creationId xmlns:a16="http://schemas.microsoft.com/office/drawing/2014/main" id="{85EA5B0C-4D14-44D3-8478-0AA2AE937027}"/>
              </a:ext>
            </a:extLst>
          </p:cNvPr>
          <p:cNvSpPr/>
          <p:nvPr/>
        </p:nvSpPr>
        <p:spPr>
          <a:xfrm>
            <a:off x="11254710" y="347306"/>
            <a:ext cx="222281" cy="214993"/>
          </a:xfrm>
          <a:prstGeom prst="fram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52506C15-0703-4D04-851C-2463711DCB90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726802" y="339362"/>
            <a:ext cx="230883" cy="23088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F6465802-D230-4441-BA9E-2A698195243E}"/>
              </a:ext>
            </a:extLst>
          </p:cNvPr>
          <p:cNvSpPr txBox="1"/>
          <p:nvPr/>
        </p:nvSpPr>
        <p:spPr>
          <a:xfrm>
            <a:off x="849756" y="3785927"/>
            <a:ext cx="6031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It provides an integrated environment to facilitate rapid development of Node based Web applications.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71C79CC5-D945-4226-BC2A-49BDE759829C}"/>
              </a:ext>
            </a:extLst>
          </p:cNvPr>
          <p:cNvPicPr>
            <a:picLocks noChangeAspect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8020" y="3871971"/>
            <a:ext cx="282771" cy="28277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C1F23AAC-0BF1-4E15-BC54-8AEB55E57AE5}"/>
              </a:ext>
            </a:extLst>
          </p:cNvPr>
          <p:cNvPicPr>
            <a:picLocks noChangeAspect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8020" y="2467051"/>
            <a:ext cx="282771" cy="282771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C7133038-FDDC-44AF-8320-3DD5F1477789}"/>
              </a:ext>
            </a:extLst>
          </p:cNvPr>
          <p:cNvSpPr txBox="1"/>
          <p:nvPr/>
        </p:nvSpPr>
        <p:spPr>
          <a:xfrm>
            <a:off x="830790" y="2413337"/>
            <a:ext cx="6050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Express is a very popular web application framework built to create Node.js Web based applications.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AC86559-BED2-419B-B0BB-D1699E972AAF}"/>
              </a:ext>
            </a:extLst>
          </p:cNvPr>
          <p:cNvSpPr txBox="1"/>
          <p:nvPr/>
        </p:nvSpPr>
        <p:spPr>
          <a:xfrm>
            <a:off x="820592" y="5149309"/>
            <a:ext cx="60763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Express framework is based on Connect middleware engine and used Jade html template framework for HTML templating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C62BB1FA-9BBE-4415-A3BD-88247C7C667C}"/>
              </a:ext>
            </a:extLst>
          </p:cNvPr>
          <p:cNvPicPr>
            <a:picLocks noChangeAspect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8020" y="5209740"/>
            <a:ext cx="282771" cy="282771"/>
          </a:xfrm>
          <a:prstGeom prst="rect">
            <a:avLst/>
          </a:prstGeom>
        </p:spPr>
      </p:pic>
      <p:pic>
        <p:nvPicPr>
          <p:cNvPr id="2050" name="Picture 2" descr="Flat isometric vector design Premium Vector">
            <a:extLst>
              <a:ext uri="{FF2B5EF4-FFF2-40B4-BE49-F238E27FC236}">
                <a16:creationId xmlns:a16="http://schemas.microsoft.com/office/drawing/2014/main" id="{A44F82B7-F6FB-4F26-A6CC-ED12A3FFCD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b="5524"/>
          <a:stretch/>
        </p:blipFill>
        <p:spPr bwMode="auto">
          <a:xfrm>
            <a:off x="6763698" y="2864203"/>
            <a:ext cx="5438744" cy="399379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xpress.js Tutorial for Beginners | Learn Express Fundamentals | Edureka">
            <a:extLst>
              <a:ext uri="{FF2B5EF4-FFF2-40B4-BE49-F238E27FC236}">
                <a16:creationId xmlns:a16="http://schemas.microsoft.com/office/drawing/2014/main" id="{73C24100-28D4-45E2-909D-4737FE778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719" y="1835075"/>
            <a:ext cx="3387272" cy="115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79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8" grpId="0"/>
      <p:bldP spid="6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303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  <vt:variant>
        <vt:lpstr>Custom Shows</vt:lpstr>
      </vt:variant>
      <vt:variant>
        <vt:i4>1</vt:i4>
      </vt:variant>
    </vt:vector>
  </HeadingPairs>
  <TitlesOfParts>
    <vt:vector size="15" baseType="lpstr">
      <vt:lpstr>Arial</vt:lpstr>
      <vt:lpstr>Calibri</vt:lpstr>
      <vt:lpstr>Calibri Light</vt:lpstr>
      <vt:lpstr>Manrope</vt:lpstr>
      <vt:lpstr>Roboto Condensed</vt:lpstr>
      <vt:lpstr>Office Theme</vt:lpstr>
      <vt:lpstr>WT presentation</vt:lpstr>
      <vt:lpstr>Introduction to Server-Side Technologies</vt:lpstr>
      <vt:lpstr>How it works</vt:lpstr>
      <vt:lpstr>PowerPoint Presentation</vt:lpstr>
      <vt:lpstr>How does Django works</vt:lpstr>
      <vt:lpstr>What is node js ?</vt:lpstr>
      <vt:lpstr>Why is node js so famous?</vt:lpstr>
      <vt:lpstr>PowerPoint Presentation</vt:lpstr>
      <vt:lpstr>Wt slideshow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Kshitij Patil</dc:creator>
  <cp:lastModifiedBy> </cp:lastModifiedBy>
  <cp:revision>65</cp:revision>
  <dcterms:created xsi:type="dcterms:W3CDTF">2021-09-27T07:13:42Z</dcterms:created>
  <dcterms:modified xsi:type="dcterms:W3CDTF">2021-10-05T04:01:54Z</dcterms:modified>
</cp:coreProperties>
</file>