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71" r:id="rId5"/>
    <p:sldId id="272" r:id="rId6"/>
    <p:sldId id="267"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6FE8"/>
    <a:srgbClr val="FFFFFF"/>
    <a:srgbClr val="B66EE8"/>
    <a:srgbClr val="FFC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3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3134-94C2-4676-99D6-9AB107C2C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357E80-D7F5-457B-A4C9-E035CB1B6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EF86D1-1E34-4E54-9C82-DFF4D89FD55E}"/>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5" name="Footer Placeholder 4">
            <a:extLst>
              <a:ext uri="{FF2B5EF4-FFF2-40B4-BE49-F238E27FC236}">
                <a16:creationId xmlns:a16="http://schemas.microsoft.com/office/drawing/2014/main" id="{ED46D5F2-D278-4083-BE80-F1E394E2D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591A2-3019-44E2-824C-5652CEFEFD06}"/>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140746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BE13-E4AD-46B0-BBB4-F1A6A61108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F6DB0-E998-4B3A-90D7-194C87D64D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4FF168-AAB1-4B00-91DB-474129DD3E0F}"/>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5" name="Footer Placeholder 4">
            <a:extLst>
              <a:ext uri="{FF2B5EF4-FFF2-40B4-BE49-F238E27FC236}">
                <a16:creationId xmlns:a16="http://schemas.microsoft.com/office/drawing/2014/main" id="{A50C5B32-FD1F-4216-B731-A0C738D785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8F6FEC-9D94-4F3F-8B2F-D2F149A5DE0C}"/>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205635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E4B70-DD6C-4917-8DFB-F0F7BFAD90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8875B-B3BE-48D9-84C4-3718A9B4C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8F03F-9550-4FC0-8AA2-F6CCBFC3FA76}"/>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5" name="Footer Placeholder 4">
            <a:extLst>
              <a:ext uri="{FF2B5EF4-FFF2-40B4-BE49-F238E27FC236}">
                <a16:creationId xmlns:a16="http://schemas.microsoft.com/office/drawing/2014/main" id="{85A71365-8ECF-4729-9C74-87EBADE53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443FE-77AD-4946-87A6-5ADDE7BC8559}"/>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429044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FA30-2ACF-4633-902C-005095768B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EB3607-1F65-4C98-8D58-7C645BC1A7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95F45-9888-4633-9378-FCE862A654FB}"/>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5" name="Footer Placeholder 4">
            <a:extLst>
              <a:ext uri="{FF2B5EF4-FFF2-40B4-BE49-F238E27FC236}">
                <a16:creationId xmlns:a16="http://schemas.microsoft.com/office/drawing/2014/main" id="{084319B6-17FC-4FD3-BACB-2589CF0D0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6742F3-0531-4706-99FB-5F0262F1299E}"/>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3836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E149-7590-48C1-8B34-2ADADFDAF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AE75E5-0C8F-4092-A1D6-EE878D5C2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BFEAE-6F40-462F-99F0-57C5635D60AD}"/>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5" name="Footer Placeholder 4">
            <a:extLst>
              <a:ext uri="{FF2B5EF4-FFF2-40B4-BE49-F238E27FC236}">
                <a16:creationId xmlns:a16="http://schemas.microsoft.com/office/drawing/2014/main" id="{41DAC907-339B-4BEC-9271-2E03E497A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F37F97-70F3-4CF5-A60B-CC31362ADA85}"/>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397219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5847-1E56-487A-BEFF-AF5E865B04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F5EEE-9977-4226-82C6-D7FA1CB5C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1990F5-CA89-42B1-9074-62A920088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5E0336-781A-4113-B977-BA4A2BD22991}"/>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6" name="Footer Placeholder 5">
            <a:extLst>
              <a:ext uri="{FF2B5EF4-FFF2-40B4-BE49-F238E27FC236}">
                <a16:creationId xmlns:a16="http://schemas.microsoft.com/office/drawing/2014/main" id="{17842C94-31C2-4F13-8C69-D6152BD5D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6EDD1B-5E56-4844-B044-38C0EACA23E3}"/>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10229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9DF4-4244-4361-92C4-32A278C4D8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A8B41-ED4F-4EA6-988F-8F5945485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7C908-9534-4BD0-B2C1-19A2B05A86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C8F99A-3B98-4B85-932D-0D6FB65CD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11FAC-3285-422B-9799-E1077834FA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95CCEC-57B6-473C-ACB6-C76F5C55388D}"/>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8" name="Footer Placeholder 7">
            <a:extLst>
              <a:ext uri="{FF2B5EF4-FFF2-40B4-BE49-F238E27FC236}">
                <a16:creationId xmlns:a16="http://schemas.microsoft.com/office/drawing/2014/main" id="{AFACE063-B181-4132-BB70-F2DB241740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ACFE94-AC5A-46E2-8A85-5B29866D9FCF}"/>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63573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6ACB-5C5B-47A2-A81B-47174EC6D3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D04D6F-73F0-4968-9ADD-23F378823E06}"/>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4" name="Footer Placeholder 3">
            <a:extLst>
              <a:ext uri="{FF2B5EF4-FFF2-40B4-BE49-F238E27FC236}">
                <a16:creationId xmlns:a16="http://schemas.microsoft.com/office/drawing/2014/main" id="{5A983AF7-6A54-42EE-9A09-68F3BD96EE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CA273C-3E88-4425-A575-495274772080}"/>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165081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E48EE-6F5D-4E4C-BFEF-55E2D25DD85B}"/>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3" name="Footer Placeholder 2">
            <a:extLst>
              <a:ext uri="{FF2B5EF4-FFF2-40B4-BE49-F238E27FC236}">
                <a16:creationId xmlns:a16="http://schemas.microsoft.com/office/drawing/2014/main" id="{7BF20E4F-87BC-4FF8-B493-9C7222F9E2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AA9EE0-4D46-4231-8C7C-08293646F65F}"/>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158679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9BA4-5E66-4205-870F-FEBA82DDA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E3E089-4C3D-4958-B69B-D37413F33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E3BB29-0B8A-4944-819D-E2DB6C171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E3F96-8315-48C2-BC0D-AFB5EA3FEBF7}"/>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6" name="Footer Placeholder 5">
            <a:extLst>
              <a:ext uri="{FF2B5EF4-FFF2-40B4-BE49-F238E27FC236}">
                <a16:creationId xmlns:a16="http://schemas.microsoft.com/office/drawing/2014/main" id="{DD34F644-C380-4929-936E-9E2E2E5F7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3DB69-5891-4927-9802-E72EBB5490FF}"/>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148172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3459-1FF9-42A6-B1CE-905F5BCC8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9033E4-522F-4502-85E6-F57DECA90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C2F211-DB14-4286-A057-C5FEE97CF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88392-E738-4055-ACDD-D1C4E4D54840}"/>
              </a:ext>
            </a:extLst>
          </p:cNvPr>
          <p:cNvSpPr>
            <a:spLocks noGrp="1"/>
          </p:cNvSpPr>
          <p:nvPr>
            <p:ph type="dt" sz="half" idx="10"/>
          </p:nvPr>
        </p:nvSpPr>
        <p:spPr/>
        <p:txBody>
          <a:bodyPr/>
          <a:lstStyle/>
          <a:p>
            <a:fld id="{85B8AF92-28C8-4054-8BBC-B98DD16E8993}" type="datetimeFigureOut">
              <a:rPr lang="en-IN" smtClean="0"/>
              <a:t>03-01-2022</a:t>
            </a:fld>
            <a:endParaRPr lang="en-IN"/>
          </a:p>
        </p:txBody>
      </p:sp>
      <p:sp>
        <p:nvSpPr>
          <p:cNvPr id="6" name="Footer Placeholder 5">
            <a:extLst>
              <a:ext uri="{FF2B5EF4-FFF2-40B4-BE49-F238E27FC236}">
                <a16:creationId xmlns:a16="http://schemas.microsoft.com/office/drawing/2014/main" id="{DA985369-9012-48E7-AADF-77C4456025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D179B-CF1A-493B-9EAA-CC1E0F997B4F}"/>
              </a:ext>
            </a:extLst>
          </p:cNvPr>
          <p:cNvSpPr>
            <a:spLocks noGrp="1"/>
          </p:cNvSpPr>
          <p:nvPr>
            <p:ph type="sldNum" sz="quarter" idx="12"/>
          </p:nvPr>
        </p:nvSpPr>
        <p:spPr/>
        <p:txBody>
          <a:bodyPr/>
          <a:lstStyle/>
          <a:p>
            <a:fld id="{009424DE-F5CE-4555-AC37-926F7E4389DC}" type="slidenum">
              <a:rPr lang="en-IN" smtClean="0"/>
              <a:t>‹#›</a:t>
            </a:fld>
            <a:endParaRPr lang="en-IN"/>
          </a:p>
        </p:txBody>
      </p:sp>
    </p:spTree>
    <p:extLst>
      <p:ext uri="{BB962C8B-B14F-4D97-AF65-F5344CB8AC3E}">
        <p14:creationId xmlns:p14="http://schemas.microsoft.com/office/powerpoint/2010/main" val="278750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5933E-67B1-4EC5-8072-69B209BFC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F2918-C8E0-482E-8BAA-3863B56D0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5BB5CE-9C72-4A5B-BDBF-74CB59AE5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8AF92-28C8-4054-8BBC-B98DD16E8993}" type="datetimeFigureOut">
              <a:rPr lang="en-IN" smtClean="0"/>
              <a:t>03-01-2022</a:t>
            </a:fld>
            <a:endParaRPr lang="en-IN"/>
          </a:p>
        </p:txBody>
      </p:sp>
      <p:sp>
        <p:nvSpPr>
          <p:cNvPr id="5" name="Footer Placeholder 4">
            <a:extLst>
              <a:ext uri="{FF2B5EF4-FFF2-40B4-BE49-F238E27FC236}">
                <a16:creationId xmlns:a16="http://schemas.microsoft.com/office/drawing/2014/main" id="{B23653F6-F535-4E87-A8A3-835A5A74B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E4143A-8E56-4E4C-A092-BE9173282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424DE-F5CE-4555-AC37-926F7E4389DC}" type="slidenum">
              <a:rPr lang="en-IN" smtClean="0"/>
              <a:t>‹#›</a:t>
            </a:fld>
            <a:endParaRPr lang="en-IN"/>
          </a:p>
        </p:txBody>
      </p:sp>
    </p:spTree>
    <p:extLst>
      <p:ext uri="{BB962C8B-B14F-4D97-AF65-F5344CB8AC3E}">
        <p14:creationId xmlns:p14="http://schemas.microsoft.com/office/powerpoint/2010/main" val="2957464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830B66-40B5-4C6E-94C4-BCF88D239D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8847" y="-1581802"/>
            <a:ext cx="14571337" cy="12778153"/>
          </a:xfrm>
          <a:prstGeom prst="rect">
            <a:avLst/>
          </a:prstGeom>
        </p:spPr>
      </p:pic>
      <p:sp>
        <p:nvSpPr>
          <p:cNvPr id="43" name="Flowchart: Process 42">
            <a:extLst>
              <a:ext uri="{FF2B5EF4-FFF2-40B4-BE49-F238E27FC236}">
                <a16:creationId xmlns:a16="http://schemas.microsoft.com/office/drawing/2014/main" id="{9999D4ED-0F16-4B32-97BA-4A647701C900}"/>
              </a:ext>
            </a:extLst>
          </p:cNvPr>
          <p:cNvSpPr/>
          <p:nvPr/>
        </p:nvSpPr>
        <p:spPr>
          <a:xfrm>
            <a:off x="0" y="0"/>
            <a:ext cx="9541628" cy="6858000"/>
          </a:xfrm>
          <a:prstGeom prst="flowChartProcess">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346EA18-5A45-40E5-953C-A0BEDBACC0B3}"/>
              </a:ext>
            </a:extLst>
          </p:cNvPr>
          <p:cNvSpPr/>
          <p:nvPr/>
        </p:nvSpPr>
        <p:spPr>
          <a:xfrm>
            <a:off x="9281160" y="0"/>
            <a:ext cx="2910840" cy="6858000"/>
          </a:xfrm>
          <a:prstGeom prst="rect">
            <a:avLst/>
          </a:prstGeom>
          <a:solidFill>
            <a:srgbClr val="E7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7" name="Group 6">
            <a:extLst>
              <a:ext uri="{FF2B5EF4-FFF2-40B4-BE49-F238E27FC236}">
                <a16:creationId xmlns:a16="http://schemas.microsoft.com/office/drawing/2014/main" id="{5770A15D-B44C-4BCA-8DB8-35E04EC64537}"/>
              </a:ext>
            </a:extLst>
          </p:cNvPr>
          <p:cNvGrpSpPr/>
          <p:nvPr/>
        </p:nvGrpSpPr>
        <p:grpSpPr>
          <a:xfrm>
            <a:off x="8989194" y="996893"/>
            <a:ext cx="3005731" cy="4534433"/>
            <a:chOff x="8440810" y="494763"/>
            <a:chExt cx="2843287" cy="4534432"/>
          </a:xfrm>
        </p:grpSpPr>
        <p:grpSp>
          <p:nvGrpSpPr>
            <p:cNvPr id="8" name="Group 7">
              <a:extLst>
                <a:ext uri="{FF2B5EF4-FFF2-40B4-BE49-F238E27FC236}">
                  <a16:creationId xmlns:a16="http://schemas.microsoft.com/office/drawing/2014/main" id="{BCC3DEDE-7976-482B-B93C-9D086C93B31D}"/>
                </a:ext>
              </a:extLst>
            </p:cNvPr>
            <p:cNvGrpSpPr/>
            <p:nvPr/>
          </p:nvGrpSpPr>
          <p:grpSpPr>
            <a:xfrm>
              <a:off x="8440810" y="494763"/>
              <a:ext cx="822169" cy="808738"/>
              <a:chOff x="6601844" y="3531141"/>
              <a:chExt cx="2960446" cy="2892356"/>
            </a:xfrm>
          </p:grpSpPr>
          <p:grpSp>
            <p:nvGrpSpPr>
              <p:cNvPr id="39" name="Group 38">
                <a:extLst>
                  <a:ext uri="{FF2B5EF4-FFF2-40B4-BE49-F238E27FC236}">
                    <a16:creationId xmlns:a16="http://schemas.microsoft.com/office/drawing/2014/main" id="{1FA7369B-32D9-4501-85BF-D7F851194C3B}"/>
                  </a:ext>
                </a:extLst>
              </p:cNvPr>
              <p:cNvGrpSpPr/>
              <p:nvPr/>
            </p:nvGrpSpPr>
            <p:grpSpPr>
              <a:xfrm>
                <a:off x="6601844" y="3531141"/>
                <a:ext cx="2960446" cy="2892356"/>
                <a:chOff x="4797359" y="2315183"/>
                <a:chExt cx="1731523" cy="1731523"/>
              </a:xfrm>
            </p:grpSpPr>
            <p:sp>
              <p:nvSpPr>
                <p:cNvPr id="41" name="Oval 40">
                  <a:extLst>
                    <a:ext uri="{FF2B5EF4-FFF2-40B4-BE49-F238E27FC236}">
                      <a16:creationId xmlns:a16="http://schemas.microsoft.com/office/drawing/2014/main" id="{AE45B9BB-408F-4215-AD3D-D3D0C3D2D9FC}"/>
                    </a:ext>
                  </a:extLst>
                </p:cNvPr>
                <p:cNvSpPr/>
                <p:nvPr/>
              </p:nvSpPr>
              <p:spPr>
                <a:xfrm>
                  <a:off x="4797359" y="2315183"/>
                  <a:ext cx="1731523" cy="1731523"/>
                </a:xfrm>
                <a:prstGeom prst="ellipse">
                  <a:avLst/>
                </a:prstGeom>
                <a:solidFill>
                  <a:srgbClr val="E7E8ED"/>
                </a:solidFill>
                <a:ln>
                  <a:noFill/>
                </a:ln>
                <a:effectLst>
                  <a:outerShdw blurRad="254000" dist="1905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Oval 41">
                  <a:extLst>
                    <a:ext uri="{FF2B5EF4-FFF2-40B4-BE49-F238E27FC236}">
                      <a16:creationId xmlns:a16="http://schemas.microsoft.com/office/drawing/2014/main" id="{95512C48-C9AE-4601-ADD1-7A1444EAA9F5}"/>
                    </a:ext>
                  </a:extLst>
                </p:cNvPr>
                <p:cNvSpPr/>
                <p:nvPr/>
              </p:nvSpPr>
              <p:spPr>
                <a:xfrm>
                  <a:off x="4797359" y="2315183"/>
                  <a:ext cx="1731523" cy="1731523"/>
                </a:xfrm>
                <a:prstGeom prst="ellipse">
                  <a:avLst/>
                </a:prstGeom>
                <a:solidFill>
                  <a:srgbClr val="E7E8ED"/>
                </a:solidFill>
                <a:ln>
                  <a:noFill/>
                </a:ln>
                <a:effectLst>
                  <a:outerShdw blurRad="254000" dist="190500" dir="13500000" algn="tl"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40" name="Oval 39">
                <a:extLst>
                  <a:ext uri="{FF2B5EF4-FFF2-40B4-BE49-F238E27FC236}">
                    <a16:creationId xmlns:a16="http://schemas.microsoft.com/office/drawing/2014/main" id="{26E2A2B6-0703-4737-8435-53DA815B770D}"/>
                  </a:ext>
                </a:extLst>
              </p:cNvPr>
              <p:cNvSpPr/>
              <p:nvPr/>
            </p:nvSpPr>
            <p:spPr>
              <a:xfrm>
                <a:off x="6907453" y="3839183"/>
                <a:ext cx="2349227" cy="2276272"/>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chemeClr val="bg1">
                    <a:lumMod val="75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 name="Group 8">
              <a:extLst>
                <a:ext uri="{FF2B5EF4-FFF2-40B4-BE49-F238E27FC236}">
                  <a16:creationId xmlns:a16="http://schemas.microsoft.com/office/drawing/2014/main" id="{94D3D406-8C27-44AC-AFAC-91E696F32FA4}"/>
                </a:ext>
              </a:extLst>
            </p:cNvPr>
            <p:cNvGrpSpPr/>
            <p:nvPr/>
          </p:nvGrpSpPr>
          <p:grpSpPr>
            <a:xfrm>
              <a:off x="8440810" y="1736661"/>
              <a:ext cx="822169" cy="808738"/>
              <a:chOff x="6601844" y="3531141"/>
              <a:chExt cx="2960446" cy="2892356"/>
            </a:xfrm>
          </p:grpSpPr>
          <p:grpSp>
            <p:nvGrpSpPr>
              <p:cNvPr id="35" name="Group 34">
                <a:extLst>
                  <a:ext uri="{FF2B5EF4-FFF2-40B4-BE49-F238E27FC236}">
                    <a16:creationId xmlns:a16="http://schemas.microsoft.com/office/drawing/2014/main" id="{ED5E6570-891B-4E69-9C02-F7AA07C31117}"/>
                  </a:ext>
                </a:extLst>
              </p:cNvPr>
              <p:cNvGrpSpPr/>
              <p:nvPr/>
            </p:nvGrpSpPr>
            <p:grpSpPr>
              <a:xfrm>
                <a:off x="6601844" y="3531141"/>
                <a:ext cx="2960446" cy="2892356"/>
                <a:chOff x="4797359" y="2315183"/>
                <a:chExt cx="1731523" cy="1731523"/>
              </a:xfrm>
            </p:grpSpPr>
            <p:sp>
              <p:nvSpPr>
                <p:cNvPr id="37" name="Oval 36">
                  <a:extLst>
                    <a:ext uri="{FF2B5EF4-FFF2-40B4-BE49-F238E27FC236}">
                      <a16:creationId xmlns:a16="http://schemas.microsoft.com/office/drawing/2014/main" id="{C395C9AA-6C14-4DB1-8A2B-F7C98F069074}"/>
                    </a:ext>
                  </a:extLst>
                </p:cNvPr>
                <p:cNvSpPr/>
                <p:nvPr/>
              </p:nvSpPr>
              <p:spPr>
                <a:xfrm>
                  <a:off x="4797359" y="2315183"/>
                  <a:ext cx="1731523" cy="1731523"/>
                </a:xfrm>
                <a:prstGeom prst="ellipse">
                  <a:avLst/>
                </a:prstGeom>
                <a:solidFill>
                  <a:srgbClr val="E7E8ED"/>
                </a:solidFill>
                <a:ln>
                  <a:noFill/>
                </a:ln>
                <a:effectLst>
                  <a:outerShdw blurRad="254000" dist="1905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Oval 37">
                  <a:extLst>
                    <a:ext uri="{FF2B5EF4-FFF2-40B4-BE49-F238E27FC236}">
                      <a16:creationId xmlns:a16="http://schemas.microsoft.com/office/drawing/2014/main" id="{BCEA910F-CCED-46A1-AF8D-AE2DF77B5814}"/>
                    </a:ext>
                  </a:extLst>
                </p:cNvPr>
                <p:cNvSpPr/>
                <p:nvPr/>
              </p:nvSpPr>
              <p:spPr>
                <a:xfrm>
                  <a:off x="4797359" y="2315183"/>
                  <a:ext cx="1731523" cy="1731523"/>
                </a:xfrm>
                <a:prstGeom prst="ellipse">
                  <a:avLst/>
                </a:prstGeom>
                <a:solidFill>
                  <a:srgbClr val="E7E8ED"/>
                </a:solidFill>
                <a:ln>
                  <a:noFill/>
                </a:ln>
                <a:effectLst>
                  <a:outerShdw blurRad="254000" dist="190500" dir="13500000" algn="tl"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36" name="Oval 35">
                <a:extLst>
                  <a:ext uri="{FF2B5EF4-FFF2-40B4-BE49-F238E27FC236}">
                    <a16:creationId xmlns:a16="http://schemas.microsoft.com/office/drawing/2014/main" id="{54E69BCB-E662-498B-886E-4373B7196493}"/>
                  </a:ext>
                </a:extLst>
              </p:cNvPr>
              <p:cNvSpPr/>
              <p:nvPr/>
            </p:nvSpPr>
            <p:spPr>
              <a:xfrm>
                <a:off x="6907453" y="3839183"/>
                <a:ext cx="2349227" cy="2276272"/>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chemeClr val="bg1">
                    <a:lumMod val="75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grpSp>
          <p:nvGrpSpPr>
            <p:cNvPr id="10" name="Group 9">
              <a:extLst>
                <a:ext uri="{FF2B5EF4-FFF2-40B4-BE49-F238E27FC236}">
                  <a16:creationId xmlns:a16="http://schemas.microsoft.com/office/drawing/2014/main" id="{2B386900-65D8-4948-9990-32E415B85B12}"/>
                </a:ext>
              </a:extLst>
            </p:cNvPr>
            <p:cNvGrpSpPr/>
            <p:nvPr/>
          </p:nvGrpSpPr>
          <p:grpSpPr>
            <a:xfrm>
              <a:off x="8440810" y="2978559"/>
              <a:ext cx="822169" cy="808738"/>
              <a:chOff x="6601844" y="3531141"/>
              <a:chExt cx="2960446" cy="2892356"/>
            </a:xfrm>
          </p:grpSpPr>
          <p:grpSp>
            <p:nvGrpSpPr>
              <p:cNvPr id="31" name="Group 30">
                <a:extLst>
                  <a:ext uri="{FF2B5EF4-FFF2-40B4-BE49-F238E27FC236}">
                    <a16:creationId xmlns:a16="http://schemas.microsoft.com/office/drawing/2014/main" id="{A9368566-4DD3-4FB4-AC42-8A891188F0C6}"/>
                  </a:ext>
                </a:extLst>
              </p:cNvPr>
              <p:cNvGrpSpPr/>
              <p:nvPr/>
            </p:nvGrpSpPr>
            <p:grpSpPr>
              <a:xfrm>
                <a:off x="6601844" y="3531141"/>
                <a:ext cx="2960446" cy="2892356"/>
                <a:chOff x="4797359" y="2315183"/>
                <a:chExt cx="1731523" cy="1731523"/>
              </a:xfrm>
            </p:grpSpPr>
            <p:sp>
              <p:nvSpPr>
                <p:cNvPr id="33" name="Oval 32">
                  <a:extLst>
                    <a:ext uri="{FF2B5EF4-FFF2-40B4-BE49-F238E27FC236}">
                      <a16:creationId xmlns:a16="http://schemas.microsoft.com/office/drawing/2014/main" id="{81873010-4858-4C06-B160-A2B0E6E2DB18}"/>
                    </a:ext>
                  </a:extLst>
                </p:cNvPr>
                <p:cNvSpPr/>
                <p:nvPr/>
              </p:nvSpPr>
              <p:spPr>
                <a:xfrm>
                  <a:off x="4797359" y="2315183"/>
                  <a:ext cx="1731523" cy="1731523"/>
                </a:xfrm>
                <a:prstGeom prst="ellipse">
                  <a:avLst/>
                </a:prstGeom>
                <a:solidFill>
                  <a:srgbClr val="E7E8ED"/>
                </a:solidFill>
                <a:ln>
                  <a:noFill/>
                </a:ln>
                <a:effectLst>
                  <a:outerShdw blurRad="254000" dist="1905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Oval 33">
                  <a:extLst>
                    <a:ext uri="{FF2B5EF4-FFF2-40B4-BE49-F238E27FC236}">
                      <a16:creationId xmlns:a16="http://schemas.microsoft.com/office/drawing/2014/main" id="{855E6DC4-4887-4645-A49F-A508A8E28F7F}"/>
                    </a:ext>
                  </a:extLst>
                </p:cNvPr>
                <p:cNvSpPr/>
                <p:nvPr/>
              </p:nvSpPr>
              <p:spPr>
                <a:xfrm>
                  <a:off x="4797359" y="2315183"/>
                  <a:ext cx="1731523" cy="1731523"/>
                </a:xfrm>
                <a:prstGeom prst="ellipse">
                  <a:avLst/>
                </a:prstGeom>
                <a:solidFill>
                  <a:srgbClr val="E7E8ED"/>
                </a:solidFill>
                <a:ln>
                  <a:noFill/>
                </a:ln>
                <a:effectLst>
                  <a:outerShdw blurRad="254000" dist="190500" dir="13500000" algn="tl"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32" name="Oval 31">
                <a:extLst>
                  <a:ext uri="{FF2B5EF4-FFF2-40B4-BE49-F238E27FC236}">
                    <a16:creationId xmlns:a16="http://schemas.microsoft.com/office/drawing/2014/main" id="{781A2F6D-C069-452E-A55B-13846A928236}"/>
                  </a:ext>
                </a:extLst>
              </p:cNvPr>
              <p:cNvSpPr/>
              <p:nvPr/>
            </p:nvSpPr>
            <p:spPr>
              <a:xfrm>
                <a:off x="6907453" y="3839183"/>
                <a:ext cx="2349227" cy="2276272"/>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chemeClr val="bg1">
                    <a:lumMod val="75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 name="Group 10">
              <a:extLst>
                <a:ext uri="{FF2B5EF4-FFF2-40B4-BE49-F238E27FC236}">
                  <a16:creationId xmlns:a16="http://schemas.microsoft.com/office/drawing/2014/main" id="{EC6DDD3E-884B-4AEC-A54C-8278E45B0A56}"/>
                </a:ext>
              </a:extLst>
            </p:cNvPr>
            <p:cNvGrpSpPr/>
            <p:nvPr/>
          </p:nvGrpSpPr>
          <p:grpSpPr>
            <a:xfrm>
              <a:off x="8440810" y="4220457"/>
              <a:ext cx="822169" cy="808738"/>
              <a:chOff x="6601844" y="3531141"/>
              <a:chExt cx="2960446" cy="2892356"/>
            </a:xfrm>
          </p:grpSpPr>
          <p:grpSp>
            <p:nvGrpSpPr>
              <p:cNvPr id="27" name="Group 26">
                <a:extLst>
                  <a:ext uri="{FF2B5EF4-FFF2-40B4-BE49-F238E27FC236}">
                    <a16:creationId xmlns:a16="http://schemas.microsoft.com/office/drawing/2014/main" id="{E323C83A-10C4-4BF2-89A1-CBC530335414}"/>
                  </a:ext>
                </a:extLst>
              </p:cNvPr>
              <p:cNvGrpSpPr/>
              <p:nvPr/>
            </p:nvGrpSpPr>
            <p:grpSpPr>
              <a:xfrm>
                <a:off x="6601844" y="3531141"/>
                <a:ext cx="2960446" cy="2892356"/>
                <a:chOff x="4797359" y="2315183"/>
                <a:chExt cx="1731523" cy="1731523"/>
              </a:xfrm>
            </p:grpSpPr>
            <p:sp>
              <p:nvSpPr>
                <p:cNvPr id="29" name="Oval 28">
                  <a:extLst>
                    <a:ext uri="{FF2B5EF4-FFF2-40B4-BE49-F238E27FC236}">
                      <a16:creationId xmlns:a16="http://schemas.microsoft.com/office/drawing/2014/main" id="{9765BF9F-4C2B-41BC-BA9C-123A0DBDD59D}"/>
                    </a:ext>
                  </a:extLst>
                </p:cNvPr>
                <p:cNvSpPr/>
                <p:nvPr/>
              </p:nvSpPr>
              <p:spPr>
                <a:xfrm>
                  <a:off x="4797359" y="2315183"/>
                  <a:ext cx="1731523" cy="1731523"/>
                </a:xfrm>
                <a:prstGeom prst="ellipse">
                  <a:avLst/>
                </a:prstGeom>
                <a:solidFill>
                  <a:srgbClr val="E7E8ED"/>
                </a:solidFill>
                <a:ln>
                  <a:noFill/>
                </a:ln>
                <a:effectLst>
                  <a:outerShdw blurRad="254000" dist="1905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Oval 29">
                  <a:extLst>
                    <a:ext uri="{FF2B5EF4-FFF2-40B4-BE49-F238E27FC236}">
                      <a16:creationId xmlns:a16="http://schemas.microsoft.com/office/drawing/2014/main" id="{3E242721-851B-43C9-B13A-307B5AD3A7E7}"/>
                    </a:ext>
                  </a:extLst>
                </p:cNvPr>
                <p:cNvSpPr/>
                <p:nvPr/>
              </p:nvSpPr>
              <p:spPr>
                <a:xfrm>
                  <a:off x="4797359" y="2315183"/>
                  <a:ext cx="1731523" cy="1731523"/>
                </a:xfrm>
                <a:prstGeom prst="ellipse">
                  <a:avLst/>
                </a:prstGeom>
                <a:solidFill>
                  <a:srgbClr val="E7E8ED"/>
                </a:solidFill>
                <a:ln>
                  <a:noFill/>
                </a:ln>
                <a:effectLst>
                  <a:outerShdw blurRad="254000" dist="190500" dir="13500000" algn="tl"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8" name="Oval 27">
                <a:extLst>
                  <a:ext uri="{FF2B5EF4-FFF2-40B4-BE49-F238E27FC236}">
                    <a16:creationId xmlns:a16="http://schemas.microsoft.com/office/drawing/2014/main" id="{8F923784-D0CE-43ED-AA01-1E8D0D11C93D}"/>
                  </a:ext>
                </a:extLst>
              </p:cNvPr>
              <p:cNvSpPr/>
              <p:nvPr/>
            </p:nvSpPr>
            <p:spPr>
              <a:xfrm>
                <a:off x="6907453" y="3839183"/>
                <a:ext cx="2349227" cy="2276272"/>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chemeClr val="bg1">
                    <a:lumMod val="75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3" name="TextBox 12">
              <a:extLst>
                <a:ext uri="{FF2B5EF4-FFF2-40B4-BE49-F238E27FC236}">
                  <a16:creationId xmlns:a16="http://schemas.microsoft.com/office/drawing/2014/main" id="{BB95470A-6CBE-47C7-80E3-23472C1A9D14}"/>
                </a:ext>
              </a:extLst>
            </p:cNvPr>
            <p:cNvSpPr txBox="1"/>
            <p:nvPr/>
          </p:nvSpPr>
          <p:spPr>
            <a:xfrm>
              <a:off x="8559846" y="654965"/>
              <a:ext cx="729573" cy="523220"/>
            </a:xfrm>
            <a:prstGeom prst="rect">
              <a:avLst/>
            </a:prstGeom>
            <a:noFill/>
          </p:spPr>
          <p:txBody>
            <a:bodyPr wrap="square" rtlCol="0">
              <a:spAutoFit/>
            </a:bodyPr>
            <a:lstStyle/>
            <a:p>
              <a:r>
                <a:rPr lang="en-US" sz="2800" b="1" dirty="0">
                  <a:solidFill>
                    <a:schemeClr val="bg1">
                      <a:lumMod val="50000"/>
                    </a:schemeClr>
                  </a:solidFill>
                  <a:latin typeface="Manrope" panose="00000506000000000000" pitchFamily="50" charset="0"/>
                </a:rPr>
                <a:t>52</a:t>
              </a:r>
            </a:p>
          </p:txBody>
        </p:sp>
        <p:sp>
          <p:nvSpPr>
            <p:cNvPr id="14" name="TextBox 13">
              <a:extLst>
                <a:ext uri="{FF2B5EF4-FFF2-40B4-BE49-F238E27FC236}">
                  <a16:creationId xmlns:a16="http://schemas.microsoft.com/office/drawing/2014/main" id="{83AA107B-1803-4A6E-B883-E3F47CF7375E}"/>
                </a:ext>
              </a:extLst>
            </p:cNvPr>
            <p:cNvSpPr txBox="1"/>
            <p:nvPr/>
          </p:nvSpPr>
          <p:spPr>
            <a:xfrm>
              <a:off x="9374293" y="686305"/>
              <a:ext cx="1891278" cy="400110"/>
            </a:xfrm>
            <a:prstGeom prst="rect">
              <a:avLst/>
            </a:prstGeom>
            <a:noFill/>
          </p:spPr>
          <p:txBody>
            <a:bodyPr wrap="square" rtlCol="0">
              <a:spAutoFit/>
            </a:bodyPr>
            <a:lstStyle/>
            <a:p>
              <a:r>
                <a:rPr lang="en-US" sz="2000" dirty="0" err="1">
                  <a:latin typeface="Manrope" panose="00000506000000000000" pitchFamily="50" charset="0"/>
                </a:rPr>
                <a:t>Amitesh</a:t>
              </a:r>
              <a:r>
                <a:rPr lang="en-US" sz="2000" dirty="0">
                  <a:latin typeface="Manrope" panose="00000506000000000000" pitchFamily="50" charset="0"/>
                </a:rPr>
                <a:t> Patil</a:t>
              </a:r>
            </a:p>
          </p:txBody>
        </p:sp>
        <p:sp>
          <p:nvSpPr>
            <p:cNvPr id="15" name="TextBox 14">
              <a:extLst>
                <a:ext uri="{FF2B5EF4-FFF2-40B4-BE49-F238E27FC236}">
                  <a16:creationId xmlns:a16="http://schemas.microsoft.com/office/drawing/2014/main" id="{870DCAF5-E712-4E7F-953A-5968A8EE2C39}"/>
                </a:ext>
              </a:extLst>
            </p:cNvPr>
            <p:cNvSpPr txBox="1"/>
            <p:nvPr/>
          </p:nvSpPr>
          <p:spPr>
            <a:xfrm>
              <a:off x="9389811" y="1956793"/>
              <a:ext cx="1894286" cy="400110"/>
            </a:xfrm>
            <a:prstGeom prst="rect">
              <a:avLst/>
            </a:prstGeom>
            <a:noFill/>
          </p:spPr>
          <p:txBody>
            <a:bodyPr wrap="square" rtlCol="0">
              <a:spAutoFit/>
            </a:bodyPr>
            <a:lstStyle/>
            <a:p>
              <a:r>
                <a:rPr lang="en-US" sz="2000" dirty="0">
                  <a:latin typeface="Manrope" panose="00000506000000000000" pitchFamily="50" charset="0"/>
                </a:rPr>
                <a:t>Kshitij Patil</a:t>
              </a:r>
            </a:p>
          </p:txBody>
        </p:sp>
        <p:sp>
          <p:nvSpPr>
            <p:cNvPr id="16" name="TextBox 15">
              <a:extLst>
                <a:ext uri="{FF2B5EF4-FFF2-40B4-BE49-F238E27FC236}">
                  <a16:creationId xmlns:a16="http://schemas.microsoft.com/office/drawing/2014/main" id="{FCFF5AB1-1C7B-456A-8A29-E267552FF88B}"/>
                </a:ext>
              </a:extLst>
            </p:cNvPr>
            <p:cNvSpPr txBox="1"/>
            <p:nvPr/>
          </p:nvSpPr>
          <p:spPr>
            <a:xfrm>
              <a:off x="9371285" y="3191929"/>
              <a:ext cx="1894286" cy="400110"/>
            </a:xfrm>
            <a:prstGeom prst="rect">
              <a:avLst/>
            </a:prstGeom>
            <a:noFill/>
          </p:spPr>
          <p:txBody>
            <a:bodyPr wrap="square" rtlCol="0">
              <a:spAutoFit/>
            </a:bodyPr>
            <a:lstStyle/>
            <a:p>
              <a:r>
                <a:rPr lang="en-US" sz="2000" dirty="0">
                  <a:latin typeface="Manrope" panose="00000506000000000000" pitchFamily="50" charset="0"/>
                </a:rPr>
                <a:t>Pranit Patil</a:t>
              </a:r>
            </a:p>
          </p:txBody>
        </p:sp>
        <p:sp>
          <p:nvSpPr>
            <p:cNvPr id="17" name="TextBox 16">
              <a:extLst>
                <a:ext uri="{FF2B5EF4-FFF2-40B4-BE49-F238E27FC236}">
                  <a16:creationId xmlns:a16="http://schemas.microsoft.com/office/drawing/2014/main" id="{D723A003-C92B-461E-9DD7-20DC89F50048}"/>
                </a:ext>
              </a:extLst>
            </p:cNvPr>
            <p:cNvSpPr txBox="1"/>
            <p:nvPr/>
          </p:nvSpPr>
          <p:spPr>
            <a:xfrm>
              <a:off x="9389811" y="4483857"/>
              <a:ext cx="1894286" cy="400110"/>
            </a:xfrm>
            <a:prstGeom prst="rect">
              <a:avLst/>
            </a:prstGeom>
            <a:noFill/>
          </p:spPr>
          <p:txBody>
            <a:bodyPr wrap="square" rtlCol="0">
              <a:spAutoFit/>
            </a:bodyPr>
            <a:lstStyle/>
            <a:p>
              <a:r>
                <a:rPr lang="en-US" sz="2000" dirty="0">
                  <a:latin typeface="Manrope" panose="00000506000000000000" pitchFamily="50" charset="0"/>
                </a:rPr>
                <a:t>Vivek </a:t>
              </a:r>
              <a:r>
                <a:rPr lang="en-US" sz="2000" dirty="0" err="1">
                  <a:latin typeface="Manrope" panose="00000506000000000000" pitchFamily="50" charset="0"/>
                </a:rPr>
                <a:t>Pundkar</a:t>
              </a:r>
              <a:endParaRPr lang="en-US" sz="2000" dirty="0">
                <a:latin typeface="Manrope" panose="00000506000000000000" pitchFamily="50" charset="0"/>
              </a:endParaRPr>
            </a:p>
          </p:txBody>
        </p:sp>
        <p:sp>
          <p:nvSpPr>
            <p:cNvPr id="19" name="TextBox 18">
              <a:extLst>
                <a:ext uri="{FF2B5EF4-FFF2-40B4-BE49-F238E27FC236}">
                  <a16:creationId xmlns:a16="http://schemas.microsoft.com/office/drawing/2014/main" id="{763A6649-A9F7-4357-B4B6-7F010227F64E}"/>
                </a:ext>
              </a:extLst>
            </p:cNvPr>
            <p:cNvSpPr txBox="1"/>
            <p:nvPr/>
          </p:nvSpPr>
          <p:spPr>
            <a:xfrm>
              <a:off x="8558006" y="1899643"/>
              <a:ext cx="729573" cy="523220"/>
            </a:xfrm>
            <a:prstGeom prst="rect">
              <a:avLst/>
            </a:prstGeom>
            <a:noFill/>
          </p:spPr>
          <p:txBody>
            <a:bodyPr wrap="square" rtlCol="0">
              <a:spAutoFit/>
            </a:bodyPr>
            <a:lstStyle/>
            <a:p>
              <a:r>
                <a:rPr lang="en-US" sz="2800" b="1" dirty="0">
                  <a:solidFill>
                    <a:schemeClr val="bg1">
                      <a:lumMod val="50000"/>
                    </a:schemeClr>
                  </a:solidFill>
                  <a:latin typeface="Manrope" panose="00000506000000000000" pitchFamily="50" charset="0"/>
                </a:rPr>
                <a:t>54</a:t>
              </a:r>
            </a:p>
          </p:txBody>
        </p:sp>
        <p:sp>
          <p:nvSpPr>
            <p:cNvPr id="20" name="TextBox 19">
              <a:extLst>
                <a:ext uri="{FF2B5EF4-FFF2-40B4-BE49-F238E27FC236}">
                  <a16:creationId xmlns:a16="http://schemas.microsoft.com/office/drawing/2014/main" id="{207F76AA-A8E4-4C1E-84AC-A4ACF30CFA44}"/>
                </a:ext>
              </a:extLst>
            </p:cNvPr>
            <p:cNvSpPr txBox="1"/>
            <p:nvPr/>
          </p:nvSpPr>
          <p:spPr>
            <a:xfrm>
              <a:off x="8556838" y="3148252"/>
              <a:ext cx="729573" cy="523220"/>
            </a:xfrm>
            <a:prstGeom prst="rect">
              <a:avLst/>
            </a:prstGeom>
            <a:noFill/>
          </p:spPr>
          <p:txBody>
            <a:bodyPr wrap="square" rtlCol="0">
              <a:spAutoFit/>
            </a:bodyPr>
            <a:lstStyle/>
            <a:p>
              <a:r>
                <a:rPr lang="en-US" sz="2800" b="1" dirty="0">
                  <a:solidFill>
                    <a:schemeClr val="bg1">
                      <a:lumMod val="50000"/>
                    </a:schemeClr>
                  </a:solidFill>
                  <a:latin typeface="Manrope" panose="00000506000000000000" pitchFamily="50" charset="0"/>
                </a:rPr>
                <a:t>56</a:t>
              </a:r>
            </a:p>
          </p:txBody>
        </p:sp>
        <p:sp>
          <p:nvSpPr>
            <p:cNvPr id="21" name="TextBox 20">
              <a:extLst>
                <a:ext uri="{FF2B5EF4-FFF2-40B4-BE49-F238E27FC236}">
                  <a16:creationId xmlns:a16="http://schemas.microsoft.com/office/drawing/2014/main" id="{F6EE58DC-6474-4393-8B25-C583CBABFB24}"/>
                </a:ext>
              </a:extLst>
            </p:cNvPr>
            <p:cNvSpPr txBox="1"/>
            <p:nvPr/>
          </p:nvSpPr>
          <p:spPr>
            <a:xfrm>
              <a:off x="8575843" y="4396862"/>
              <a:ext cx="729573" cy="523220"/>
            </a:xfrm>
            <a:prstGeom prst="rect">
              <a:avLst/>
            </a:prstGeom>
            <a:noFill/>
          </p:spPr>
          <p:txBody>
            <a:bodyPr wrap="square" rtlCol="0">
              <a:spAutoFit/>
            </a:bodyPr>
            <a:lstStyle/>
            <a:p>
              <a:r>
                <a:rPr lang="en-US" sz="2800" b="1" dirty="0">
                  <a:solidFill>
                    <a:schemeClr val="bg1">
                      <a:lumMod val="50000"/>
                    </a:schemeClr>
                  </a:solidFill>
                  <a:latin typeface="Manrope" panose="00000506000000000000" pitchFamily="50" charset="0"/>
                </a:rPr>
                <a:t>77</a:t>
              </a:r>
            </a:p>
          </p:txBody>
        </p:sp>
      </p:grpSp>
      <p:grpSp>
        <p:nvGrpSpPr>
          <p:cNvPr id="12" name="Group 11">
            <a:extLst>
              <a:ext uri="{FF2B5EF4-FFF2-40B4-BE49-F238E27FC236}">
                <a16:creationId xmlns:a16="http://schemas.microsoft.com/office/drawing/2014/main" id="{D6A0107E-747A-4A18-8913-349DD40A03CB}"/>
              </a:ext>
            </a:extLst>
          </p:cNvPr>
          <p:cNvGrpSpPr/>
          <p:nvPr/>
        </p:nvGrpSpPr>
        <p:grpSpPr>
          <a:xfrm>
            <a:off x="2344190" y="2658978"/>
            <a:ext cx="4744142" cy="1663480"/>
            <a:chOff x="1226634" y="2026550"/>
            <a:chExt cx="4744142" cy="1663480"/>
          </a:xfrm>
        </p:grpSpPr>
        <p:sp>
          <p:nvSpPr>
            <p:cNvPr id="4" name="TextBox 3">
              <a:extLst>
                <a:ext uri="{FF2B5EF4-FFF2-40B4-BE49-F238E27FC236}">
                  <a16:creationId xmlns:a16="http://schemas.microsoft.com/office/drawing/2014/main" id="{4F6B3971-8D39-45FB-8965-E28A0381DA47}"/>
                </a:ext>
              </a:extLst>
            </p:cNvPr>
            <p:cNvSpPr txBox="1"/>
            <p:nvPr/>
          </p:nvSpPr>
          <p:spPr>
            <a:xfrm>
              <a:off x="1226634" y="2028036"/>
              <a:ext cx="2268787" cy="1015663"/>
            </a:xfrm>
            <a:prstGeom prst="rect">
              <a:avLst/>
            </a:prstGeom>
            <a:noFill/>
          </p:spPr>
          <p:txBody>
            <a:bodyPr wrap="square" rtlCol="0">
              <a:spAutoFit/>
            </a:bodyPr>
            <a:lstStyle/>
            <a:p>
              <a:r>
                <a:rPr lang="en-IN" sz="6000" b="1" dirty="0">
                  <a:latin typeface="Manrope" panose="00000506000000000000" pitchFamily="50" charset="0"/>
                  <a:cs typeface="Mangal" panose="02040503050203030202" pitchFamily="18" charset="0"/>
                </a:rPr>
                <a:t>Cash</a:t>
              </a:r>
            </a:p>
          </p:txBody>
        </p:sp>
        <p:sp>
          <p:nvSpPr>
            <p:cNvPr id="44" name="TextBox 43">
              <a:extLst>
                <a:ext uri="{FF2B5EF4-FFF2-40B4-BE49-F238E27FC236}">
                  <a16:creationId xmlns:a16="http://schemas.microsoft.com/office/drawing/2014/main" id="{46EB5433-1BC9-4EC6-9293-3F7939B2CBB0}"/>
                </a:ext>
              </a:extLst>
            </p:cNvPr>
            <p:cNvSpPr txBox="1"/>
            <p:nvPr/>
          </p:nvSpPr>
          <p:spPr>
            <a:xfrm>
              <a:off x="3585145" y="2026550"/>
              <a:ext cx="2191187" cy="1015663"/>
            </a:xfrm>
            <a:prstGeom prst="rect">
              <a:avLst/>
            </a:prstGeom>
            <a:noFill/>
          </p:spPr>
          <p:txBody>
            <a:bodyPr wrap="square" rtlCol="0">
              <a:spAutoFit/>
            </a:bodyPr>
            <a:lstStyle/>
            <a:p>
              <a:r>
                <a:rPr lang="en-IN" sz="6000" b="1" dirty="0">
                  <a:latin typeface="Manrope" panose="00000506000000000000" pitchFamily="50" charset="0"/>
                </a:rPr>
                <a:t>Flow</a:t>
              </a:r>
            </a:p>
          </p:txBody>
        </p:sp>
        <p:sp>
          <p:nvSpPr>
            <p:cNvPr id="45" name="TextBox 44">
              <a:extLst>
                <a:ext uri="{FF2B5EF4-FFF2-40B4-BE49-F238E27FC236}">
                  <a16:creationId xmlns:a16="http://schemas.microsoft.com/office/drawing/2014/main" id="{56CFB05D-8368-4606-82A8-AEB9BC7A1ADB}"/>
                </a:ext>
              </a:extLst>
            </p:cNvPr>
            <p:cNvSpPr txBox="1"/>
            <p:nvPr/>
          </p:nvSpPr>
          <p:spPr>
            <a:xfrm>
              <a:off x="1226634" y="2859033"/>
              <a:ext cx="4744142" cy="830997"/>
            </a:xfrm>
            <a:prstGeom prst="rect">
              <a:avLst/>
            </a:prstGeom>
            <a:noFill/>
          </p:spPr>
          <p:txBody>
            <a:bodyPr wrap="square" rtlCol="0">
              <a:spAutoFit/>
            </a:bodyPr>
            <a:lstStyle/>
            <a:p>
              <a:r>
                <a:rPr lang="en-IN" sz="4800" b="1" dirty="0">
                  <a:latin typeface="Manrope" panose="00000506000000000000" pitchFamily="50" charset="0"/>
                </a:rPr>
                <a:t>Minimization</a:t>
              </a:r>
            </a:p>
          </p:txBody>
        </p:sp>
      </p:grpSp>
    </p:spTree>
    <p:extLst>
      <p:ext uri="{BB962C8B-B14F-4D97-AF65-F5344CB8AC3E}">
        <p14:creationId xmlns:p14="http://schemas.microsoft.com/office/powerpoint/2010/main" val="21436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2BF766-FA5C-4551-9074-6F39630CB6A4}"/>
              </a:ext>
            </a:extLst>
          </p:cNvPr>
          <p:cNvSpPr txBox="1"/>
          <p:nvPr/>
        </p:nvSpPr>
        <p:spPr>
          <a:xfrm>
            <a:off x="244733" y="2697885"/>
            <a:ext cx="4424878" cy="2677656"/>
          </a:xfrm>
          <a:prstGeom prst="rect">
            <a:avLst/>
          </a:prstGeom>
          <a:noFill/>
        </p:spPr>
        <p:txBody>
          <a:bodyPr wrap="square" rtlCol="0">
            <a:spAutoFit/>
          </a:bodyPr>
          <a:lstStyle/>
          <a:p>
            <a:pPr algn="just"/>
            <a:r>
              <a:rPr lang="en-US" sz="2400" dirty="0">
                <a:latin typeface="Manrope" panose="00000506000000000000" pitchFamily="50" charset="0"/>
              </a:rPr>
              <a:t>Given the number of friends who have to give or take some amount of money from one another. Design an algorithm by which the total cash flow among all the friends is minimized.</a:t>
            </a:r>
            <a:endParaRPr lang="en-IN" sz="2400" dirty="0">
              <a:latin typeface="Manrope" panose="00000506000000000000" pitchFamily="50" charset="0"/>
            </a:endParaRPr>
          </a:p>
        </p:txBody>
      </p:sp>
      <p:sp>
        <p:nvSpPr>
          <p:cNvPr id="6" name="Rectangle 5">
            <a:extLst>
              <a:ext uri="{FF2B5EF4-FFF2-40B4-BE49-F238E27FC236}">
                <a16:creationId xmlns:a16="http://schemas.microsoft.com/office/drawing/2014/main" id="{8427D397-DB9E-458B-BA24-2AE6CC7D6324}"/>
              </a:ext>
            </a:extLst>
          </p:cNvPr>
          <p:cNvSpPr/>
          <p:nvPr/>
        </p:nvSpPr>
        <p:spPr>
          <a:xfrm>
            <a:off x="0" y="-1"/>
            <a:ext cx="12192000" cy="1483113"/>
          </a:xfrm>
          <a:prstGeom prst="rect">
            <a:avLst/>
          </a:prstGeom>
          <a:gradFill flip="none" rotWithShape="1">
            <a:gsLst>
              <a:gs pos="0">
                <a:srgbClr val="B66EE8"/>
              </a:gs>
              <a:gs pos="51000">
                <a:srgbClr val="E498FF"/>
              </a:gs>
              <a:gs pos="100000">
                <a:srgbClr val="FFCE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3FE8480-D569-4F5C-A5F6-3A663F6E945A}"/>
              </a:ext>
            </a:extLst>
          </p:cNvPr>
          <p:cNvSpPr txBox="1"/>
          <p:nvPr/>
        </p:nvSpPr>
        <p:spPr>
          <a:xfrm>
            <a:off x="810321" y="387612"/>
            <a:ext cx="7173951" cy="830997"/>
          </a:xfrm>
          <a:prstGeom prst="rect">
            <a:avLst/>
          </a:prstGeom>
          <a:noFill/>
        </p:spPr>
        <p:txBody>
          <a:bodyPr wrap="square" rtlCol="0">
            <a:spAutoFit/>
          </a:bodyPr>
          <a:lstStyle/>
          <a:p>
            <a:r>
              <a:rPr lang="en-US" sz="4800" b="1" u="sng" dirty="0">
                <a:latin typeface="Manrope" panose="00000506000000000000" pitchFamily="50" charset="0"/>
              </a:rPr>
              <a:t>Problem statement</a:t>
            </a:r>
            <a:endParaRPr lang="en-IN" sz="4800" b="1" u="sng" dirty="0">
              <a:latin typeface="Manrope" panose="00000506000000000000" pitchFamily="50" charset="0"/>
            </a:endParaRPr>
          </a:p>
        </p:txBody>
      </p:sp>
      <p:grpSp>
        <p:nvGrpSpPr>
          <p:cNvPr id="29" name="Group 28">
            <a:extLst>
              <a:ext uri="{FF2B5EF4-FFF2-40B4-BE49-F238E27FC236}">
                <a16:creationId xmlns:a16="http://schemas.microsoft.com/office/drawing/2014/main" id="{99FBC949-0178-448D-A499-902FC5725D3F}"/>
              </a:ext>
            </a:extLst>
          </p:cNvPr>
          <p:cNvGrpSpPr/>
          <p:nvPr/>
        </p:nvGrpSpPr>
        <p:grpSpPr>
          <a:xfrm>
            <a:off x="5542931" y="2520419"/>
            <a:ext cx="3144644" cy="1107996"/>
            <a:chOff x="6913756" y="2486722"/>
            <a:chExt cx="3144644" cy="1107996"/>
          </a:xfrm>
        </p:grpSpPr>
        <p:sp>
          <p:nvSpPr>
            <p:cNvPr id="8" name="TextBox 7">
              <a:extLst>
                <a:ext uri="{FF2B5EF4-FFF2-40B4-BE49-F238E27FC236}">
                  <a16:creationId xmlns:a16="http://schemas.microsoft.com/office/drawing/2014/main" id="{32191C46-D98E-4792-9DD8-86706E22D0EA}"/>
                </a:ext>
              </a:extLst>
            </p:cNvPr>
            <p:cNvSpPr txBox="1"/>
            <p:nvPr/>
          </p:nvSpPr>
          <p:spPr>
            <a:xfrm>
              <a:off x="6913756" y="2486722"/>
              <a:ext cx="3144644" cy="369332"/>
            </a:xfrm>
            <a:prstGeom prst="rect">
              <a:avLst/>
            </a:prstGeom>
            <a:noFill/>
          </p:spPr>
          <p:txBody>
            <a:bodyPr wrap="square" rtlCol="0">
              <a:spAutoFit/>
            </a:bodyPr>
            <a:lstStyle/>
            <a:p>
              <a:r>
                <a:rPr lang="en-IN" dirty="0">
                  <a:latin typeface="Manrope" panose="00000506000000000000" pitchFamily="50" charset="0"/>
                </a:rPr>
                <a:t>A has to pay </a:t>
              </a:r>
              <a:r>
                <a:rPr lang="en-IN" b="0" i="0" dirty="0">
                  <a:effectLst/>
                  <a:latin typeface="Manrope" panose="00000506000000000000" pitchFamily="50" charset="0"/>
                </a:rPr>
                <a:t>₹</a:t>
              </a:r>
              <a:r>
                <a:rPr lang="en-IN" dirty="0">
                  <a:latin typeface="Manrope" panose="00000506000000000000" pitchFamily="50" charset="0"/>
                </a:rPr>
                <a:t>10 to B</a:t>
              </a:r>
            </a:p>
          </p:txBody>
        </p:sp>
        <p:sp>
          <p:nvSpPr>
            <p:cNvPr id="9" name="TextBox 8">
              <a:extLst>
                <a:ext uri="{FF2B5EF4-FFF2-40B4-BE49-F238E27FC236}">
                  <a16:creationId xmlns:a16="http://schemas.microsoft.com/office/drawing/2014/main" id="{1616AEAB-99D2-4BA9-93F8-17C7E1B7F536}"/>
                </a:ext>
              </a:extLst>
            </p:cNvPr>
            <p:cNvSpPr txBox="1"/>
            <p:nvPr/>
          </p:nvSpPr>
          <p:spPr>
            <a:xfrm>
              <a:off x="6913756" y="2856054"/>
              <a:ext cx="3144644" cy="369332"/>
            </a:xfrm>
            <a:prstGeom prst="rect">
              <a:avLst/>
            </a:prstGeom>
            <a:noFill/>
          </p:spPr>
          <p:txBody>
            <a:bodyPr wrap="square" rtlCol="0">
              <a:spAutoFit/>
            </a:bodyPr>
            <a:lstStyle/>
            <a:p>
              <a:r>
                <a:rPr lang="en-IN" dirty="0">
                  <a:latin typeface="Manrope" panose="00000506000000000000" pitchFamily="50" charset="0"/>
                </a:rPr>
                <a:t>C has to pay </a:t>
              </a:r>
              <a:r>
                <a:rPr lang="en-IN" b="0" i="0" dirty="0">
                  <a:effectLst/>
                  <a:latin typeface="Manrope" panose="00000506000000000000" pitchFamily="50" charset="0"/>
                </a:rPr>
                <a:t>₹</a:t>
              </a:r>
              <a:r>
                <a:rPr lang="en-IN" dirty="0">
                  <a:latin typeface="Manrope" panose="00000506000000000000" pitchFamily="50" charset="0"/>
                </a:rPr>
                <a:t>10 to B</a:t>
              </a:r>
            </a:p>
          </p:txBody>
        </p:sp>
        <p:sp>
          <p:nvSpPr>
            <p:cNvPr id="10" name="TextBox 9">
              <a:extLst>
                <a:ext uri="{FF2B5EF4-FFF2-40B4-BE49-F238E27FC236}">
                  <a16:creationId xmlns:a16="http://schemas.microsoft.com/office/drawing/2014/main" id="{63CEBA4B-1414-4D5F-B7D8-488A30256BB7}"/>
                </a:ext>
              </a:extLst>
            </p:cNvPr>
            <p:cNvSpPr txBox="1"/>
            <p:nvPr/>
          </p:nvSpPr>
          <p:spPr>
            <a:xfrm>
              <a:off x="6913756" y="3225386"/>
              <a:ext cx="3144644" cy="369332"/>
            </a:xfrm>
            <a:prstGeom prst="rect">
              <a:avLst/>
            </a:prstGeom>
            <a:noFill/>
          </p:spPr>
          <p:txBody>
            <a:bodyPr wrap="square" rtlCol="0">
              <a:spAutoFit/>
            </a:bodyPr>
            <a:lstStyle/>
            <a:p>
              <a:r>
                <a:rPr lang="en-IN" dirty="0">
                  <a:latin typeface="Manrope" panose="00000506000000000000" pitchFamily="50" charset="0"/>
                </a:rPr>
                <a:t>A has to pay </a:t>
              </a:r>
              <a:r>
                <a:rPr lang="en-IN" b="0" i="0" dirty="0">
                  <a:effectLst/>
                  <a:latin typeface="Manrope" panose="00000506000000000000" pitchFamily="50" charset="0"/>
                </a:rPr>
                <a:t>₹</a:t>
              </a:r>
              <a:r>
                <a:rPr lang="en-IN" dirty="0">
                  <a:latin typeface="Manrope" panose="00000506000000000000" pitchFamily="50" charset="0"/>
                </a:rPr>
                <a:t>10 to C</a:t>
              </a:r>
            </a:p>
          </p:txBody>
        </p:sp>
      </p:grpSp>
      <p:grpSp>
        <p:nvGrpSpPr>
          <p:cNvPr id="30" name="Group 29">
            <a:extLst>
              <a:ext uri="{FF2B5EF4-FFF2-40B4-BE49-F238E27FC236}">
                <a16:creationId xmlns:a16="http://schemas.microsoft.com/office/drawing/2014/main" id="{F6D6BC81-3C44-45E8-A806-7EE4FCAD623C}"/>
              </a:ext>
            </a:extLst>
          </p:cNvPr>
          <p:cNvGrpSpPr/>
          <p:nvPr/>
        </p:nvGrpSpPr>
        <p:grpSpPr>
          <a:xfrm>
            <a:off x="5727910" y="3251883"/>
            <a:ext cx="6178844" cy="3028741"/>
            <a:chOff x="6995532" y="3195663"/>
            <a:chExt cx="6178844" cy="3028741"/>
          </a:xfrm>
        </p:grpSpPr>
        <p:sp>
          <p:nvSpPr>
            <p:cNvPr id="13" name="Oval 12">
              <a:extLst>
                <a:ext uri="{FF2B5EF4-FFF2-40B4-BE49-F238E27FC236}">
                  <a16:creationId xmlns:a16="http://schemas.microsoft.com/office/drawing/2014/main" id="{30D69A37-D97D-493C-B5E8-2D454ACC90E1}"/>
                </a:ext>
              </a:extLst>
            </p:cNvPr>
            <p:cNvSpPr/>
            <p:nvPr/>
          </p:nvSpPr>
          <p:spPr>
            <a:xfrm>
              <a:off x="7895063" y="4237935"/>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sp>
          <p:nvSpPr>
            <p:cNvPr id="14" name="Oval 13">
              <a:extLst>
                <a:ext uri="{FF2B5EF4-FFF2-40B4-BE49-F238E27FC236}">
                  <a16:creationId xmlns:a16="http://schemas.microsoft.com/office/drawing/2014/main" id="{6A88D6C4-56E7-41C7-AA5A-9FACCBC2935B}"/>
                </a:ext>
              </a:extLst>
            </p:cNvPr>
            <p:cNvSpPr/>
            <p:nvPr/>
          </p:nvSpPr>
          <p:spPr>
            <a:xfrm>
              <a:off x="6995532" y="5633388"/>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sp>
          <p:nvSpPr>
            <p:cNvPr id="15" name="Oval 14">
              <a:extLst>
                <a:ext uri="{FF2B5EF4-FFF2-40B4-BE49-F238E27FC236}">
                  <a16:creationId xmlns:a16="http://schemas.microsoft.com/office/drawing/2014/main" id="{28443ED5-1C10-4B59-BA62-761B096FC05A}"/>
                </a:ext>
              </a:extLst>
            </p:cNvPr>
            <p:cNvSpPr/>
            <p:nvPr/>
          </p:nvSpPr>
          <p:spPr>
            <a:xfrm>
              <a:off x="8761141" y="5633389"/>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t>
              </a:r>
            </a:p>
          </p:txBody>
        </p:sp>
        <p:cxnSp>
          <p:nvCxnSpPr>
            <p:cNvPr id="17" name="Straight Arrow Connector 16">
              <a:extLst>
                <a:ext uri="{FF2B5EF4-FFF2-40B4-BE49-F238E27FC236}">
                  <a16:creationId xmlns:a16="http://schemas.microsoft.com/office/drawing/2014/main" id="{E4AE5DB7-5F21-4A33-B8E4-2BDE5B7AFD36}"/>
                </a:ext>
              </a:extLst>
            </p:cNvPr>
            <p:cNvCxnSpPr/>
            <p:nvPr/>
          </p:nvCxnSpPr>
          <p:spPr>
            <a:xfrm flipV="1">
              <a:off x="7586547" y="5018049"/>
              <a:ext cx="397725" cy="446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9D1C0F-0214-4FC5-B90A-292C447FD61F}"/>
                </a:ext>
              </a:extLst>
            </p:cNvPr>
            <p:cNvCxnSpPr>
              <a:cxnSpLocks/>
            </p:cNvCxnSpPr>
            <p:nvPr/>
          </p:nvCxnSpPr>
          <p:spPr>
            <a:xfrm flipH="1" flipV="1">
              <a:off x="8613388" y="5018050"/>
              <a:ext cx="285285" cy="44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6801C0-28FB-42E1-B6FE-F0F378AD4E54}"/>
                </a:ext>
              </a:extLst>
            </p:cNvPr>
            <p:cNvCxnSpPr>
              <a:cxnSpLocks/>
            </p:cNvCxnSpPr>
            <p:nvPr/>
          </p:nvCxnSpPr>
          <p:spPr>
            <a:xfrm flipV="1">
              <a:off x="7696200" y="5928895"/>
              <a:ext cx="917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EC7A75E-143B-4BD3-8E0C-5B1EF7C74BDD}"/>
                </a:ext>
              </a:extLst>
            </p:cNvPr>
            <p:cNvSpPr txBox="1"/>
            <p:nvPr/>
          </p:nvSpPr>
          <p:spPr>
            <a:xfrm rot="3584719">
              <a:off x="8537874" y="5033224"/>
              <a:ext cx="817757" cy="461665"/>
            </a:xfrm>
            <a:prstGeom prst="rect">
              <a:avLst/>
            </a:prstGeom>
            <a:noFill/>
          </p:spPr>
          <p:txBody>
            <a:bodyPr wrap="square" rtlCol="0">
              <a:spAutoFit/>
            </a:bodyPr>
            <a:lstStyle/>
            <a:p>
              <a:r>
                <a:rPr lang="en-IN" sz="2400" b="1" i="0" dirty="0">
                  <a:effectLst/>
                  <a:latin typeface="arial" panose="020B0604020202020204" pitchFamily="34" charset="0"/>
                </a:rPr>
                <a:t>₹</a:t>
              </a:r>
              <a:r>
                <a:rPr lang="en-IN" sz="2400" b="1" dirty="0"/>
                <a:t>10</a:t>
              </a:r>
            </a:p>
          </p:txBody>
        </p:sp>
        <p:sp>
          <p:nvSpPr>
            <p:cNvPr id="24" name="TextBox 23">
              <a:extLst>
                <a:ext uri="{FF2B5EF4-FFF2-40B4-BE49-F238E27FC236}">
                  <a16:creationId xmlns:a16="http://schemas.microsoft.com/office/drawing/2014/main" id="{D744B32C-BF69-4C89-9C80-AD0679FBF13C}"/>
                </a:ext>
              </a:extLst>
            </p:cNvPr>
            <p:cNvSpPr txBox="1"/>
            <p:nvPr/>
          </p:nvSpPr>
          <p:spPr>
            <a:xfrm rot="18640054">
              <a:off x="7220827" y="4907812"/>
              <a:ext cx="817757" cy="461665"/>
            </a:xfrm>
            <a:prstGeom prst="rect">
              <a:avLst/>
            </a:prstGeom>
            <a:noFill/>
          </p:spPr>
          <p:txBody>
            <a:bodyPr wrap="square" rtlCol="0">
              <a:spAutoFit/>
            </a:bodyPr>
            <a:lstStyle/>
            <a:p>
              <a:r>
                <a:rPr lang="en-IN" sz="2400" b="1" i="0" dirty="0">
                  <a:effectLst/>
                  <a:latin typeface="arial" panose="020B0604020202020204" pitchFamily="34" charset="0"/>
                </a:rPr>
                <a:t>₹</a:t>
              </a:r>
              <a:r>
                <a:rPr lang="en-IN" sz="2400" b="1" dirty="0"/>
                <a:t>10</a:t>
              </a:r>
            </a:p>
          </p:txBody>
        </p:sp>
        <p:sp>
          <p:nvSpPr>
            <p:cNvPr id="25" name="TextBox 24">
              <a:extLst>
                <a:ext uri="{FF2B5EF4-FFF2-40B4-BE49-F238E27FC236}">
                  <a16:creationId xmlns:a16="http://schemas.microsoft.com/office/drawing/2014/main" id="{A87E13F2-5D46-4E29-BE38-342C69E41977}"/>
                </a:ext>
              </a:extLst>
            </p:cNvPr>
            <p:cNvSpPr txBox="1"/>
            <p:nvPr/>
          </p:nvSpPr>
          <p:spPr>
            <a:xfrm>
              <a:off x="7812411" y="5573232"/>
              <a:ext cx="817757" cy="461665"/>
            </a:xfrm>
            <a:prstGeom prst="rect">
              <a:avLst/>
            </a:prstGeom>
            <a:noFill/>
          </p:spPr>
          <p:txBody>
            <a:bodyPr wrap="square" rtlCol="0">
              <a:spAutoFit/>
            </a:bodyPr>
            <a:lstStyle/>
            <a:p>
              <a:r>
                <a:rPr lang="en-IN" sz="2400" b="1" i="0" dirty="0">
                  <a:effectLst/>
                  <a:latin typeface="arial" panose="020B0604020202020204" pitchFamily="34" charset="0"/>
                </a:rPr>
                <a:t>₹</a:t>
              </a:r>
              <a:r>
                <a:rPr lang="en-IN" sz="2400" b="1" dirty="0"/>
                <a:t>10</a:t>
              </a:r>
            </a:p>
          </p:txBody>
        </p:sp>
        <p:sp>
          <p:nvSpPr>
            <p:cNvPr id="28" name="Freeform: Shape 27">
              <a:extLst>
                <a:ext uri="{FF2B5EF4-FFF2-40B4-BE49-F238E27FC236}">
                  <a16:creationId xmlns:a16="http://schemas.microsoft.com/office/drawing/2014/main" id="{0E614C16-F62F-4629-944D-931BE24C7A0A}"/>
                </a:ext>
              </a:extLst>
            </p:cNvPr>
            <p:cNvSpPr/>
            <p:nvPr/>
          </p:nvSpPr>
          <p:spPr>
            <a:xfrm rot="21037694">
              <a:off x="7772400" y="4958079"/>
              <a:ext cx="951110" cy="675307"/>
            </a:xfrm>
            <a:custGeom>
              <a:avLst/>
              <a:gdLst>
                <a:gd name="connsiteX0" fmla="*/ 0 w 951110"/>
                <a:gd name="connsiteY0" fmla="*/ 538480 h 640294"/>
                <a:gd name="connsiteX1" fmla="*/ 924560 w 951110"/>
                <a:gd name="connsiteY1" fmla="*/ 599440 h 640294"/>
                <a:gd name="connsiteX2" fmla="*/ 609600 w 951110"/>
                <a:gd name="connsiteY2" fmla="*/ 0 h 640294"/>
              </a:gdLst>
              <a:ahLst/>
              <a:cxnLst>
                <a:cxn ang="0">
                  <a:pos x="connsiteX0" y="connsiteY0"/>
                </a:cxn>
                <a:cxn ang="0">
                  <a:pos x="connsiteX1" y="connsiteY1"/>
                </a:cxn>
                <a:cxn ang="0">
                  <a:pos x="connsiteX2" y="connsiteY2"/>
                </a:cxn>
              </a:cxnLst>
              <a:rect l="l" t="t" r="r" b="b"/>
              <a:pathLst>
                <a:path w="951110" h="640294">
                  <a:moveTo>
                    <a:pt x="0" y="538480"/>
                  </a:moveTo>
                  <a:cubicBezTo>
                    <a:pt x="411480" y="613833"/>
                    <a:pt x="822960" y="689187"/>
                    <a:pt x="924560" y="599440"/>
                  </a:cubicBezTo>
                  <a:cubicBezTo>
                    <a:pt x="1026160" y="509693"/>
                    <a:pt x="817880" y="254846"/>
                    <a:pt x="609600" y="0"/>
                  </a:cubicBezTo>
                </a:path>
              </a:pathLst>
            </a:custGeom>
            <a:noFill/>
            <a:ln w="31750" cap="rnd">
              <a:solidFill>
                <a:schemeClr val="accent1">
                  <a:shade val="50000"/>
                  <a:alpha val="99000"/>
                </a:schemeClr>
              </a:solidFill>
              <a:prstDash val="sysDash"/>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C96C537A-D9B5-4394-9762-9916F9F68B52}"/>
                </a:ext>
              </a:extLst>
            </p:cNvPr>
            <p:cNvSpPr/>
            <p:nvPr/>
          </p:nvSpPr>
          <p:spPr>
            <a:xfrm>
              <a:off x="12583361" y="5178484"/>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sp>
          <p:nvSpPr>
            <p:cNvPr id="33" name="Oval 32">
              <a:extLst>
                <a:ext uri="{FF2B5EF4-FFF2-40B4-BE49-F238E27FC236}">
                  <a16:creationId xmlns:a16="http://schemas.microsoft.com/office/drawing/2014/main" id="{EB11B1F7-3D69-44B3-8527-54D9ACAC294E}"/>
                </a:ext>
              </a:extLst>
            </p:cNvPr>
            <p:cNvSpPr/>
            <p:nvPr/>
          </p:nvSpPr>
          <p:spPr>
            <a:xfrm>
              <a:off x="10741415" y="5178150"/>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sp>
          <p:nvSpPr>
            <p:cNvPr id="34" name="TextBox 33">
              <a:extLst>
                <a:ext uri="{FF2B5EF4-FFF2-40B4-BE49-F238E27FC236}">
                  <a16:creationId xmlns:a16="http://schemas.microsoft.com/office/drawing/2014/main" id="{E46C458F-F317-4E76-8674-B104B2F759FF}"/>
                </a:ext>
              </a:extLst>
            </p:cNvPr>
            <p:cNvSpPr txBox="1"/>
            <p:nvPr/>
          </p:nvSpPr>
          <p:spPr>
            <a:xfrm>
              <a:off x="11594472" y="5111567"/>
              <a:ext cx="817757" cy="461665"/>
            </a:xfrm>
            <a:prstGeom prst="rect">
              <a:avLst/>
            </a:prstGeom>
            <a:noFill/>
          </p:spPr>
          <p:txBody>
            <a:bodyPr wrap="square" rtlCol="0">
              <a:spAutoFit/>
            </a:bodyPr>
            <a:lstStyle/>
            <a:p>
              <a:r>
                <a:rPr lang="en-IN" sz="2400" b="1" i="0" dirty="0">
                  <a:effectLst/>
                  <a:latin typeface="arial" panose="020B0604020202020204" pitchFamily="34" charset="0"/>
                </a:rPr>
                <a:t>₹20</a:t>
              </a:r>
              <a:endParaRPr lang="en-IN" sz="2400" b="1" dirty="0"/>
            </a:p>
          </p:txBody>
        </p:sp>
        <p:cxnSp>
          <p:nvCxnSpPr>
            <p:cNvPr id="36" name="Straight Arrow Connector 35">
              <a:extLst>
                <a:ext uri="{FF2B5EF4-FFF2-40B4-BE49-F238E27FC236}">
                  <a16:creationId xmlns:a16="http://schemas.microsoft.com/office/drawing/2014/main" id="{7C2D6DE0-13CC-4B89-A653-6581E3EA89ED}"/>
                </a:ext>
              </a:extLst>
            </p:cNvPr>
            <p:cNvCxnSpPr>
              <a:cxnSpLocks/>
            </p:cNvCxnSpPr>
            <p:nvPr/>
          </p:nvCxnSpPr>
          <p:spPr>
            <a:xfrm flipV="1">
              <a:off x="11544757" y="5477095"/>
              <a:ext cx="917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FE5A95A-D8E4-4E94-94BF-8B74D43ADDF2}"/>
                </a:ext>
              </a:extLst>
            </p:cNvPr>
            <p:cNvCxnSpPr>
              <a:cxnSpLocks/>
            </p:cNvCxnSpPr>
            <p:nvPr/>
          </p:nvCxnSpPr>
          <p:spPr>
            <a:xfrm>
              <a:off x="9610465" y="5393867"/>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8FD8FA-2B75-4067-A267-4E7BCA90CC79}"/>
                </a:ext>
              </a:extLst>
            </p:cNvPr>
            <p:cNvCxnSpPr>
              <a:cxnSpLocks/>
            </p:cNvCxnSpPr>
            <p:nvPr/>
          </p:nvCxnSpPr>
          <p:spPr>
            <a:xfrm>
              <a:off x="9650556" y="3195663"/>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4107E3F-34AF-49D2-A863-CE5DF62F887E}"/>
              </a:ext>
            </a:extLst>
          </p:cNvPr>
          <p:cNvSpPr txBox="1"/>
          <p:nvPr/>
        </p:nvSpPr>
        <p:spPr>
          <a:xfrm>
            <a:off x="9369161" y="3052934"/>
            <a:ext cx="2660279" cy="646331"/>
          </a:xfrm>
          <a:prstGeom prst="rect">
            <a:avLst/>
          </a:prstGeom>
          <a:noFill/>
        </p:spPr>
        <p:txBody>
          <a:bodyPr wrap="square" rtlCol="0">
            <a:spAutoFit/>
          </a:bodyPr>
          <a:lstStyle/>
          <a:p>
            <a:r>
              <a:rPr lang="en-IN" dirty="0">
                <a:latin typeface="Manrope" panose="00000506000000000000" pitchFamily="50" charset="0"/>
              </a:rPr>
              <a:t>A has to pay </a:t>
            </a:r>
            <a:r>
              <a:rPr lang="en-IN" b="0" i="0" dirty="0">
                <a:effectLst/>
                <a:latin typeface="Manrope" panose="00000506000000000000" pitchFamily="50" charset="0"/>
              </a:rPr>
              <a:t>₹20</a:t>
            </a:r>
            <a:r>
              <a:rPr lang="en-IN" dirty="0">
                <a:latin typeface="Manrope" panose="00000506000000000000" pitchFamily="50" charset="0"/>
              </a:rPr>
              <a:t> to B</a:t>
            </a:r>
          </a:p>
          <a:p>
            <a:endParaRPr lang="en-IN" dirty="0"/>
          </a:p>
        </p:txBody>
      </p:sp>
      <p:cxnSp>
        <p:nvCxnSpPr>
          <p:cNvPr id="41" name="Straight Connector 40">
            <a:extLst>
              <a:ext uri="{FF2B5EF4-FFF2-40B4-BE49-F238E27FC236}">
                <a16:creationId xmlns:a16="http://schemas.microsoft.com/office/drawing/2014/main" id="{80A76503-ECA4-47F6-AAEF-7951FAE3397F}"/>
              </a:ext>
            </a:extLst>
          </p:cNvPr>
          <p:cNvCxnSpPr/>
          <p:nvPr/>
        </p:nvCxnSpPr>
        <p:spPr>
          <a:xfrm>
            <a:off x="5090160" y="2143760"/>
            <a:ext cx="0" cy="4136863"/>
          </a:xfrm>
          <a:prstGeom prst="line">
            <a:avLst/>
          </a:prstGeom>
          <a:ln w="15875" cap="rnd">
            <a:solidFill>
              <a:srgbClr val="B76FE8"/>
            </a:solidFill>
            <a:prstDash val="sysDash"/>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8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E8233B-27CF-44A9-AEDD-186C838E22EB}"/>
              </a:ext>
            </a:extLst>
          </p:cNvPr>
          <p:cNvSpPr/>
          <p:nvPr/>
        </p:nvSpPr>
        <p:spPr>
          <a:xfrm>
            <a:off x="0" y="1"/>
            <a:ext cx="12192000" cy="1325296"/>
          </a:xfrm>
          <a:prstGeom prst="rect">
            <a:avLst/>
          </a:prstGeom>
          <a:gradFill flip="none" rotWithShape="1">
            <a:gsLst>
              <a:gs pos="0">
                <a:srgbClr val="80FFDB"/>
              </a:gs>
              <a:gs pos="95000">
                <a:srgbClr val="48BFE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706969AB-2276-4444-BEF6-CEB849E2D93D}"/>
              </a:ext>
            </a:extLst>
          </p:cNvPr>
          <p:cNvSpPr txBox="1"/>
          <p:nvPr/>
        </p:nvSpPr>
        <p:spPr>
          <a:xfrm>
            <a:off x="527992" y="321117"/>
            <a:ext cx="3403928" cy="830997"/>
          </a:xfrm>
          <a:prstGeom prst="rect">
            <a:avLst/>
          </a:prstGeom>
          <a:noFill/>
        </p:spPr>
        <p:txBody>
          <a:bodyPr wrap="square" rtlCol="0">
            <a:spAutoFit/>
          </a:bodyPr>
          <a:lstStyle/>
          <a:p>
            <a:r>
              <a:rPr lang="en-IN" sz="4800" b="1" u="sng" dirty="0">
                <a:solidFill>
                  <a:schemeClr val="bg1"/>
                </a:solidFill>
                <a:latin typeface="Manrope" panose="00000506000000000000" pitchFamily="50" charset="0"/>
              </a:rPr>
              <a:t>Algorithm</a:t>
            </a:r>
          </a:p>
        </p:txBody>
      </p:sp>
      <p:pic>
        <p:nvPicPr>
          <p:cNvPr id="23" name="Graphic 22">
            <a:extLst>
              <a:ext uri="{FF2B5EF4-FFF2-40B4-BE49-F238E27FC236}">
                <a16:creationId xmlns:a16="http://schemas.microsoft.com/office/drawing/2014/main" id="{57F4C22C-AEBC-48DB-9511-F401BF5139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0285" y="2563775"/>
            <a:ext cx="4029075" cy="3162300"/>
          </a:xfrm>
          <a:prstGeom prst="rect">
            <a:avLst/>
          </a:prstGeom>
        </p:spPr>
      </p:pic>
      <p:grpSp>
        <p:nvGrpSpPr>
          <p:cNvPr id="9" name="Group 8">
            <a:extLst>
              <a:ext uri="{FF2B5EF4-FFF2-40B4-BE49-F238E27FC236}">
                <a16:creationId xmlns:a16="http://schemas.microsoft.com/office/drawing/2014/main" id="{5D35E330-C43F-49E0-B746-0B89B57952FF}"/>
              </a:ext>
            </a:extLst>
          </p:cNvPr>
          <p:cNvGrpSpPr/>
          <p:nvPr/>
        </p:nvGrpSpPr>
        <p:grpSpPr>
          <a:xfrm>
            <a:off x="355599" y="1777310"/>
            <a:ext cx="7170375" cy="735047"/>
            <a:chOff x="355600" y="1987593"/>
            <a:chExt cx="3571242" cy="1039097"/>
          </a:xfrm>
        </p:grpSpPr>
        <p:sp>
          <p:nvSpPr>
            <p:cNvPr id="2" name="TextBox 1">
              <a:extLst>
                <a:ext uri="{FF2B5EF4-FFF2-40B4-BE49-F238E27FC236}">
                  <a16:creationId xmlns:a16="http://schemas.microsoft.com/office/drawing/2014/main" id="{F91B0C06-F199-4A5E-ACEF-8D1A0BB79D55}"/>
                </a:ext>
              </a:extLst>
            </p:cNvPr>
            <p:cNvSpPr txBox="1"/>
            <p:nvPr/>
          </p:nvSpPr>
          <p:spPr>
            <a:xfrm>
              <a:off x="657126" y="2011027"/>
              <a:ext cx="3269716" cy="1015663"/>
            </a:xfrm>
            <a:prstGeom prst="rect">
              <a:avLst/>
            </a:prstGeom>
            <a:noFill/>
          </p:spPr>
          <p:txBody>
            <a:bodyPr wrap="square" rtlCol="0">
              <a:spAutoFit/>
            </a:bodyPr>
            <a:lstStyle/>
            <a:p>
              <a:r>
                <a:rPr lang="en-IN" sz="2000" dirty="0">
                  <a:latin typeface="Manrope" panose="00000506000000000000" pitchFamily="50" charset="0"/>
                </a:rPr>
                <a:t>Get input; number of people involved in transaction and number of transaction performed</a:t>
              </a:r>
            </a:p>
          </p:txBody>
        </p:sp>
        <p:sp>
          <p:nvSpPr>
            <p:cNvPr id="4" name="TextBox 3">
              <a:extLst>
                <a:ext uri="{FF2B5EF4-FFF2-40B4-BE49-F238E27FC236}">
                  <a16:creationId xmlns:a16="http://schemas.microsoft.com/office/drawing/2014/main" id="{7F8195C3-F5F9-4A3D-B43B-6E9CFABD3338}"/>
                </a:ext>
              </a:extLst>
            </p:cNvPr>
            <p:cNvSpPr txBox="1"/>
            <p:nvPr/>
          </p:nvSpPr>
          <p:spPr>
            <a:xfrm>
              <a:off x="355600" y="1987593"/>
              <a:ext cx="508000" cy="400110"/>
            </a:xfrm>
            <a:prstGeom prst="rect">
              <a:avLst/>
            </a:prstGeom>
            <a:noFill/>
          </p:spPr>
          <p:txBody>
            <a:bodyPr wrap="square" rtlCol="0">
              <a:spAutoFit/>
            </a:bodyPr>
            <a:lstStyle/>
            <a:p>
              <a:r>
                <a:rPr lang="en-IN" sz="2000" dirty="0">
                  <a:latin typeface="Manrope" panose="00000506000000000000" pitchFamily="50" charset="0"/>
                </a:rPr>
                <a:t>1.</a:t>
              </a:r>
            </a:p>
          </p:txBody>
        </p:sp>
      </p:grpSp>
      <p:grpSp>
        <p:nvGrpSpPr>
          <p:cNvPr id="7" name="Group 6">
            <a:extLst>
              <a:ext uri="{FF2B5EF4-FFF2-40B4-BE49-F238E27FC236}">
                <a16:creationId xmlns:a16="http://schemas.microsoft.com/office/drawing/2014/main" id="{4AD01E50-B6D5-4C0B-A727-28370AA5CE48}"/>
              </a:ext>
            </a:extLst>
          </p:cNvPr>
          <p:cNvGrpSpPr/>
          <p:nvPr/>
        </p:nvGrpSpPr>
        <p:grpSpPr>
          <a:xfrm>
            <a:off x="355599" y="2530538"/>
            <a:ext cx="7461633" cy="707886"/>
            <a:chOff x="355600" y="2500208"/>
            <a:chExt cx="5008880" cy="707886"/>
          </a:xfrm>
        </p:grpSpPr>
        <p:sp>
          <p:nvSpPr>
            <p:cNvPr id="15" name="TextBox 14">
              <a:extLst>
                <a:ext uri="{FF2B5EF4-FFF2-40B4-BE49-F238E27FC236}">
                  <a16:creationId xmlns:a16="http://schemas.microsoft.com/office/drawing/2014/main" id="{CE69AD97-2E30-4A61-A448-03E437740C57}"/>
                </a:ext>
              </a:extLst>
            </p:cNvPr>
            <p:cNvSpPr txBox="1"/>
            <p:nvPr/>
          </p:nvSpPr>
          <p:spPr>
            <a:xfrm>
              <a:off x="762000" y="2500208"/>
              <a:ext cx="4602480" cy="707886"/>
            </a:xfrm>
            <a:prstGeom prst="rect">
              <a:avLst/>
            </a:prstGeom>
            <a:noFill/>
          </p:spPr>
          <p:txBody>
            <a:bodyPr wrap="square" rtlCol="0">
              <a:spAutoFit/>
            </a:bodyPr>
            <a:lstStyle/>
            <a:p>
              <a:r>
                <a:rPr lang="en-IN" sz="2000" dirty="0">
                  <a:latin typeface="Manrope" panose="00000506000000000000" pitchFamily="50" charset="0"/>
                </a:rPr>
                <a:t>Find what is the  total money everyone has borrowed or owed and store in data structure </a:t>
              </a:r>
            </a:p>
          </p:txBody>
        </p:sp>
        <p:sp>
          <p:nvSpPr>
            <p:cNvPr id="22" name="TextBox 21">
              <a:extLst>
                <a:ext uri="{FF2B5EF4-FFF2-40B4-BE49-F238E27FC236}">
                  <a16:creationId xmlns:a16="http://schemas.microsoft.com/office/drawing/2014/main" id="{92085F88-7623-473E-830A-7346AD85AB37}"/>
                </a:ext>
              </a:extLst>
            </p:cNvPr>
            <p:cNvSpPr txBox="1"/>
            <p:nvPr/>
          </p:nvSpPr>
          <p:spPr>
            <a:xfrm>
              <a:off x="355600" y="2550311"/>
              <a:ext cx="508000" cy="400110"/>
            </a:xfrm>
            <a:prstGeom prst="rect">
              <a:avLst/>
            </a:prstGeom>
            <a:noFill/>
          </p:spPr>
          <p:txBody>
            <a:bodyPr wrap="square" rtlCol="0">
              <a:spAutoFit/>
            </a:bodyPr>
            <a:lstStyle/>
            <a:p>
              <a:r>
                <a:rPr lang="en-IN" sz="2000" dirty="0">
                  <a:latin typeface="Manrope" panose="00000506000000000000" pitchFamily="50" charset="0"/>
                </a:rPr>
                <a:t>2.</a:t>
              </a:r>
            </a:p>
          </p:txBody>
        </p:sp>
      </p:grpSp>
      <p:grpSp>
        <p:nvGrpSpPr>
          <p:cNvPr id="11" name="Group 10">
            <a:extLst>
              <a:ext uri="{FF2B5EF4-FFF2-40B4-BE49-F238E27FC236}">
                <a16:creationId xmlns:a16="http://schemas.microsoft.com/office/drawing/2014/main" id="{0FB6C492-1905-4586-AB08-4B14332B099E}"/>
              </a:ext>
            </a:extLst>
          </p:cNvPr>
          <p:cNvGrpSpPr/>
          <p:nvPr/>
        </p:nvGrpSpPr>
        <p:grpSpPr>
          <a:xfrm>
            <a:off x="355600" y="3244334"/>
            <a:ext cx="8056879" cy="2693617"/>
            <a:chOff x="355600" y="3244334"/>
            <a:chExt cx="5890834" cy="2693617"/>
          </a:xfrm>
        </p:grpSpPr>
        <p:sp>
          <p:nvSpPr>
            <p:cNvPr id="19" name="TextBox 18">
              <a:extLst>
                <a:ext uri="{FF2B5EF4-FFF2-40B4-BE49-F238E27FC236}">
                  <a16:creationId xmlns:a16="http://schemas.microsoft.com/office/drawing/2014/main" id="{B8393DC7-6B16-4D97-B8B0-BB8BD8FF9DFE}"/>
                </a:ext>
              </a:extLst>
            </p:cNvPr>
            <p:cNvSpPr txBox="1"/>
            <p:nvPr/>
          </p:nvSpPr>
          <p:spPr>
            <a:xfrm>
              <a:off x="798245" y="3256605"/>
              <a:ext cx="4673600" cy="1323439"/>
            </a:xfrm>
            <a:prstGeom prst="rect">
              <a:avLst/>
            </a:prstGeom>
            <a:noFill/>
          </p:spPr>
          <p:txBody>
            <a:bodyPr wrap="square" rtlCol="0">
              <a:spAutoFit/>
            </a:bodyPr>
            <a:lstStyle/>
            <a:p>
              <a:r>
                <a:rPr lang="en-US" sz="2000" dirty="0">
                  <a:latin typeface="Manrope" panose="00000506000000000000" pitchFamily="50" charset="0"/>
                </a:rPr>
                <a:t>Find the two persons that are credited maximum and debted maximum. </a:t>
              </a:r>
              <a:r>
                <a:rPr lang="en-IN" sz="2000" dirty="0">
                  <a:latin typeface="Manrope" panose="00000506000000000000" pitchFamily="50" charset="0"/>
                </a:rPr>
                <a:t>Start settling debts by simulating that the transaction will take place between two of them. Remove both the entries.</a:t>
              </a:r>
            </a:p>
          </p:txBody>
        </p:sp>
        <p:sp>
          <p:nvSpPr>
            <p:cNvPr id="20" name="TextBox 19">
              <a:extLst>
                <a:ext uri="{FF2B5EF4-FFF2-40B4-BE49-F238E27FC236}">
                  <a16:creationId xmlns:a16="http://schemas.microsoft.com/office/drawing/2014/main" id="{309912B5-88CA-451C-90E1-3E71665A6888}"/>
                </a:ext>
              </a:extLst>
            </p:cNvPr>
            <p:cNvSpPr txBox="1"/>
            <p:nvPr/>
          </p:nvSpPr>
          <p:spPr>
            <a:xfrm>
              <a:off x="1572834" y="4744541"/>
              <a:ext cx="3291891" cy="707886"/>
            </a:xfrm>
            <a:prstGeom prst="rect">
              <a:avLst/>
            </a:prstGeom>
            <a:noFill/>
          </p:spPr>
          <p:txBody>
            <a:bodyPr wrap="square" rtlCol="0">
              <a:spAutoFit/>
            </a:bodyPr>
            <a:lstStyle/>
            <a:p>
              <a:r>
                <a:rPr lang="en-IN" sz="2000" dirty="0">
                  <a:latin typeface="Manrope" panose="00000506000000000000" pitchFamily="50" charset="0"/>
                </a:rPr>
                <a:t>If both amounts are unequal, add them into the data structure.</a:t>
              </a:r>
            </a:p>
          </p:txBody>
        </p:sp>
        <p:sp>
          <p:nvSpPr>
            <p:cNvPr id="21" name="TextBox 20">
              <a:extLst>
                <a:ext uri="{FF2B5EF4-FFF2-40B4-BE49-F238E27FC236}">
                  <a16:creationId xmlns:a16="http://schemas.microsoft.com/office/drawing/2014/main" id="{1B7B7ADF-3983-4CC9-85ED-21C8835C8666}"/>
                </a:ext>
              </a:extLst>
            </p:cNvPr>
            <p:cNvSpPr txBox="1"/>
            <p:nvPr/>
          </p:nvSpPr>
          <p:spPr>
            <a:xfrm>
              <a:off x="1572834" y="5537841"/>
              <a:ext cx="4673600" cy="400110"/>
            </a:xfrm>
            <a:prstGeom prst="rect">
              <a:avLst/>
            </a:prstGeom>
            <a:noFill/>
          </p:spPr>
          <p:txBody>
            <a:bodyPr wrap="square" rtlCol="0">
              <a:spAutoFit/>
            </a:bodyPr>
            <a:lstStyle/>
            <a:p>
              <a:r>
                <a:rPr lang="en-IN" sz="2000" dirty="0">
                  <a:latin typeface="Manrope" panose="00000506000000000000" pitchFamily="50" charset="0"/>
                </a:rPr>
                <a:t>Else repeat step 3.</a:t>
              </a:r>
            </a:p>
          </p:txBody>
        </p:sp>
        <p:sp>
          <p:nvSpPr>
            <p:cNvPr id="24" name="TextBox 23">
              <a:extLst>
                <a:ext uri="{FF2B5EF4-FFF2-40B4-BE49-F238E27FC236}">
                  <a16:creationId xmlns:a16="http://schemas.microsoft.com/office/drawing/2014/main" id="{671707DC-FC98-480F-B767-980E4FE6EA9D}"/>
                </a:ext>
              </a:extLst>
            </p:cNvPr>
            <p:cNvSpPr txBox="1"/>
            <p:nvPr/>
          </p:nvSpPr>
          <p:spPr>
            <a:xfrm>
              <a:off x="355600" y="3244334"/>
              <a:ext cx="508000" cy="400110"/>
            </a:xfrm>
            <a:prstGeom prst="rect">
              <a:avLst/>
            </a:prstGeom>
            <a:noFill/>
          </p:spPr>
          <p:txBody>
            <a:bodyPr wrap="square" rtlCol="0">
              <a:spAutoFit/>
            </a:bodyPr>
            <a:lstStyle/>
            <a:p>
              <a:r>
                <a:rPr lang="en-IN" sz="2000" dirty="0">
                  <a:latin typeface="Manrope" panose="00000506000000000000" pitchFamily="50" charset="0"/>
                </a:rPr>
                <a:t>3.</a:t>
              </a:r>
            </a:p>
          </p:txBody>
        </p:sp>
      </p:grpSp>
    </p:spTree>
    <p:extLst>
      <p:ext uri="{BB962C8B-B14F-4D97-AF65-F5344CB8AC3E}">
        <p14:creationId xmlns:p14="http://schemas.microsoft.com/office/powerpoint/2010/main" val="71951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E8233B-27CF-44A9-AEDD-186C838E22EB}"/>
              </a:ext>
            </a:extLst>
          </p:cNvPr>
          <p:cNvSpPr/>
          <p:nvPr/>
        </p:nvSpPr>
        <p:spPr>
          <a:xfrm>
            <a:off x="0" y="1"/>
            <a:ext cx="12192000" cy="1325296"/>
          </a:xfrm>
          <a:prstGeom prst="rect">
            <a:avLst/>
          </a:prstGeom>
          <a:gradFill flip="none" rotWithShape="1">
            <a:gsLst>
              <a:gs pos="0">
                <a:srgbClr val="80FFDB"/>
              </a:gs>
              <a:gs pos="95000">
                <a:srgbClr val="48BFE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706969AB-2276-4444-BEF6-CEB849E2D93D}"/>
              </a:ext>
            </a:extLst>
          </p:cNvPr>
          <p:cNvSpPr txBox="1"/>
          <p:nvPr/>
        </p:nvSpPr>
        <p:spPr>
          <a:xfrm>
            <a:off x="527992" y="321117"/>
            <a:ext cx="3403928" cy="830997"/>
          </a:xfrm>
          <a:prstGeom prst="rect">
            <a:avLst/>
          </a:prstGeom>
          <a:noFill/>
        </p:spPr>
        <p:txBody>
          <a:bodyPr wrap="square" rtlCol="0">
            <a:spAutoFit/>
          </a:bodyPr>
          <a:lstStyle/>
          <a:p>
            <a:r>
              <a:rPr lang="en-IN" sz="4800" b="1" u="sng" dirty="0">
                <a:solidFill>
                  <a:schemeClr val="bg1"/>
                </a:solidFill>
                <a:latin typeface="Manrope" panose="00000506000000000000" pitchFamily="50" charset="0"/>
              </a:rPr>
              <a:t>Algorithm</a:t>
            </a:r>
          </a:p>
        </p:txBody>
      </p:sp>
      <p:grpSp>
        <p:nvGrpSpPr>
          <p:cNvPr id="59" name="Group 58">
            <a:extLst>
              <a:ext uri="{FF2B5EF4-FFF2-40B4-BE49-F238E27FC236}">
                <a16:creationId xmlns:a16="http://schemas.microsoft.com/office/drawing/2014/main" id="{341D6DF0-7AC3-4CDC-A6E3-FFDA9F14A55E}"/>
              </a:ext>
            </a:extLst>
          </p:cNvPr>
          <p:cNvGrpSpPr/>
          <p:nvPr/>
        </p:nvGrpSpPr>
        <p:grpSpPr>
          <a:xfrm>
            <a:off x="630173" y="2743149"/>
            <a:ext cx="3144644" cy="1487500"/>
            <a:chOff x="6913756" y="2486722"/>
            <a:chExt cx="3144644" cy="1487500"/>
          </a:xfrm>
        </p:grpSpPr>
        <p:sp>
          <p:nvSpPr>
            <p:cNvPr id="60" name="TextBox 59">
              <a:extLst>
                <a:ext uri="{FF2B5EF4-FFF2-40B4-BE49-F238E27FC236}">
                  <a16:creationId xmlns:a16="http://schemas.microsoft.com/office/drawing/2014/main" id="{53D6B00D-9AD7-4CFD-BBB7-0A40F3C14A31}"/>
                </a:ext>
              </a:extLst>
            </p:cNvPr>
            <p:cNvSpPr txBox="1"/>
            <p:nvPr/>
          </p:nvSpPr>
          <p:spPr>
            <a:xfrm>
              <a:off x="6913756" y="2486722"/>
              <a:ext cx="3144644" cy="369332"/>
            </a:xfrm>
            <a:prstGeom prst="rect">
              <a:avLst/>
            </a:prstGeom>
            <a:noFill/>
          </p:spPr>
          <p:txBody>
            <a:bodyPr wrap="square" rtlCol="0">
              <a:spAutoFit/>
            </a:bodyPr>
            <a:lstStyle/>
            <a:p>
              <a:r>
                <a:rPr lang="en-IN" dirty="0">
                  <a:latin typeface="Manrope" panose="00000506000000000000" pitchFamily="50" charset="0"/>
                </a:rPr>
                <a:t>A has to pay </a:t>
              </a:r>
              <a:r>
                <a:rPr lang="en-IN" b="0" i="0" dirty="0">
                  <a:effectLst/>
                  <a:latin typeface="Manrope" panose="00000506000000000000" pitchFamily="50" charset="0"/>
                </a:rPr>
                <a:t>₹2</a:t>
              </a:r>
              <a:r>
                <a:rPr lang="en-IN" dirty="0">
                  <a:latin typeface="Manrope" panose="00000506000000000000" pitchFamily="50" charset="0"/>
                </a:rPr>
                <a:t>0 to B</a:t>
              </a:r>
            </a:p>
          </p:txBody>
        </p:sp>
        <p:sp>
          <p:nvSpPr>
            <p:cNvPr id="61" name="TextBox 60">
              <a:extLst>
                <a:ext uri="{FF2B5EF4-FFF2-40B4-BE49-F238E27FC236}">
                  <a16:creationId xmlns:a16="http://schemas.microsoft.com/office/drawing/2014/main" id="{652C2F10-80CF-4185-8184-05B0EC91DEC7}"/>
                </a:ext>
              </a:extLst>
            </p:cNvPr>
            <p:cNvSpPr txBox="1"/>
            <p:nvPr/>
          </p:nvSpPr>
          <p:spPr>
            <a:xfrm>
              <a:off x="6913756" y="2856054"/>
              <a:ext cx="3144644" cy="369332"/>
            </a:xfrm>
            <a:prstGeom prst="rect">
              <a:avLst/>
            </a:prstGeom>
            <a:noFill/>
          </p:spPr>
          <p:txBody>
            <a:bodyPr wrap="square" rtlCol="0">
              <a:spAutoFit/>
            </a:bodyPr>
            <a:lstStyle/>
            <a:p>
              <a:r>
                <a:rPr lang="en-IN" dirty="0">
                  <a:latin typeface="Manrope" panose="00000506000000000000" pitchFamily="50" charset="0"/>
                </a:rPr>
                <a:t>C has to pay </a:t>
              </a:r>
              <a:r>
                <a:rPr lang="en-IN" b="0" i="0" dirty="0">
                  <a:effectLst/>
                  <a:latin typeface="Manrope" panose="00000506000000000000" pitchFamily="50" charset="0"/>
                </a:rPr>
                <a:t>₹</a:t>
              </a:r>
              <a:r>
                <a:rPr lang="en-IN" dirty="0">
                  <a:latin typeface="Manrope" panose="00000506000000000000" pitchFamily="50" charset="0"/>
                </a:rPr>
                <a:t>10 to B</a:t>
              </a:r>
            </a:p>
          </p:txBody>
        </p:sp>
        <p:sp>
          <p:nvSpPr>
            <p:cNvPr id="62" name="TextBox 61">
              <a:extLst>
                <a:ext uri="{FF2B5EF4-FFF2-40B4-BE49-F238E27FC236}">
                  <a16:creationId xmlns:a16="http://schemas.microsoft.com/office/drawing/2014/main" id="{E90F766F-FC58-49F4-9595-F7289D6A27E6}"/>
                </a:ext>
              </a:extLst>
            </p:cNvPr>
            <p:cNvSpPr txBox="1"/>
            <p:nvPr/>
          </p:nvSpPr>
          <p:spPr>
            <a:xfrm>
              <a:off x="6913756" y="3225386"/>
              <a:ext cx="3144644" cy="369332"/>
            </a:xfrm>
            <a:prstGeom prst="rect">
              <a:avLst/>
            </a:prstGeom>
            <a:noFill/>
          </p:spPr>
          <p:txBody>
            <a:bodyPr wrap="square" rtlCol="0">
              <a:spAutoFit/>
            </a:bodyPr>
            <a:lstStyle/>
            <a:p>
              <a:r>
                <a:rPr lang="en-IN" dirty="0">
                  <a:latin typeface="Manrope" panose="00000506000000000000" pitchFamily="50" charset="0"/>
                </a:rPr>
                <a:t>A has to pay </a:t>
              </a:r>
              <a:r>
                <a:rPr lang="en-IN" b="0" i="0" dirty="0">
                  <a:effectLst/>
                  <a:latin typeface="Manrope" panose="00000506000000000000" pitchFamily="50" charset="0"/>
                </a:rPr>
                <a:t>₹</a:t>
              </a:r>
              <a:r>
                <a:rPr lang="en-IN" dirty="0">
                  <a:latin typeface="Manrope" panose="00000506000000000000" pitchFamily="50" charset="0"/>
                </a:rPr>
                <a:t>10 to C</a:t>
              </a:r>
            </a:p>
          </p:txBody>
        </p:sp>
        <p:sp>
          <p:nvSpPr>
            <p:cNvPr id="63" name="TextBox 62">
              <a:extLst>
                <a:ext uri="{FF2B5EF4-FFF2-40B4-BE49-F238E27FC236}">
                  <a16:creationId xmlns:a16="http://schemas.microsoft.com/office/drawing/2014/main" id="{0B65DAA4-0A60-454D-A92D-0A904A674207}"/>
                </a:ext>
              </a:extLst>
            </p:cNvPr>
            <p:cNvSpPr txBox="1"/>
            <p:nvPr/>
          </p:nvSpPr>
          <p:spPr>
            <a:xfrm>
              <a:off x="6913756" y="3604890"/>
              <a:ext cx="3144644" cy="369332"/>
            </a:xfrm>
            <a:prstGeom prst="rect">
              <a:avLst/>
            </a:prstGeom>
            <a:noFill/>
          </p:spPr>
          <p:txBody>
            <a:bodyPr wrap="square" rtlCol="0">
              <a:spAutoFit/>
            </a:bodyPr>
            <a:lstStyle/>
            <a:p>
              <a:r>
                <a:rPr lang="en-IN" dirty="0">
                  <a:latin typeface="Manrope" panose="00000506000000000000" pitchFamily="50" charset="0"/>
                </a:rPr>
                <a:t>D has to pay </a:t>
              </a:r>
              <a:r>
                <a:rPr lang="en-IN" b="0" i="0" dirty="0">
                  <a:effectLst/>
                  <a:latin typeface="Manrope" panose="00000506000000000000" pitchFamily="50" charset="0"/>
                </a:rPr>
                <a:t>₹</a:t>
              </a:r>
              <a:r>
                <a:rPr lang="en-IN" dirty="0">
                  <a:latin typeface="Manrope" panose="00000506000000000000" pitchFamily="50" charset="0"/>
                </a:rPr>
                <a:t>10 to C</a:t>
              </a:r>
            </a:p>
          </p:txBody>
        </p:sp>
      </p:grpSp>
      <p:grpSp>
        <p:nvGrpSpPr>
          <p:cNvPr id="163" name="Group 162">
            <a:extLst>
              <a:ext uri="{FF2B5EF4-FFF2-40B4-BE49-F238E27FC236}">
                <a16:creationId xmlns:a16="http://schemas.microsoft.com/office/drawing/2014/main" id="{3F39F339-AC96-4151-82B6-F0DEBD52572B}"/>
              </a:ext>
            </a:extLst>
          </p:cNvPr>
          <p:cNvGrpSpPr/>
          <p:nvPr/>
        </p:nvGrpSpPr>
        <p:grpSpPr>
          <a:xfrm>
            <a:off x="8134128" y="4369494"/>
            <a:ext cx="2941541" cy="2126309"/>
            <a:chOff x="9226262" y="3851507"/>
            <a:chExt cx="2941541" cy="2126309"/>
          </a:xfrm>
        </p:grpSpPr>
        <p:sp>
          <p:nvSpPr>
            <p:cNvPr id="164" name="Oval 163">
              <a:extLst>
                <a:ext uri="{FF2B5EF4-FFF2-40B4-BE49-F238E27FC236}">
                  <a16:creationId xmlns:a16="http://schemas.microsoft.com/office/drawing/2014/main" id="{E4F08E7C-0D25-4327-831D-CD842E1C8153}"/>
                </a:ext>
              </a:extLst>
            </p:cNvPr>
            <p:cNvSpPr/>
            <p:nvPr/>
          </p:nvSpPr>
          <p:spPr>
            <a:xfrm>
              <a:off x="11163929" y="4240999"/>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sp>
          <p:nvSpPr>
            <p:cNvPr id="165" name="Oval 164">
              <a:extLst>
                <a:ext uri="{FF2B5EF4-FFF2-40B4-BE49-F238E27FC236}">
                  <a16:creationId xmlns:a16="http://schemas.microsoft.com/office/drawing/2014/main" id="{FAE652AD-9246-41FD-B097-6FC9D84B423D}"/>
                </a:ext>
              </a:extLst>
            </p:cNvPr>
            <p:cNvSpPr/>
            <p:nvPr/>
          </p:nvSpPr>
          <p:spPr>
            <a:xfrm>
              <a:off x="9321983" y="4240665"/>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sp>
          <p:nvSpPr>
            <p:cNvPr id="166" name="TextBox 165">
              <a:extLst>
                <a:ext uri="{FF2B5EF4-FFF2-40B4-BE49-F238E27FC236}">
                  <a16:creationId xmlns:a16="http://schemas.microsoft.com/office/drawing/2014/main" id="{8CBCFF79-968B-4EA3-8AB1-1826742786C2}"/>
                </a:ext>
              </a:extLst>
            </p:cNvPr>
            <p:cNvSpPr txBox="1"/>
            <p:nvPr/>
          </p:nvSpPr>
          <p:spPr>
            <a:xfrm>
              <a:off x="10175040" y="4174082"/>
              <a:ext cx="817757" cy="461665"/>
            </a:xfrm>
            <a:prstGeom prst="rect">
              <a:avLst/>
            </a:prstGeom>
            <a:noFill/>
          </p:spPr>
          <p:txBody>
            <a:bodyPr wrap="square" rtlCol="0">
              <a:spAutoFit/>
            </a:bodyPr>
            <a:lstStyle/>
            <a:p>
              <a:r>
                <a:rPr lang="en-IN" sz="2400" b="1" i="0" dirty="0">
                  <a:effectLst/>
                  <a:latin typeface="arial" panose="020B0604020202020204" pitchFamily="34" charset="0"/>
                </a:rPr>
                <a:t>₹30</a:t>
              </a:r>
              <a:endParaRPr lang="en-IN" sz="2400" b="1" dirty="0"/>
            </a:p>
          </p:txBody>
        </p:sp>
        <p:cxnSp>
          <p:nvCxnSpPr>
            <p:cNvPr id="167" name="Straight Arrow Connector 166">
              <a:extLst>
                <a:ext uri="{FF2B5EF4-FFF2-40B4-BE49-F238E27FC236}">
                  <a16:creationId xmlns:a16="http://schemas.microsoft.com/office/drawing/2014/main" id="{01BC7AB6-50ED-42C6-82F2-AEA557B5B5B0}"/>
                </a:ext>
              </a:extLst>
            </p:cNvPr>
            <p:cNvCxnSpPr>
              <a:cxnSpLocks/>
            </p:cNvCxnSpPr>
            <p:nvPr/>
          </p:nvCxnSpPr>
          <p:spPr>
            <a:xfrm flipV="1">
              <a:off x="10125325" y="4539610"/>
              <a:ext cx="917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3E5C4BE1-46C6-4D17-B97A-C40D34815169}"/>
                </a:ext>
              </a:extLst>
            </p:cNvPr>
            <p:cNvSpPr txBox="1"/>
            <p:nvPr/>
          </p:nvSpPr>
          <p:spPr>
            <a:xfrm>
              <a:off x="9226262" y="3851507"/>
              <a:ext cx="817757" cy="461665"/>
            </a:xfrm>
            <a:prstGeom prst="rect">
              <a:avLst/>
            </a:prstGeom>
            <a:noFill/>
          </p:spPr>
          <p:txBody>
            <a:bodyPr wrap="square" rtlCol="0">
              <a:spAutoFit/>
            </a:bodyPr>
            <a:lstStyle/>
            <a:p>
              <a:r>
                <a:rPr lang="en-IN" sz="2400" b="1" dirty="0">
                  <a:latin typeface="arial" panose="020B0604020202020204" pitchFamily="34" charset="0"/>
                </a:rPr>
                <a:t>-3</a:t>
              </a:r>
              <a:r>
                <a:rPr lang="en-IN" sz="2400" b="1" i="0" dirty="0">
                  <a:effectLst/>
                  <a:latin typeface="arial" panose="020B0604020202020204" pitchFamily="34" charset="0"/>
                </a:rPr>
                <a:t>0</a:t>
              </a:r>
              <a:endParaRPr lang="en-IN" sz="2400" b="1" dirty="0"/>
            </a:p>
          </p:txBody>
        </p:sp>
        <p:sp>
          <p:nvSpPr>
            <p:cNvPr id="169" name="TextBox 168">
              <a:extLst>
                <a:ext uri="{FF2B5EF4-FFF2-40B4-BE49-F238E27FC236}">
                  <a16:creationId xmlns:a16="http://schemas.microsoft.com/office/drawing/2014/main" id="{1B53E15F-7600-410B-8E3A-373E9FF173F8}"/>
                </a:ext>
              </a:extLst>
            </p:cNvPr>
            <p:cNvSpPr txBox="1"/>
            <p:nvPr/>
          </p:nvSpPr>
          <p:spPr>
            <a:xfrm>
              <a:off x="11163929" y="3851507"/>
              <a:ext cx="817757" cy="461665"/>
            </a:xfrm>
            <a:prstGeom prst="rect">
              <a:avLst/>
            </a:prstGeom>
            <a:noFill/>
          </p:spPr>
          <p:txBody>
            <a:bodyPr wrap="square" rtlCol="0">
              <a:spAutoFit/>
            </a:bodyPr>
            <a:lstStyle/>
            <a:p>
              <a:r>
                <a:rPr lang="en-IN" sz="2400" b="1" dirty="0">
                  <a:latin typeface="arial" panose="020B0604020202020204" pitchFamily="34" charset="0"/>
                </a:rPr>
                <a:t>+3</a:t>
              </a:r>
              <a:r>
                <a:rPr lang="en-IN" sz="2400" b="1" i="0" dirty="0">
                  <a:effectLst/>
                  <a:latin typeface="arial" panose="020B0604020202020204" pitchFamily="34" charset="0"/>
                </a:rPr>
                <a:t>0</a:t>
              </a:r>
              <a:endParaRPr lang="en-IN" sz="2400" b="1" dirty="0"/>
            </a:p>
          </p:txBody>
        </p:sp>
        <p:cxnSp>
          <p:nvCxnSpPr>
            <p:cNvPr id="170" name="Straight Arrow Connector 169">
              <a:extLst>
                <a:ext uri="{FF2B5EF4-FFF2-40B4-BE49-F238E27FC236}">
                  <a16:creationId xmlns:a16="http://schemas.microsoft.com/office/drawing/2014/main" id="{97421D6C-5A2A-48FB-B1E9-774B93811CDA}"/>
                </a:ext>
              </a:extLst>
            </p:cNvPr>
            <p:cNvCxnSpPr>
              <a:cxnSpLocks/>
            </p:cNvCxnSpPr>
            <p:nvPr/>
          </p:nvCxnSpPr>
          <p:spPr>
            <a:xfrm>
              <a:off x="10583918" y="4733147"/>
              <a:ext cx="0" cy="65332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0473EDFD-C6A1-4CD2-AF4B-24F89A4CB614}"/>
                </a:ext>
              </a:extLst>
            </p:cNvPr>
            <p:cNvSpPr/>
            <p:nvPr/>
          </p:nvSpPr>
          <p:spPr>
            <a:xfrm>
              <a:off x="11197646" y="5386801"/>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sp>
          <p:nvSpPr>
            <p:cNvPr id="172" name="Oval 171">
              <a:extLst>
                <a:ext uri="{FF2B5EF4-FFF2-40B4-BE49-F238E27FC236}">
                  <a16:creationId xmlns:a16="http://schemas.microsoft.com/office/drawing/2014/main" id="{FC24ECFC-9227-4ECD-9BA3-4B8E51CB0310}"/>
                </a:ext>
              </a:extLst>
            </p:cNvPr>
            <p:cNvSpPr/>
            <p:nvPr/>
          </p:nvSpPr>
          <p:spPr>
            <a:xfrm>
              <a:off x="9355700" y="5386467"/>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sp>
          <p:nvSpPr>
            <p:cNvPr id="173" name="TextBox 172">
              <a:extLst>
                <a:ext uri="{FF2B5EF4-FFF2-40B4-BE49-F238E27FC236}">
                  <a16:creationId xmlns:a16="http://schemas.microsoft.com/office/drawing/2014/main" id="{F79B3D25-DF34-4C7F-98F5-15E6729E6CBA}"/>
                </a:ext>
              </a:extLst>
            </p:cNvPr>
            <p:cNvSpPr txBox="1"/>
            <p:nvPr/>
          </p:nvSpPr>
          <p:spPr>
            <a:xfrm>
              <a:off x="9412379" y="4997309"/>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sp>
          <p:nvSpPr>
            <p:cNvPr id="174" name="TextBox 173">
              <a:extLst>
                <a:ext uri="{FF2B5EF4-FFF2-40B4-BE49-F238E27FC236}">
                  <a16:creationId xmlns:a16="http://schemas.microsoft.com/office/drawing/2014/main" id="{7D58A6BF-FCAB-47A3-B550-0473663621CE}"/>
                </a:ext>
              </a:extLst>
            </p:cNvPr>
            <p:cNvSpPr txBox="1"/>
            <p:nvPr/>
          </p:nvSpPr>
          <p:spPr>
            <a:xfrm>
              <a:off x="11350046" y="4997309"/>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sp>
          <p:nvSpPr>
            <p:cNvPr id="175" name="TextBox 174">
              <a:extLst>
                <a:ext uri="{FF2B5EF4-FFF2-40B4-BE49-F238E27FC236}">
                  <a16:creationId xmlns:a16="http://schemas.microsoft.com/office/drawing/2014/main" id="{346FC94F-04FD-415E-8D46-EFADA6C3467D}"/>
                </a:ext>
              </a:extLst>
            </p:cNvPr>
            <p:cNvSpPr txBox="1"/>
            <p:nvPr/>
          </p:nvSpPr>
          <p:spPr>
            <a:xfrm>
              <a:off x="10064365" y="5491555"/>
              <a:ext cx="1129512" cy="369332"/>
            </a:xfrm>
            <a:prstGeom prst="rect">
              <a:avLst/>
            </a:prstGeom>
            <a:noFill/>
          </p:spPr>
          <p:txBody>
            <a:bodyPr wrap="square" rtlCol="0">
              <a:spAutoFit/>
            </a:bodyPr>
            <a:lstStyle/>
            <a:p>
              <a:r>
                <a:rPr lang="en-IN" dirty="0">
                  <a:latin typeface="Manrope" panose="00000506000000000000" pitchFamily="50" charset="0"/>
                </a:rPr>
                <a:t>Settled!</a:t>
              </a:r>
            </a:p>
          </p:txBody>
        </p:sp>
      </p:grpSp>
      <p:sp>
        <p:nvSpPr>
          <p:cNvPr id="176" name="Oval 175">
            <a:extLst>
              <a:ext uri="{FF2B5EF4-FFF2-40B4-BE49-F238E27FC236}">
                <a16:creationId xmlns:a16="http://schemas.microsoft.com/office/drawing/2014/main" id="{0C270ECA-219A-4268-A3C5-DFF7519AA7FC}"/>
              </a:ext>
            </a:extLst>
          </p:cNvPr>
          <p:cNvSpPr/>
          <p:nvPr/>
        </p:nvSpPr>
        <p:spPr>
          <a:xfrm>
            <a:off x="4642520" y="2620665"/>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cxnSp>
        <p:nvCxnSpPr>
          <p:cNvPr id="177" name="Straight Arrow Connector 176">
            <a:extLst>
              <a:ext uri="{FF2B5EF4-FFF2-40B4-BE49-F238E27FC236}">
                <a16:creationId xmlns:a16="http://schemas.microsoft.com/office/drawing/2014/main" id="{1A315507-94DB-4C94-8380-DEE7B176E23D}"/>
              </a:ext>
            </a:extLst>
          </p:cNvPr>
          <p:cNvCxnSpPr>
            <a:cxnSpLocks/>
          </p:cNvCxnSpPr>
          <p:nvPr/>
        </p:nvCxnSpPr>
        <p:spPr>
          <a:xfrm>
            <a:off x="5447147" y="2896957"/>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31EA975B-157B-454A-A67C-E0616598DD52}"/>
              </a:ext>
            </a:extLst>
          </p:cNvPr>
          <p:cNvSpPr txBox="1"/>
          <p:nvPr/>
        </p:nvSpPr>
        <p:spPr>
          <a:xfrm>
            <a:off x="6226436" y="2672589"/>
            <a:ext cx="817757" cy="461665"/>
          </a:xfrm>
          <a:prstGeom prst="rect">
            <a:avLst/>
          </a:prstGeom>
          <a:noFill/>
        </p:spPr>
        <p:txBody>
          <a:bodyPr wrap="square" rtlCol="0">
            <a:spAutoFit/>
          </a:bodyPr>
          <a:lstStyle/>
          <a:p>
            <a:r>
              <a:rPr lang="en-IN" sz="2400" b="1" dirty="0">
                <a:latin typeface="arial" panose="020B0604020202020204" pitchFamily="34" charset="0"/>
              </a:rPr>
              <a:t>-</a:t>
            </a:r>
            <a:r>
              <a:rPr lang="en-IN" sz="2400" b="1" dirty="0">
                <a:latin typeface="Manrope" panose="00000506000000000000" pitchFamily="50" charset="0"/>
              </a:rPr>
              <a:t>30</a:t>
            </a:r>
          </a:p>
        </p:txBody>
      </p:sp>
      <p:grpSp>
        <p:nvGrpSpPr>
          <p:cNvPr id="179" name="Group 178">
            <a:extLst>
              <a:ext uri="{FF2B5EF4-FFF2-40B4-BE49-F238E27FC236}">
                <a16:creationId xmlns:a16="http://schemas.microsoft.com/office/drawing/2014/main" id="{3EB67960-4D82-4805-9729-F89B6E0B18F4}"/>
              </a:ext>
            </a:extLst>
          </p:cNvPr>
          <p:cNvGrpSpPr/>
          <p:nvPr/>
        </p:nvGrpSpPr>
        <p:grpSpPr>
          <a:xfrm>
            <a:off x="4651625" y="4607175"/>
            <a:ext cx="2396533" cy="591015"/>
            <a:chOff x="5708520" y="3573160"/>
            <a:chExt cx="2396533" cy="591015"/>
          </a:xfrm>
        </p:grpSpPr>
        <p:sp>
          <p:nvSpPr>
            <p:cNvPr id="180" name="Oval 179">
              <a:extLst>
                <a:ext uri="{FF2B5EF4-FFF2-40B4-BE49-F238E27FC236}">
                  <a16:creationId xmlns:a16="http://schemas.microsoft.com/office/drawing/2014/main" id="{0C21139A-E401-4034-85B0-62BD5D8A767D}"/>
                </a:ext>
              </a:extLst>
            </p:cNvPr>
            <p:cNvSpPr/>
            <p:nvPr/>
          </p:nvSpPr>
          <p:spPr>
            <a:xfrm>
              <a:off x="5708520" y="3573160"/>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cxnSp>
          <p:nvCxnSpPr>
            <p:cNvPr id="181" name="Straight Arrow Connector 180">
              <a:extLst>
                <a:ext uri="{FF2B5EF4-FFF2-40B4-BE49-F238E27FC236}">
                  <a16:creationId xmlns:a16="http://schemas.microsoft.com/office/drawing/2014/main" id="{5CD61235-BD57-423C-B64D-FBABA17D9D35}"/>
                </a:ext>
              </a:extLst>
            </p:cNvPr>
            <p:cNvCxnSpPr>
              <a:cxnSpLocks/>
            </p:cNvCxnSpPr>
            <p:nvPr/>
          </p:nvCxnSpPr>
          <p:spPr>
            <a:xfrm>
              <a:off x="6529645" y="3868618"/>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73C2BBED-411B-4D21-84AA-85EA8F86EE73}"/>
                </a:ext>
              </a:extLst>
            </p:cNvPr>
            <p:cNvSpPr txBox="1"/>
            <p:nvPr/>
          </p:nvSpPr>
          <p:spPr>
            <a:xfrm>
              <a:off x="7287296" y="3645159"/>
              <a:ext cx="817757" cy="461665"/>
            </a:xfrm>
            <a:prstGeom prst="rect">
              <a:avLst/>
            </a:prstGeom>
            <a:noFill/>
          </p:spPr>
          <p:txBody>
            <a:bodyPr wrap="square" rtlCol="0">
              <a:spAutoFit/>
            </a:bodyPr>
            <a:lstStyle/>
            <a:p>
              <a:r>
                <a:rPr lang="en-IN" sz="2400" b="1" dirty="0">
                  <a:latin typeface="arial" panose="020B0604020202020204" pitchFamily="34" charset="0"/>
                </a:rPr>
                <a:t>+</a:t>
              </a:r>
              <a:r>
                <a:rPr lang="en-IN" sz="2400" b="1" dirty="0">
                  <a:latin typeface="Manrope" panose="00000506000000000000" pitchFamily="50" charset="0"/>
                </a:rPr>
                <a:t>30</a:t>
              </a:r>
            </a:p>
          </p:txBody>
        </p:sp>
      </p:grpSp>
      <p:grpSp>
        <p:nvGrpSpPr>
          <p:cNvPr id="183" name="Group 182">
            <a:extLst>
              <a:ext uri="{FF2B5EF4-FFF2-40B4-BE49-F238E27FC236}">
                <a16:creationId xmlns:a16="http://schemas.microsoft.com/office/drawing/2014/main" id="{625CFB63-35EA-433A-9A5D-78B977E65F5C}"/>
              </a:ext>
            </a:extLst>
          </p:cNvPr>
          <p:cNvGrpSpPr/>
          <p:nvPr/>
        </p:nvGrpSpPr>
        <p:grpSpPr>
          <a:xfrm>
            <a:off x="4639508" y="3928241"/>
            <a:ext cx="2390513" cy="591015"/>
            <a:chOff x="5739156" y="4635472"/>
            <a:chExt cx="2390513" cy="591015"/>
          </a:xfrm>
        </p:grpSpPr>
        <p:sp>
          <p:nvSpPr>
            <p:cNvPr id="184" name="Oval 183">
              <a:extLst>
                <a:ext uri="{FF2B5EF4-FFF2-40B4-BE49-F238E27FC236}">
                  <a16:creationId xmlns:a16="http://schemas.microsoft.com/office/drawing/2014/main" id="{0E553E63-1A34-4F62-B276-996FDBE7AC6B}"/>
                </a:ext>
              </a:extLst>
            </p:cNvPr>
            <p:cNvSpPr/>
            <p:nvPr/>
          </p:nvSpPr>
          <p:spPr>
            <a:xfrm>
              <a:off x="5739156" y="4635472"/>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t>
              </a:r>
            </a:p>
          </p:txBody>
        </p:sp>
        <p:cxnSp>
          <p:nvCxnSpPr>
            <p:cNvPr id="185" name="Straight Arrow Connector 184">
              <a:extLst>
                <a:ext uri="{FF2B5EF4-FFF2-40B4-BE49-F238E27FC236}">
                  <a16:creationId xmlns:a16="http://schemas.microsoft.com/office/drawing/2014/main" id="{5B932B59-449F-44F1-8CB7-FD536C5987CD}"/>
                </a:ext>
              </a:extLst>
            </p:cNvPr>
            <p:cNvCxnSpPr>
              <a:cxnSpLocks/>
            </p:cNvCxnSpPr>
            <p:nvPr/>
          </p:nvCxnSpPr>
          <p:spPr>
            <a:xfrm>
              <a:off x="6538203" y="4924334"/>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66519D02-1DD9-4D26-8226-B30F1777DF43}"/>
                </a:ext>
              </a:extLst>
            </p:cNvPr>
            <p:cNvSpPr txBox="1"/>
            <p:nvPr/>
          </p:nvSpPr>
          <p:spPr>
            <a:xfrm>
              <a:off x="7311912" y="4706431"/>
              <a:ext cx="817757" cy="461665"/>
            </a:xfrm>
            <a:prstGeom prst="rect">
              <a:avLst/>
            </a:prstGeom>
            <a:noFill/>
          </p:spPr>
          <p:txBody>
            <a:bodyPr wrap="square" rtlCol="0">
              <a:spAutoFit/>
            </a:bodyPr>
            <a:lstStyle/>
            <a:p>
              <a:r>
                <a:rPr lang="en-IN" sz="2400" b="1" dirty="0">
                  <a:latin typeface="Manrope" panose="00000506000000000000" pitchFamily="50" charset="0"/>
                </a:rPr>
                <a:t>+10</a:t>
              </a:r>
            </a:p>
          </p:txBody>
        </p:sp>
      </p:grpSp>
      <p:grpSp>
        <p:nvGrpSpPr>
          <p:cNvPr id="187" name="Group 186">
            <a:extLst>
              <a:ext uri="{FF2B5EF4-FFF2-40B4-BE49-F238E27FC236}">
                <a16:creationId xmlns:a16="http://schemas.microsoft.com/office/drawing/2014/main" id="{B76476FB-7D2E-4E7C-BEAB-3776D5C49E49}"/>
              </a:ext>
            </a:extLst>
          </p:cNvPr>
          <p:cNvGrpSpPr/>
          <p:nvPr/>
        </p:nvGrpSpPr>
        <p:grpSpPr>
          <a:xfrm>
            <a:off x="4632144" y="3283327"/>
            <a:ext cx="2401613" cy="591015"/>
            <a:chOff x="5755686" y="5748259"/>
            <a:chExt cx="2401613" cy="591015"/>
          </a:xfrm>
        </p:grpSpPr>
        <p:sp>
          <p:nvSpPr>
            <p:cNvPr id="188" name="Oval 187">
              <a:extLst>
                <a:ext uri="{FF2B5EF4-FFF2-40B4-BE49-F238E27FC236}">
                  <a16:creationId xmlns:a16="http://schemas.microsoft.com/office/drawing/2014/main" id="{CB9AD575-25A6-4FCB-BBD5-ED223B5EC45B}"/>
                </a:ext>
              </a:extLst>
            </p:cNvPr>
            <p:cNvSpPr/>
            <p:nvPr/>
          </p:nvSpPr>
          <p:spPr>
            <a:xfrm>
              <a:off x="5755686" y="5748259"/>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D</a:t>
              </a:r>
            </a:p>
          </p:txBody>
        </p:sp>
        <p:cxnSp>
          <p:nvCxnSpPr>
            <p:cNvPr id="189" name="Straight Arrow Connector 188">
              <a:extLst>
                <a:ext uri="{FF2B5EF4-FFF2-40B4-BE49-F238E27FC236}">
                  <a16:creationId xmlns:a16="http://schemas.microsoft.com/office/drawing/2014/main" id="{8CC2FA6D-A55B-4AE4-BA25-48385A0AD898}"/>
                </a:ext>
              </a:extLst>
            </p:cNvPr>
            <p:cNvCxnSpPr>
              <a:cxnSpLocks/>
            </p:cNvCxnSpPr>
            <p:nvPr/>
          </p:nvCxnSpPr>
          <p:spPr>
            <a:xfrm>
              <a:off x="6538203" y="6050482"/>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0A216A81-BC4F-4471-8292-15E986EC05FA}"/>
                </a:ext>
              </a:extLst>
            </p:cNvPr>
            <p:cNvSpPr txBox="1"/>
            <p:nvPr/>
          </p:nvSpPr>
          <p:spPr>
            <a:xfrm>
              <a:off x="7339542" y="5826114"/>
              <a:ext cx="817757" cy="461665"/>
            </a:xfrm>
            <a:prstGeom prst="rect">
              <a:avLst/>
            </a:prstGeom>
            <a:noFill/>
          </p:spPr>
          <p:txBody>
            <a:bodyPr wrap="square" rtlCol="0">
              <a:spAutoFit/>
            </a:bodyPr>
            <a:lstStyle/>
            <a:p>
              <a:r>
                <a:rPr lang="en-IN" sz="2400" b="1" dirty="0">
                  <a:latin typeface="Manrope" panose="00000506000000000000" pitchFamily="50" charset="0"/>
                </a:rPr>
                <a:t>-10</a:t>
              </a:r>
            </a:p>
          </p:txBody>
        </p:sp>
      </p:grpSp>
      <p:sp>
        <p:nvSpPr>
          <p:cNvPr id="191" name="TextBox 190">
            <a:extLst>
              <a:ext uri="{FF2B5EF4-FFF2-40B4-BE49-F238E27FC236}">
                <a16:creationId xmlns:a16="http://schemas.microsoft.com/office/drawing/2014/main" id="{D387DAEF-8D18-4567-A3C0-FC203AD74FAE}"/>
              </a:ext>
            </a:extLst>
          </p:cNvPr>
          <p:cNvSpPr txBox="1"/>
          <p:nvPr/>
        </p:nvSpPr>
        <p:spPr>
          <a:xfrm>
            <a:off x="4825454" y="1541216"/>
            <a:ext cx="2138340" cy="523220"/>
          </a:xfrm>
          <a:prstGeom prst="rect">
            <a:avLst/>
          </a:prstGeom>
          <a:noFill/>
        </p:spPr>
        <p:txBody>
          <a:bodyPr wrap="square" rtlCol="0">
            <a:spAutoFit/>
          </a:bodyPr>
          <a:lstStyle/>
          <a:p>
            <a:r>
              <a:rPr lang="en-IN" sz="2800" b="1" dirty="0">
                <a:latin typeface="Manrope" panose="00000506000000000000" pitchFamily="50" charset="0"/>
              </a:rPr>
              <a:t>Step2:</a:t>
            </a:r>
          </a:p>
        </p:txBody>
      </p:sp>
      <p:sp>
        <p:nvSpPr>
          <p:cNvPr id="192" name="TextBox 191">
            <a:extLst>
              <a:ext uri="{FF2B5EF4-FFF2-40B4-BE49-F238E27FC236}">
                <a16:creationId xmlns:a16="http://schemas.microsoft.com/office/drawing/2014/main" id="{E381385E-CC83-44F9-9AA1-C7173BEB3A82}"/>
              </a:ext>
            </a:extLst>
          </p:cNvPr>
          <p:cNvSpPr txBox="1"/>
          <p:nvPr/>
        </p:nvSpPr>
        <p:spPr>
          <a:xfrm>
            <a:off x="8417759" y="1549304"/>
            <a:ext cx="2138340" cy="523220"/>
          </a:xfrm>
          <a:prstGeom prst="rect">
            <a:avLst/>
          </a:prstGeom>
          <a:noFill/>
        </p:spPr>
        <p:txBody>
          <a:bodyPr wrap="square" rtlCol="0">
            <a:spAutoFit/>
          </a:bodyPr>
          <a:lstStyle/>
          <a:p>
            <a:r>
              <a:rPr lang="en-IN" sz="2800" b="1" dirty="0">
                <a:latin typeface="Manrope" panose="00000506000000000000" pitchFamily="50" charset="0"/>
              </a:rPr>
              <a:t>Step3:</a:t>
            </a:r>
          </a:p>
        </p:txBody>
      </p:sp>
      <p:grpSp>
        <p:nvGrpSpPr>
          <p:cNvPr id="193" name="Group 192">
            <a:extLst>
              <a:ext uri="{FF2B5EF4-FFF2-40B4-BE49-F238E27FC236}">
                <a16:creationId xmlns:a16="http://schemas.microsoft.com/office/drawing/2014/main" id="{7E9D054D-1894-4F8C-AB80-DEB095775707}"/>
              </a:ext>
            </a:extLst>
          </p:cNvPr>
          <p:cNvGrpSpPr/>
          <p:nvPr/>
        </p:nvGrpSpPr>
        <p:grpSpPr>
          <a:xfrm>
            <a:off x="8168068" y="2213938"/>
            <a:ext cx="2401673" cy="591015"/>
            <a:chOff x="3340905" y="2349265"/>
            <a:chExt cx="2401673" cy="591015"/>
          </a:xfrm>
        </p:grpSpPr>
        <p:sp>
          <p:nvSpPr>
            <p:cNvPr id="194" name="Oval 193">
              <a:extLst>
                <a:ext uri="{FF2B5EF4-FFF2-40B4-BE49-F238E27FC236}">
                  <a16:creationId xmlns:a16="http://schemas.microsoft.com/office/drawing/2014/main" id="{BD3F3592-F4C5-4B48-912F-D6B431C825C7}"/>
                </a:ext>
              </a:extLst>
            </p:cNvPr>
            <p:cNvSpPr/>
            <p:nvPr/>
          </p:nvSpPr>
          <p:spPr>
            <a:xfrm>
              <a:off x="3340905" y="2349265"/>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cxnSp>
          <p:nvCxnSpPr>
            <p:cNvPr id="195" name="Straight Arrow Connector 194">
              <a:extLst>
                <a:ext uri="{FF2B5EF4-FFF2-40B4-BE49-F238E27FC236}">
                  <a16:creationId xmlns:a16="http://schemas.microsoft.com/office/drawing/2014/main" id="{A26B3CBF-5BF3-4A9A-9211-EC48A18070FF}"/>
                </a:ext>
              </a:extLst>
            </p:cNvPr>
            <p:cNvCxnSpPr>
              <a:cxnSpLocks/>
            </p:cNvCxnSpPr>
            <p:nvPr/>
          </p:nvCxnSpPr>
          <p:spPr>
            <a:xfrm>
              <a:off x="4145532" y="2625557"/>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DB18D87-E6FE-4CEE-B65B-75E8AE1CB04B}"/>
                </a:ext>
              </a:extLst>
            </p:cNvPr>
            <p:cNvSpPr txBox="1"/>
            <p:nvPr/>
          </p:nvSpPr>
          <p:spPr>
            <a:xfrm>
              <a:off x="4924821" y="2401189"/>
              <a:ext cx="817757" cy="461665"/>
            </a:xfrm>
            <a:prstGeom prst="rect">
              <a:avLst/>
            </a:prstGeom>
            <a:noFill/>
          </p:spPr>
          <p:txBody>
            <a:bodyPr wrap="square" rtlCol="0">
              <a:spAutoFit/>
            </a:bodyPr>
            <a:lstStyle/>
            <a:p>
              <a:r>
                <a:rPr lang="en-IN" sz="2400" b="1" dirty="0">
                  <a:latin typeface="arial" panose="020B0604020202020204" pitchFamily="34" charset="0"/>
                </a:rPr>
                <a:t>-</a:t>
              </a:r>
              <a:r>
                <a:rPr lang="en-IN" sz="2400" b="1" dirty="0">
                  <a:latin typeface="Manrope" panose="00000506000000000000" pitchFamily="50" charset="0"/>
                </a:rPr>
                <a:t>30</a:t>
              </a:r>
            </a:p>
          </p:txBody>
        </p:sp>
      </p:grpSp>
      <p:grpSp>
        <p:nvGrpSpPr>
          <p:cNvPr id="197" name="Group 196">
            <a:extLst>
              <a:ext uri="{FF2B5EF4-FFF2-40B4-BE49-F238E27FC236}">
                <a16:creationId xmlns:a16="http://schemas.microsoft.com/office/drawing/2014/main" id="{E4C72B75-9E74-43F0-BAB3-CA6AD9929133}"/>
              </a:ext>
            </a:extLst>
          </p:cNvPr>
          <p:cNvGrpSpPr/>
          <p:nvPr/>
        </p:nvGrpSpPr>
        <p:grpSpPr>
          <a:xfrm>
            <a:off x="8173208" y="2998165"/>
            <a:ext cx="2396533" cy="591015"/>
            <a:chOff x="5708520" y="3573160"/>
            <a:chExt cx="2396533" cy="591015"/>
          </a:xfrm>
        </p:grpSpPr>
        <p:sp>
          <p:nvSpPr>
            <p:cNvPr id="198" name="Oval 197">
              <a:extLst>
                <a:ext uri="{FF2B5EF4-FFF2-40B4-BE49-F238E27FC236}">
                  <a16:creationId xmlns:a16="http://schemas.microsoft.com/office/drawing/2014/main" id="{B151B41B-E228-4CB2-A680-CB8EF7FF64C0}"/>
                </a:ext>
              </a:extLst>
            </p:cNvPr>
            <p:cNvSpPr/>
            <p:nvPr/>
          </p:nvSpPr>
          <p:spPr>
            <a:xfrm>
              <a:off x="5708520" y="3573160"/>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cxnSp>
          <p:nvCxnSpPr>
            <p:cNvPr id="199" name="Straight Arrow Connector 198">
              <a:extLst>
                <a:ext uri="{FF2B5EF4-FFF2-40B4-BE49-F238E27FC236}">
                  <a16:creationId xmlns:a16="http://schemas.microsoft.com/office/drawing/2014/main" id="{12CD0EAB-2D5B-427F-AAFF-369EDB1B33A8}"/>
                </a:ext>
              </a:extLst>
            </p:cNvPr>
            <p:cNvCxnSpPr>
              <a:cxnSpLocks/>
            </p:cNvCxnSpPr>
            <p:nvPr/>
          </p:nvCxnSpPr>
          <p:spPr>
            <a:xfrm>
              <a:off x="6529645" y="3868618"/>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5ECB0180-0E25-41DE-82E8-ABE854A0F966}"/>
                </a:ext>
              </a:extLst>
            </p:cNvPr>
            <p:cNvSpPr txBox="1"/>
            <p:nvPr/>
          </p:nvSpPr>
          <p:spPr>
            <a:xfrm>
              <a:off x="7287296" y="3645159"/>
              <a:ext cx="817757" cy="461665"/>
            </a:xfrm>
            <a:prstGeom prst="rect">
              <a:avLst/>
            </a:prstGeom>
            <a:noFill/>
          </p:spPr>
          <p:txBody>
            <a:bodyPr wrap="square" rtlCol="0">
              <a:spAutoFit/>
            </a:bodyPr>
            <a:lstStyle/>
            <a:p>
              <a:r>
                <a:rPr lang="en-IN" sz="2400" b="1" dirty="0">
                  <a:latin typeface="arial" panose="020B0604020202020204" pitchFamily="34" charset="0"/>
                </a:rPr>
                <a:t>+</a:t>
              </a:r>
              <a:r>
                <a:rPr lang="en-IN" sz="2400" b="1" dirty="0">
                  <a:latin typeface="Manrope" panose="00000506000000000000" pitchFamily="50" charset="0"/>
                </a:rPr>
                <a:t>30</a:t>
              </a:r>
            </a:p>
          </p:txBody>
        </p:sp>
      </p:grpSp>
      <p:cxnSp>
        <p:nvCxnSpPr>
          <p:cNvPr id="201" name="Straight Connector 200">
            <a:extLst>
              <a:ext uri="{FF2B5EF4-FFF2-40B4-BE49-F238E27FC236}">
                <a16:creationId xmlns:a16="http://schemas.microsoft.com/office/drawing/2014/main" id="{F52E2545-2C89-4A5E-B57C-0D0B08616C14}"/>
              </a:ext>
            </a:extLst>
          </p:cNvPr>
          <p:cNvCxnSpPr/>
          <p:nvPr/>
        </p:nvCxnSpPr>
        <p:spPr>
          <a:xfrm>
            <a:off x="7620175" y="2231644"/>
            <a:ext cx="0" cy="4136863"/>
          </a:xfrm>
          <a:prstGeom prst="line">
            <a:avLst/>
          </a:prstGeom>
          <a:ln w="15875" cap="rnd">
            <a:solidFill>
              <a:srgbClr val="B76FE8"/>
            </a:solidFill>
            <a:prstDash val="sysDash"/>
            <a:round/>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FFCD64DC-2807-4232-AED8-AA04B580374B}"/>
              </a:ext>
            </a:extLst>
          </p:cNvPr>
          <p:cNvSpPr txBox="1"/>
          <p:nvPr/>
        </p:nvSpPr>
        <p:spPr>
          <a:xfrm>
            <a:off x="637072" y="1551170"/>
            <a:ext cx="2138340" cy="523220"/>
          </a:xfrm>
          <a:prstGeom prst="rect">
            <a:avLst/>
          </a:prstGeom>
          <a:noFill/>
        </p:spPr>
        <p:txBody>
          <a:bodyPr wrap="square" rtlCol="0">
            <a:spAutoFit/>
          </a:bodyPr>
          <a:lstStyle/>
          <a:p>
            <a:r>
              <a:rPr lang="en-IN" sz="2800" b="1" dirty="0">
                <a:latin typeface="Manrope" panose="00000506000000000000" pitchFamily="50" charset="0"/>
              </a:rPr>
              <a:t>Step1:</a:t>
            </a:r>
          </a:p>
        </p:txBody>
      </p:sp>
      <p:cxnSp>
        <p:nvCxnSpPr>
          <p:cNvPr id="205" name="Straight Connector 204">
            <a:extLst>
              <a:ext uri="{FF2B5EF4-FFF2-40B4-BE49-F238E27FC236}">
                <a16:creationId xmlns:a16="http://schemas.microsoft.com/office/drawing/2014/main" id="{AC9A3DDC-8038-4182-91C4-C5260814A362}"/>
              </a:ext>
            </a:extLst>
          </p:cNvPr>
          <p:cNvCxnSpPr/>
          <p:nvPr/>
        </p:nvCxnSpPr>
        <p:spPr>
          <a:xfrm>
            <a:off x="3801886" y="2148671"/>
            <a:ext cx="0" cy="4136863"/>
          </a:xfrm>
          <a:prstGeom prst="line">
            <a:avLst/>
          </a:prstGeom>
          <a:ln w="15875" cap="rnd">
            <a:solidFill>
              <a:srgbClr val="B76FE8"/>
            </a:solidFill>
            <a:prstDash val="sysDash"/>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92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E8233B-27CF-44A9-AEDD-186C838E22EB}"/>
              </a:ext>
            </a:extLst>
          </p:cNvPr>
          <p:cNvSpPr/>
          <p:nvPr/>
        </p:nvSpPr>
        <p:spPr>
          <a:xfrm>
            <a:off x="0" y="1"/>
            <a:ext cx="12192000" cy="1325296"/>
          </a:xfrm>
          <a:prstGeom prst="rect">
            <a:avLst/>
          </a:prstGeom>
          <a:gradFill flip="none" rotWithShape="1">
            <a:gsLst>
              <a:gs pos="0">
                <a:srgbClr val="80FFDB"/>
              </a:gs>
              <a:gs pos="95000">
                <a:srgbClr val="48BFE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706969AB-2276-4444-BEF6-CEB849E2D93D}"/>
              </a:ext>
            </a:extLst>
          </p:cNvPr>
          <p:cNvSpPr txBox="1"/>
          <p:nvPr/>
        </p:nvSpPr>
        <p:spPr>
          <a:xfrm>
            <a:off x="527992" y="321117"/>
            <a:ext cx="4043908" cy="830997"/>
          </a:xfrm>
          <a:prstGeom prst="rect">
            <a:avLst/>
          </a:prstGeom>
          <a:noFill/>
        </p:spPr>
        <p:txBody>
          <a:bodyPr wrap="square" rtlCol="0">
            <a:spAutoFit/>
          </a:bodyPr>
          <a:lstStyle/>
          <a:p>
            <a:r>
              <a:rPr lang="en-IN" sz="4800" b="1" u="sng" dirty="0">
                <a:solidFill>
                  <a:schemeClr val="bg1"/>
                </a:solidFill>
                <a:latin typeface="Manrope" panose="00000506000000000000" pitchFamily="50" charset="0"/>
              </a:rPr>
              <a:t>Illustration</a:t>
            </a:r>
          </a:p>
        </p:txBody>
      </p:sp>
      <p:sp>
        <p:nvSpPr>
          <p:cNvPr id="70" name="Oval 69">
            <a:extLst>
              <a:ext uri="{FF2B5EF4-FFF2-40B4-BE49-F238E27FC236}">
                <a16:creationId xmlns:a16="http://schemas.microsoft.com/office/drawing/2014/main" id="{9B5329C2-E506-4CB6-BB33-5B53D1C26A03}"/>
              </a:ext>
            </a:extLst>
          </p:cNvPr>
          <p:cNvSpPr/>
          <p:nvPr/>
        </p:nvSpPr>
        <p:spPr>
          <a:xfrm>
            <a:off x="3457258" y="4719781"/>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t>
            </a:r>
          </a:p>
        </p:txBody>
      </p:sp>
      <p:sp>
        <p:nvSpPr>
          <p:cNvPr id="71" name="Oval 70">
            <a:extLst>
              <a:ext uri="{FF2B5EF4-FFF2-40B4-BE49-F238E27FC236}">
                <a16:creationId xmlns:a16="http://schemas.microsoft.com/office/drawing/2014/main" id="{E7D7EBF7-19DE-4722-A087-B0110281AD41}"/>
              </a:ext>
            </a:extLst>
          </p:cNvPr>
          <p:cNvSpPr/>
          <p:nvPr/>
        </p:nvSpPr>
        <p:spPr>
          <a:xfrm>
            <a:off x="1615312" y="4719447"/>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D</a:t>
            </a:r>
          </a:p>
        </p:txBody>
      </p:sp>
      <p:sp>
        <p:nvSpPr>
          <p:cNvPr id="72" name="TextBox 71">
            <a:extLst>
              <a:ext uri="{FF2B5EF4-FFF2-40B4-BE49-F238E27FC236}">
                <a16:creationId xmlns:a16="http://schemas.microsoft.com/office/drawing/2014/main" id="{1DB65A5B-780B-4E90-A8D2-CA0F261E03CB}"/>
              </a:ext>
            </a:extLst>
          </p:cNvPr>
          <p:cNvSpPr txBox="1"/>
          <p:nvPr/>
        </p:nvSpPr>
        <p:spPr>
          <a:xfrm>
            <a:off x="2468369" y="4652864"/>
            <a:ext cx="817757" cy="461665"/>
          </a:xfrm>
          <a:prstGeom prst="rect">
            <a:avLst/>
          </a:prstGeom>
          <a:noFill/>
        </p:spPr>
        <p:txBody>
          <a:bodyPr wrap="square" rtlCol="0">
            <a:spAutoFit/>
          </a:bodyPr>
          <a:lstStyle/>
          <a:p>
            <a:r>
              <a:rPr lang="en-IN" sz="2400" b="1" i="0" dirty="0">
                <a:effectLst/>
                <a:latin typeface="arial" panose="020B0604020202020204" pitchFamily="34" charset="0"/>
              </a:rPr>
              <a:t>₹10</a:t>
            </a:r>
            <a:endParaRPr lang="en-IN" sz="2400" b="1" dirty="0"/>
          </a:p>
        </p:txBody>
      </p:sp>
      <p:cxnSp>
        <p:nvCxnSpPr>
          <p:cNvPr id="73" name="Straight Arrow Connector 72">
            <a:extLst>
              <a:ext uri="{FF2B5EF4-FFF2-40B4-BE49-F238E27FC236}">
                <a16:creationId xmlns:a16="http://schemas.microsoft.com/office/drawing/2014/main" id="{1BCAB418-97AA-49F4-87FF-2DAB78499380}"/>
              </a:ext>
            </a:extLst>
          </p:cNvPr>
          <p:cNvCxnSpPr>
            <a:cxnSpLocks/>
          </p:cNvCxnSpPr>
          <p:nvPr/>
        </p:nvCxnSpPr>
        <p:spPr>
          <a:xfrm flipV="1">
            <a:off x="2418654" y="5018392"/>
            <a:ext cx="917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E22D1A8-E63B-427D-8EE9-9C4D351830F6}"/>
              </a:ext>
            </a:extLst>
          </p:cNvPr>
          <p:cNvSpPr txBox="1"/>
          <p:nvPr/>
        </p:nvSpPr>
        <p:spPr>
          <a:xfrm>
            <a:off x="1519591" y="4330289"/>
            <a:ext cx="817757" cy="461665"/>
          </a:xfrm>
          <a:prstGeom prst="rect">
            <a:avLst/>
          </a:prstGeom>
          <a:noFill/>
        </p:spPr>
        <p:txBody>
          <a:bodyPr wrap="square" rtlCol="0">
            <a:spAutoFit/>
          </a:bodyPr>
          <a:lstStyle/>
          <a:p>
            <a:r>
              <a:rPr lang="en-IN" sz="2400" b="1" dirty="0">
                <a:latin typeface="arial" panose="020B0604020202020204" pitchFamily="34" charset="0"/>
              </a:rPr>
              <a:t>-1</a:t>
            </a:r>
            <a:r>
              <a:rPr lang="en-IN" sz="2400" b="1" i="0" dirty="0">
                <a:effectLst/>
                <a:latin typeface="arial" panose="020B0604020202020204" pitchFamily="34" charset="0"/>
              </a:rPr>
              <a:t>0</a:t>
            </a:r>
            <a:endParaRPr lang="en-IN" sz="2400" b="1" dirty="0"/>
          </a:p>
        </p:txBody>
      </p:sp>
      <p:sp>
        <p:nvSpPr>
          <p:cNvPr id="75" name="TextBox 74">
            <a:extLst>
              <a:ext uri="{FF2B5EF4-FFF2-40B4-BE49-F238E27FC236}">
                <a16:creationId xmlns:a16="http://schemas.microsoft.com/office/drawing/2014/main" id="{9B357FA3-131D-4574-9AAE-1E725BBA242E}"/>
              </a:ext>
            </a:extLst>
          </p:cNvPr>
          <p:cNvSpPr txBox="1"/>
          <p:nvPr/>
        </p:nvSpPr>
        <p:spPr>
          <a:xfrm>
            <a:off x="3457258" y="4330289"/>
            <a:ext cx="817757" cy="461665"/>
          </a:xfrm>
          <a:prstGeom prst="rect">
            <a:avLst/>
          </a:prstGeom>
          <a:noFill/>
        </p:spPr>
        <p:txBody>
          <a:bodyPr wrap="square" rtlCol="0">
            <a:spAutoFit/>
          </a:bodyPr>
          <a:lstStyle/>
          <a:p>
            <a:r>
              <a:rPr lang="en-IN" sz="2400" b="1" dirty="0">
                <a:latin typeface="arial" panose="020B0604020202020204" pitchFamily="34" charset="0"/>
              </a:rPr>
              <a:t>+1</a:t>
            </a:r>
            <a:r>
              <a:rPr lang="en-IN" sz="2400" b="1" i="0" dirty="0">
                <a:effectLst/>
                <a:latin typeface="arial" panose="020B0604020202020204" pitchFamily="34" charset="0"/>
              </a:rPr>
              <a:t>0</a:t>
            </a:r>
            <a:endParaRPr lang="en-IN" sz="2400" b="1" dirty="0"/>
          </a:p>
        </p:txBody>
      </p:sp>
      <p:cxnSp>
        <p:nvCxnSpPr>
          <p:cNvPr id="76" name="Straight Arrow Connector 75">
            <a:extLst>
              <a:ext uri="{FF2B5EF4-FFF2-40B4-BE49-F238E27FC236}">
                <a16:creationId xmlns:a16="http://schemas.microsoft.com/office/drawing/2014/main" id="{05EEB996-4656-4EE5-A70B-ED487AF4B20B}"/>
              </a:ext>
            </a:extLst>
          </p:cNvPr>
          <p:cNvCxnSpPr>
            <a:cxnSpLocks/>
          </p:cNvCxnSpPr>
          <p:nvPr/>
        </p:nvCxnSpPr>
        <p:spPr>
          <a:xfrm>
            <a:off x="2877247" y="5211929"/>
            <a:ext cx="0" cy="65332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DAF8D3F9-A491-4E2F-9793-E74ACBDC158D}"/>
              </a:ext>
            </a:extLst>
          </p:cNvPr>
          <p:cNvSpPr/>
          <p:nvPr/>
        </p:nvSpPr>
        <p:spPr>
          <a:xfrm>
            <a:off x="3490975" y="5865583"/>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t>
            </a:r>
          </a:p>
        </p:txBody>
      </p:sp>
      <p:sp>
        <p:nvSpPr>
          <p:cNvPr id="78" name="Oval 77">
            <a:extLst>
              <a:ext uri="{FF2B5EF4-FFF2-40B4-BE49-F238E27FC236}">
                <a16:creationId xmlns:a16="http://schemas.microsoft.com/office/drawing/2014/main" id="{0822067A-AF9E-4B6B-8C04-19A6F7049E7B}"/>
              </a:ext>
            </a:extLst>
          </p:cNvPr>
          <p:cNvSpPr/>
          <p:nvPr/>
        </p:nvSpPr>
        <p:spPr>
          <a:xfrm>
            <a:off x="1649029" y="5865249"/>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D</a:t>
            </a:r>
          </a:p>
        </p:txBody>
      </p:sp>
      <p:sp>
        <p:nvSpPr>
          <p:cNvPr id="79" name="TextBox 78">
            <a:extLst>
              <a:ext uri="{FF2B5EF4-FFF2-40B4-BE49-F238E27FC236}">
                <a16:creationId xmlns:a16="http://schemas.microsoft.com/office/drawing/2014/main" id="{66BA1C26-288A-4E87-841D-D1DF5D7D5C67}"/>
              </a:ext>
            </a:extLst>
          </p:cNvPr>
          <p:cNvSpPr txBox="1"/>
          <p:nvPr/>
        </p:nvSpPr>
        <p:spPr>
          <a:xfrm>
            <a:off x="1705708" y="5476091"/>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sp>
        <p:nvSpPr>
          <p:cNvPr id="80" name="TextBox 79">
            <a:extLst>
              <a:ext uri="{FF2B5EF4-FFF2-40B4-BE49-F238E27FC236}">
                <a16:creationId xmlns:a16="http://schemas.microsoft.com/office/drawing/2014/main" id="{F7BB4D4A-2AA5-44B1-9D5F-78B023018BD9}"/>
              </a:ext>
            </a:extLst>
          </p:cNvPr>
          <p:cNvSpPr txBox="1"/>
          <p:nvPr/>
        </p:nvSpPr>
        <p:spPr>
          <a:xfrm>
            <a:off x="3643375" y="5476091"/>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sp>
        <p:nvSpPr>
          <p:cNvPr id="81" name="TextBox 80">
            <a:extLst>
              <a:ext uri="{FF2B5EF4-FFF2-40B4-BE49-F238E27FC236}">
                <a16:creationId xmlns:a16="http://schemas.microsoft.com/office/drawing/2014/main" id="{3AF7DE56-E44F-4DDE-A229-EFC1B6B13739}"/>
              </a:ext>
            </a:extLst>
          </p:cNvPr>
          <p:cNvSpPr txBox="1"/>
          <p:nvPr/>
        </p:nvSpPr>
        <p:spPr>
          <a:xfrm>
            <a:off x="2357694" y="5970337"/>
            <a:ext cx="1129512" cy="369332"/>
          </a:xfrm>
          <a:prstGeom prst="rect">
            <a:avLst/>
          </a:prstGeom>
          <a:noFill/>
        </p:spPr>
        <p:txBody>
          <a:bodyPr wrap="square" rtlCol="0">
            <a:spAutoFit/>
          </a:bodyPr>
          <a:lstStyle/>
          <a:p>
            <a:r>
              <a:rPr lang="en-IN" dirty="0">
                <a:latin typeface="Manrope" panose="00000506000000000000" pitchFamily="50" charset="0"/>
              </a:rPr>
              <a:t>Settled!</a:t>
            </a:r>
          </a:p>
        </p:txBody>
      </p:sp>
      <p:sp>
        <p:nvSpPr>
          <p:cNvPr id="90" name="TextBox 89">
            <a:extLst>
              <a:ext uri="{FF2B5EF4-FFF2-40B4-BE49-F238E27FC236}">
                <a16:creationId xmlns:a16="http://schemas.microsoft.com/office/drawing/2014/main" id="{35A8F9F7-0FEF-47EE-98F9-E10E8878CD54}"/>
              </a:ext>
            </a:extLst>
          </p:cNvPr>
          <p:cNvSpPr txBox="1"/>
          <p:nvPr/>
        </p:nvSpPr>
        <p:spPr>
          <a:xfrm>
            <a:off x="1502497" y="1473230"/>
            <a:ext cx="3471844" cy="523220"/>
          </a:xfrm>
          <a:prstGeom prst="rect">
            <a:avLst/>
          </a:prstGeom>
          <a:noFill/>
        </p:spPr>
        <p:txBody>
          <a:bodyPr wrap="square" rtlCol="0">
            <a:spAutoFit/>
          </a:bodyPr>
          <a:lstStyle/>
          <a:p>
            <a:r>
              <a:rPr lang="en-IN" sz="2800" b="1" dirty="0">
                <a:latin typeface="Manrope" panose="00000506000000000000" pitchFamily="50" charset="0"/>
              </a:rPr>
              <a:t>Repeating step3:</a:t>
            </a:r>
          </a:p>
        </p:txBody>
      </p:sp>
      <p:grpSp>
        <p:nvGrpSpPr>
          <p:cNvPr id="91" name="Group 90">
            <a:extLst>
              <a:ext uri="{FF2B5EF4-FFF2-40B4-BE49-F238E27FC236}">
                <a16:creationId xmlns:a16="http://schemas.microsoft.com/office/drawing/2014/main" id="{6543F128-476C-4523-BC6C-C39ABCC5A8F6}"/>
              </a:ext>
            </a:extLst>
          </p:cNvPr>
          <p:cNvGrpSpPr/>
          <p:nvPr/>
        </p:nvGrpSpPr>
        <p:grpSpPr>
          <a:xfrm>
            <a:off x="1626412" y="2934110"/>
            <a:ext cx="2390513" cy="591015"/>
            <a:chOff x="5739156" y="4635472"/>
            <a:chExt cx="2390513" cy="591015"/>
          </a:xfrm>
        </p:grpSpPr>
        <p:sp>
          <p:nvSpPr>
            <p:cNvPr id="92" name="Oval 91">
              <a:extLst>
                <a:ext uri="{FF2B5EF4-FFF2-40B4-BE49-F238E27FC236}">
                  <a16:creationId xmlns:a16="http://schemas.microsoft.com/office/drawing/2014/main" id="{01DC01EB-64EB-451B-8148-B67551E2B3AF}"/>
                </a:ext>
              </a:extLst>
            </p:cNvPr>
            <p:cNvSpPr/>
            <p:nvPr/>
          </p:nvSpPr>
          <p:spPr>
            <a:xfrm>
              <a:off x="5739156" y="4635472"/>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t>
              </a:r>
            </a:p>
          </p:txBody>
        </p:sp>
        <p:cxnSp>
          <p:nvCxnSpPr>
            <p:cNvPr id="93" name="Straight Arrow Connector 92">
              <a:extLst>
                <a:ext uri="{FF2B5EF4-FFF2-40B4-BE49-F238E27FC236}">
                  <a16:creationId xmlns:a16="http://schemas.microsoft.com/office/drawing/2014/main" id="{2FA2D513-DAF0-4295-BD98-4BAA04CBA802}"/>
                </a:ext>
              </a:extLst>
            </p:cNvPr>
            <p:cNvCxnSpPr>
              <a:cxnSpLocks/>
            </p:cNvCxnSpPr>
            <p:nvPr/>
          </p:nvCxnSpPr>
          <p:spPr>
            <a:xfrm>
              <a:off x="6538203" y="4924334"/>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506816F9-1DE4-4082-813D-0EE97FEE2BEF}"/>
                </a:ext>
              </a:extLst>
            </p:cNvPr>
            <p:cNvSpPr txBox="1"/>
            <p:nvPr/>
          </p:nvSpPr>
          <p:spPr>
            <a:xfrm>
              <a:off x="7311912" y="4706431"/>
              <a:ext cx="817757" cy="461665"/>
            </a:xfrm>
            <a:prstGeom prst="rect">
              <a:avLst/>
            </a:prstGeom>
            <a:noFill/>
          </p:spPr>
          <p:txBody>
            <a:bodyPr wrap="square" rtlCol="0">
              <a:spAutoFit/>
            </a:bodyPr>
            <a:lstStyle/>
            <a:p>
              <a:r>
                <a:rPr lang="en-IN" sz="2400" b="1" dirty="0">
                  <a:latin typeface="Manrope" panose="00000506000000000000" pitchFamily="50" charset="0"/>
                </a:rPr>
                <a:t>+10</a:t>
              </a:r>
            </a:p>
          </p:txBody>
        </p:sp>
      </p:grpSp>
      <p:grpSp>
        <p:nvGrpSpPr>
          <p:cNvPr id="95" name="Group 94">
            <a:extLst>
              <a:ext uri="{FF2B5EF4-FFF2-40B4-BE49-F238E27FC236}">
                <a16:creationId xmlns:a16="http://schemas.microsoft.com/office/drawing/2014/main" id="{D3325443-75F6-4671-9E1C-B9EF61BFC796}"/>
              </a:ext>
            </a:extLst>
          </p:cNvPr>
          <p:cNvGrpSpPr/>
          <p:nvPr/>
        </p:nvGrpSpPr>
        <p:grpSpPr>
          <a:xfrm>
            <a:off x="1615312" y="2188927"/>
            <a:ext cx="2401613" cy="591015"/>
            <a:chOff x="5755686" y="5748259"/>
            <a:chExt cx="2401613" cy="591015"/>
          </a:xfrm>
        </p:grpSpPr>
        <p:sp>
          <p:nvSpPr>
            <p:cNvPr id="96" name="Oval 95">
              <a:extLst>
                <a:ext uri="{FF2B5EF4-FFF2-40B4-BE49-F238E27FC236}">
                  <a16:creationId xmlns:a16="http://schemas.microsoft.com/office/drawing/2014/main" id="{B08AEF2C-0291-4686-8C64-DEE5A897CEE1}"/>
                </a:ext>
              </a:extLst>
            </p:cNvPr>
            <p:cNvSpPr/>
            <p:nvPr/>
          </p:nvSpPr>
          <p:spPr>
            <a:xfrm>
              <a:off x="5755686" y="5748259"/>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D</a:t>
              </a:r>
            </a:p>
          </p:txBody>
        </p:sp>
        <p:cxnSp>
          <p:nvCxnSpPr>
            <p:cNvPr id="97" name="Straight Arrow Connector 96">
              <a:extLst>
                <a:ext uri="{FF2B5EF4-FFF2-40B4-BE49-F238E27FC236}">
                  <a16:creationId xmlns:a16="http://schemas.microsoft.com/office/drawing/2014/main" id="{AC06ED32-93D7-4F05-A7B9-8D2AEF16D455}"/>
                </a:ext>
              </a:extLst>
            </p:cNvPr>
            <p:cNvCxnSpPr>
              <a:cxnSpLocks/>
            </p:cNvCxnSpPr>
            <p:nvPr/>
          </p:nvCxnSpPr>
          <p:spPr>
            <a:xfrm>
              <a:off x="6538203" y="6050482"/>
              <a:ext cx="565677" cy="1293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7BBB96C-5D31-48E8-9CA7-17DDADFB9EEF}"/>
                </a:ext>
              </a:extLst>
            </p:cNvPr>
            <p:cNvSpPr txBox="1"/>
            <p:nvPr/>
          </p:nvSpPr>
          <p:spPr>
            <a:xfrm>
              <a:off x="7339542" y="5826114"/>
              <a:ext cx="817757" cy="461665"/>
            </a:xfrm>
            <a:prstGeom prst="rect">
              <a:avLst/>
            </a:prstGeom>
            <a:noFill/>
          </p:spPr>
          <p:txBody>
            <a:bodyPr wrap="square" rtlCol="0">
              <a:spAutoFit/>
            </a:bodyPr>
            <a:lstStyle/>
            <a:p>
              <a:r>
                <a:rPr lang="en-IN" sz="2400" b="1" dirty="0">
                  <a:latin typeface="Manrope" panose="00000506000000000000" pitchFamily="50" charset="0"/>
                </a:rPr>
                <a:t>-10</a:t>
              </a:r>
            </a:p>
          </p:txBody>
        </p:sp>
      </p:grpSp>
      <p:grpSp>
        <p:nvGrpSpPr>
          <p:cNvPr id="105" name="Group 104">
            <a:extLst>
              <a:ext uri="{FF2B5EF4-FFF2-40B4-BE49-F238E27FC236}">
                <a16:creationId xmlns:a16="http://schemas.microsoft.com/office/drawing/2014/main" id="{20F81841-C77B-44A5-9776-626B2A1B9884}"/>
              </a:ext>
            </a:extLst>
          </p:cNvPr>
          <p:cNvGrpSpPr/>
          <p:nvPr/>
        </p:nvGrpSpPr>
        <p:grpSpPr>
          <a:xfrm>
            <a:off x="8207861" y="2095175"/>
            <a:ext cx="2941541" cy="2126309"/>
            <a:chOff x="9226262" y="3851507"/>
            <a:chExt cx="2941541" cy="2126309"/>
          </a:xfrm>
        </p:grpSpPr>
        <p:sp>
          <p:nvSpPr>
            <p:cNvPr id="106" name="Oval 105">
              <a:extLst>
                <a:ext uri="{FF2B5EF4-FFF2-40B4-BE49-F238E27FC236}">
                  <a16:creationId xmlns:a16="http://schemas.microsoft.com/office/drawing/2014/main" id="{B9C3A8F9-3378-4611-8AC1-9537C9408E3B}"/>
                </a:ext>
              </a:extLst>
            </p:cNvPr>
            <p:cNvSpPr/>
            <p:nvPr/>
          </p:nvSpPr>
          <p:spPr>
            <a:xfrm>
              <a:off x="11163929" y="4240999"/>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sp>
          <p:nvSpPr>
            <p:cNvPr id="107" name="Oval 106">
              <a:extLst>
                <a:ext uri="{FF2B5EF4-FFF2-40B4-BE49-F238E27FC236}">
                  <a16:creationId xmlns:a16="http://schemas.microsoft.com/office/drawing/2014/main" id="{1DDB6D75-D87A-420F-BA55-BF7314262A58}"/>
                </a:ext>
              </a:extLst>
            </p:cNvPr>
            <p:cNvSpPr/>
            <p:nvPr/>
          </p:nvSpPr>
          <p:spPr>
            <a:xfrm>
              <a:off x="9321983" y="4240665"/>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sp>
          <p:nvSpPr>
            <p:cNvPr id="108" name="TextBox 107">
              <a:extLst>
                <a:ext uri="{FF2B5EF4-FFF2-40B4-BE49-F238E27FC236}">
                  <a16:creationId xmlns:a16="http://schemas.microsoft.com/office/drawing/2014/main" id="{A8910509-4F7C-48CA-AF36-A5D268DD20C9}"/>
                </a:ext>
              </a:extLst>
            </p:cNvPr>
            <p:cNvSpPr txBox="1"/>
            <p:nvPr/>
          </p:nvSpPr>
          <p:spPr>
            <a:xfrm>
              <a:off x="10175040" y="4174082"/>
              <a:ext cx="817757" cy="461665"/>
            </a:xfrm>
            <a:prstGeom prst="rect">
              <a:avLst/>
            </a:prstGeom>
            <a:noFill/>
          </p:spPr>
          <p:txBody>
            <a:bodyPr wrap="square" rtlCol="0">
              <a:spAutoFit/>
            </a:bodyPr>
            <a:lstStyle/>
            <a:p>
              <a:r>
                <a:rPr lang="en-IN" sz="2400" b="1" i="0" dirty="0">
                  <a:effectLst/>
                  <a:latin typeface="arial" panose="020B0604020202020204" pitchFamily="34" charset="0"/>
                </a:rPr>
                <a:t>₹30</a:t>
              </a:r>
              <a:endParaRPr lang="en-IN" sz="2400" b="1" dirty="0"/>
            </a:p>
          </p:txBody>
        </p:sp>
        <p:cxnSp>
          <p:nvCxnSpPr>
            <p:cNvPr id="109" name="Straight Arrow Connector 108">
              <a:extLst>
                <a:ext uri="{FF2B5EF4-FFF2-40B4-BE49-F238E27FC236}">
                  <a16:creationId xmlns:a16="http://schemas.microsoft.com/office/drawing/2014/main" id="{EF57DDBA-A628-48D9-9371-1011469014B5}"/>
                </a:ext>
              </a:extLst>
            </p:cNvPr>
            <p:cNvCxnSpPr>
              <a:cxnSpLocks/>
            </p:cNvCxnSpPr>
            <p:nvPr/>
          </p:nvCxnSpPr>
          <p:spPr>
            <a:xfrm flipV="1">
              <a:off x="10125325" y="4539610"/>
              <a:ext cx="917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1585F6A1-C463-4A5B-9115-85E69A6F274C}"/>
                </a:ext>
              </a:extLst>
            </p:cNvPr>
            <p:cNvSpPr txBox="1"/>
            <p:nvPr/>
          </p:nvSpPr>
          <p:spPr>
            <a:xfrm>
              <a:off x="9226262" y="3851507"/>
              <a:ext cx="817757" cy="461665"/>
            </a:xfrm>
            <a:prstGeom prst="rect">
              <a:avLst/>
            </a:prstGeom>
            <a:noFill/>
          </p:spPr>
          <p:txBody>
            <a:bodyPr wrap="square" rtlCol="0">
              <a:spAutoFit/>
            </a:bodyPr>
            <a:lstStyle/>
            <a:p>
              <a:r>
                <a:rPr lang="en-IN" sz="2400" b="1" dirty="0">
                  <a:latin typeface="arial" panose="020B0604020202020204" pitchFamily="34" charset="0"/>
                </a:rPr>
                <a:t>-3</a:t>
              </a:r>
              <a:r>
                <a:rPr lang="en-IN" sz="2400" b="1" i="0" dirty="0">
                  <a:effectLst/>
                  <a:latin typeface="arial" panose="020B0604020202020204" pitchFamily="34" charset="0"/>
                </a:rPr>
                <a:t>0</a:t>
              </a:r>
              <a:endParaRPr lang="en-IN" sz="2400" b="1" dirty="0"/>
            </a:p>
          </p:txBody>
        </p:sp>
        <p:sp>
          <p:nvSpPr>
            <p:cNvPr id="111" name="TextBox 110">
              <a:extLst>
                <a:ext uri="{FF2B5EF4-FFF2-40B4-BE49-F238E27FC236}">
                  <a16:creationId xmlns:a16="http://schemas.microsoft.com/office/drawing/2014/main" id="{BC1C19DD-B9EA-476E-BF3C-DC0173AA6553}"/>
                </a:ext>
              </a:extLst>
            </p:cNvPr>
            <p:cNvSpPr txBox="1"/>
            <p:nvPr/>
          </p:nvSpPr>
          <p:spPr>
            <a:xfrm>
              <a:off x="11163929" y="3851507"/>
              <a:ext cx="817757" cy="461665"/>
            </a:xfrm>
            <a:prstGeom prst="rect">
              <a:avLst/>
            </a:prstGeom>
            <a:noFill/>
          </p:spPr>
          <p:txBody>
            <a:bodyPr wrap="square" rtlCol="0">
              <a:spAutoFit/>
            </a:bodyPr>
            <a:lstStyle/>
            <a:p>
              <a:r>
                <a:rPr lang="en-IN" sz="2400" b="1" dirty="0">
                  <a:latin typeface="arial" panose="020B0604020202020204" pitchFamily="34" charset="0"/>
                </a:rPr>
                <a:t>+3</a:t>
              </a:r>
              <a:r>
                <a:rPr lang="en-IN" sz="2400" b="1" i="0" dirty="0">
                  <a:effectLst/>
                  <a:latin typeface="arial" panose="020B0604020202020204" pitchFamily="34" charset="0"/>
                </a:rPr>
                <a:t>0</a:t>
              </a:r>
              <a:endParaRPr lang="en-IN" sz="2400" b="1" dirty="0"/>
            </a:p>
          </p:txBody>
        </p:sp>
        <p:cxnSp>
          <p:nvCxnSpPr>
            <p:cNvPr id="112" name="Straight Arrow Connector 111">
              <a:extLst>
                <a:ext uri="{FF2B5EF4-FFF2-40B4-BE49-F238E27FC236}">
                  <a16:creationId xmlns:a16="http://schemas.microsoft.com/office/drawing/2014/main" id="{C50EA286-5CF2-4500-BD69-224C276A5FBE}"/>
                </a:ext>
              </a:extLst>
            </p:cNvPr>
            <p:cNvCxnSpPr>
              <a:cxnSpLocks/>
            </p:cNvCxnSpPr>
            <p:nvPr/>
          </p:nvCxnSpPr>
          <p:spPr>
            <a:xfrm>
              <a:off x="10583918" y="4733147"/>
              <a:ext cx="0" cy="65332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2CE979A6-068F-47DD-A79A-42EED1AA2083}"/>
                </a:ext>
              </a:extLst>
            </p:cNvPr>
            <p:cNvSpPr/>
            <p:nvPr/>
          </p:nvSpPr>
          <p:spPr>
            <a:xfrm>
              <a:off x="11197646" y="5386801"/>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a:t>
              </a:r>
            </a:p>
          </p:txBody>
        </p:sp>
        <p:sp>
          <p:nvSpPr>
            <p:cNvPr id="114" name="Oval 113">
              <a:extLst>
                <a:ext uri="{FF2B5EF4-FFF2-40B4-BE49-F238E27FC236}">
                  <a16:creationId xmlns:a16="http://schemas.microsoft.com/office/drawing/2014/main" id="{25829C60-2BE2-4AB0-B712-9EF983B5238F}"/>
                </a:ext>
              </a:extLst>
            </p:cNvPr>
            <p:cNvSpPr/>
            <p:nvPr/>
          </p:nvSpPr>
          <p:spPr>
            <a:xfrm>
              <a:off x="9355700" y="5386467"/>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a:t>
              </a:r>
            </a:p>
          </p:txBody>
        </p:sp>
        <p:sp>
          <p:nvSpPr>
            <p:cNvPr id="115" name="TextBox 114">
              <a:extLst>
                <a:ext uri="{FF2B5EF4-FFF2-40B4-BE49-F238E27FC236}">
                  <a16:creationId xmlns:a16="http://schemas.microsoft.com/office/drawing/2014/main" id="{FA631F0B-B745-4C46-9B07-BE1F049828D5}"/>
                </a:ext>
              </a:extLst>
            </p:cNvPr>
            <p:cNvSpPr txBox="1"/>
            <p:nvPr/>
          </p:nvSpPr>
          <p:spPr>
            <a:xfrm>
              <a:off x="9412379" y="4997309"/>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sp>
          <p:nvSpPr>
            <p:cNvPr id="116" name="TextBox 115">
              <a:extLst>
                <a:ext uri="{FF2B5EF4-FFF2-40B4-BE49-F238E27FC236}">
                  <a16:creationId xmlns:a16="http://schemas.microsoft.com/office/drawing/2014/main" id="{8B1D9A02-6E9F-4978-AD1D-88F25098AED4}"/>
                </a:ext>
              </a:extLst>
            </p:cNvPr>
            <p:cNvSpPr txBox="1"/>
            <p:nvPr/>
          </p:nvSpPr>
          <p:spPr>
            <a:xfrm>
              <a:off x="11350046" y="4997309"/>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sp>
          <p:nvSpPr>
            <p:cNvPr id="117" name="TextBox 116">
              <a:extLst>
                <a:ext uri="{FF2B5EF4-FFF2-40B4-BE49-F238E27FC236}">
                  <a16:creationId xmlns:a16="http://schemas.microsoft.com/office/drawing/2014/main" id="{8227DC90-33BC-4574-9BF5-7AA8834C721F}"/>
                </a:ext>
              </a:extLst>
            </p:cNvPr>
            <p:cNvSpPr txBox="1"/>
            <p:nvPr/>
          </p:nvSpPr>
          <p:spPr>
            <a:xfrm>
              <a:off x="10064365" y="5491555"/>
              <a:ext cx="1129512" cy="369332"/>
            </a:xfrm>
            <a:prstGeom prst="rect">
              <a:avLst/>
            </a:prstGeom>
            <a:noFill/>
          </p:spPr>
          <p:txBody>
            <a:bodyPr wrap="square" rtlCol="0">
              <a:spAutoFit/>
            </a:bodyPr>
            <a:lstStyle/>
            <a:p>
              <a:r>
                <a:rPr lang="en-IN" dirty="0">
                  <a:latin typeface="Manrope" panose="00000506000000000000" pitchFamily="50" charset="0"/>
                </a:rPr>
                <a:t>Settled!</a:t>
              </a:r>
            </a:p>
          </p:txBody>
        </p:sp>
      </p:grpSp>
      <p:sp>
        <p:nvSpPr>
          <p:cNvPr id="118" name="Oval 117">
            <a:extLst>
              <a:ext uri="{FF2B5EF4-FFF2-40B4-BE49-F238E27FC236}">
                <a16:creationId xmlns:a16="http://schemas.microsoft.com/office/drawing/2014/main" id="{4EF181A4-E606-4B58-B934-0B31746B2F78}"/>
              </a:ext>
            </a:extLst>
          </p:cNvPr>
          <p:cNvSpPr/>
          <p:nvPr/>
        </p:nvSpPr>
        <p:spPr>
          <a:xfrm>
            <a:off x="10233457" y="4830837"/>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t>
            </a:r>
          </a:p>
        </p:txBody>
      </p:sp>
      <p:sp>
        <p:nvSpPr>
          <p:cNvPr id="119" name="Oval 118">
            <a:extLst>
              <a:ext uri="{FF2B5EF4-FFF2-40B4-BE49-F238E27FC236}">
                <a16:creationId xmlns:a16="http://schemas.microsoft.com/office/drawing/2014/main" id="{86E517EC-8FF0-4DCF-B3F5-437F51776264}"/>
              </a:ext>
            </a:extLst>
          </p:cNvPr>
          <p:cNvSpPr/>
          <p:nvPr/>
        </p:nvSpPr>
        <p:spPr>
          <a:xfrm>
            <a:off x="8391511" y="4830503"/>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D</a:t>
            </a:r>
          </a:p>
        </p:txBody>
      </p:sp>
      <p:sp>
        <p:nvSpPr>
          <p:cNvPr id="120" name="TextBox 119">
            <a:extLst>
              <a:ext uri="{FF2B5EF4-FFF2-40B4-BE49-F238E27FC236}">
                <a16:creationId xmlns:a16="http://schemas.microsoft.com/office/drawing/2014/main" id="{CE3B206A-0D51-4B73-97A3-1F3E14B54A44}"/>
              </a:ext>
            </a:extLst>
          </p:cNvPr>
          <p:cNvSpPr txBox="1"/>
          <p:nvPr/>
        </p:nvSpPr>
        <p:spPr>
          <a:xfrm>
            <a:off x="9244568" y="4763920"/>
            <a:ext cx="817757" cy="461665"/>
          </a:xfrm>
          <a:prstGeom prst="rect">
            <a:avLst/>
          </a:prstGeom>
          <a:noFill/>
        </p:spPr>
        <p:txBody>
          <a:bodyPr wrap="square" rtlCol="0">
            <a:spAutoFit/>
          </a:bodyPr>
          <a:lstStyle/>
          <a:p>
            <a:r>
              <a:rPr lang="en-IN" sz="2400" b="1" i="0" dirty="0">
                <a:effectLst/>
                <a:latin typeface="arial" panose="020B0604020202020204" pitchFamily="34" charset="0"/>
              </a:rPr>
              <a:t>₹10</a:t>
            </a:r>
            <a:endParaRPr lang="en-IN" sz="2400" b="1" dirty="0"/>
          </a:p>
        </p:txBody>
      </p:sp>
      <p:cxnSp>
        <p:nvCxnSpPr>
          <p:cNvPr id="121" name="Straight Arrow Connector 120">
            <a:extLst>
              <a:ext uri="{FF2B5EF4-FFF2-40B4-BE49-F238E27FC236}">
                <a16:creationId xmlns:a16="http://schemas.microsoft.com/office/drawing/2014/main" id="{E78AD8AF-8934-422F-8074-FFDCA09B5353}"/>
              </a:ext>
            </a:extLst>
          </p:cNvPr>
          <p:cNvCxnSpPr>
            <a:cxnSpLocks/>
          </p:cNvCxnSpPr>
          <p:nvPr/>
        </p:nvCxnSpPr>
        <p:spPr>
          <a:xfrm flipV="1">
            <a:off x="9194853" y="5129448"/>
            <a:ext cx="917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C0BFE0E0-1AC8-488D-8FD4-54A35882460F}"/>
              </a:ext>
            </a:extLst>
          </p:cNvPr>
          <p:cNvSpPr txBox="1"/>
          <p:nvPr/>
        </p:nvSpPr>
        <p:spPr>
          <a:xfrm>
            <a:off x="8295790" y="4441345"/>
            <a:ext cx="817757" cy="461665"/>
          </a:xfrm>
          <a:prstGeom prst="rect">
            <a:avLst/>
          </a:prstGeom>
          <a:noFill/>
        </p:spPr>
        <p:txBody>
          <a:bodyPr wrap="square" rtlCol="0">
            <a:spAutoFit/>
          </a:bodyPr>
          <a:lstStyle/>
          <a:p>
            <a:r>
              <a:rPr lang="en-IN" sz="2400" b="1" dirty="0">
                <a:latin typeface="arial" panose="020B0604020202020204" pitchFamily="34" charset="0"/>
              </a:rPr>
              <a:t>-1</a:t>
            </a:r>
            <a:r>
              <a:rPr lang="en-IN" sz="2400" b="1" i="0" dirty="0">
                <a:effectLst/>
                <a:latin typeface="arial" panose="020B0604020202020204" pitchFamily="34" charset="0"/>
              </a:rPr>
              <a:t>0</a:t>
            </a:r>
            <a:endParaRPr lang="en-IN" sz="2400" b="1" dirty="0"/>
          </a:p>
        </p:txBody>
      </p:sp>
      <p:sp>
        <p:nvSpPr>
          <p:cNvPr id="123" name="TextBox 122">
            <a:extLst>
              <a:ext uri="{FF2B5EF4-FFF2-40B4-BE49-F238E27FC236}">
                <a16:creationId xmlns:a16="http://schemas.microsoft.com/office/drawing/2014/main" id="{2BA93B40-7B82-49BC-9370-7C106455C5A3}"/>
              </a:ext>
            </a:extLst>
          </p:cNvPr>
          <p:cNvSpPr txBox="1"/>
          <p:nvPr/>
        </p:nvSpPr>
        <p:spPr>
          <a:xfrm>
            <a:off x="10233457" y="4441345"/>
            <a:ext cx="817757" cy="461665"/>
          </a:xfrm>
          <a:prstGeom prst="rect">
            <a:avLst/>
          </a:prstGeom>
          <a:noFill/>
        </p:spPr>
        <p:txBody>
          <a:bodyPr wrap="square" rtlCol="0">
            <a:spAutoFit/>
          </a:bodyPr>
          <a:lstStyle/>
          <a:p>
            <a:r>
              <a:rPr lang="en-IN" sz="2400" b="1" dirty="0">
                <a:latin typeface="arial" panose="020B0604020202020204" pitchFamily="34" charset="0"/>
              </a:rPr>
              <a:t>+1</a:t>
            </a:r>
            <a:r>
              <a:rPr lang="en-IN" sz="2400" b="1" i="0" dirty="0">
                <a:effectLst/>
                <a:latin typeface="arial" panose="020B0604020202020204" pitchFamily="34" charset="0"/>
              </a:rPr>
              <a:t>0</a:t>
            </a:r>
            <a:endParaRPr lang="en-IN" sz="2400" b="1" dirty="0"/>
          </a:p>
        </p:txBody>
      </p:sp>
      <p:cxnSp>
        <p:nvCxnSpPr>
          <p:cNvPr id="124" name="Straight Arrow Connector 123">
            <a:extLst>
              <a:ext uri="{FF2B5EF4-FFF2-40B4-BE49-F238E27FC236}">
                <a16:creationId xmlns:a16="http://schemas.microsoft.com/office/drawing/2014/main" id="{1E3BD0AD-5077-4E58-A2A6-3C3ACA8D8B93}"/>
              </a:ext>
            </a:extLst>
          </p:cNvPr>
          <p:cNvCxnSpPr>
            <a:cxnSpLocks/>
          </p:cNvCxnSpPr>
          <p:nvPr/>
        </p:nvCxnSpPr>
        <p:spPr>
          <a:xfrm>
            <a:off x="9653446" y="5322985"/>
            <a:ext cx="0" cy="653320"/>
          </a:xfrm>
          <a:prstGeom prst="straightConnector1">
            <a:avLst/>
          </a:prstGeom>
          <a:ln w="47625" cap="rnd">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8A37F4C-B80A-40FC-BAAF-846FF7EBD344}"/>
              </a:ext>
            </a:extLst>
          </p:cNvPr>
          <p:cNvSpPr/>
          <p:nvPr/>
        </p:nvSpPr>
        <p:spPr>
          <a:xfrm>
            <a:off x="10267174" y="5976639"/>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t>
            </a:r>
          </a:p>
        </p:txBody>
      </p:sp>
      <p:sp>
        <p:nvSpPr>
          <p:cNvPr id="126" name="Oval 125">
            <a:extLst>
              <a:ext uri="{FF2B5EF4-FFF2-40B4-BE49-F238E27FC236}">
                <a16:creationId xmlns:a16="http://schemas.microsoft.com/office/drawing/2014/main" id="{C763BA5B-0A8F-411F-B72E-AF9C73A42FD8}"/>
              </a:ext>
            </a:extLst>
          </p:cNvPr>
          <p:cNvSpPr/>
          <p:nvPr/>
        </p:nvSpPr>
        <p:spPr>
          <a:xfrm>
            <a:off x="8425228" y="5976305"/>
            <a:ext cx="591015" cy="591015"/>
          </a:xfrm>
          <a:prstGeom prst="ellipse">
            <a:avLst/>
          </a:prstGeom>
          <a:gradFill flip="none" rotWithShape="1">
            <a:gsLst>
              <a:gs pos="5000">
                <a:srgbClr val="FFCDFF"/>
              </a:gs>
              <a:gs pos="100000">
                <a:srgbClr val="B66EE8"/>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D</a:t>
            </a:r>
          </a:p>
        </p:txBody>
      </p:sp>
      <p:sp>
        <p:nvSpPr>
          <p:cNvPr id="127" name="TextBox 126">
            <a:extLst>
              <a:ext uri="{FF2B5EF4-FFF2-40B4-BE49-F238E27FC236}">
                <a16:creationId xmlns:a16="http://schemas.microsoft.com/office/drawing/2014/main" id="{C6C41C7D-CB75-4548-A721-860E1CC3DC25}"/>
              </a:ext>
            </a:extLst>
          </p:cNvPr>
          <p:cNvSpPr txBox="1"/>
          <p:nvPr/>
        </p:nvSpPr>
        <p:spPr>
          <a:xfrm>
            <a:off x="8481907" y="5587147"/>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sp>
        <p:nvSpPr>
          <p:cNvPr id="128" name="TextBox 127">
            <a:extLst>
              <a:ext uri="{FF2B5EF4-FFF2-40B4-BE49-F238E27FC236}">
                <a16:creationId xmlns:a16="http://schemas.microsoft.com/office/drawing/2014/main" id="{3B3FE425-84C2-4B32-B803-BC61CAF416EA}"/>
              </a:ext>
            </a:extLst>
          </p:cNvPr>
          <p:cNvSpPr txBox="1"/>
          <p:nvPr/>
        </p:nvSpPr>
        <p:spPr>
          <a:xfrm>
            <a:off x="9133893" y="6081393"/>
            <a:ext cx="1129512" cy="369332"/>
          </a:xfrm>
          <a:prstGeom prst="rect">
            <a:avLst/>
          </a:prstGeom>
          <a:noFill/>
        </p:spPr>
        <p:txBody>
          <a:bodyPr wrap="square" rtlCol="0">
            <a:spAutoFit/>
          </a:bodyPr>
          <a:lstStyle/>
          <a:p>
            <a:r>
              <a:rPr lang="en-IN" dirty="0">
                <a:latin typeface="Manrope" panose="00000506000000000000" pitchFamily="50" charset="0"/>
              </a:rPr>
              <a:t>Settled!</a:t>
            </a:r>
          </a:p>
        </p:txBody>
      </p:sp>
      <p:sp>
        <p:nvSpPr>
          <p:cNvPr id="129" name="TextBox 128">
            <a:extLst>
              <a:ext uri="{FF2B5EF4-FFF2-40B4-BE49-F238E27FC236}">
                <a16:creationId xmlns:a16="http://schemas.microsoft.com/office/drawing/2014/main" id="{CBCFA984-E0D8-4456-9D81-4075F2939CB7}"/>
              </a:ext>
            </a:extLst>
          </p:cNvPr>
          <p:cNvSpPr txBox="1"/>
          <p:nvPr/>
        </p:nvSpPr>
        <p:spPr>
          <a:xfrm>
            <a:off x="8337299" y="1422460"/>
            <a:ext cx="2554607" cy="523220"/>
          </a:xfrm>
          <a:prstGeom prst="rect">
            <a:avLst/>
          </a:prstGeom>
          <a:noFill/>
        </p:spPr>
        <p:txBody>
          <a:bodyPr wrap="square" rtlCol="0">
            <a:spAutoFit/>
          </a:bodyPr>
          <a:lstStyle/>
          <a:p>
            <a:r>
              <a:rPr lang="en-IN" sz="2800" b="1" dirty="0">
                <a:latin typeface="Manrope" panose="00000506000000000000" pitchFamily="50" charset="0"/>
              </a:rPr>
              <a:t>Settlements:</a:t>
            </a:r>
          </a:p>
        </p:txBody>
      </p:sp>
      <p:sp>
        <p:nvSpPr>
          <p:cNvPr id="130" name="TextBox 129">
            <a:extLst>
              <a:ext uri="{FF2B5EF4-FFF2-40B4-BE49-F238E27FC236}">
                <a16:creationId xmlns:a16="http://schemas.microsoft.com/office/drawing/2014/main" id="{F775D130-C247-4B87-B1B6-9D48316DD8F2}"/>
              </a:ext>
            </a:extLst>
          </p:cNvPr>
          <p:cNvSpPr txBox="1"/>
          <p:nvPr/>
        </p:nvSpPr>
        <p:spPr>
          <a:xfrm>
            <a:off x="10415593" y="5508614"/>
            <a:ext cx="817757" cy="461665"/>
          </a:xfrm>
          <a:prstGeom prst="rect">
            <a:avLst/>
          </a:prstGeom>
          <a:noFill/>
        </p:spPr>
        <p:txBody>
          <a:bodyPr wrap="square" rtlCol="0">
            <a:spAutoFit/>
          </a:bodyPr>
          <a:lstStyle/>
          <a:p>
            <a:r>
              <a:rPr lang="en-IN" sz="2400" b="1" i="0" dirty="0">
                <a:effectLst/>
                <a:latin typeface="arial" panose="020B0604020202020204" pitchFamily="34" charset="0"/>
              </a:rPr>
              <a:t>0</a:t>
            </a:r>
            <a:endParaRPr lang="en-IN" sz="2400" b="1" dirty="0"/>
          </a:p>
        </p:txBody>
      </p:sp>
      <p:cxnSp>
        <p:nvCxnSpPr>
          <p:cNvPr id="131" name="Straight Connector 130">
            <a:extLst>
              <a:ext uri="{FF2B5EF4-FFF2-40B4-BE49-F238E27FC236}">
                <a16:creationId xmlns:a16="http://schemas.microsoft.com/office/drawing/2014/main" id="{F1880D76-EB2A-4332-BCB2-14E001313D15}"/>
              </a:ext>
            </a:extLst>
          </p:cNvPr>
          <p:cNvCxnSpPr/>
          <p:nvPr/>
        </p:nvCxnSpPr>
        <p:spPr>
          <a:xfrm>
            <a:off x="6276562" y="2095175"/>
            <a:ext cx="0" cy="4136863"/>
          </a:xfrm>
          <a:prstGeom prst="line">
            <a:avLst/>
          </a:prstGeom>
          <a:ln w="15875" cap="rnd">
            <a:solidFill>
              <a:srgbClr val="B76FE8"/>
            </a:solidFill>
            <a:prstDash val="sysDash"/>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27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4705D3-F8FD-440B-8591-3F61D700120F}"/>
              </a:ext>
            </a:extLst>
          </p:cNvPr>
          <p:cNvSpPr/>
          <p:nvPr/>
        </p:nvSpPr>
        <p:spPr>
          <a:xfrm>
            <a:off x="0" y="0"/>
            <a:ext cx="12192000" cy="1518436"/>
          </a:xfrm>
          <a:prstGeom prst="rect">
            <a:avLst/>
          </a:prstGeom>
          <a:gradFill>
            <a:gsLst>
              <a:gs pos="100000">
                <a:srgbClr val="6930C3"/>
              </a:gs>
              <a:gs pos="0">
                <a:srgbClr val="72EFDD"/>
              </a:gs>
              <a:gs pos="46000">
                <a:srgbClr val="4EA8D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698F86E-ABF0-4D45-BDB6-0CFF943E88B4}"/>
              </a:ext>
            </a:extLst>
          </p:cNvPr>
          <p:cNvSpPr txBox="1"/>
          <p:nvPr/>
        </p:nvSpPr>
        <p:spPr>
          <a:xfrm>
            <a:off x="661260" y="205580"/>
            <a:ext cx="7499025" cy="830997"/>
          </a:xfrm>
          <a:prstGeom prst="rect">
            <a:avLst/>
          </a:prstGeom>
          <a:noFill/>
        </p:spPr>
        <p:txBody>
          <a:bodyPr wrap="square" rtlCol="0">
            <a:spAutoFit/>
          </a:bodyPr>
          <a:lstStyle/>
          <a:p>
            <a:r>
              <a:rPr lang="en-IN" sz="4800" b="1" u="sng" dirty="0">
                <a:solidFill>
                  <a:schemeClr val="bg1"/>
                </a:solidFill>
                <a:latin typeface="Manrope" panose="00000506000000000000" pitchFamily="50" charset="0"/>
              </a:rPr>
              <a:t>Analysis</a:t>
            </a:r>
          </a:p>
        </p:txBody>
      </p:sp>
      <p:sp>
        <p:nvSpPr>
          <p:cNvPr id="5" name="TextBox 4">
            <a:extLst>
              <a:ext uri="{FF2B5EF4-FFF2-40B4-BE49-F238E27FC236}">
                <a16:creationId xmlns:a16="http://schemas.microsoft.com/office/drawing/2014/main" id="{D09C2FFB-4AFE-42F7-89C0-A333A537FF01}"/>
              </a:ext>
            </a:extLst>
          </p:cNvPr>
          <p:cNvSpPr txBox="1"/>
          <p:nvPr/>
        </p:nvSpPr>
        <p:spPr>
          <a:xfrm>
            <a:off x="569820" y="1645920"/>
            <a:ext cx="3281680" cy="523220"/>
          </a:xfrm>
          <a:prstGeom prst="rect">
            <a:avLst/>
          </a:prstGeom>
          <a:noFill/>
        </p:spPr>
        <p:txBody>
          <a:bodyPr wrap="square" rtlCol="0">
            <a:spAutoFit/>
          </a:bodyPr>
          <a:lstStyle/>
          <a:p>
            <a:r>
              <a:rPr lang="en-IN" sz="2800" b="1" dirty="0">
                <a:latin typeface="Manrope" panose="00000506000000000000" pitchFamily="50" charset="0"/>
              </a:rPr>
              <a:t>Data structures</a:t>
            </a:r>
            <a:r>
              <a:rPr lang="en-IN" sz="2400" b="1" dirty="0">
                <a:latin typeface="Manrope" panose="00000506000000000000" pitchFamily="50" charset="0"/>
              </a:rPr>
              <a:t>:</a:t>
            </a:r>
          </a:p>
        </p:txBody>
      </p:sp>
      <p:sp>
        <p:nvSpPr>
          <p:cNvPr id="6" name="TextBox 5">
            <a:extLst>
              <a:ext uri="{FF2B5EF4-FFF2-40B4-BE49-F238E27FC236}">
                <a16:creationId xmlns:a16="http://schemas.microsoft.com/office/drawing/2014/main" id="{B527FFD1-6F16-4945-9D06-9096EFA20151}"/>
              </a:ext>
            </a:extLst>
          </p:cNvPr>
          <p:cNvSpPr txBox="1"/>
          <p:nvPr/>
        </p:nvSpPr>
        <p:spPr>
          <a:xfrm>
            <a:off x="661260" y="2245973"/>
            <a:ext cx="9813700" cy="369332"/>
          </a:xfrm>
          <a:prstGeom prst="rect">
            <a:avLst/>
          </a:prstGeom>
          <a:noFill/>
        </p:spPr>
        <p:txBody>
          <a:bodyPr wrap="square" rtlCol="0">
            <a:spAutoFit/>
          </a:bodyPr>
          <a:lstStyle/>
          <a:p>
            <a:r>
              <a:rPr lang="en-IN" dirty="0">
                <a:latin typeface="Manrope" panose="00000506000000000000" pitchFamily="50" charset="0"/>
              </a:rPr>
              <a:t>map&lt;string, int&gt; : For finding the total amount everyone will pay/receive.</a:t>
            </a:r>
          </a:p>
        </p:txBody>
      </p:sp>
      <p:sp>
        <p:nvSpPr>
          <p:cNvPr id="12" name="TextBox 11">
            <a:extLst>
              <a:ext uri="{FF2B5EF4-FFF2-40B4-BE49-F238E27FC236}">
                <a16:creationId xmlns:a16="http://schemas.microsoft.com/office/drawing/2014/main" id="{18EA705F-9213-4C59-9BEB-089171F4A3AC}"/>
              </a:ext>
            </a:extLst>
          </p:cNvPr>
          <p:cNvSpPr txBox="1"/>
          <p:nvPr/>
        </p:nvSpPr>
        <p:spPr>
          <a:xfrm>
            <a:off x="661260" y="3105834"/>
            <a:ext cx="8219440" cy="646331"/>
          </a:xfrm>
          <a:prstGeom prst="rect">
            <a:avLst/>
          </a:prstGeom>
          <a:noFill/>
        </p:spPr>
        <p:txBody>
          <a:bodyPr wrap="square" rtlCol="0">
            <a:spAutoFit/>
          </a:bodyPr>
          <a:lstStyle/>
          <a:p>
            <a:r>
              <a:rPr lang="en-IN" dirty="0">
                <a:latin typeface="Manrope" panose="00000506000000000000" pitchFamily="50" charset="0"/>
              </a:rPr>
              <a:t>set&lt;pair&lt;int, string&gt;&gt; : for minimizing the transaction.</a:t>
            </a:r>
          </a:p>
          <a:p>
            <a:endParaRPr lang="en-IN" dirty="0"/>
          </a:p>
        </p:txBody>
      </p:sp>
      <p:sp>
        <p:nvSpPr>
          <p:cNvPr id="2" name="TextBox 1">
            <a:extLst>
              <a:ext uri="{FF2B5EF4-FFF2-40B4-BE49-F238E27FC236}">
                <a16:creationId xmlns:a16="http://schemas.microsoft.com/office/drawing/2014/main" id="{2C16B868-B5AE-4B2C-ADA1-B39DEFAEF88B}"/>
              </a:ext>
            </a:extLst>
          </p:cNvPr>
          <p:cNvSpPr txBox="1"/>
          <p:nvPr/>
        </p:nvSpPr>
        <p:spPr>
          <a:xfrm>
            <a:off x="1392266" y="2612434"/>
            <a:ext cx="7050694" cy="646331"/>
          </a:xfrm>
          <a:prstGeom prst="rect">
            <a:avLst/>
          </a:prstGeom>
          <a:noFill/>
        </p:spPr>
        <p:txBody>
          <a:bodyPr wrap="square" rtlCol="0">
            <a:spAutoFit/>
          </a:bodyPr>
          <a:lstStyle/>
          <a:p>
            <a:r>
              <a:rPr lang="en-IN" dirty="0">
                <a:latin typeface="Manrope" panose="00000506000000000000" pitchFamily="50" charset="0"/>
              </a:rPr>
              <a:t>Taking input: total_transactions*log(total_ transactions)</a:t>
            </a:r>
          </a:p>
          <a:p>
            <a:endParaRPr lang="en-IN" dirty="0"/>
          </a:p>
        </p:txBody>
      </p:sp>
      <p:sp>
        <p:nvSpPr>
          <p:cNvPr id="8" name="TextBox 7">
            <a:extLst>
              <a:ext uri="{FF2B5EF4-FFF2-40B4-BE49-F238E27FC236}">
                <a16:creationId xmlns:a16="http://schemas.microsoft.com/office/drawing/2014/main" id="{3DAA82E3-722A-46F9-8978-CD33010CA793}"/>
              </a:ext>
            </a:extLst>
          </p:cNvPr>
          <p:cNvSpPr txBox="1"/>
          <p:nvPr/>
        </p:nvSpPr>
        <p:spPr>
          <a:xfrm>
            <a:off x="1392266" y="3504030"/>
            <a:ext cx="5942238" cy="369332"/>
          </a:xfrm>
          <a:prstGeom prst="rect">
            <a:avLst/>
          </a:prstGeom>
          <a:noFill/>
        </p:spPr>
        <p:txBody>
          <a:bodyPr wrap="square" rtlCol="0">
            <a:spAutoFit/>
          </a:bodyPr>
          <a:lstStyle/>
          <a:p>
            <a:r>
              <a:rPr lang="en-IN" dirty="0">
                <a:latin typeface="Manrope" panose="00000506000000000000" pitchFamily="50" charset="0"/>
              </a:rPr>
              <a:t>Inserting values: </a:t>
            </a:r>
            <a:r>
              <a:rPr lang="en-IN" dirty="0" err="1">
                <a:latin typeface="Manrope" panose="00000506000000000000" pitchFamily="50" charset="0"/>
              </a:rPr>
              <a:t>total_friends</a:t>
            </a:r>
            <a:r>
              <a:rPr lang="en-IN" dirty="0">
                <a:latin typeface="Manrope" panose="00000506000000000000" pitchFamily="50" charset="0"/>
              </a:rPr>
              <a:t>*log(</a:t>
            </a:r>
            <a:r>
              <a:rPr lang="en-IN" dirty="0" err="1">
                <a:latin typeface="Manrope" panose="00000506000000000000" pitchFamily="50" charset="0"/>
              </a:rPr>
              <a:t>total_friends</a:t>
            </a:r>
            <a:r>
              <a:rPr lang="en-IN" dirty="0">
                <a:latin typeface="Manrope" panose="00000506000000000000" pitchFamily="50" charset="0"/>
              </a:rPr>
              <a:t>)</a:t>
            </a:r>
          </a:p>
        </p:txBody>
      </p:sp>
      <p:sp>
        <p:nvSpPr>
          <p:cNvPr id="10" name="TextBox 9">
            <a:extLst>
              <a:ext uri="{FF2B5EF4-FFF2-40B4-BE49-F238E27FC236}">
                <a16:creationId xmlns:a16="http://schemas.microsoft.com/office/drawing/2014/main" id="{E0D5B653-F701-4123-99CB-712A88927273}"/>
              </a:ext>
            </a:extLst>
          </p:cNvPr>
          <p:cNvSpPr txBox="1"/>
          <p:nvPr/>
        </p:nvSpPr>
        <p:spPr>
          <a:xfrm>
            <a:off x="661260" y="4847999"/>
            <a:ext cx="8219440" cy="646331"/>
          </a:xfrm>
          <a:prstGeom prst="rect">
            <a:avLst/>
          </a:prstGeom>
          <a:noFill/>
        </p:spPr>
        <p:txBody>
          <a:bodyPr wrap="square" rtlCol="0">
            <a:spAutoFit/>
          </a:bodyPr>
          <a:lstStyle/>
          <a:p>
            <a:r>
              <a:rPr lang="en-IN" dirty="0">
                <a:latin typeface="Manrope" panose="00000506000000000000" pitchFamily="50" charset="0"/>
              </a:rPr>
              <a:t>Settling the debts:        </a:t>
            </a:r>
            <a:r>
              <a:rPr lang="en-IN" dirty="0" err="1">
                <a:latin typeface="Manrope" panose="00000506000000000000" pitchFamily="50" charset="0"/>
              </a:rPr>
              <a:t>total_friends</a:t>
            </a:r>
            <a:r>
              <a:rPr lang="en-IN" dirty="0">
                <a:latin typeface="Manrope" panose="00000506000000000000" pitchFamily="50" charset="0"/>
              </a:rPr>
              <a:t> *log(</a:t>
            </a:r>
            <a:r>
              <a:rPr lang="en-IN" dirty="0" err="1">
                <a:latin typeface="Manrope" panose="00000506000000000000" pitchFamily="50" charset="0"/>
              </a:rPr>
              <a:t>total_friends</a:t>
            </a:r>
            <a:r>
              <a:rPr lang="en-IN" dirty="0">
                <a:latin typeface="Manrope" panose="00000506000000000000" pitchFamily="50" charset="0"/>
              </a:rPr>
              <a:t>)</a:t>
            </a:r>
          </a:p>
          <a:p>
            <a:endParaRPr lang="en-IN" dirty="0"/>
          </a:p>
        </p:txBody>
      </p:sp>
      <p:sp>
        <p:nvSpPr>
          <p:cNvPr id="11" name="TextBox 10">
            <a:extLst>
              <a:ext uri="{FF2B5EF4-FFF2-40B4-BE49-F238E27FC236}">
                <a16:creationId xmlns:a16="http://schemas.microsoft.com/office/drawing/2014/main" id="{5A9244A0-191A-4629-8D0D-02E7361BF5B4}"/>
              </a:ext>
            </a:extLst>
          </p:cNvPr>
          <p:cNvSpPr txBox="1"/>
          <p:nvPr/>
        </p:nvSpPr>
        <p:spPr>
          <a:xfrm>
            <a:off x="661260" y="4242694"/>
            <a:ext cx="3281680" cy="523220"/>
          </a:xfrm>
          <a:prstGeom prst="rect">
            <a:avLst/>
          </a:prstGeom>
          <a:noFill/>
        </p:spPr>
        <p:txBody>
          <a:bodyPr wrap="square" rtlCol="0">
            <a:spAutoFit/>
          </a:bodyPr>
          <a:lstStyle/>
          <a:p>
            <a:r>
              <a:rPr lang="en-IN" sz="2800" b="1" dirty="0" err="1">
                <a:latin typeface="Manrope" panose="00000506000000000000" pitchFamily="50" charset="0"/>
              </a:rPr>
              <a:t>Algortihm</a:t>
            </a:r>
            <a:r>
              <a:rPr lang="en-IN" sz="2400" b="1" dirty="0">
                <a:latin typeface="Manrope" panose="00000506000000000000" pitchFamily="50" charset="0"/>
              </a:rPr>
              <a:t>:</a:t>
            </a:r>
          </a:p>
        </p:txBody>
      </p:sp>
      <p:sp>
        <p:nvSpPr>
          <p:cNvPr id="4" name="TextBox 3">
            <a:extLst>
              <a:ext uri="{FF2B5EF4-FFF2-40B4-BE49-F238E27FC236}">
                <a16:creationId xmlns:a16="http://schemas.microsoft.com/office/drawing/2014/main" id="{124ED679-2BA2-41C8-8411-00FDA5060831}"/>
              </a:ext>
            </a:extLst>
          </p:cNvPr>
          <p:cNvSpPr txBox="1"/>
          <p:nvPr/>
        </p:nvSpPr>
        <p:spPr>
          <a:xfrm>
            <a:off x="666340" y="5984689"/>
            <a:ext cx="6486300" cy="523220"/>
          </a:xfrm>
          <a:prstGeom prst="rect">
            <a:avLst/>
          </a:prstGeom>
          <a:noFill/>
        </p:spPr>
        <p:txBody>
          <a:bodyPr wrap="square" rtlCol="0">
            <a:spAutoFit/>
          </a:bodyPr>
          <a:lstStyle/>
          <a:p>
            <a:r>
              <a:rPr lang="en-IN" sz="2400" dirty="0">
                <a:latin typeface="Manrope" panose="00000506000000000000" pitchFamily="50" charset="0"/>
              </a:rPr>
              <a:t>Time Complexity of the code: </a:t>
            </a:r>
            <a:r>
              <a:rPr lang="en-IN" sz="2800" b="1" dirty="0">
                <a:latin typeface="Manrope" panose="00000506000000000000" pitchFamily="50" charset="0"/>
              </a:rPr>
              <a:t>NlogN </a:t>
            </a:r>
            <a:endParaRPr lang="en-IN" sz="2400" b="1" dirty="0">
              <a:latin typeface="Manrope" panose="00000506000000000000" pitchFamily="50" charset="0"/>
            </a:endParaRPr>
          </a:p>
        </p:txBody>
      </p:sp>
    </p:spTree>
    <p:extLst>
      <p:ext uri="{BB962C8B-B14F-4D97-AF65-F5344CB8AC3E}">
        <p14:creationId xmlns:p14="http://schemas.microsoft.com/office/powerpoint/2010/main" val="425884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C6E21E-D5A1-40D8-98FA-8636FEB97085}"/>
              </a:ext>
            </a:extLst>
          </p:cNvPr>
          <p:cNvSpPr/>
          <p:nvPr/>
        </p:nvSpPr>
        <p:spPr>
          <a:xfrm>
            <a:off x="0" y="0"/>
            <a:ext cx="12192000" cy="1471961"/>
          </a:xfrm>
          <a:prstGeom prst="rect">
            <a:avLst/>
          </a:prstGeom>
          <a:gradFill>
            <a:gsLst>
              <a:gs pos="0">
                <a:srgbClr val="D9ED92"/>
              </a:gs>
              <a:gs pos="100000">
                <a:srgbClr val="2EC4B6"/>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3686D0-FF68-4169-BCEF-D16C0C83CFCC}"/>
              </a:ext>
            </a:extLst>
          </p:cNvPr>
          <p:cNvSpPr txBox="1"/>
          <p:nvPr/>
        </p:nvSpPr>
        <p:spPr>
          <a:xfrm>
            <a:off x="518036" y="343719"/>
            <a:ext cx="3830940" cy="830997"/>
          </a:xfrm>
          <a:prstGeom prst="rect">
            <a:avLst/>
          </a:prstGeom>
          <a:noFill/>
        </p:spPr>
        <p:txBody>
          <a:bodyPr wrap="square" rtlCol="0">
            <a:spAutoFit/>
          </a:bodyPr>
          <a:lstStyle/>
          <a:p>
            <a:r>
              <a:rPr lang="en-US" sz="4800" b="1" u="sng" dirty="0">
                <a:solidFill>
                  <a:schemeClr val="bg1"/>
                </a:solidFill>
                <a:latin typeface="Manrope" panose="00000506000000000000" pitchFamily="50" charset="0"/>
              </a:rPr>
              <a:t>Conclusion</a:t>
            </a:r>
            <a:endParaRPr lang="en-IN" sz="4800" b="1" u="sng" dirty="0">
              <a:solidFill>
                <a:schemeClr val="bg1"/>
              </a:solidFill>
              <a:latin typeface="Manrope" panose="00000506000000000000" pitchFamily="50" charset="0"/>
            </a:endParaRPr>
          </a:p>
        </p:txBody>
      </p:sp>
    </p:spTree>
    <p:extLst>
      <p:ext uri="{BB962C8B-B14F-4D97-AF65-F5344CB8AC3E}">
        <p14:creationId xmlns:p14="http://schemas.microsoft.com/office/powerpoint/2010/main" val="38812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396</Words>
  <Application>Microsoft Office PowerPoint</Application>
  <PresentationFormat>Widescreen</PresentationFormat>
  <Paragraphs>112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Patil</dc:creator>
  <cp:lastModifiedBy> </cp:lastModifiedBy>
  <cp:revision>18</cp:revision>
  <dcterms:created xsi:type="dcterms:W3CDTF">2022-01-02T11:29:21Z</dcterms:created>
  <dcterms:modified xsi:type="dcterms:W3CDTF">2022-01-03T06:08:30Z</dcterms:modified>
</cp:coreProperties>
</file>