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6" r:id="rId14"/>
    <p:sldId id="268" r:id="rId15"/>
    <p:sldId id="269" r:id="rId16"/>
    <p:sldId id="271" r:id="rId17"/>
    <p:sldId id="274" r:id="rId18"/>
    <p:sldId id="276" r:id="rId19"/>
    <p:sldId id="275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5" d="100"/>
          <a:sy n="105" d="100"/>
        </p:scale>
        <p:origin x="-95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F5BB-3A98-48BC-8B27-820B5742903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238-F649-4DC0-AD7D-150C68D0F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2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F5BB-3A98-48BC-8B27-820B5742903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238-F649-4DC0-AD7D-150C68D0F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4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F5BB-3A98-48BC-8B27-820B5742903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238-F649-4DC0-AD7D-150C68D0F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8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F5BB-3A98-48BC-8B27-820B5742903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238-F649-4DC0-AD7D-150C68D0F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4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F5BB-3A98-48BC-8B27-820B5742903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238-F649-4DC0-AD7D-150C68D0F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1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F5BB-3A98-48BC-8B27-820B5742903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238-F649-4DC0-AD7D-150C68D0F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F5BB-3A98-48BC-8B27-820B5742903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238-F649-4DC0-AD7D-150C68D0F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3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F5BB-3A98-48BC-8B27-820B5742903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238-F649-4DC0-AD7D-150C68D0F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F5BB-3A98-48BC-8B27-820B5742903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238-F649-4DC0-AD7D-150C68D0F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1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F5BB-3A98-48BC-8B27-820B5742903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238-F649-4DC0-AD7D-150C68D0F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4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F5BB-3A98-48BC-8B27-820B5742903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238-F649-4DC0-AD7D-150C68D0F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8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F5BB-3A98-48BC-8B27-820B5742903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E9238-F649-4DC0-AD7D-150C68D0F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Macintosh%20HD:Users:Battrd:Documents:School&amp;Work:WiscResearch:Isotopes_2012Analysis:Figures_v0.2.2:Ward2010&amp;2012_IsoBiPlot_DataTable_v0.2.2.csv!Ward2010&amp;2012_IsoBiPlot_DataTab!R1C1:R40C6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357735"/>
            <a:ext cx="7391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Update on Isotopes from Ward Experiment (2010 &amp; 2012)</a:t>
            </a:r>
          </a:p>
          <a:p>
            <a:pPr algn="ctr"/>
            <a:r>
              <a:rPr lang="en-US" i="1" dirty="0" smtClean="0"/>
              <a:t>Batt 15-Jan-2013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90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433935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Resource use broken down by month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32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7200"/>
            <a:ext cx="7315200" cy="6400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238071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Red=2010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Blue=2012</a:t>
            </a:r>
          </a:p>
          <a:p>
            <a:r>
              <a:rPr lang="en-US" dirty="0" smtClean="0"/>
              <a:t>Black lines = pooled across months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595959"/>
                </a:solidFill>
              </a:rPr>
              <a:t>Resource Use by Month</a:t>
            </a:r>
            <a:endParaRPr lang="en-US" i="1" dirty="0">
              <a:solidFill>
                <a:srgbClr val="59595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1640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Calanoid Resource Use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838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7200"/>
            <a:ext cx="7315200" cy="64007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595959"/>
                </a:solidFill>
              </a:rPr>
              <a:t>Resource Use by Month</a:t>
            </a:r>
            <a:endParaRPr lang="en-US" i="1" dirty="0">
              <a:solidFill>
                <a:srgbClr val="59595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000" y="1640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Chaoborus Resource Use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38071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Red=2010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Blue=2012</a:t>
            </a:r>
          </a:p>
          <a:p>
            <a:r>
              <a:rPr lang="en-US" dirty="0" smtClean="0"/>
              <a:t>Black lines = pooled across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457199"/>
            <a:ext cx="7315200" cy="6400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595959"/>
                </a:solidFill>
              </a:rPr>
              <a:t>Resource Use by Month</a:t>
            </a:r>
            <a:endParaRPr lang="en-US" i="1" dirty="0">
              <a:solidFill>
                <a:srgbClr val="59595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164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Snail Resource Use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38071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Red=2010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Blue=2012</a:t>
            </a:r>
          </a:p>
          <a:p>
            <a:r>
              <a:rPr lang="en-US" dirty="0" smtClean="0"/>
              <a:t>Black lines = pooled across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7200"/>
            <a:ext cx="7315200" cy="64007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595959"/>
                </a:solidFill>
              </a:rPr>
              <a:t>Resource Use by Month</a:t>
            </a:r>
            <a:endParaRPr lang="en-US" i="1" dirty="0">
              <a:solidFill>
                <a:srgbClr val="59595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0" y="1640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Fathead Resource Use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38071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Red=2010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Blue=2012</a:t>
            </a:r>
          </a:p>
          <a:p>
            <a:r>
              <a:rPr lang="en-US" dirty="0" smtClean="0"/>
              <a:t>Black lines = pooled across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7200"/>
            <a:ext cx="7315200" cy="64007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595959"/>
                </a:solidFill>
              </a:rPr>
              <a:t>Resource Use by Month</a:t>
            </a:r>
            <a:endParaRPr lang="en-US" i="1" dirty="0">
              <a:solidFill>
                <a:srgbClr val="59595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5800" y="164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Dace Resource Use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38071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Red=2010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Blue=2012</a:t>
            </a:r>
          </a:p>
          <a:p>
            <a:r>
              <a:rPr lang="en-US" dirty="0" smtClean="0"/>
              <a:t>Black lines = pooled across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7200"/>
            <a:ext cx="7315200" cy="64007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595959"/>
                </a:solidFill>
              </a:rPr>
              <a:t>Resource Use by Month</a:t>
            </a:r>
            <a:endParaRPr lang="en-US" i="1" dirty="0">
              <a:solidFill>
                <a:srgbClr val="59595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1640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Mud Minnow Resource Use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38071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Red=2010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Blue=2012</a:t>
            </a:r>
          </a:p>
          <a:p>
            <a:r>
              <a:rPr lang="en-US" dirty="0" smtClean="0"/>
              <a:t>Black lines = pooled across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25863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DOM Mystery</a:t>
            </a:r>
          </a:p>
        </p:txBody>
      </p:sp>
    </p:spTree>
    <p:extLst>
      <p:ext uri="{BB962C8B-B14F-4D97-AF65-F5344CB8AC3E}">
        <p14:creationId xmlns:p14="http://schemas.microsoft.com/office/powerpoint/2010/main" val="37232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599"/>
            <a:ext cx="7315200" cy="6400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8200" y="3787676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isotopic signature changed in weird ways.  It became way more depleted in </a:t>
            </a:r>
            <a:r>
              <a:rPr lang="en-US" dirty="0" err="1" smtClean="0"/>
              <a:t>dD</a:t>
            </a:r>
            <a:r>
              <a:rPr lang="en-US" dirty="0" smtClean="0"/>
              <a:t> in 2012, but </a:t>
            </a:r>
            <a:r>
              <a:rPr lang="en-US" dirty="0" err="1" smtClean="0"/>
              <a:t>Aquashade</a:t>
            </a:r>
            <a:r>
              <a:rPr lang="en-US" dirty="0" smtClean="0"/>
              <a:t> has a signature of -64 (the change isn’t due to the </a:t>
            </a:r>
            <a:r>
              <a:rPr lang="en-US" dirty="0" err="1" smtClean="0"/>
              <a:t>Aquashade</a:t>
            </a:r>
            <a:r>
              <a:rPr lang="en-US" dirty="0" smtClean="0"/>
              <a:t> component of DOM).  Also, while </a:t>
            </a:r>
            <a:r>
              <a:rPr lang="en-US" dirty="0" err="1" smtClean="0"/>
              <a:t>dD</a:t>
            </a:r>
            <a:r>
              <a:rPr lang="en-US" dirty="0" smtClean="0"/>
              <a:t> became more depleted, 13C became more enriched.  I.e., this isn’t a terrestrial-phytoplankton trade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8600"/>
            <a:ext cx="3657600" cy="64007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11430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 concentration over time.  We added ~1.5 to 2 mg/L of </a:t>
            </a:r>
            <a:r>
              <a:rPr lang="en-US" dirty="0" err="1" smtClean="0"/>
              <a:t>Aquashade</a:t>
            </a:r>
            <a:r>
              <a:rPr lang="en-US" dirty="0" smtClean="0"/>
              <a:t> in 2012.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295400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Topic</a:t>
            </a:r>
            <a:r>
              <a:rPr lang="en-US" sz="2400" dirty="0" smtClean="0"/>
              <a:t>					</a:t>
            </a:r>
            <a:r>
              <a:rPr lang="en-US" sz="2400" u="sng" dirty="0" smtClean="0"/>
              <a:t>Slides</a:t>
            </a:r>
          </a:p>
          <a:p>
            <a:r>
              <a:rPr lang="en-US" sz="2400" dirty="0" smtClean="0"/>
              <a:t>Resource Use by Year			3-5</a:t>
            </a:r>
          </a:p>
          <a:p>
            <a:r>
              <a:rPr lang="en-US" sz="2400" dirty="0" smtClean="0"/>
              <a:t>Isotopic Signatures by Year		6-9</a:t>
            </a:r>
          </a:p>
          <a:p>
            <a:r>
              <a:rPr lang="en-US" sz="2400" dirty="0" smtClean="0"/>
              <a:t>Resource Use by Month		10-16</a:t>
            </a:r>
          </a:p>
          <a:p>
            <a:r>
              <a:rPr lang="en-US" sz="2400" dirty="0" smtClean="0"/>
              <a:t>That DOM Mystery			17-20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647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88" y="852488"/>
            <a:ext cx="5167312" cy="51673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752600"/>
            <a:ext cx="28956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are the mixing model results for the composition of DOM.</a:t>
            </a:r>
          </a:p>
          <a:p>
            <a:endParaRPr lang="en-US" dirty="0" smtClean="0"/>
          </a:p>
          <a:p>
            <a:r>
              <a:rPr lang="en-US" dirty="0" smtClean="0"/>
              <a:t>I didn’t back-out the </a:t>
            </a:r>
            <a:r>
              <a:rPr lang="en-US" dirty="0" err="1" smtClean="0"/>
              <a:t>Aquashade</a:t>
            </a:r>
            <a:r>
              <a:rPr lang="en-US" dirty="0" smtClean="0"/>
              <a:t> signature for this analysis, but if I did, it would probably make the 2012 DOM a little less macrophyte and a little more periphyton.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1400" y="1295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Red=2010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Blue=2012</a:t>
            </a:r>
          </a:p>
        </p:txBody>
      </p:sp>
    </p:spTree>
    <p:extLst>
      <p:ext uri="{BB962C8B-B14F-4D97-AF65-F5344CB8AC3E}">
        <p14:creationId xmlns:p14="http://schemas.microsoft.com/office/powerpoint/2010/main" val="22647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62000"/>
            <a:ext cx="7924800" cy="560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Ran a mixing model for each consumer using </a:t>
            </a:r>
            <a:r>
              <a:rPr lang="en-US" baseline="30000" dirty="0" smtClean="0"/>
              <a:t>13</a:t>
            </a:r>
            <a:r>
              <a:rPr lang="en-US" dirty="0" smtClean="0"/>
              <a:t>C, </a:t>
            </a:r>
            <a:r>
              <a:rPr lang="en-US" baseline="30000" dirty="0" smtClean="0"/>
              <a:t>15</a:t>
            </a:r>
            <a:r>
              <a:rPr lang="en-US" dirty="0" smtClean="0"/>
              <a:t>N, and </a:t>
            </a:r>
            <a:r>
              <a:rPr lang="en-US" baseline="30000" dirty="0" smtClean="0"/>
              <a:t>2</a:t>
            </a:r>
            <a:r>
              <a:rPr lang="en-US" dirty="0" smtClean="0"/>
              <a:t>H data.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Phytoplankton end member was estimated as in Batt et al 2012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Samples from different months of the same year were pooled together</a:t>
            </a:r>
          </a:p>
          <a:p>
            <a:pPr>
              <a:spcAft>
                <a:spcPts val="600"/>
              </a:spcAft>
            </a:pPr>
            <a:endParaRPr lang="en-US" u="sng" dirty="0" smtClean="0"/>
          </a:p>
          <a:p>
            <a:pPr>
              <a:spcAft>
                <a:spcPts val="600"/>
              </a:spcAft>
            </a:pPr>
            <a:r>
              <a:rPr lang="en-US" u="sng" dirty="0" smtClean="0"/>
              <a:t>End Member Key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Terr. = Terrestrial end members (alder, sedge, tamarack, various trees from database)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dirty="0" err="1" smtClean="0"/>
              <a:t>Phyto</a:t>
            </a:r>
            <a:r>
              <a:rPr lang="en-US" dirty="0" smtClean="0"/>
              <a:t>. = All phytoplankton (both </a:t>
            </a:r>
            <a:r>
              <a:rPr lang="en-US" dirty="0" err="1" smtClean="0"/>
              <a:t>epi</a:t>
            </a:r>
            <a:r>
              <a:rPr lang="en-US" dirty="0" smtClean="0"/>
              <a:t> and meta)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dirty="0" err="1" smtClean="0"/>
              <a:t>Epi</a:t>
            </a:r>
            <a:r>
              <a:rPr lang="en-US" dirty="0" smtClean="0"/>
              <a:t>. </a:t>
            </a:r>
            <a:r>
              <a:rPr lang="en-US" dirty="0" err="1" smtClean="0"/>
              <a:t>Phyt</a:t>
            </a:r>
            <a:r>
              <a:rPr lang="en-US" dirty="0" smtClean="0"/>
              <a:t>. = Epilimnetic phytoplankton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Meta. </a:t>
            </a:r>
            <a:r>
              <a:rPr lang="en-US" dirty="0" err="1" smtClean="0"/>
              <a:t>Phyt</a:t>
            </a:r>
            <a:r>
              <a:rPr lang="en-US" dirty="0" smtClean="0"/>
              <a:t>. = Metalimnetic phytoplankton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dirty="0" err="1" smtClean="0"/>
              <a:t>Macroph</a:t>
            </a:r>
            <a:r>
              <a:rPr lang="en-US" dirty="0" smtClean="0"/>
              <a:t>. = All macrophytes (both submersed &amp; floating)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Float Mac = floating macrophytes (watershield, yellow lily, fragrant lily)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Sub Mac = submersed macrophyte (3 </a:t>
            </a:r>
            <a:r>
              <a:rPr lang="en-US" dirty="0" err="1" smtClean="0"/>
              <a:t>potamogeton</a:t>
            </a:r>
            <a:r>
              <a:rPr lang="en-US" dirty="0" smtClean="0"/>
              <a:t> species, </a:t>
            </a:r>
            <a:r>
              <a:rPr lang="en-US" dirty="0" err="1" smtClean="0"/>
              <a:t>chara</a:t>
            </a:r>
            <a:r>
              <a:rPr lang="en-US" dirty="0" smtClean="0"/>
              <a:t>, </a:t>
            </a:r>
            <a:r>
              <a:rPr lang="en-US" dirty="0" err="1" smtClean="0"/>
              <a:t>najas</a:t>
            </a:r>
            <a:r>
              <a:rPr lang="en-US" dirty="0" smtClean="0"/>
              <a:t>)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DOM = dissolved organic matter from </a:t>
            </a:r>
            <a:r>
              <a:rPr lang="en-US" dirty="0" err="1" smtClean="0"/>
              <a:t>epi</a:t>
            </a:r>
            <a:r>
              <a:rPr lang="en-US" dirty="0" smtClean="0"/>
              <a:t> and meta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Periphyton = attached algae scraped from tiles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 Use by Year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4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381000"/>
            <a:ext cx="182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Boxplots</a:t>
            </a:r>
            <a:r>
              <a:rPr lang="en-US" dirty="0" smtClean="0"/>
              <a:t> of posterior distributions of resources used by 6 consumers in 2 years.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Red=2010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Blue=2012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 Use by Year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8077200" cy="6278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Summary</a:t>
            </a:r>
          </a:p>
          <a:p>
            <a:endParaRPr lang="en-US" dirty="0" smtClean="0"/>
          </a:p>
          <a:p>
            <a:r>
              <a:rPr lang="en-US" dirty="0" err="1" smtClean="0"/>
              <a:t>Calanoids</a:t>
            </a:r>
            <a:r>
              <a:rPr lang="en-US" dirty="0" smtClean="0"/>
              <a:t> stayed the same between years.  The phytoplankton error bars are bigger in 2012 </a:t>
            </a:r>
            <a:r>
              <a:rPr lang="en-US" dirty="0" err="1" smtClean="0"/>
              <a:t>b/c</a:t>
            </a:r>
            <a:r>
              <a:rPr lang="en-US" dirty="0" smtClean="0"/>
              <a:t> the </a:t>
            </a:r>
            <a:r>
              <a:rPr lang="en-US" dirty="0" err="1" smtClean="0"/>
              <a:t>epi</a:t>
            </a:r>
            <a:r>
              <a:rPr lang="en-US" dirty="0" smtClean="0"/>
              <a:t> and meta end members are more similar in 2012 than in 2010</a:t>
            </a:r>
          </a:p>
          <a:p>
            <a:endParaRPr lang="en-US" dirty="0" smtClean="0"/>
          </a:p>
          <a:p>
            <a:r>
              <a:rPr lang="en-US" dirty="0" smtClean="0"/>
              <a:t>Chaoborus had slightly higher allochthony/ higher use of DOM</a:t>
            </a:r>
          </a:p>
          <a:p>
            <a:endParaRPr lang="en-US" dirty="0" smtClean="0"/>
          </a:p>
          <a:p>
            <a:r>
              <a:rPr lang="en-US" dirty="0" err="1" smtClean="0"/>
              <a:t>Helisoma</a:t>
            </a:r>
            <a:r>
              <a:rPr lang="en-US" dirty="0" smtClean="0"/>
              <a:t> trivolvis (the snail) once again wins the award for the most surprising result.  Snail allochthony increased massively, and use of floating-leafed macrophytes decreased.  Use of periphyton also increased slightly.</a:t>
            </a:r>
          </a:p>
          <a:p>
            <a:endParaRPr lang="en-US" dirty="0" smtClean="0"/>
          </a:p>
          <a:p>
            <a:r>
              <a:rPr lang="en-US" dirty="0" smtClean="0"/>
              <a:t>Pimephales promelas (fatheads) became more allochthonous, and made less use of periphyton.</a:t>
            </a:r>
          </a:p>
          <a:p>
            <a:endParaRPr lang="en-US" dirty="0" smtClean="0"/>
          </a:p>
          <a:p>
            <a:r>
              <a:rPr lang="en-US" dirty="0" err="1" smtClean="0"/>
              <a:t>Phoxinus</a:t>
            </a:r>
            <a:r>
              <a:rPr lang="en-US" dirty="0" smtClean="0"/>
              <a:t> spp. (dace) stayed the same for the most part.  Perhaps slight increase in allochthony and macrophytes, slight decrease in periphyton.</a:t>
            </a:r>
          </a:p>
          <a:p>
            <a:endParaRPr lang="en-US" dirty="0" smtClean="0"/>
          </a:p>
          <a:p>
            <a:r>
              <a:rPr lang="en-US" dirty="0" smtClean="0"/>
              <a:t>Umbra </a:t>
            </a:r>
            <a:r>
              <a:rPr lang="en-US" dirty="0" err="1" smtClean="0"/>
              <a:t>limi</a:t>
            </a:r>
            <a:r>
              <a:rPr lang="en-US" dirty="0" smtClean="0"/>
              <a:t> (mud minnow) stayed the same.  Perhaps slight increase in allochthony, slight decrease in phytoplankton.</a:t>
            </a:r>
          </a:p>
          <a:p>
            <a:endParaRPr lang="en-US" dirty="0" smtClean="0"/>
          </a:p>
          <a:p>
            <a:r>
              <a:rPr lang="en-US" dirty="0" smtClean="0"/>
              <a:t>I haven’t included bullheads (complicated trophic level) or </a:t>
            </a:r>
            <a:r>
              <a:rPr lang="en-US" dirty="0" err="1" smtClean="0"/>
              <a:t>mesocyclops</a:t>
            </a:r>
            <a:r>
              <a:rPr lang="en-US" dirty="0" smtClean="0"/>
              <a:t> (not a lot of samples) here.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 Use by Year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4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2433935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Summary of Isotopic Signatures</a:t>
            </a:r>
          </a:p>
        </p:txBody>
      </p:sp>
    </p:spTree>
    <p:extLst>
      <p:ext uri="{BB962C8B-B14F-4D97-AF65-F5344CB8AC3E}">
        <p14:creationId xmlns:p14="http://schemas.microsoft.com/office/powerpoint/2010/main" val="19030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1841"/>
            <a:ext cx="22098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Squares=Consumers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Circles=End Members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Open=2010 (or both years for terrestrial and macrophytes)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Shaded=2012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657600" y="2209800"/>
            <a:ext cx="1447800" cy="533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0" y="2286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Phytos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15518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Zoops</a:t>
            </a:r>
            <a:endParaRPr lang="en-US" sz="1200" b="1" dirty="0"/>
          </a:p>
        </p:txBody>
      </p:sp>
      <p:sp>
        <p:nvSpPr>
          <p:cNvPr id="8" name="Oval 7"/>
          <p:cNvSpPr/>
          <p:nvPr/>
        </p:nvSpPr>
        <p:spPr>
          <a:xfrm rot="1112068">
            <a:off x="3803940" y="1396373"/>
            <a:ext cx="1219200" cy="640239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7800" y="8660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Terres</a:t>
            </a:r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11" name="Oval 10"/>
          <p:cNvSpPr/>
          <p:nvPr/>
        </p:nvSpPr>
        <p:spPr>
          <a:xfrm rot="5400000">
            <a:off x="5029200" y="685800"/>
            <a:ext cx="1143000" cy="533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5400000">
            <a:off x="6477000" y="533400"/>
            <a:ext cx="609600" cy="762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29400" y="609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Sub</a:t>
            </a:r>
          </a:p>
          <a:p>
            <a:r>
              <a:rPr lang="en-US" sz="1200" b="1" dirty="0" smtClean="0"/>
              <a:t>Macro</a:t>
            </a:r>
            <a:endParaRPr lang="en-US" sz="1200" b="1" dirty="0"/>
          </a:p>
        </p:txBody>
      </p:sp>
      <p:sp>
        <p:nvSpPr>
          <p:cNvPr id="15" name="Freeform 14"/>
          <p:cNvSpPr/>
          <p:nvPr/>
        </p:nvSpPr>
        <p:spPr>
          <a:xfrm>
            <a:off x="6163174" y="60476"/>
            <a:ext cx="2267207" cy="1596572"/>
          </a:xfrm>
          <a:custGeom>
            <a:avLst/>
            <a:gdLst>
              <a:gd name="connsiteX0" fmla="*/ 973016 w 2267207"/>
              <a:gd name="connsiteY0" fmla="*/ 471714 h 1596572"/>
              <a:gd name="connsiteX1" fmla="*/ 1009302 w 2267207"/>
              <a:gd name="connsiteY1" fmla="*/ 411238 h 1596572"/>
              <a:gd name="connsiteX2" fmla="*/ 1045588 w 2267207"/>
              <a:gd name="connsiteY2" fmla="*/ 350762 h 1596572"/>
              <a:gd name="connsiteX3" fmla="*/ 1093969 w 2267207"/>
              <a:gd name="connsiteY3" fmla="*/ 254000 h 1596572"/>
              <a:gd name="connsiteX4" fmla="*/ 1142350 w 2267207"/>
              <a:gd name="connsiteY4" fmla="*/ 181429 h 1596572"/>
              <a:gd name="connsiteX5" fmla="*/ 1178636 w 2267207"/>
              <a:gd name="connsiteY5" fmla="*/ 169334 h 1596572"/>
              <a:gd name="connsiteX6" fmla="*/ 1214921 w 2267207"/>
              <a:gd name="connsiteY6" fmla="*/ 145143 h 1596572"/>
              <a:gd name="connsiteX7" fmla="*/ 1299588 w 2267207"/>
              <a:gd name="connsiteY7" fmla="*/ 120953 h 1596572"/>
              <a:gd name="connsiteX8" fmla="*/ 1372159 w 2267207"/>
              <a:gd name="connsiteY8" fmla="*/ 96762 h 1596572"/>
              <a:gd name="connsiteX9" fmla="*/ 1456826 w 2267207"/>
              <a:gd name="connsiteY9" fmla="*/ 36286 h 1596572"/>
              <a:gd name="connsiteX10" fmla="*/ 1577778 w 2267207"/>
              <a:gd name="connsiteY10" fmla="*/ 48381 h 1596572"/>
              <a:gd name="connsiteX11" fmla="*/ 1650350 w 2267207"/>
              <a:gd name="connsiteY11" fmla="*/ 12095 h 1596572"/>
              <a:gd name="connsiteX12" fmla="*/ 1686636 w 2267207"/>
              <a:gd name="connsiteY12" fmla="*/ 0 h 1596572"/>
              <a:gd name="connsiteX13" fmla="*/ 1783397 w 2267207"/>
              <a:gd name="connsiteY13" fmla="*/ 24191 h 1596572"/>
              <a:gd name="connsiteX14" fmla="*/ 1819683 w 2267207"/>
              <a:gd name="connsiteY14" fmla="*/ 36286 h 1596572"/>
              <a:gd name="connsiteX15" fmla="*/ 1892255 w 2267207"/>
              <a:gd name="connsiteY15" fmla="*/ 84667 h 1596572"/>
              <a:gd name="connsiteX16" fmla="*/ 1928540 w 2267207"/>
              <a:gd name="connsiteY16" fmla="*/ 108857 h 1596572"/>
              <a:gd name="connsiteX17" fmla="*/ 1964826 w 2267207"/>
              <a:gd name="connsiteY17" fmla="*/ 120953 h 1596572"/>
              <a:gd name="connsiteX18" fmla="*/ 2025302 w 2267207"/>
              <a:gd name="connsiteY18" fmla="*/ 133048 h 1596572"/>
              <a:gd name="connsiteX19" fmla="*/ 2073683 w 2267207"/>
              <a:gd name="connsiteY19" fmla="*/ 145143 h 1596572"/>
              <a:gd name="connsiteX20" fmla="*/ 2109969 w 2267207"/>
              <a:gd name="connsiteY20" fmla="*/ 169334 h 1596572"/>
              <a:gd name="connsiteX21" fmla="*/ 2182540 w 2267207"/>
              <a:gd name="connsiteY21" fmla="*/ 193524 h 1596572"/>
              <a:gd name="connsiteX22" fmla="*/ 2206731 w 2267207"/>
              <a:gd name="connsiteY22" fmla="*/ 266095 h 1596572"/>
              <a:gd name="connsiteX23" fmla="*/ 2230921 w 2267207"/>
              <a:gd name="connsiteY23" fmla="*/ 350762 h 1596572"/>
              <a:gd name="connsiteX24" fmla="*/ 2243016 w 2267207"/>
              <a:gd name="connsiteY24" fmla="*/ 435429 h 1596572"/>
              <a:gd name="connsiteX25" fmla="*/ 2267207 w 2267207"/>
              <a:gd name="connsiteY25" fmla="*/ 471714 h 1596572"/>
              <a:gd name="connsiteX26" fmla="*/ 2230921 w 2267207"/>
              <a:gd name="connsiteY26" fmla="*/ 749905 h 1596572"/>
              <a:gd name="connsiteX27" fmla="*/ 2218826 w 2267207"/>
              <a:gd name="connsiteY27" fmla="*/ 798286 h 1596572"/>
              <a:gd name="connsiteX28" fmla="*/ 2146255 w 2267207"/>
              <a:gd name="connsiteY28" fmla="*/ 858762 h 1596572"/>
              <a:gd name="connsiteX29" fmla="*/ 2122064 w 2267207"/>
              <a:gd name="connsiteY29" fmla="*/ 882953 h 1596572"/>
              <a:gd name="connsiteX30" fmla="*/ 2049493 w 2267207"/>
              <a:gd name="connsiteY30" fmla="*/ 907143 h 1596572"/>
              <a:gd name="connsiteX31" fmla="*/ 1964826 w 2267207"/>
              <a:gd name="connsiteY31" fmla="*/ 931334 h 1596572"/>
              <a:gd name="connsiteX32" fmla="*/ 1892255 w 2267207"/>
              <a:gd name="connsiteY32" fmla="*/ 943429 h 1596572"/>
              <a:gd name="connsiteX33" fmla="*/ 1638255 w 2267207"/>
              <a:gd name="connsiteY33" fmla="*/ 931334 h 1596572"/>
              <a:gd name="connsiteX34" fmla="*/ 1493112 w 2267207"/>
              <a:gd name="connsiteY34" fmla="*/ 919238 h 1596572"/>
              <a:gd name="connsiteX35" fmla="*/ 1142350 w 2267207"/>
              <a:gd name="connsiteY35" fmla="*/ 931334 h 1596572"/>
              <a:gd name="connsiteX36" fmla="*/ 1118159 w 2267207"/>
              <a:gd name="connsiteY36" fmla="*/ 1173238 h 1596572"/>
              <a:gd name="connsiteX37" fmla="*/ 1106064 w 2267207"/>
              <a:gd name="connsiteY37" fmla="*/ 1209524 h 1596572"/>
              <a:gd name="connsiteX38" fmla="*/ 1033493 w 2267207"/>
              <a:gd name="connsiteY38" fmla="*/ 1270000 h 1596572"/>
              <a:gd name="connsiteX39" fmla="*/ 1021397 w 2267207"/>
              <a:gd name="connsiteY39" fmla="*/ 1306286 h 1596572"/>
              <a:gd name="connsiteX40" fmla="*/ 852064 w 2267207"/>
              <a:gd name="connsiteY40" fmla="*/ 1366762 h 1596572"/>
              <a:gd name="connsiteX41" fmla="*/ 815778 w 2267207"/>
              <a:gd name="connsiteY41" fmla="*/ 1390953 h 1596572"/>
              <a:gd name="connsiteX42" fmla="*/ 791588 w 2267207"/>
              <a:gd name="connsiteY42" fmla="*/ 1427238 h 1596572"/>
              <a:gd name="connsiteX43" fmla="*/ 731112 w 2267207"/>
              <a:gd name="connsiteY43" fmla="*/ 1439334 h 1596572"/>
              <a:gd name="connsiteX44" fmla="*/ 658540 w 2267207"/>
              <a:gd name="connsiteY44" fmla="*/ 1475619 h 1596572"/>
              <a:gd name="connsiteX45" fmla="*/ 634350 w 2267207"/>
              <a:gd name="connsiteY45" fmla="*/ 1499810 h 1596572"/>
              <a:gd name="connsiteX46" fmla="*/ 610159 w 2267207"/>
              <a:gd name="connsiteY46" fmla="*/ 1536095 h 1596572"/>
              <a:gd name="connsiteX47" fmla="*/ 380350 w 2267207"/>
              <a:gd name="connsiteY47" fmla="*/ 1572381 h 1596572"/>
              <a:gd name="connsiteX48" fmla="*/ 319874 w 2267207"/>
              <a:gd name="connsiteY48" fmla="*/ 1584476 h 1596572"/>
              <a:gd name="connsiteX49" fmla="*/ 271493 w 2267207"/>
              <a:gd name="connsiteY49" fmla="*/ 1596572 h 1596572"/>
              <a:gd name="connsiteX50" fmla="*/ 41683 w 2267207"/>
              <a:gd name="connsiteY50" fmla="*/ 1572381 h 1596572"/>
              <a:gd name="connsiteX51" fmla="*/ 29588 w 2267207"/>
              <a:gd name="connsiteY51" fmla="*/ 1536095 h 1596572"/>
              <a:gd name="connsiteX52" fmla="*/ 77969 w 2267207"/>
              <a:gd name="connsiteY52" fmla="*/ 1270000 h 1596572"/>
              <a:gd name="connsiteX53" fmla="*/ 114255 w 2267207"/>
              <a:gd name="connsiteY53" fmla="*/ 1257905 h 1596572"/>
              <a:gd name="connsiteX54" fmla="*/ 162636 w 2267207"/>
              <a:gd name="connsiteY54" fmla="*/ 1245810 h 1596572"/>
              <a:gd name="connsiteX55" fmla="*/ 392445 w 2267207"/>
              <a:gd name="connsiteY55" fmla="*/ 1270000 h 1596572"/>
              <a:gd name="connsiteX56" fmla="*/ 477112 w 2267207"/>
              <a:gd name="connsiteY56" fmla="*/ 1306286 h 1596572"/>
              <a:gd name="connsiteX57" fmla="*/ 598064 w 2267207"/>
              <a:gd name="connsiteY57" fmla="*/ 1294191 h 1596572"/>
              <a:gd name="connsiteX58" fmla="*/ 670636 w 2267207"/>
              <a:gd name="connsiteY58" fmla="*/ 1270000 h 1596572"/>
              <a:gd name="connsiteX59" fmla="*/ 694826 w 2267207"/>
              <a:gd name="connsiteY59" fmla="*/ 1221619 h 1596572"/>
              <a:gd name="connsiteX60" fmla="*/ 731112 w 2267207"/>
              <a:gd name="connsiteY60" fmla="*/ 1209524 h 1596572"/>
              <a:gd name="connsiteX61" fmla="*/ 767397 w 2267207"/>
              <a:gd name="connsiteY61" fmla="*/ 1185334 h 1596572"/>
              <a:gd name="connsiteX62" fmla="*/ 815778 w 2267207"/>
              <a:gd name="connsiteY62" fmla="*/ 1173238 h 1596572"/>
              <a:gd name="connsiteX63" fmla="*/ 852064 w 2267207"/>
              <a:gd name="connsiteY63" fmla="*/ 1161143 h 1596572"/>
              <a:gd name="connsiteX64" fmla="*/ 936731 w 2267207"/>
              <a:gd name="connsiteY64" fmla="*/ 1100667 h 1596572"/>
              <a:gd name="connsiteX65" fmla="*/ 973016 w 2267207"/>
              <a:gd name="connsiteY65" fmla="*/ 1076476 h 1596572"/>
              <a:gd name="connsiteX66" fmla="*/ 1021397 w 2267207"/>
              <a:gd name="connsiteY66" fmla="*/ 1028095 h 1596572"/>
              <a:gd name="connsiteX67" fmla="*/ 1057683 w 2267207"/>
              <a:gd name="connsiteY67" fmla="*/ 810381 h 1596572"/>
              <a:gd name="connsiteX68" fmla="*/ 1045588 w 2267207"/>
              <a:gd name="connsiteY68" fmla="*/ 689429 h 1596572"/>
              <a:gd name="connsiteX69" fmla="*/ 1021397 w 2267207"/>
              <a:gd name="connsiteY69" fmla="*/ 665238 h 1596572"/>
              <a:gd name="connsiteX70" fmla="*/ 997207 w 2267207"/>
              <a:gd name="connsiteY70" fmla="*/ 568476 h 1596572"/>
              <a:gd name="connsiteX71" fmla="*/ 985112 w 2267207"/>
              <a:gd name="connsiteY71" fmla="*/ 532191 h 1596572"/>
              <a:gd name="connsiteX72" fmla="*/ 997207 w 2267207"/>
              <a:gd name="connsiteY72" fmla="*/ 387048 h 159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267207" h="1596572">
                <a:moveTo>
                  <a:pt x="973016" y="471714"/>
                </a:moveTo>
                <a:cubicBezTo>
                  <a:pt x="1007284" y="368919"/>
                  <a:pt x="959491" y="494257"/>
                  <a:pt x="1009302" y="411238"/>
                </a:cubicBezTo>
                <a:cubicBezTo>
                  <a:pt x="1056404" y="332734"/>
                  <a:pt x="984295" y="412055"/>
                  <a:pt x="1045588" y="350762"/>
                </a:cubicBezTo>
                <a:cubicBezTo>
                  <a:pt x="1073384" y="267372"/>
                  <a:pt x="1051748" y="296221"/>
                  <a:pt x="1093969" y="254000"/>
                </a:cubicBezTo>
                <a:cubicBezTo>
                  <a:pt x="1106572" y="228793"/>
                  <a:pt x="1115963" y="197261"/>
                  <a:pt x="1142350" y="181429"/>
                </a:cubicBezTo>
                <a:cubicBezTo>
                  <a:pt x="1153283" y="174870"/>
                  <a:pt x="1166541" y="173366"/>
                  <a:pt x="1178636" y="169334"/>
                </a:cubicBezTo>
                <a:cubicBezTo>
                  <a:pt x="1190731" y="161270"/>
                  <a:pt x="1201919" y="151644"/>
                  <a:pt x="1214921" y="145143"/>
                </a:cubicBezTo>
                <a:cubicBezTo>
                  <a:pt x="1235244" y="134981"/>
                  <a:pt x="1280213" y="126765"/>
                  <a:pt x="1299588" y="120953"/>
                </a:cubicBezTo>
                <a:cubicBezTo>
                  <a:pt x="1324012" y="113626"/>
                  <a:pt x="1372159" y="96762"/>
                  <a:pt x="1372159" y="96762"/>
                </a:cubicBezTo>
                <a:cubicBezTo>
                  <a:pt x="1429555" y="39366"/>
                  <a:pt x="1398903" y="55593"/>
                  <a:pt x="1456826" y="36286"/>
                </a:cubicBezTo>
                <a:cubicBezTo>
                  <a:pt x="1497143" y="40318"/>
                  <a:pt x="1537260" y="48381"/>
                  <a:pt x="1577778" y="48381"/>
                </a:cubicBezTo>
                <a:cubicBezTo>
                  <a:pt x="1647387" y="48381"/>
                  <a:pt x="1607432" y="37846"/>
                  <a:pt x="1650350" y="12095"/>
                </a:cubicBezTo>
                <a:cubicBezTo>
                  <a:pt x="1661283" y="5535"/>
                  <a:pt x="1674541" y="4032"/>
                  <a:pt x="1686636" y="0"/>
                </a:cubicBezTo>
                <a:cubicBezTo>
                  <a:pt x="1718890" y="8064"/>
                  <a:pt x="1751322" y="15443"/>
                  <a:pt x="1783397" y="24191"/>
                </a:cubicBezTo>
                <a:cubicBezTo>
                  <a:pt x="1795697" y="27546"/>
                  <a:pt x="1808538" y="30094"/>
                  <a:pt x="1819683" y="36286"/>
                </a:cubicBezTo>
                <a:cubicBezTo>
                  <a:pt x="1845098" y="50405"/>
                  <a:pt x="1868064" y="68540"/>
                  <a:pt x="1892255" y="84667"/>
                </a:cubicBezTo>
                <a:cubicBezTo>
                  <a:pt x="1904350" y="92730"/>
                  <a:pt x="1914750" y="104260"/>
                  <a:pt x="1928540" y="108857"/>
                </a:cubicBezTo>
                <a:cubicBezTo>
                  <a:pt x="1940635" y="112889"/>
                  <a:pt x="1952457" y="117861"/>
                  <a:pt x="1964826" y="120953"/>
                </a:cubicBezTo>
                <a:cubicBezTo>
                  <a:pt x="1984770" y="125939"/>
                  <a:pt x="2005234" y="128588"/>
                  <a:pt x="2025302" y="133048"/>
                </a:cubicBezTo>
                <a:cubicBezTo>
                  <a:pt x="2041529" y="136654"/>
                  <a:pt x="2057556" y="141111"/>
                  <a:pt x="2073683" y="145143"/>
                </a:cubicBezTo>
                <a:cubicBezTo>
                  <a:pt x="2085778" y="153207"/>
                  <a:pt x="2096685" y="163430"/>
                  <a:pt x="2109969" y="169334"/>
                </a:cubicBezTo>
                <a:cubicBezTo>
                  <a:pt x="2133270" y="179690"/>
                  <a:pt x="2182540" y="193524"/>
                  <a:pt x="2182540" y="193524"/>
                </a:cubicBezTo>
                <a:cubicBezTo>
                  <a:pt x="2190604" y="217714"/>
                  <a:pt x="2200547" y="241357"/>
                  <a:pt x="2206731" y="266095"/>
                </a:cubicBezTo>
                <a:cubicBezTo>
                  <a:pt x="2221918" y="326845"/>
                  <a:pt x="2213569" y="298706"/>
                  <a:pt x="2230921" y="350762"/>
                </a:cubicBezTo>
                <a:cubicBezTo>
                  <a:pt x="2234953" y="378984"/>
                  <a:pt x="2234824" y="408123"/>
                  <a:pt x="2243016" y="435429"/>
                </a:cubicBezTo>
                <a:cubicBezTo>
                  <a:pt x="2247193" y="449352"/>
                  <a:pt x="2267207" y="457177"/>
                  <a:pt x="2267207" y="471714"/>
                </a:cubicBezTo>
                <a:cubicBezTo>
                  <a:pt x="2267207" y="757072"/>
                  <a:pt x="2264636" y="631900"/>
                  <a:pt x="2230921" y="749905"/>
                </a:cubicBezTo>
                <a:cubicBezTo>
                  <a:pt x="2226354" y="765889"/>
                  <a:pt x="2227073" y="783853"/>
                  <a:pt x="2218826" y="798286"/>
                </a:cubicBezTo>
                <a:cubicBezTo>
                  <a:pt x="2200680" y="830042"/>
                  <a:pt x="2172622" y="837668"/>
                  <a:pt x="2146255" y="858762"/>
                </a:cubicBezTo>
                <a:cubicBezTo>
                  <a:pt x="2137350" y="865886"/>
                  <a:pt x="2132264" y="877853"/>
                  <a:pt x="2122064" y="882953"/>
                </a:cubicBezTo>
                <a:cubicBezTo>
                  <a:pt x="2099257" y="894356"/>
                  <a:pt x="2073683" y="899080"/>
                  <a:pt x="2049493" y="907143"/>
                </a:cubicBezTo>
                <a:cubicBezTo>
                  <a:pt x="2014915" y="918669"/>
                  <a:pt x="2002786" y="923742"/>
                  <a:pt x="1964826" y="931334"/>
                </a:cubicBezTo>
                <a:cubicBezTo>
                  <a:pt x="1940778" y="936144"/>
                  <a:pt x="1916445" y="939397"/>
                  <a:pt x="1892255" y="943429"/>
                </a:cubicBezTo>
                <a:lnTo>
                  <a:pt x="1638255" y="931334"/>
                </a:lnTo>
                <a:cubicBezTo>
                  <a:pt x="1589795" y="928397"/>
                  <a:pt x="1541661" y="919238"/>
                  <a:pt x="1493112" y="919238"/>
                </a:cubicBezTo>
                <a:cubicBezTo>
                  <a:pt x="1376122" y="919238"/>
                  <a:pt x="1259271" y="927302"/>
                  <a:pt x="1142350" y="931334"/>
                </a:cubicBezTo>
                <a:cubicBezTo>
                  <a:pt x="1110588" y="1058384"/>
                  <a:pt x="1146811" y="901046"/>
                  <a:pt x="1118159" y="1173238"/>
                </a:cubicBezTo>
                <a:cubicBezTo>
                  <a:pt x="1116824" y="1185918"/>
                  <a:pt x="1113136" y="1198916"/>
                  <a:pt x="1106064" y="1209524"/>
                </a:cubicBezTo>
                <a:cubicBezTo>
                  <a:pt x="1087438" y="1237463"/>
                  <a:pt x="1060268" y="1252150"/>
                  <a:pt x="1033493" y="1270000"/>
                </a:cubicBezTo>
                <a:cubicBezTo>
                  <a:pt x="1029461" y="1282095"/>
                  <a:pt x="1030412" y="1297271"/>
                  <a:pt x="1021397" y="1306286"/>
                </a:cubicBezTo>
                <a:cubicBezTo>
                  <a:pt x="959729" y="1367954"/>
                  <a:pt x="935247" y="1356364"/>
                  <a:pt x="852064" y="1366762"/>
                </a:cubicBezTo>
                <a:cubicBezTo>
                  <a:pt x="839969" y="1374826"/>
                  <a:pt x="826057" y="1380674"/>
                  <a:pt x="815778" y="1390953"/>
                </a:cubicBezTo>
                <a:cubicBezTo>
                  <a:pt x="805499" y="1401232"/>
                  <a:pt x="804209" y="1420026"/>
                  <a:pt x="791588" y="1427238"/>
                </a:cubicBezTo>
                <a:cubicBezTo>
                  <a:pt x="773739" y="1437438"/>
                  <a:pt x="751056" y="1434348"/>
                  <a:pt x="731112" y="1439334"/>
                </a:cubicBezTo>
                <a:cubicBezTo>
                  <a:pt x="698594" y="1447464"/>
                  <a:pt x="685415" y="1454119"/>
                  <a:pt x="658540" y="1475619"/>
                </a:cubicBezTo>
                <a:cubicBezTo>
                  <a:pt x="649635" y="1482743"/>
                  <a:pt x="641474" y="1490905"/>
                  <a:pt x="634350" y="1499810"/>
                </a:cubicBezTo>
                <a:cubicBezTo>
                  <a:pt x="625269" y="1511161"/>
                  <a:pt x="622486" y="1528391"/>
                  <a:pt x="610159" y="1536095"/>
                </a:cubicBezTo>
                <a:cubicBezTo>
                  <a:pt x="552874" y="1571898"/>
                  <a:pt x="428689" y="1568663"/>
                  <a:pt x="380350" y="1572381"/>
                </a:cubicBezTo>
                <a:cubicBezTo>
                  <a:pt x="360191" y="1576413"/>
                  <a:pt x="339942" y="1580016"/>
                  <a:pt x="319874" y="1584476"/>
                </a:cubicBezTo>
                <a:cubicBezTo>
                  <a:pt x="303646" y="1588082"/>
                  <a:pt x="288116" y="1596572"/>
                  <a:pt x="271493" y="1596572"/>
                </a:cubicBezTo>
                <a:cubicBezTo>
                  <a:pt x="226388" y="1596572"/>
                  <a:pt x="94813" y="1579022"/>
                  <a:pt x="41683" y="1572381"/>
                </a:cubicBezTo>
                <a:cubicBezTo>
                  <a:pt x="37651" y="1560286"/>
                  <a:pt x="29034" y="1548833"/>
                  <a:pt x="29588" y="1536095"/>
                </a:cubicBezTo>
                <a:cubicBezTo>
                  <a:pt x="29874" y="1529509"/>
                  <a:pt x="0" y="1316781"/>
                  <a:pt x="77969" y="1270000"/>
                </a:cubicBezTo>
                <a:cubicBezTo>
                  <a:pt x="88902" y="1263440"/>
                  <a:pt x="101996" y="1261407"/>
                  <a:pt x="114255" y="1257905"/>
                </a:cubicBezTo>
                <a:cubicBezTo>
                  <a:pt x="130239" y="1253338"/>
                  <a:pt x="146509" y="1249842"/>
                  <a:pt x="162636" y="1245810"/>
                </a:cubicBezTo>
                <a:cubicBezTo>
                  <a:pt x="239239" y="1253873"/>
                  <a:pt x="323551" y="1235552"/>
                  <a:pt x="392445" y="1270000"/>
                </a:cubicBezTo>
                <a:cubicBezTo>
                  <a:pt x="452230" y="1299893"/>
                  <a:pt x="423721" y="1288489"/>
                  <a:pt x="477112" y="1306286"/>
                </a:cubicBezTo>
                <a:cubicBezTo>
                  <a:pt x="517429" y="1302254"/>
                  <a:pt x="558240" y="1301658"/>
                  <a:pt x="598064" y="1294191"/>
                </a:cubicBezTo>
                <a:cubicBezTo>
                  <a:pt x="623126" y="1289492"/>
                  <a:pt x="670636" y="1270000"/>
                  <a:pt x="670636" y="1270000"/>
                </a:cubicBezTo>
                <a:cubicBezTo>
                  <a:pt x="678699" y="1253873"/>
                  <a:pt x="682077" y="1234368"/>
                  <a:pt x="694826" y="1221619"/>
                </a:cubicBezTo>
                <a:cubicBezTo>
                  <a:pt x="703841" y="1212604"/>
                  <a:pt x="719708" y="1215226"/>
                  <a:pt x="731112" y="1209524"/>
                </a:cubicBezTo>
                <a:cubicBezTo>
                  <a:pt x="744114" y="1203023"/>
                  <a:pt x="754036" y="1191060"/>
                  <a:pt x="767397" y="1185334"/>
                </a:cubicBezTo>
                <a:cubicBezTo>
                  <a:pt x="782676" y="1178786"/>
                  <a:pt x="799794" y="1177805"/>
                  <a:pt x="815778" y="1173238"/>
                </a:cubicBezTo>
                <a:cubicBezTo>
                  <a:pt x="828037" y="1169735"/>
                  <a:pt x="839969" y="1165175"/>
                  <a:pt x="852064" y="1161143"/>
                </a:cubicBezTo>
                <a:cubicBezTo>
                  <a:pt x="909460" y="1103747"/>
                  <a:pt x="878808" y="1119974"/>
                  <a:pt x="936731" y="1100667"/>
                </a:cubicBezTo>
                <a:cubicBezTo>
                  <a:pt x="948826" y="1092603"/>
                  <a:pt x="961979" y="1085936"/>
                  <a:pt x="973016" y="1076476"/>
                </a:cubicBezTo>
                <a:cubicBezTo>
                  <a:pt x="990332" y="1061633"/>
                  <a:pt x="1021397" y="1028095"/>
                  <a:pt x="1021397" y="1028095"/>
                </a:cubicBezTo>
                <a:cubicBezTo>
                  <a:pt x="1055416" y="892025"/>
                  <a:pt x="1042280" y="964415"/>
                  <a:pt x="1057683" y="810381"/>
                </a:cubicBezTo>
                <a:cubicBezTo>
                  <a:pt x="1053651" y="770064"/>
                  <a:pt x="1055415" y="728738"/>
                  <a:pt x="1045588" y="689429"/>
                </a:cubicBezTo>
                <a:cubicBezTo>
                  <a:pt x="1042822" y="678366"/>
                  <a:pt x="1025632" y="675826"/>
                  <a:pt x="1021397" y="665238"/>
                </a:cubicBezTo>
                <a:cubicBezTo>
                  <a:pt x="1009050" y="634369"/>
                  <a:pt x="1007721" y="600017"/>
                  <a:pt x="997207" y="568476"/>
                </a:cubicBezTo>
                <a:lnTo>
                  <a:pt x="985112" y="532191"/>
                </a:lnTo>
                <a:cubicBezTo>
                  <a:pt x="1001184" y="435758"/>
                  <a:pt x="997207" y="484143"/>
                  <a:pt x="997207" y="387048"/>
                </a:cubicBezTo>
              </a:path>
            </a:pathLst>
          </a:custGeom>
          <a:ln w="317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67600" y="3765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Float</a:t>
            </a:r>
          </a:p>
          <a:p>
            <a:r>
              <a:rPr lang="en-US" sz="1200" b="1" dirty="0" smtClean="0"/>
              <a:t>Macro</a:t>
            </a:r>
            <a:endParaRPr lang="en-US" sz="1200" b="1" dirty="0"/>
          </a:p>
        </p:txBody>
      </p:sp>
      <p:sp>
        <p:nvSpPr>
          <p:cNvPr id="17" name="Oval 16"/>
          <p:cNvSpPr/>
          <p:nvPr/>
        </p:nvSpPr>
        <p:spPr>
          <a:xfrm rot="21080942">
            <a:off x="5835520" y="1782252"/>
            <a:ext cx="1447800" cy="533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72200" y="19328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Periphyton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1066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DOM 2012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791200" y="-76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DOM 2010</a:t>
            </a:r>
            <a:endParaRPr lang="en-US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2738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595959"/>
                </a:solidFill>
              </a:rPr>
              <a:t>Isotopic Signatures by Year</a:t>
            </a:r>
            <a:endParaRPr lang="en-US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645100"/>
              </p:ext>
            </p:extLst>
          </p:nvPr>
        </p:nvGraphicFramePr>
        <p:xfrm>
          <a:off x="2387600" y="228600"/>
          <a:ext cx="6451600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Microsoft Excel 97 - 2004 Worksheet" r:id="rId3" imgW="6451600" imgH="6629400" progId="Excel.Sheet.8">
                  <p:link updateAutomatic="1"/>
                </p:oleObj>
              </mc:Choice>
              <mc:Fallback>
                <p:oleObj name="Microsoft Excel 97 - 2004 Worksheet" r:id="rId3" imgW="6451600" imgH="6629400" progId="Excel.Sheet.8">
                  <p:link updateAutomatic="1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28600"/>
                        <a:ext cx="6451600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-76200" y="-64532"/>
            <a:ext cx="2738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595959"/>
                </a:solidFill>
              </a:rPr>
              <a:t>Isotopic Signatures by Year</a:t>
            </a:r>
            <a:endParaRPr lang="en-US" i="1" dirty="0">
              <a:solidFill>
                <a:srgbClr val="59595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838200"/>
            <a:ext cx="2362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“ID” column is the key to the previous graph</a:t>
            </a:r>
          </a:p>
          <a:p>
            <a:endParaRPr lang="en-US" dirty="0" smtClean="0"/>
          </a:p>
          <a:p>
            <a:r>
              <a:rPr lang="en-US" dirty="0" smtClean="0"/>
              <a:t>BHD=Bullhead</a:t>
            </a:r>
          </a:p>
          <a:p>
            <a:r>
              <a:rPr lang="en-US" dirty="0" smtClean="0"/>
              <a:t>CMM=Mud minnow</a:t>
            </a:r>
          </a:p>
          <a:p>
            <a:r>
              <a:rPr lang="en-US" dirty="0" smtClean="0"/>
              <a:t>DAC=Dace</a:t>
            </a:r>
          </a:p>
          <a:p>
            <a:r>
              <a:rPr lang="en-US" dirty="0" smtClean="0"/>
              <a:t>FHM=Fathead</a:t>
            </a:r>
          </a:p>
          <a:p>
            <a:r>
              <a:rPr lang="en-US" dirty="0" smtClean="0"/>
              <a:t>PKS=Pumpkinseed</a:t>
            </a:r>
          </a:p>
          <a:p>
            <a:endParaRPr lang="en-US" dirty="0" smtClean="0"/>
          </a:p>
          <a:p>
            <a:r>
              <a:rPr lang="en-US" dirty="0" smtClean="0"/>
              <a:t>“Tree” samples were actually from 2001, and were taken from the isotope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7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8600"/>
            <a:ext cx="3276600" cy="3276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28600"/>
            <a:ext cx="3276600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581400"/>
            <a:ext cx="3276600" cy="327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581400"/>
            <a:ext cx="3276600" cy="3276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2513806" y="3580606"/>
            <a:ext cx="65532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2200" y="3581400"/>
            <a:ext cx="678180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33800" y="-9531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2010</a:t>
            </a:r>
            <a:endParaRPr lang="en-US" sz="20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7010400" y="-9531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2012</a:t>
            </a:r>
            <a:endParaRPr lang="en-US" sz="20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16002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Epilimnion</a:t>
            </a:r>
            <a:endParaRPr lang="en-US" sz="2000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48768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Metalimnion</a:t>
            </a:r>
            <a:endParaRPr lang="en-US" sz="2000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429161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POM Composition &amp; Phytoplankton Posteriors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2738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595959"/>
                </a:solidFill>
              </a:rPr>
              <a:t>Isotopic Signatures by Year</a:t>
            </a:r>
            <a:endParaRPr lang="en-US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650</Words>
  <Application>Microsoft Office PowerPoint</Application>
  <PresentationFormat>On-screen Show (4:3)</PresentationFormat>
  <Paragraphs>113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Macintosh HD:Users:Battrd:Documents:School&amp;Work:WiscResearch:Isotopes_2012Analysis:Figures_v0.2.2:Ward2010&amp;2012_IsoBiPlot_DataTable_v0.2.2.csv!Ward2010&amp;2012_IsoBiPlot_DataTab!R1C1:R40C6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Batt</dc:creator>
  <cp:lastModifiedBy>Ryan Batt</cp:lastModifiedBy>
  <cp:revision>27</cp:revision>
  <dcterms:created xsi:type="dcterms:W3CDTF">2013-01-15T14:18:09Z</dcterms:created>
  <dcterms:modified xsi:type="dcterms:W3CDTF">2013-01-15T16:50:49Z</dcterms:modified>
</cp:coreProperties>
</file>