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7" r:id="rId2"/>
    <p:sldId id="256" r:id="rId3"/>
    <p:sldId id="258" r:id="rId4"/>
    <p:sldId id="259" r:id="rId5"/>
    <p:sldId id="261" r:id="rId6"/>
    <p:sldId id="260" r:id="rId7"/>
    <p:sldId id="265"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BBFFD1-33EE-4904-88EE-A5F3A3CD4811}"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1D3575-D183-4074-AC0A-0DD9D1C63E02}"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9615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26BBFFD1-33EE-4904-88EE-A5F3A3CD4811}" type="datetimeFigureOut">
              <a:rPr lang="en-IN" smtClean="0"/>
              <a:t>05-12-2022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1D3575-D183-4074-AC0A-0DD9D1C63E02}" type="slidenum">
              <a:rPr lang="en-IN" smtClean="0"/>
              <a:t>‹#›</a:t>
            </a:fld>
            <a:endParaRPr lang="en-IN"/>
          </a:p>
        </p:txBody>
      </p:sp>
    </p:spTree>
    <p:extLst>
      <p:ext uri="{BB962C8B-B14F-4D97-AF65-F5344CB8AC3E}">
        <p14:creationId xmlns:p14="http://schemas.microsoft.com/office/powerpoint/2010/main" val="2108221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BBFFD1-33EE-4904-88EE-A5F3A3CD4811}"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1D3575-D183-4074-AC0A-0DD9D1C63E02}" type="slidenum">
              <a:rPr lang="en-IN" smtClean="0"/>
              <a:t>‹#›</a:t>
            </a:fld>
            <a:endParaRPr lang="en-IN"/>
          </a:p>
        </p:txBody>
      </p:sp>
    </p:spTree>
    <p:extLst>
      <p:ext uri="{BB962C8B-B14F-4D97-AF65-F5344CB8AC3E}">
        <p14:creationId xmlns:p14="http://schemas.microsoft.com/office/powerpoint/2010/main" val="4033187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BBFFD1-33EE-4904-88EE-A5F3A3CD4811}"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1D3575-D183-4074-AC0A-0DD9D1C63E02}"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9429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BBFFD1-33EE-4904-88EE-A5F3A3CD4811}"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1D3575-D183-4074-AC0A-0DD9D1C63E02}" type="slidenum">
              <a:rPr lang="en-IN" smtClean="0"/>
              <a:t>‹#›</a:t>
            </a:fld>
            <a:endParaRPr lang="en-IN"/>
          </a:p>
        </p:txBody>
      </p:sp>
    </p:spTree>
    <p:extLst>
      <p:ext uri="{BB962C8B-B14F-4D97-AF65-F5344CB8AC3E}">
        <p14:creationId xmlns:p14="http://schemas.microsoft.com/office/powerpoint/2010/main" val="109552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BBFFD1-33EE-4904-88EE-A5F3A3CD4811}"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1D3575-D183-4074-AC0A-0DD9D1C63E02}"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14711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BBFFD1-33EE-4904-88EE-A5F3A3CD4811}"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1D3575-D183-4074-AC0A-0DD9D1C63E02}" type="slidenum">
              <a:rPr lang="en-IN" smtClean="0"/>
              <a:t>‹#›</a:t>
            </a:fld>
            <a:endParaRPr lang="en-IN"/>
          </a:p>
        </p:txBody>
      </p:sp>
    </p:spTree>
    <p:extLst>
      <p:ext uri="{BB962C8B-B14F-4D97-AF65-F5344CB8AC3E}">
        <p14:creationId xmlns:p14="http://schemas.microsoft.com/office/powerpoint/2010/main" val="2646856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BBFFD1-33EE-4904-88EE-A5F3A3CD4811}"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1D3575-D183-4074-AC0A-0DD9D1C63E02}" type="slidenum">
              <a:rPr lang="en-IN" smtClean="0"/>
              <a:t>‹#›</a:t>
            </a:fld>
            <a:endParaRPr lang="en-IN"/>
          </a:p>
        </p:txBody>
      </p:sp>
    </p:spTree>
    <p:extLst>
      <p:ext uri="{BB962C8B-B14F-4D97-AF65-F5344CB8AC3E}">
        <p14:creationId xmlns:p14="http://schemas.microsoft.com/office/powerpoint/2010/main" val="1631498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BBFFD1-33EE-4904-88EE-A5F3A3CD4811}"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1D3575-D183-4074-AC0A-0DD9D1C63E02}" type="slidenum">
              <a:rPr lang="en-IN" smtClean="0"/>
              <a:t>‹#›</a:t>
            </a:fld>
            <a:endParaRPr lang="en-IN"/>
          </a:p>
        </p:txBody>
      </p:sp>
    </p:spTree>
    <p:extLst>
      <p:ext uri="{BB962C8B-B14F-4D97-AF65-F5344CB8AC3E}">
        <p14:creationId xmlns:p14="http://schemas.microsoft.com/office/powerpoint/2010/main" val="3347718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BBFFD1-33EE-4904-88EE-A5F3A3CD4811}"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1D3575-D183-4074-AC0A-0DD9D1C63E02}" type="slidenum">
              <a:rPr lang="en-IN" smtClean="0"/>
              <a:t>‹#›</a:t>
            </a:fld>
            <a:endParaRPr lang="en-IN"/>
          </a:p>
        </p:txBody>
      </p:sp>
    </p:spTree>
    <p:extLst>
      <p:ext uri="{BB962C8B-B14F-4D97-AF65-F5344CB8AC3E}">
        <p14:creationId xmlns:p14="http://schemas.microsoft.com/office/powerpoint/2010/main" val="1485844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BBFFD1-33EE-4904-88EE-A5F3A3CD4811}"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1D3575-D183-4074-AC0A-0DD9D1C63E02}" type="slidenum">
              <a:rPr lang="en-IN" smtClean="0"/>
              <a:t>‹#›</a:t>
            </a:fld>
            <a:endParaRPr lang="en-IN"/>
          </a:p>
        </p:txBody>
      </p:sp>
    </p:spTree>
    <p:extLst>
      <p:ext uri="{BB962C8B-B14F-4D97-AF65-F5344CB8AC3E}">
        <p14:creationId xmlns:p14="http://schemas.microsoft.com/office/powerpoint/2010/main" val="3790355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BBFFD1-33EE-4904-88EE-A5F3A3CD4811}" type="datetimeFigureOut">
              <a:rPr lang="en-IN" smtClean="0"/>
              <a:t>05-12-2022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1D3575-D183-4074-AC0A-0DD9D1C63E02}" type="slidenum">
              <a:rPr lang="en-IN" smtClean="0"/>
              <a:t>‹#›</a:t>
            </a:fld>
            <a:endParaRPr lang="en-IN"/>
          </a:p>
        </p:txBody>
      </p:sp>
    </p:spTree>
    <p:extLst>
      <p:ext uri="{BB962C8B-B14F-4D97-AF65-F5344CB8AC3E}">
        <p14:creationId xmlns:p14="http://schemas.microsoft.com/office/powerpoint/2010/main" val="324453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BBFFD1-33EE-4904-88EE-A5F3A3CD4811}" type="datetimeFigureOut">
              <a:rPr lang="en-IN" smtClean="0"/>
              <a:t>05-12-2022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1D3575-D183-4074-AC0A-0DD9D1C63E02}" type="slidenum">
              <a:rPr lang="en-IN" smtClean="0"/>
              <a:t>‹#›</a:t>
            </a:fld>
            <a:endParaRPr lang="en-IN"/>
          </a:p>
        </p:txBody>
      </p:sp>
    </p:spTree>
    <p:extLst>
      <p:ext uri="{BB962C8B-B14F-4D97-AF65-F5344CB8AC3E}">
        <p14:creationId xmlns:p14="http://schemas.microsoft.com/office/powerpoint/2010/main" val="285496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BBFFD1-33EE-4904-88EE-A5F3A3CD4811}" type="datetimeFigureOut">
              <a:rPr lang="en-IN" smtClean="0"/>
              <a:t>05-12-2022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1D3575-D183-4074-AC0A-0DD9D1C63E02}" type="slidenum">
              <a:rPr lang="en-IN" smtClean="0"/>
              <a:t>‹#›</a:t>
            </a:fld>
            <a:endParaRPr lang="en-IN"/>
          </a:p>
        </p:txBody>
      </p:sp>
    </p:spTree>
    <p:extLst>
      <p:ext uri="{BB962C8B-B14F-4D97-AF65-F5344CB8AC3E}">
        <p14:creationId xmlns:p14="http://schemas.microsoft.com/office/powerpoint/2010/main" val="4106978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BBFFD1-33EE-4904-88EE-A5F3A3CD4811}" type="datetimeFigureOut">
              <a:rPr lang="en-IN" smtClean="0"/>
              <a:t>05-12-2022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1D3575-D183-4074-AC0A-0DD9D1C63E02}" type="slidenum">
              <a:rPr lang="en-IN" smtClean="0"/>
              <a:t>‹#›</a:t>
            </a:fld>
            <a:endParaRPr lang="en-IN"/>
          </a:p>
        </p:txBody>
      </p:sp>
    </p:spTree>
    <p:extLst>
      <p:ext uri="{BB962C8B-B14F-4D97-AF65-F5344CB8AC3E}">
        <p14:creationId xmlns:p14="http://schemas.microsoft.com/office/powerpoint/2010/main" val="80956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BBFFD1-33EE-4904-88EE-A5F3A3CD4811}" type="datetimeFigureOut">
              <a:rPr lang="en-IN" smtClean="0"/>
              <a:t>05-12-2022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1D3575-D183-4074-AC0A-0DD9D1C63E02}" type="slidenum">
              <a:rPr lang="en-IN" smtClean="0"/>
              <a:t>‹#›</a:t>
            </a:fld>
            <a:endParaRPr lang="en-IN"/>
          </a:p>
        </p:txBody>
      </p:sp>
    </p:spTree>
    <p:extLst>
      <p:ext uri="{BB962C8B-B14F-4D97-AF65-F5344CB8AC3E}">
        <p14:creationId xmlns:p14="http://schemas.microsoft.com/office/powerpoint/2010/main" val="2443520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BBFFD1-33EE-4904-88EE-A5F3A3CD4811}" type="datetimeFigureOut">
              <a:rPr lang="en-IN" smtClean="0"/>
              <a:t>05-12-2022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1D3575-D183-4074-AC0A-0DD9D1C63E02}" type="slidenum">
              <a:rPr lang="en-IN" smtClean="0"/>
              <a:t>‹#›</a:t>
            </a:fld>
            <a:endParaRPr lang="en-IN"/>
          </a:p>
        </p:txBody>
      </p:sp>
    </p:spTree>
    <p:extLst>
      <p:ext uri="{BB962C8B-B14F-4D97-AF65-F5344CB8AC3E}">
        <p14:creationId xmlns:p14="http://schemas.microsoft.com/office/powerpoint/2010/main" val="632434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6BBFFD1-33EE-4904-88EE-A5F3A3CD4811}" type="datetimeFigureOut">
              <a:rPr lang="en-IN" smtClean="0"/>
              <a:t>05-12-2022</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61D3575-D183-4074-AC0A-0DD9D1C63E02}" type="slidenum">
              <a:rPr lang="en-IN" smtClean="0"/>
              <a:t>‹#›</a:t>
            </a:fld>
            <a:endParaRPr lang="en-IN"/>
          </a:p>
        </p:txBody>
      </p:sp>
    </p:spTree>
    <p:extLst>
      <p:ext uri="{BB962C8B-B14F-4D97-AF65-F5344CB8AC3E}">
        <p14:creationId xmlns:p14="http://schemas.microsoft.com/office/powerpoint/2010/main" val="353331463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B8D31-95AB-5406-4F7C-9444F808AC61}"/>
              </a:ext>
            </a:extLst>
          </p:cNvPr>
          <p:cNvSpPr>
            <a:spLocks noGrp="1"/>
          </p:cNvSpPr>
          <p:nvPr>
            <p:ph type="ctrTitle"/>
          </p:nvPr>
        </p:nvSpPr>
        <p:spPr>
          <a:xfrm>
            <a:off x="2336549" y="1259304"/>
            <a:ext cx="8001000" cy="2971801"/>
          </a:xfrm>
        </p:spPr>
        <p:txBody>
          <a:bodyPr/>
          <a:lstStyle/>
          <a:p>
            <a:r>
              <a:rPr lang="en-IN" dirty="0"/>
              <a:t>TWITTER SENTIMENT ANALYSIS</a:t>
            </a:r>
          </a:p>
        </p:txBody>
      </p:sp>
    </p:spTree>
    <p:extLst>
      <p:ext uri="{BB962C8B-B14F-4D97-AF65-F5344CB8AC3E}">
        <p14:creationId xmlns:p14="http://schemas.microsoft.com/office/powerpoint/2010/main" val="1359338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61645FF-7720-460B-2815-F07D1071D887}"/>
              </a:ext>
            </a:extLst>
          </p:cNvPr>
          <p:cNvSpPr>
            <a:spLocks noGrp="1"/>
          </p:cNvSpPr>
          <p:nvPr>
            <p:ph type="subTitle" idx="1"/>
          </p:nvPr>
        </p:nvSpPr>
        <p:spPr>
          <a:xfrm>
            <a:off x="2979176" y="1156449"/>
            <a:ext cx="6400800" cy="4069976"/>
          </a:xfrm>
        </p:spPr>
        <p:txBody>
          <a:bodyPr>
            <a:normAutofit/>
          </a:bodyPr>
          <a:lstStyle/>
          <a:p>
            <a:r>
              <a:rPr lang="en-IN" sz="9600" dirty="0"/>
              <a:t>THANK YOU</a:t>
            </a:r>
          </a:p>
        </p:txBody>
      </p:sp>
    </p:spTree>
    <p:extLst>
      <p:ext uri="{BB962C8B-B14F-4D97-AF65-F5344CB8AC3E}">
        <p14:creationId xmlns:p14="http://schemas.microsoft.com/office/powerpoint/2010/main" val="1200377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01DB0-477E-4607-7289-0F96AFBD7EE2}"/>
              </a:ext>
            </a:extLst>
          </p:cNvPr>
          <p:cNvSpPr>
            <a:spLocks noGrp="1"/>
          </p:cNvSpPr>
          <p:nvPr>
            <p:ph type="ctrTitle"/>
          </p:nvPr>
        </p:nvSpPr>
        <p:spPr>
          <a:xfrm>
            <a:off x="3932738" y="0"/>
            <a:ext cx="4657809" cy="1289606"/>
          </a:xfrm>
        </p:spPr>
        <p:txBody>
          <a:bodyPr/>
          <a:lstStyle/>
          <a:p>
            <a:r>
              <a:rPr lang="en-IN" dirty="0"/>
              <a:t>Contents</a:t>
            </a:r>
          </a:p>
        </p:txBody>
      </p:sp>
      <p:sp>
        <p:nvSpPr>
          <p:cNvPr id="3" name="Subtitle 2">
            <a:extLst>
              <a:ext uri="{FF2B5EF4-FFF2-40B4-BE49-F238E27FC236}">
                <a16:creationId xmlns:a16="http://schemas.microsoft.com/office/drawing/2014/main" id="{44F2003D-01BA-5248-04D9-3929ABD6B6B5}"/>
              </a:ext>
            </a:extLst>
          </p:cNvPr>
          <p:cNvSpPr>
            <a:spLocks noGrp="1"/>
          </p:cNvSpPr>
          <p:nvPr>
            <p:ph type="subTitle" idx="1"/>
          </p:nvPr>
        </p:nvSpPr>
        <p:spPr>
          <a:xfrm>
            <a:off x="684212" y="1748589"/>
            <a:ext cx="8203114" cy="4042611"/>
          </a:xfrm>
        </p:spPr>
        <p:txBody>
          <a:bodyPr>
            <a:normAutofit/>
          </a:bodyPr>
          <a:lstStyle/>
          <a:p>
            <a:pPr marL="457200" indent="-457200">
              <a:buAutoNum type="arabicParenR"/>
            </a:pPr>
            <a:r>
              <a:rPr lang="en-IN" sz="2400" b="1" dirty="0"/>
              <a:t>AIM</a:t>
            </a:r>
          </a:p>
          <a:p>
            <a:pPr marL="457200" indent="-457200">
              <a:buAutoNum type="arabicParenR"/>
            </a:pPr>
            <a:r>
              <a:rPr lang="en-IN" sz="2400" b="1" dirty="0"/>
              <a:t>SENTIMENT ANALYSIS</a:t>
            </a:r>
          </a:p>
          <a:p>
            <a:pPr marL="457200" indent="-457200">
              <a:buAutoNum type="arabicParenR"/>
            </a:pPr>
            <a:r>
              <a:rPr lang="en-IN" sz="2400" b="1" dirty="0"/>
              <a:t>TWITTER API</a:t>
            </a:r>
          </a:p>
          <a:p>
            <a:pPr marL="457200" indent="-457200">
              <a:buAutoNum type="arabicParenR"/>
            </a:pPr>
            <a:r>
              <a:rPr lang="en-IN" sz="2400" b="1" dirty="0"/>
              <a:t>FLOWCHART</a:t>
            </a:r>
          </a:p>
          <a:p>
            <a:pPr marL="457200" indent="-457200">
              <a:buAutoNum type="arabicParenR"/>
            </a:pPr>
            <a:r>
              <a:rPr lang="en-IN" sz="2400" b="1" dirty="0"/>
              <a:t>PRE PROCESSING STEPS</a:t>
            </a:r>
          </a:p>
          <a:p>
            <a:pPr marL="457200" indent="-457200">
              <a:buAutoNum type="arabicParenR"/>
            </a:pPr>
            <a:r>
              <a:rPr lang="en-IN" sz="2400" b="1" dirty="0"/>
              <a:t>APPLICATIONS</a:t>
            </a:r>
          </a:p>
          <a:p>
            <a:pPr marL="457200" indent="-457200">
              <a:buAutoNum type="arabicParenR"/>
            </a:pPr>
            <a:r>
              <a:rPr lang="en-IN" sz="2400" b="1" dirty="0"/>
              <a:t>CONCLUSION</a:t>
            </a:r>
          </a:p>
        </p:txBody>
      </p:sp>
    </p:spTree>
    <p:extLst>
      <p:ext uri="{BB962C8B-B14F-4D97-AF65-F5344CB8AC3E}">
        <p14:creationId xmlns:p14="http://schemas.microsoft.com/office/powerpoint/2010/main" val="1145596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4D874-A9EB-9AFC-EECF-44C37CF9144F}"/>
              </a:ext>
            </a:extLst>
          </p:cNvPr>
          <p:cNvSpPr>
            <a:spLocks noGrp="1"/>
          </p:cNvSpPr>
          <p:nvPr>
            <p:ph type="ctrTitle"/>
          </p:nvPr>
        </p:nvSpPr>
        <p:spPr>
          <a:xfrm>
            <a:off x="1411705" y="930443"/>
            <a:ext cx="6015790" cy="1074821"/>
          </a:xfrm>
        </p:spPr>
        <p:txBody>
          <a:bodyPr/>
          <a:lstStyle/>
          <a:p>
            <a:pPr algn="ctr"/>
            <a:r>
              <a:rPr lang="en-IN" dirty="0"/>
              <a:t>aim</a:t>
            </a:r>
          </a:p>
        </p:txBody>
      </p:sp>
      <p:sp>
        <p:nvSpPr>
          <p:cNvPr id="3" name="Subtitle 2">
            <a:extLst>
              <a:ext uri="{FF2B5EF4-FFF2-40B4-BE49-F238E27FC236}">
                <a16:creationId xmlns:a16="http://schemas.microsoft.com/office/drawing/2014/main" id="{985CC1C1-06C8-76CF-EE89-98E3C5243A4E}"/>
              </a:ext>
            </a:extLst>
          </p:cNvPr>
          <p:cNvSpPr>
            <a:spLocks noGrp="1"/>
          </p:cNvSpPr>
          <p:nvPr>
            <p:ph type="subTitle" idx="1"/>
          </p:nvPr>
        </p:nvSpPr>
        <p:spPr>
          <a:xfrm>
            <a:off x="1219200" y="2704878"/>
            <a:ext cx="9480884" cy="1947333"/>
          </a:xfrm>
        </p:spPr>
        <p:txBody>
          <a:bodyPr/>
          <a:lstStyle/>
          <a:p>
            <a:r>
              <a:rPr lang="en-IN" dirty="0">
                <a:solidFill>
                  <a:schemeClr val="tx1"/>
                </a:solidFill>
              </a:rPr>
              <a:t>The main goal is to connect on Twitter and search for the tweets that contains a particular keyword and then evaluate the polarity of the tweets as positive , negative or neutral</a:t>
            </a:r>
          </a:p>
        </p:txBody>
      </p:sp>
    </p:spTree>
    <p:extLst>
      <p:ext uri="{BB962C8B-B14F-4D97-AF65-F5344CB8AC3E}">
        <p14:creationId xmlns:p14="http://schemas.microsoft.com/office/powerpoint/2010/main" val="222005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99B0B-8E52-ABDC-7E2D-C99B4125EC6F}"/>
              </a:ext>
            </a:extLst>
          </p:cNvPr>
          <p:cNvSpPr>
            <a:spLocks noGrp="1"/>
          </p:cNvSpPr>
          <p:nvPr>
            <p:ph type="ctrTitle"/>
          </p:nvPr>
        </p:nvSpPr>
        <p:spPr>
          <a:xfrm>
            <a:off x="1698624" y="400051"/>
            <a:ext cx="8001000" cy="1245393"/>
          </a:xfrm>
        </p:spPr>
        <p:txBody>
          <a:bodyPr/>
          <a:lstStyle/>
          <a:p>
            <a:r>
              <a:rPr lang="en-IN" dirty="0"/>
              <a:t>Why sentiment analysis</a:t>
            </a:r>
          </a:p>
        </p:txBody>
      </p:sp>
      <p:sp>
        <p:nvSpPr>
          <p:cNvPr id="3" name="Subtitle 2">
            <a:extLst>
              <a:ext uri="{FF2B5EF4-FFF2-40B4-BE49-F238E27FC236}">
                <a16:creationId xmlns:a16="http://schemas.microsoft.com/office/drawing/2014/main" id="{5A103494-7C2E-3D68-0B88-5E8847F6BC00}"/>
              </a:ext>
            </a:extLst>
          </p:cNvPr>
          <p:cNvSpPr>
            <a:spLocks noGrp="1"/>
          </p:cNvSpPr>
          <p:nvPr>
            <p:ph type="subTitle" idx="1"/>
          </p:nvPr>
        </p:nvSpPr>
        <p:spPr>
          <a:xfrm>
            <a:off x="228600" y="1843088"/>
            <a:ext cx="11430000" cy="4614861"/>
          </a:xfrm>
        </p:spPr>
        <p:txBody>
          <a:bodyPr>
            <a:normAutofit/>
          </a:bodyPr>
          <a:lstStyle/>
          <a:p>
            <a:pPr algn="just">
              <a:lnSpc>
                <a:spcPct val="150000"/>
              </a:lnSpc>
              <a:spcAft>
                <a:spcPts val="1000"/>
              </a:spcAft>
              <a:tabLst>
                <a:tab pos="57150" algn="l"/>
              </a:tabLst>
            </a:pPr>
            <a:r>
              <a:rPr lang="en-US" sz="2000" spc="-5" dirty="0">
                <a:solidFill>
                  <a:schemeClr val="tx1"/>
                </a:solidFill>
                <a:effectLst/>
                <a:latin typeface="+mj-lt"/>
                <a:ea typeface="Calibri" panose="020F0502020204030204" pitchFamily="34" charset="0"/>
              </a:rPr>
              <a:t>a)  Sentiment analysis is a analysis technique that categorizes text data based on its aspects and identifies its sentiment. It is used to analyze customer feedback data by correlating sentiments to various aspects of a product or service. </a:t>
            </a:r>
            <a:endParaRPr lang="en-IN" sz="2000" dirty="0">
              <a:solidFill>
                <a:schemeClr val="tx1"/>
              </a:solidFill>
              <a:effectLst/>
              <a:latin typeface="+mj-lt"/>
              <a:ea typeface="Calibri" panose="020F0502020204030204" pitchFamily="34" charset="0"/>
            </a:endParaRPr>
          </a:p>
          <a:p>
            <a:pPr algn="just">
              <a:lnSpc>
                <a:spcPct val="150000"/>
              </a:lnSpc>
              <a:spcAft>
                <a:spcPts val="1000"/>
              </a:spcAft>
              <a:tabLst>
                <a:tab pos="57150" algn="l"/>
              </a:tabLst>
            </a:pPr>
            <a:r>
              <a:rPr lang="en-US" sz="2000" spc="-5" dirty="0">
                <a:solidFill>
                  <a:schemeClr val="tx1"/>
                </a:solidFill>
                <a:effectLst/>
                <a:latin typeface="+mj-lt"/>
                <a:ea typeface="Calibri" panose="020F0502020204030204" pitchFamily="34" charset="0"/>
              </a:rPr>
              <a:t>b)  Among many analytical fields, one in which humans outperform all others is the ability to recognize feelings.   However, for feedback presented to you, such as</a:t>
            </a:r>
            <a:r>
              <a:rPr lang="en-US" sz="2000" b="1" spc="-5" dirty="0">
                <a:solidFill>
                  <a:schemeClr val="tx1"/>
                </a:solidFill>
                <a:effectLst/>
                <a:latin typeface="+mj-lt"/>
                <a:ea typeface="Calibri" panose="020F0502020204030204" pitchFamily="34" charset="0"/>
              </a:rPr>
              <a:t> 40–50</a:t>
            </a:r>
            <a:r>
              <a:rPr lang="en-US" sz="2000" spc="-5" dirty="0">
                <a:solidFill>
                  <a:schemeClr val="tx1"/>
                </a:solidFill>
                <a:effectLst/>
                <a:latin typeface="+mj-lt"/>
                <a:ea typeface="Calibri" panose="020F0502020204030204" pitchFamily="34" charset="0"/>
              </a:rPr>
              <a:t> or even </a:t>
            </a:r>
            <a:r>
              <a:rPr lang="en-US" sz="2000" b="1" spc="-5" dirty="0">
                <a:solidFill>
                  <a:schemeClr val="tx1"/>
                </a:solidFill>
                <a:effectLst/>
                <a:latin typeface="+mj-lt"/>
                <a:ea typeface="Calibri" panose="020F0502020204030204" pitchFamily="34" charset="0"/>
              </a:rPr>
              <a:t>100</a:t>
            </a:r>
            <a:r>
              <a:rPr lang="en-US" sz="2000" spc="-5" dirty="0">
                <a:solidFill>
                  <a:schemeClr val="tx1"/>
                </a:solidFill>
                <a:effectLst/>
                <a:latin typeface="+mj-lt"/>
                <a:ea typeface="Calibri" panose="020F0502020204030204" pitchFamily="34" charset="0"/>
              </a:rPr>
              <a:t>, this is doable. However, if you have a data set of, say, </a:t>
            </a:r>
            <a:r>
              <a:rPr lang="en-US" sz="2000" b="1" spc="-5" dirty="0">
                <a:solidFill>
                  <a:schemeClr val="tx1"/>
                </a:solidFill>
                <a:effectLst/>
                <a:latin typeface="+mj-lt"/>
                <a:ea typeface="Calibri" panose="020F0502020204030204" pitchFamily="34" charset="0"/>
              </a:rPr>
              <a:t>10,000</a:t>
            </a:r>
            <a:r>
              <a:rPr lang="en-US" sz="2000" spc="-5" dirty="0">
                <a:solidFill>
                  <a:schemeClr val="tx1"/>
                </a:solidFill>
                <a:effectLst/>
                <a:latin typeface="+mj-lt"/>
                <a:ea typeface="Calibri" panose="020F0502020204030204" pitchFamily="34" charset="0"/>
              </a:rPr>
              <a:t> reviews, manually analyzing them becomes impossible.</a:t>
            </a:r>
            <a:endParaRPr lang="en-IN" sz="2000" dirty="0">
              <a:solidFill>
                <a:schemeClr val="tx1"/>
              </a:solidFill>
              <a:effectLst/>
              <a:latin typeface="+mj-lt"/>
              <a:ea typeface="Calibri" panose="020F0502020204030204" pitchFamily="34" charset="0"/>
            </a:endParaRPr>
          </a:p>
          <a:p>
            <a:pPr>
              <a:lnSpc>
                <a:spcPts val="2400"/>
              </a:lnSpc>
              <a:spcBef>
                <a:spcPts val="2400"/>
              </a:spcBef>
            </a:pPr>
            <a:r>
              <a:rPr lang="en-IN" sz="2000" spc="-5" dirty="0">
                <a:solidFill>
                  <a:schemeClr val="tx1"/>
                </a:solidFill>
                <a:effectLst/>
                <a:latin typeface="+mj-lt"/>
                <a:ea typeface="Times New Roman" panose="02020603050405020304" pitchFamily="18" charset="0"/>
              </a:rPr>
              <a:t>C) Our invention solves the analysing thousands of revies fast and efficient using machine   learning algorithms</a:t>
            </a:r>
            <a:endParaRPr lang="en-IN" sz="2000" dirty="0">
              <a:solidFill>
                <a:schemeClr val="tx1"/>
              </a:solidFill>
              <a:effectLst/>
              <a:latin typeface="+mj-lt"/>
              <a:ea typeface="Times New Roman" panose="02020603050405020304" pitchFamily="18" charset="0"/>
            </a:endParaRPr>
          </a:p>
          <a:p>
            <a:endParaRPr lang="en-IN" dirty="0"/>
          </a:p>
        </p:txBody>
      </p:sp>
    </p:spTree>
    <p:extLst>
      <p:ext uri="{BB962C8B-B14F-4D97-AF65-F5344CB8AC3E}">
        <p14:creationId xmlns:p14="http://schemas.microsoft.com/office/powerpoint/2010/main" val="572285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CD7D8-4A11-88D6-2EE0-911605A299C2}"/>
              </a:ext>
            </a:extLst>
          </p:cNvPr>
          <p:cNvSpPr>
            <a:spLocks noGrp="1"/>
          </p:cNvSpPr>
          <p:nvPr>
            <p:ph type="ctrTitle"/>
          </p:nvPr>
        </p:nvSpPr>
        <p:spPr>
          <a:xfrm>
            <a:off x="3250949" y="200525"/>
            <a:ext cx="5411788" cy="1732548"/>
          </a:xfrm>
        </p:spPr>
        <p:txBody>
          <a:bodyPr/>
          <a:lstStyle/>
          <a:p>
            <a:r>
              <a:rPr lang="en-IN" dirty="0"/>
              <a:t>Why Twitter </a:t>
            </a:r>
            <a:r>
              <a:rPr lang="en-IN" dirty="0" err="1"/>
              <a:t>Api</a:t>
            </a:r>
            <a:endParaRPr lang="en-IN" dirty="0"/>
          </a:p>
        </p:txBody>
      </p:sp>
      <p:sp>
        <p:nvSpPr>
          <p:cNvPr id="3" name="Subtitle 2">
            <a:extLst>
              <a:ext uri="{FF2B5EF4-FFF2-40B4-BE49-F238E27FC236}">
                <a16:creationId xmlns:a16="http://schemas.microsoft.com/office/drawing/2014/main" id="{54987FAA-0557-B70D-A456-1215020F83F6}"/>
              </a:ext>
            </a:extLst>
          </p:cNvPr>
          <p:cNvSpPr>
            <a:spLocks noGrp="1"/>
          </p:cNvSpPr>
          <p:nvPr>
            <p:ph type="subTitle" idx="1"/>
          </p:nvPr>
        </p:nvSpPr>
        <p:spPr>
          <a:xfrm>
            <a:off x="684212" y="2117559"/>
            <a:ext cx="10882146" cy="2938535"/>
          </a:xfrm>
        </p:spPr>
        <p:txBody>
          <a:bodyPr>
            <a:normAutofit/>
          </a:bodyPr>
          <a:lstStyle/>
          <a:p>
            <a:r>
              <a:rPr lang="en-US" sz="2000" dirty="0">
                <a:solidFill>
                  <a:schemeClr val="tx1"/>
                </a:solidFill>
                <a:effectLst/>
                <a:ea typeface="Calibri" panose="020F0502020204030204" pitchFamily="34" charset="0"/>
              </a:rPr>
              <a:t>Twitter is a platform created openly for public opinion. The consuming public is not an exception; we are sure to find them on the platform covering current issues. We find opinion leaders, key influencers, and relevant brands on Twitter. By using a Twitter sentiment analysis, companies will have a much clearer perspective on the sentiments of users concerning products and services, market trends, and the successes and failures of the competition. Twitter is an excellent metric of general consumer sentiment. It will be helpful to study a niche and its market trends</a:t>
            </a:r>
            <a:endParaRPr lang="en-IN" sz="2000" dirty="0">
              <a:solidFill>
                <a:schemeClr val="tx1"/>
              </a:solidFill>
            </a:endParaRPr>
          </a:p>
        </p:txBody>
      </p:sp>
    </p:spTree>
    <p:extLst>
      <p:ext uri="{BB962C8B-B14F-4D97-AF65-F5344CB8AC3E}">
        <p14:creationId xmlns:p14="http://schemas.microsoft.com/office/powerpoint/2010/main" val="1556759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F45B14-BF3F-730E-13EA-DFD9387CB418}"/>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48867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D7337-C06C-C5D7-825B-00F4E08822EF}"/>
              </a:ext>
            </a:extLst>
          </p:cNvPr>
          <p:cNvSpPr>
            <a:spLocks noGrp="1"/>
          </p:cNvSpPr>
          <p:nvPr>
            <p:ph type="ctrTitle"/>
          </p:nvPr>
        </p:nvSpPr>
        <p:spPr>
          <a:xfrm>
            <a:off x="1858589" y="121024"/>
            <a:ext cx="8001000" cy="1510554"/>
          </a:xfrm>
        </p:spPr>
        <p:txBody>
          <a:bodyPr/>
          <a:lstStyle/>
          <a:p>
            <a:r>
              <a:rPr lang="en-IN" dirty="0"/>
              <a:t>Pre processing steps</a:t>
            </a:r>
          </a:p>
        </p:txBody>
      </p:sp>
      <p:sp>
        <p:nvSpPr>
          <p:cNvPr id="3" name="Subtitle 2">
            <a:extLst>
              <a:ext uri="{FF2B5EF4-FFF2-40B4-BE49-F238E27FC236}">
                <a16:creationId xmlns:a16="http://schemas.microsoft.com/office/drawing/2014/main" id="{F8A76FA4-51BD-E9D5-015A-9CE233A3F975}"/>
              </a:ext>
            </a:extLst>
          </p:cNvPr>
          <p:cNvSpPr>
            <a:spLocks noGrp="1"/>
          </p:cNvSpPr>
          <p:nvPr>
            <p:ph type="subTitle" idx="1"/>
          </p:nvPr>
        </p:nvSpPr>
        <p:spPr>
          <a:xfrm>
            <a:off x="349624" y="2214282"/>
            <a:ext cx="11134164" cy="3576919"/>
          </a:xfrm>
        </p:spPr>
        <p:txBody>
          <a:bodyPr>
            <a:normAutofit/>
          </a:bodyPr>
          <a:lstStyle/>
          <a:p>
            <a:pPr>
              <a:lnSpc>
                <a:spcPct val="115000"/>
              </a:lnSpc>
              <a:spcAft>
                <a:spcPts val="1000"/>
              </a:spcAft>
            </a:pPr>
            <a:r>
              <a:rPr lang="en-IN" sz="2400" dirty="0">
                <a:solidFill>
                  <a:schemeClr val="tx1"/>
                </a:solidFill>
                <a:effectLst/>
                <a:ea typeface="Times New Roman" panose="02020603050405020304" pitchFamily="18" charset="0"/>
              </a:rPr>
              <a:t>The sentiment score of a text is determined by:</a:t>
            </a:r>
            <a:endParaRPr lang="en-IN" sz="2400" dirty="0">
              <a:solidFill>
                <a:schemeClr val="tx1"/>
              </a:solidFill>
              <a:effectLst/>
              <a:ea typeface="Calibri" panose="020F0502020204030204" pitchFamily="34" charset="0"/>
            </a:endParaRPr>
          </a:p>
          <a:p>
            <a:pPr marL="342900" lvl="0" indent="-342900">
              <a:lnSpc>
                <a:spcPct val="115000"/>
              </a:lnSpc>
              <a:spcBef>
                <a:spcPts val="750"/>
              </a:spcBef>
              <a:spcAft>
                <a:spcPts val="1000"/>
              </a:spcAft>
              <a:buSzPts val="1000"/>
              <a:buFont typeface="Symbol" panose="05050102010706020507" pitchFamily="18" charset="2"/>
              <a:buChar char=""/>
              <a:tabLst>
                <a:tab pos="457200" algn="l"/>
              </a:tabLst>
            </a:pPr>
            <a:r>
              <a:rPr lang="en-IN" sz="2400" dirty="0">
                <a:solidFill>
                  <a:schemeClr val="tx1"/>
                </a:solidFill>
                <a:effectLst/>
                <a:ea typeface="Times New Roman" panose="02020603050405020304" pitchFamily="18" charset="0"/>
              </a:rPr>
              <a:t>Giving each token a separate score based on the emotional tone, </a:t>
            </a:r>
            <a:endParaRPr lang="en-IN" sz="2400" dirty="0">
              <a:solidFill>
                <a:schemeClr val="tx1"/>
              </a:solidFill>
              <a:effectLst/>
              <a:ea typeface="Calibri" panose="020F0502020204030204" pitchFamily="34" charset="0"/>
            </a:endParaRPr>
          </a:p>
          <a:p>
            <a:pPr marL="342900" lvl="0" indent="-342900">
              <a:lnSpc>
                <a:spcPct val="115000"/>
              </a:lnSpc>
              <a:spcBef>
                <a:spcPts val="750"/>
              </a:spcBef>
              <a:spcAft>
                <a:spcPts val="1000"/>
              </a:spcAft>
              <a:buSzPts val="1000"/>
              <a:buFont typeface="Symbol" panose="05050102010706020507" pitchFamily="18" charset="2"/>
              <a:buChar char=""/>
              <a:tabLst>
                <a:tab pos="457200" algn="l"/>
              </a:tabLst>
            </a:pPr>
            <a:r>
              <a:rPr lang="en-IN" sz="2400" dirty="0">
                <a:solidFill>
                  <a:schemeClr val="tx1"/>
                </a:solidFill>
                <a:effectLst/>
                <a:ea typeface="Times New Roman" panose="02020603050405020304" pitchFamily="18" charset="0"/>
              </a:rPr>
              <a:t>Calculating the overall polarity of the sentence,</a:t>
            </a:r>
            <a:endParaRPr lang="en-IN" sz="2400" dirty="0">
              <a:solidFill>
                <a:schemeClr val="tx1"/>
              </a:solidFill>
              <a:effectLst/>
              <a:ea typeface="Calibri" panose="020F0502020204030204" pitchFamily="34" charset="0"/>
            </a:endParaRPr>
          </a:p>
          <a:p>
            <a:pPr marL="342900" lvl="0" indent="-342900">
              <a:lnSpc>
                <a:spcPct val="115000"/>
              </a:lnSpc>
              <a:spcBef>
                <a:spcPts val="750"/>
              </a:spcBef>
              <a:spcAft>
                <a:spcPts val="1000"/>
              </a:spcAft>
              <a:buSzPts val="1000"/>
              <a:buFont typeface="Symbol" panose="05050102010706020507" pitchFamily="18" charset="2"/>
              <a:buChar char=""/>
              <a:tabLst>
                <a:tab pos="457200" algn="l"/>
              </a:tabLst>
            </a:pPr>
            <a:r>
              <a:rPr lang="en-IN" sz="2400" dirty="0">
                <a:solidFill>
                  <a:schemeClr val="tx1"/>
                </a:solidFill>
                <a:effectLst/>
                <a:ea typeface="Times New Roman" panose="02020603050405020304" pitchFamily="18" charset="0"/>
              </a:rPr>
              <a:t>Aggregating overall polarity scores of all sentences in the text.</a:t>
            </a:r>
            <a:endParaRPr lang="en-IN" sz="2400" dirty="0">
              <a:solidFill>
                <a:schemeClr val="tx1"/>
              </a:solidFill>
              <a:effectLst/>
              <a:ea typeface="Calibri" panose="020F0502020204030204" pitchFamily="34" charset="0"/>
            </a:endParaRPr>
          </a:p>
          <a:p>
            <a:endParaRPr lang="en-IN" sz="2000" dirty="0">
              <a:solidFill>
                <a:schemeClr val="tx1"/>
              </a:solidFill>
            </a:endParaRPr>
          </a:p>
        </p:txBody>
      </p:sp>
    </p:spTree>
    <p:extLst>
      <p:ext uri="{BB962C8B-B14F-4D97-AF65-F5344CB8AC3E}">
        <p14:creationId xmlns:p14="http://schemas.microsoft.com/office/powerpoint/2010/main" val="1499223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828E4-013C-A997-CFDF-171F1538DD15}"/>
              </a:ext>
            </a:extLst>
          </p:cNvPr>
          <p:cNvSpPr>
            <a:spLocks noGrp="1"/>
          </p:cNvSpPr>
          <p:nvPr>
            <p:ph type="ctrTitle"/>
          </p:nvPr>
        </p:nvSpPr>
        <p:spPr>
          <a:xfrm>
            <a:off x="3560435" y="277906"/>
            <a:ext cx="5071129" cy="1577788"/>
          </a:xfrm>
        </p:spPr>
        <p:txBody>
          <a:bodyPr/>
          <a:lstStyle/>
          <a:p>
            <a:r>
              <a:rPr lang="en-IN" dirty="0"/>
              <a:t>applications</a:t>
            </a:r>
          </a:p>
        </p:txBody>
      </p:sp>
      <p:sp>
        <p:nvSpPr>
          <p:cNvPr id="3" name="Subtitle 2">
            <a:extLst>
              <a:ext uri="{FF2B5EF4-FFF2-40B4-BE49-F238E27FC236}">
                <a16:creationId xmlns:a16="http://schemas.microsoft.com/office/drawing/2014/main" id="{BB9872A5-2808-DA2E-7BE3-E302247A084C}"/>
              </a:ext>
            </a:extLst>
          </p:cNvPr>
          <p:cNvSpPr>
            <a:spLocks noGrp="1"/>
          </p:cNvSpPr>
          <p:nvPr>
            <p:ph type="subTitle" idx="1"/>
          </p:nvPr>
        </p:nvSpPr>
        <p:spPr>
          <a:xfrm>
            <a:off x="684212" y="2429434"/>
            <a:ext cx="10772682" cy="3316942"/>
          </a:xfrm>
        </p:spPr>
        <p:txBody>
          <a:bodyPr>
            <a:normAutofit/>
          </a:bodyPr>
          <a:lstStyle/>
          <a:p>
            <a:pPr lvl="0" algn="just">
              <a:lnSpc>
                <a:spcPct val="150000"/>
              </a:lnSpc>
              <a:spcAft>
                <a:spcPts val="1000"/>
              </a:spcAft>
              <a:tabLst>
                <a:tab pos="57150" algn="l"/>
              </a:tabLst>
            </a:pPr>
            <a:r>
              <a:rPr lang="en-US" sz="2000" dirty="0">
                <a:solidFill>
                  <a:schemeClr val="tx1"/>
                </a:solidFill>
                <a:effectLst/>
                <a:ea typeface="Calibri" panose="020F0502020204030204" pitchFamily="34" charset="0"/>
                <a:cs typeface="Mangal" panose="02040503050203030202" pitchFamily="18" charset="0"/>
              </a:rPr>
              <a:t>Sentiment analysis can identify how your clients feel about the highlights and benefits of your products or services. This may help and reveal areas of opportunity that may not have been mindful of before.</a:t>
            </a:r>
            <a:endParaRPr lang="en-IN" sz="2000" dirty="0">
              <a:solidFill>
                <a:schemeClr val="tx1"/>
              </a:solidFill>
              <a:effectLst/>
              <a:ea typeface="Calibri" panose="020F0502020204030204" pitchFamily="34" charset="0"/>
              <a:cs typeface="Mangal" panose="02040503050203030202" pitchFamily="18" charset="0"/>
            </a:endParaRPr>
          </a:p>
          <a:p>
            <a:r>
              <a:rPr lang="en-US" sz="2000" dirty="0">
                <a:solidFill>
                  <a:schemeClr val="tx1"/>
                </a:solidFill>
                <a:effectLst/>
                <a:ea typeface="Calibri" panose="020F0502020204030204" pitchFamily="34" charset="0"/>
              </a:rPr>
              <a:t>Sentiment analysis can offer assistance for companies to distinguish new trends, analyze competitors, and test emerging markets</a:t>
            </a:r>
            <a:endParaRPr lang="en-IN" sz="2000" dirty="0">
              <a:solidFill>
                <a:schemeClr val="tx1"/>
              </a:solidFill>
            </a:endParaRPr>
          </a:p>
        </p:txBody>
      </p:sp>
    </p:spTree>
    <p:extLst>
      <p:ext uri="{BB962C8B-B14F-4D97-AF65-F5344CB8AC3E}">
        <p14:creationId xmlns:p14="http://schemas.microsoft.com/office/powerpoint/2010/main" val="2034540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F9C19-667C-727C-7EC1-03E0A048E5DE}"/>
              </a:ext>
            </a:extLst>
          </p:cNvPr>
          <p:cNvSpPr>
            <a:spLocks noGrp="1"/>
          </p:cNvSpPr>
          <p:nvPr>
            <p:ph type="ctrTitle"/>
          </p:nvPr>
        </p:nvSpPr>
        <p:spPr>
          <a:xfrm>
            <a:off x="1948235" y="134470"/>
            <a:ext cx="8001000" cy="1864659"/>
          </a:xfrm>
        </p:spPr>
        <p:txBody>
          <a:bodyPr/>
          <a:lstStyle/>
          <a:p>
            <a:r>
              <a:rPr lang="en-IN" dirty="0"/>
              <a:t>conclusion</a:t>
            </a:r>
          </a:p>
        </p:txBody>
      </p:sp>
      <p:sp>
        <p:nvSpPr>
          <p:cNvPr id="3" name="Subtitle 2">
            <a:extLst>
              <a:ext uri="{FF2B5EF4-FFF2-40B4-BE49-F238E27FC236}">
                <a16:creationId xmlns:a16="http://schemas.microsoft.com/office/drawing/2014/main" id="{AD4BD330-CFDC-B001-FD06-B4A094890836}"/>
              </a:ext>
            </a:extLst>
          </p:cNvPr>
          <p:cNvSpPr>
            <a:spLocks noGrp="1"/>
          </p:cNvSpPr>
          <p:nvPr>
            <p:ph type="subTitle" idx="1"/>
          </p:nvPr>
        </p:nvSpPr>
        <p:spPr>
          <a:xfrm>
            <a:off x="678282" y="2456329"/>
            <a:ext cx="10835435" cy="3496237"/>
          </a:xfrm>
        </p:spPr>
        <p:txBody>
          <a:bodyPr>
            <a:normAutofit/>
          </a:bodyPr>
          <a:lstStyle/>
          <a:p>
            <a:r>
              <a:rPr lang="en-US" sz="2000" dirty="0">
                <a:solidFill>
                  <a:schemeClr val="tx1"/>
                </a:solidFill>
                <a:effectLst/>
                <a:ea typeface="Calibri" panose="020F0502020204030204" pitchFamily="34" charset="0"/>
              </a:rPr>
              <a:t>People are using forums, social networks, blogs, and other platforms to share their opinion, thereby generating a huge amount of data. Companies and organizations are interested in automatically analyzing this user-generated data in order to efficiently learn about it at scale.</a:t>
            </a:r>
            <a:r>
              <a:rPr lang="en-IN" sz="2000" dirty="0">
                <a:solidFill>
                  <a:schemeClr val="tx1"/>
                </a:solidFill>
                <a:effectLst/>
                <a:ea typeface="Times New Roman" panose="02020603050405020304" pitchFamily="18" charset="0"/>
              </a:rPr>
              <a:t> Sentiment Analysis is related to generating a dictionary by tagging words, the latter involves the consideration of syntactic patterns</a:t>
            </a:r>
            <a:endParaRPr lang="en-IN" sz="2000" dirty="0">
              <a:solidFill>
                <a:schemeClr val="tx1"/>
              </a:solidFill>
            </a:endParaRPr>
          </a:p>
        </p:txBody>
      </p:sp>
    </p:spTree>
    <p:extLst>
      <p:ext uri="{BB962C8B-B14F-4D97-AF65-F5344CB8AC3E}">
        <p14:creationId xmlns:p14="http://schemas.microsoft.com/office/powerpoint/2010/main" val="198307904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24</TotalTime>
  <Words>446</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Century Gothic</vt:lpstr>
      <vt:lpstr>Symbol</vt:lpstr>
      <vt:lpstr>Wingdings 3</vt:lpstr>
      <vt:lpstr>Slice</vt:lpstr>
      <vt:lpstr>TWITTER SENTIMENT ANALYSIS</vt:lpstr>
      <vt:lpstr>Contents</vt:lpstr>
      <vt:lpstr>aim</vt:lpstr>
      <vt:lpstr>Why sentiment analysis</vt:lpstr>
      <vt:lpstr>Why Twitter Api</vt:lpstr>
      <vt:lpstr>PowerPoint Presentation</vt:lpstr>
      <vt:lpstr>Pre processing steps</vt:lpstr>
      <vt:lpstr>applications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dc:title>
  <dc:creator>Rahul Bhagat</dc:creator>
  <cp:lastModifiedBy>Rahul Bhagat</cp:lastModifiedBy>
  <cp:revision>1</cp:revision>
  <dcterms:created xsi:type="dcterms:W3CDTF">2022-12-05T14:01:08Z</dcterms:created>
  <dcterms:modified xsi:type="dcterms:W3CDTF">2022-12-05T14:25:32Z</dcterms:modified>
</cp:coreProperties>
</file>