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28"/>
  </p:notesMasterIdLst>
  <p:handoutMasterIdLst>
    <p:handoutMasterId r:id="rId29"/>
  </p:handoutMasterIdLst>
  <p:sldIdLst>
    <p:sldId id="448" r:id="rId5"/>
    <p:sldId id="470" r:id="rId6"/>
    <p:sldId id="483" r:id="rId7"/>
    <p:sldId id="474" r:id="rId8"/>
    <p:sldId id="475" r:id="rId9"/>
    <p:sldId id="476" r:id="rId10"/>
    <p:sldId id="477" r:id="rId11"/>
    <p:sldId id="478" r:id="rId12"/>
    <p:sldId id="479" r:id="rId13"/>
    <p:sldId id="484" r:id="rId14"/>
    <p:sldId id="480" r:id="rId15"/>
    <p:sldId id="481" r:id="rId16"/>
    <p:sldId id="486" r:id="rId17"/>
    <p:sldId id="482" r:id="rId18"/>
    <p:sldId id="487" r:id="rId19"/>
    <p:sldId id="488" r:id="rId20"/>
    <p:sldId id="489" r:id="rId21"/>
    <p:sldId id="491" r:id="rId22"/>
    <p:sldId id="468" r:id="rId23"/>
    <p:sldId id="492" r:id="rId24"/>
    <p:sldId id="493" r:id="rId25"/>
    <p:sldId id="494" r:id="rId26"/>
    <p:sldId id="495" r:id="rId27"/>
  </p:sldIdLst>
  <p:sldSz cx="9144000" cy="5143500" type="screen16x9"/>
  <p:notesSz cx="6858000" cy="1781175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6666"/>
    <a:srgbClr val="464547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2E8D9-E93E-03CA-8155-A2B7102D0883}" v="5" dt="2018-07-24T06:39:23.74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na Ishmatova" userId="S::diana_ishmatova@epam.com::8a7c66de-573b-4902-aac5-489f63dd23e4" providerId="AD" clId="Web-{CCF2E8D9-E93E-03CA-8155-A2B7102D0883}"/>
    <pc:docChg chg="modSld">
      <pc:chgData name="Diana Ishmatova" userId="S::diana_ishmatova@epam.com::8a7c66de-573b-4902-aac5-489f63dd23e4" providerId="AD" clId="Web-{CCF2E8D9-E93E-03CA-8155-A2B7102D0883}" dt="2018-07-24T06:39:58.147" v="19" actId="20577"/>
      <pc:docMkLst>
        <pc:docMk/>
      </pc:docMkLst>
      <pc:sldChg chg="modSp">
        <pc:chgData name="Diana Ishmatova" userId="S::diana_ishmatova@epam.com::8a7c66de-573b-4902-aac5-489f63dd23e4" providerId="AD" clId="Web-{CCF2E8D9-E93E-03CA-8155-A2B7102D0883}" dt="2018-07-24T06:39:57.413" v="17" actId="20577"/>
        <pc:sldMkLst>
          <pc:docMk/>
          <pc:sldMk cId="1715862292" sldId="448"/>
        </pc:sldMkLst>
        <pc:spChg chg="mod">
          <ac:chgData name="Diana Ishmatova" userId="S::diana_ishmatova@epam.com::8a7c66de-573b-4902-aac5-489f63dd23e4" providerId="AD" clId="Web-{CCF2E8D9-E93E-03CA-8155-A2B7102D0883}" dt="2018-07-24T06:39:57.413" v="17" actId="20577"/>
          <ac:spMkLst>
            <pc:docMk/>
            <pc:sldMk cId="1715862292" sldId="448"/>
            <ac:spMk id="4" creationId="{00000000-0000-0000-0000-000000000000}"/>
          </ac:spMkLst>
        </pc:spChg>
        <pc:spChg chg="mod">
          <ac:chgData name="Diana Ishmatova" userId="S::diana_ishmatova@epam.com::8a7c66de-573b-4902-aac5-489f63dd23e4" providerId="AD" clId="Web-{CCF2E8D9-E93E-03CA-8155-A2B7102D0883}" dt="2018-07-24T06:39:23.741" v="8" actId="20577"/>
          <ac:spMkLst>
            <pc:docMk/>
            <pc:sldMk cId="1715862292" sldId="448"/>
            <ac:spMk id="5" creationId="{00000000-0000-0000-0000-000000000000}"/>
          </ac:spMkLst>
        </pc:spChg>
      </pc:sldChg>
    </pc:docChg>
  </pc:docChgLst>
  <pc:docChgLst>
    <pc:chgData name="Diana Ishmatova" userId="S::diana_ishmatova@epam.com::8a7c66de-573b-4902-aac5-489f63dd23e4" providerId="AD" clId="Web-{BA35220A-CF97-4C15-4595-A23D9C7D78DB}"/>
    <pc:docChg chg="modSld">
      <pc:chgData name="Diana Ishmatova" userId="S::diana_ishmatova@epam.com::8a7c66de-573b-4902-aac5-489f63dd23e4" providerId="AD" clId="Web-{BA35220A-CF97-4C15-4595-A23D9C7D78DB}" dt="2018-07-24T06:39:00.550" v="30" actId="20577"/>
      <pc:docMkLst>
        <pc:docMk/>
      </pc:docMkLst>
      <pc:sldChg chg="modSp">
        <pc:chgData name="Diana Ishmatova" userId="S::diana_ishmatova@epam.com::8a7c66de-573b-4902-aac5-489f63dd23e4" providerId="AD" clId="Web-{BA35220A-CF97-4C15-4595-A23D9C7D78DB}" dt="2018-07-24T06:38:59.565" v="28" actId="20577"/>
        <pc:sldMkLst>
          <pc:docMk/>
          <pc:sldMk cId="1715862292" sldId="448"/>
        </pc:sldMkLst>
        <pc:spChg chg="mod">
          <ac:chgData name="Diana Ishmatova" userId="S::diana_ishmatova@epam.com::8a7c66de-573b-4902-aac5-489f63dd23e4" providerId="AD" clId="Web-{BA35220A-CF97-4C15-4595-A23D9C7D78DB}" dt="2018-07-24T06:38:59.565" v="28" actId="20577"/>
          <ac:spMkLst>
            <pc:docMk/>
            <pc:sldMk cId="1715862292" sldId="448"/>
            <ac:spMk id="5" creationId="{00000000-0000-0000-0000-000000000000}"/>
          </ac:spMkLst>
        </pc:spChg>
      </pc:sldChg>
      <pc:sldChg chg="modSp modNotes">
        <pc:chgData name="Diana Ishmatova" userId="S::diana_ishmatova@epam.com::8a7c66de-573b-4902-aac5-489f63dd23e4" providerId="AD" clId="Web-{BA35220A-CF97-4C15-4595-A23D9C7D78DB}" dt="2018-07-24T06:38:37.143" v="15"/>
        <pc:sldMkLst>
          <pc:docMk/>
          <pc:sldMk cId="832139846" sldId="493"/>
        </pc:sldMkLst>
        <pc:spChg chg="mod">
          <ac:chgData name="Diana Ishmatova" userId="S::diana_ishmatova@epam.com::8a7c66de-573b-4902-aac5-489f63dd23e4" providerId="AD" clId="Web-{BA35220A-CF97-4C15-4595-A23D9C7D78DB}" dt="2018-07-24T06:38:29.518" v="12" actId="20577"/>
          <ac:spMkLst>
            <pc:docMk/>
            <pc:sldMk cId="832139846" sldId="493"/>
            <ac:spMk id="6" creationId="{00000000-0000-0000-0000-000000000000}"/>
          </ac:spMkLst>
        </pc:spChg>
      </pc:sldChg>
    </pc:docChg>
  </pc:docChgLst>
  <pc:docChgLst>
    <pc:chgData name="Diana Ishmatova" userId="S::diana_ishmatova@epam.com::8a7c66de-573b-4902-aac5-489f63dd23e4" providerId="AD" clId="Web-{3A513AA7-B329-1E54-4343-78C2FE96FDF8}"/>
    <pc:docChg chg="modSld">
      <pc:chgData name="Diana Ishmatova" userId="S::diana_ishmatova@epam.com::8a7c66de-573b-4902-aac5-489f63dd23e4" providerId="AD" clId="Web-{3A513AA7-B329-1E54-4343-78C2FE96FDF8}" dt="2018-07-23T19:28:42.768" v="150"/>
      <pc:docMkLst>
        <pc:docMk/>
      </pc:docMkLst>
      <pc:sldChg chg="modSp">
        <pc:chgData name="Diana Ishmatova" userId="S::diana_ishmatova@epam.com::8a7c66de-573b-4902-aac5-489f63dd23e4" providerId="AD" clId="Web-{3A513AA7-B329-1E54-4343-78C2FE96FDF8}" dt="2018-07-23T19:00:45.653" v="5" actId="20577"/>
        <pc:sldMkLst>
          <pc:docMk/>
          <pc:sldMk cId="1715862292" sldId="448"/>
        </pc:sldMkLst>
        <pc:spChg chg="mod">
          <ac:chgData name="Diana Ishmatova" userId="S::diana_ishmatova@epam.com::8a7c66de-573b-4902-aac5-489f63dd23e4" providerId="AD" clId="Web-{3A513AA7-B329-1E54-4343-78C2FE96FDF8}" dt="2018-07-23T19:00:31.950" v="1" actId="20577"/>
          <ac:spMkLst>
            <pc:docMk/>
            <pc:sldMk cId="1715862292" sldId="448"/>
            <ac:spMk id="4" creationId="{00000000-0000-0000-0000-000000000000}"/>
          </ac:spMkLst>
        </pc:spChg>
        <pc:spChg chg="mod">
          <ac:chgData name="Diana Ishmatova" userId="S::diana_ishmatova@epam.com::8a7c66de-573b-4902-aac5-489f63dd23e4" providerId="AD" clId="Web-{3A513AA7-B329-1E54-4343-78C2FE96FDF8}" dt="2018-07-23T19:00:45.653" v="5" actId="20577"/>
          <ac:spMkLst>
            <pc:docMk/>
            <pc:sldMk cId="1715862292" sldId="448"/>
            <ac:spMk id="5" creationId="{00000000-0000-0000-0000-000000000000}"/>
          </ac:spMkLst>
        </pc:spChg>
      </pc:sldChg>
      <pc:sldChg chg="modNotes">
        <pc:chgData name="Diana Ishmatova" userId="S::diana_ishmatova@epam.com::8a7c66de-573b-4902-aac5-489f63dd23e4" providerId="AD" clId="Web-{3A513AA7-B329-1E54-4343-78C2FE96FDF8}" dt="2018-07-23T19:28:42.768" v="150"/>
        <pc:sldMkLst>
          <pc:docMk/>
          <pc:sldMk cId="3111151907" sldId="47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7/24/2018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7/24/2018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5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fundamentals/layouts/rwd-fundamentals/set-the-viewport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fundamentals/performance/critical-rendering-path/analyzing-crp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67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/>
              <a:t>https://metanit.com/web/javascript/7.1.php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900"/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/>
              <a:t>BOM is for browser specific objects:</a:t>
            </a:r>
          </a:p>
          <a:p>
            <a:pPr marL="171450" lvl="0" indent="-1714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909"/>
              <a:buChar char="•"/>
            </a:pPr>
            <a:r>
              <a:rPr lang="en-US" sz="900"/>
              <a:t>Window</a:t>
            </a:r>
          </a:p>
          <a:p>
            <a:pPr marL="171450" lvl="0" indent="-1714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909"/>
              <a:buChar char="•"/>
            </a:pPr>
            <a:r>
              <a:rPr lang="en-US" sz="900"/>
              <a:t>Screen</a:t>
            </a:r>
          </a:p>
          <a:p>
            <a:pPr marL="171450" lvl="0" indent="-1714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909"/>
              <a:buChar char="•"/>
            </a:pPr>
            <a:r>
              <a:rPr lang="en-US" sz="900"/>
              <a:t>Navigator</a:t>
            </a:r>
          </a:p>
          <a:p>
            <a:pPr marL="171450" lvl="0" indent="-1714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909"/>
              <a:buChar char="•"/>
            </a:pPr>
            <a:r>
              <a:rPr lang="en-US" sz="900"/>
              <a:t>Location</a:t>
            </a:r>
          </a:p>
          <a:p>
            <a:pPr marL="171450" lvl="0" indent="-1714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909"/>
              <a:buChar char="•"/>
            </a:pPr>
            <a:r>
              <a:rPr lang="en-US" sz="900"/>
              <a:t>History</a:t>
            </a:r>
          </a:p>
          <a:p>
            <a:pPr marL="171450" lvl="0" indent="-1714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909"/>
              <a:buFont typeface="Arial"/>
              <a:buNone/>
            </a:pPr>
            <a:endParaRPr lang="en-US" sz="900"/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/>
              <a:t>The window object represents an open window in a browser.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/>
              <a:t>If a document contain frames (&lt;iframe&gt; tags), the browser creates one window object for the HTML document, and one additional window object for each frame.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900"/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/>
              <a:t>The screen object contains information about the visitor's screen.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900"/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/>
              <a:t>The location object contains information about the current URL.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/>
              <a:t>The location object is part of the window object and is accessed through the </a:t>
            </a:r>
            <a:r>
              <a:rPr lang="en-US" sz="900" err="1"/>
              <a:t>window.location</a:t>
            </a:r>
            <a:r>
              <a:rPr lang="en-US" sz="900"/>
              <a:t> property.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900"/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/>
              <a:t>The history object contains the URLs visited by the user (within a browser window).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/>
              <a:t>The history object is part of the window object and is accessed through the </a:t>
            </a:r>
            <a:r>
              <a:rPr lang="en-US" sz="900" err="1"/>
              <a:t>window.history</a:t>
            </a:r>
            <a:r>
              <a:rPr lang="en-US" sz="900"/>
              <a:t> property.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900"/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/>
              <a:t>The navigator object contains information about the browser.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80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>
                <a:latin typeface="Calibri"/>
              </a:rPr>
              <a:t>Панель Elements наиболее полезна для отладки верстки. В  этой панели отображается информация о текущем состоянии DOM дерева а так же каскад CSS стилей применимый к выбранному DOM элементу.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>
                <a:latin typeface="Calibri"/>
              </a:rPr>
              <a:t>Эта панель позволяет редактировать DOM дерево а так же CSS и видеть в real-time изменения на странице. А так же позволяет отслеживать в real-time структурные изменения DOM при его модификации с помощью JavaScript.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br>
              <a:rPr lang="ru-RU">
                <a:latin typeface="Calibri"/>
              </a:rPr>
            </a:br>
            <a:endParaRPr lang="en-US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>
                <a:latin typeface="Calibri"/>
              </a:rPr>
              <a:t>DOM панель позволяет:</a:t>
            </a:r>
            <a:endParaRPr lang="ru-RU">
              <a:latin typeface="Calibri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>
                <a:latin typeface="Calibri"/>
              </a:rPr>
              <a:t>Редактировать HTML имя DOM узла (double click on tag name, context menu on tag name)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>
                <a:latin typeface="Calibri"/>
              </a:rPr>
              <a:t>Добавлять/удалять/редактировать HTML аттрибуты и их значения (double click on attribute or value, context menu on attribute or value)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>
                <a:latin typeface="Calibri"/>
              </a:rPr>
              <a:t>Редактировать DOM узел как HTML – позволяет редактировать соответствующий узел и весь его внутренний контент (press F2, context menu on DOM node)</a:t>
            </a:r>
            <a:endParaRPr lang="en-US">
              <a:latin typeface="Calibri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alibri"/>
              </a:rPr>
              <a:t>Style панель позволяет редактировать/добавлять/удалять CSS свойства.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89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>
                <a:latin typeface="Calibri"/>
              </a:rPr>
              <a:t>Console – главынй инструмент JavaScript разработчика. Основные функции:</a:t>
            </a:r>
            <a:endParaRPr lang="ru-RU">
              <a:latin typeface="Calibri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>
                <a:latin typeface="Calibri"/>
              </a:rPr>
              <a:t>Место для логирования диагностической информации посредством </a:t>
            </a:r>
            <a:r>
              <a:rPr lang="ru-RU" b="1">
                <a:latin typeface="Calibri"/>
              </a:rPr>
              <a:t>Console API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>
                <a:latin typeface="Calibri"/>
              </a:rPr>
              <a:t>Командная строка реализующая </a:t>
            </a:r>
            <a:r>
              <a:rPr lang="ru-RU" b="1">
                <a:latin typeface="Calibri"/>
              </a:rPr>
              <a:t>Command Line API</a:t>
            </a:r>
            <a:endParaRPr lang="en-US" b="1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>
                <a:latin typeface="Calibri"/>
              </a:rPr>
              <a:t>Console имеет 2 вида:</a:t>
            </a:r>
            <a:endParaRPr lang="ru-RU">
              <a:latin typeface="Calibri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>
                <a:latin typeface="Calibri"/>
              </a:rPr>
              <a:t>Обычная standalone панель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>
                <a:latin typeface="Calibri"/>
              </a:rPr>
              <a:t>Выдвижная панель (drawer view)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>
                <a:latin typeface="Calibri"/>
              </a:rPr>
              <a:t>Основные методы вывода диагностической информации в консоль: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>
                <a:latin typeface="Calibri"/>
              </a:rPr>
              <a:t>console.log() </a:t>
            </a:r>
            <a:r>
              <a:rPr lang="en-US">
                <a:latin typeface="Calibri"/>
              </a:rPr>
              <a:t>– метод принимает один или несколько параметров и просто выводит значения параметров в консоль </a:t>
            </a:r>
            <a:endParaRPr lang="ru-RU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>
                <a:latin typeface="Calibri"/>
              </a:rPr>
              <a:t>console.warn() </a:t>
            </a:r>
            <a:r>
              <a:rPr lang="en-US">
                <a:latin typeface="Calibri"/>
              </a:rPr>
              <a:t>– аналогичный предыдущему методу. Отличие – выводит желтый восклицательный знак перед сообщением </a:t>
            </a:r>
            <a:endParaRPr lang="ru-RU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>
                <a:latin typeface="Calibri"/>
              </a:rPr>
              <a:t>console.error()</a:t>
            </a:r>
            <a:r>
              <a:rPr lang="en-US">
                <a:latin typeface="Calibri"/>
              </a:rPr>
              <a:t> – этот метод выводит сообщение красным цветом со знаком ошибки. Также при открытии сообщения выводится call stack. </a:t>
            </a:r>
            <a:endParaRPr lang="ru-RU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>
                <a:latin typeface="Calibri"/>
              </a:rPr>
              <a:t>console.assert() </a:t>
            </a:r>
            <a:r>
              <a:rPr lang="en-US">
                <a:latin typeface="Calibri"/>
              </a:rPr>
              <a:t>– метод аналогичен предыдущему. Сообщение об ошибке выводится только если первым аргументом будет </a:t>
            </a:r>
            <a:r>
              <a:rPr lang="en-US" b="1">
                <a:latin typeface="Calibri"/>
              </a:rPr>
              <a:t>false</a:t>
            </a:r>
            <a:r>
              <a:rPr lang="en-US">
                <a:latin typeface="Calibri"/>
              </a:rPr>
              <a:t>.</a:t>
            </a:r>
            <a:endParaRPr lang="ru-RU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>
                <a:latin typeface="Calibri"/>
              </a:rPr>
              <a:t>console.trace() </a:t>
            </a:r>
            <a:r>
              <a:rPr lang="en-US">
                <a:latin typeface="Calibri"/>
              </a:rPr>
              <a:t>-  метод просто выводит call stack в консоль </a:t>
            </a:r>
            <a:endParaRPr lang="ru-RU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7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>
                <a:latin typeface="Calibri"/>
              </a:rPr>
              <a:t>Методы работающие с событиями:</a:t>
            </a:r>
            <a:endParaRPr lang="en-US">
              <a:latin typeface="Calibri"/>
            </a:endParaRPr>
          </a:p>
          <a:p>
            <a:r>
              <a:rPr lang="en-US" b="1" err="1">
                <a:latin typeface="Calibri"/>
              </a:rPr>
              <a:t>getEventListeners</a:t>
            </a:r>
            <a:r>
              <a:rPr lang="en-US" b="1">
                <a:latin typeface="Calibri"/>
              </a:rPr>
              <a:t>(object) </a:t>
            </a:r>
            <a:r>
              <a:rPr lang="en-US">
                <a:latin typeface="Calibri"/>
              </a:rPr>
              <a:t>– </a:t>
            </a:r>
            <a:r>
              <a:rPr lang="en-US" err="1">
                <a:latin typeface="Calibri"/>
              </a:rPr>
              <a:t>функция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возвращает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список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всех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обработчиков</a:t>
            </a:r>
            <a:r>
              <a:rPr lang="en-US">
                <a:latin typeface="Calibri"/>
              </a:rPr>
              <a:t> </a:t>
            </a:r>
            <a:r>
              <a:rPr lang="en-US" err="1">
                <a:latin typeface="Calibri"/>
              </a:rPr>
              <a:t>событий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связанных</a:t>
            </a:r>
            <a:r>
              <a:rPr lang="en-US">
                <a:latin typeface="Calibri"/>
              </a:rPr>
              <a:t> с DOM </a:t>
            </a:r>
            <a:r>
              <a:rPr lang="en-US" err="1">
                <a:latin typeface="Calibri"/>
              </a:rPr>
              <a:t>объектом</a:t>
            </a:r>
            <a:r>
              <a:rPr lang="en-US">
                <a:latin typeface="Calibri"/>
              </a:rPr>
              <a:t>, </a:t>
            </a:r>
            <a:r>
              <a:rPr lang="en-US" err="1">
                <a:latin typeface="Calibri"/>
              </a:rPr>
              <a:t>сгруппированных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по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типу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события</a:t>
            </a:r>
            <a:r>
              <a:rPr lang="en-US">
                <a:latin typeface="Calibri"/>
              </a:rPr>
              <a:t>. </a:t>
            </a:r>
            <a:r>
              <a:rPr lang="en-US" err="1">
                <a:latin typeface="Calibri"/>
              </a:rPr>
              <a:t>На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деле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все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обработчики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событий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можно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увидеть</a:t>
            </a:r>
            <a:r>
              <a:rPr lang="en-US">
                <a:latin typeface="Calibri"/>
              </a:rPr>
              <a:t> в </a:t>
            </a:r>
            <a:r>
              <a:rPr lang="en-US" err="1">
                <a:latin typeface="Calibri"/>
              </a:rPr>
              <a:t>панели</a:t>
            </a:r>
            <a:r>
              <a:rPr lang="en-US">
                <a:latin typeface="Calibri"/>
              </a:rPr>
              <a:t> Elements </a:t>
            </a:r>
            <a:r>
              <a:rPr lang="en-US" err="1">
                <a:latin typeface="Calibri"/>
              </a:rPr>
              <a:t>во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вкладке</a:t>
            </a:r>
            <a:r>
              <a:rPr lang="en-US">
                <a:latin typeface="Calibri"/>
              </a:rPr>
              <a:t> Event Listeners, а </a:t>
            </a:r>
            <a:r>
              <a:rPr lang="en-US" err="1">
                <a:latin typeface="Calibri"/>
              </a:rPr>
              <a:t>так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же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настроить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фильтр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так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чтобы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видеть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только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обработчики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связанные</a:t>
            </a:r>
            <a:r>
              <a:rPr lang="en-US">
                <a:latin typeface="Calibri"/>
              </a:rPr>
              <a:t> с </a:t>
            </a:r>
            <a:r>
              <a:rPr lang="en-US" err="1">
                <a:latin typeface="Calibri"/>
              </a:rPr>
              <a:t>выделенным</a:t>
            </a:r>
            <a:r>
              <a:rPr lang="en-US">
                <a:latin typeface="Calibri"/>
              </a:rPr>
              <a:t> SOM </a:t>
            </a:r>
            <a:r>
              <a:rPr lang="en-US" err="1">
                <a:latin typeface="Calibri"/>
              </a:rPr>
              <a:t>элементом</a:t>
            </a:r>
            <a:r>
              <a:rPr lang="en-US">
                <a:latin typeface="Calibri"/>
              </a:rPr>
              <a:t>.</a:t>
            </a:r>
          </a:p>
          <a:p>
            <a:br>
              <a:rPr lang="en-US" b="1">
                <a:latin typeface="Calibri"/>
              </a:rPr>
            </a:br>
            <a:endParaRPr lang="en-US" b="1">
              <a:latin typeface="Calibri"/>
            </a:endParaRPr>
          </a:p>
          <a:p>
            <a:r>
              <a:rPr lang="en-US" b="1" err="1">
                <a:latin typeface="Calibri"/>
              </a:rPr>
              <a:t>monitorEvents</a:t>
            </a:r>
            <a:r>
              <a:rPr lang="en-US" b="1">
                <a:latin typeface="Calibri"/>
              </a:rPr>
              <a:t>()</a:t>
            </a:r>
            <a:r>
              <a:rPr lang="en-US">
                <a:latin typeface="Calibri"/>
              </a:rPr>
              <a:t> – </a:t>
            </a:r>
            <a:r>
              <a:rPr lang="en-US" err="1">
                <a:latin typeface="Calibri"/>
              </a:rPr>
              <a:t>функция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отслеживает</a:t>
            </a:r>
            <a:r>
              <a:rPr lang="en-US">
                <a:latin typeface="Calibri"/>
              </a:rPr>
              <a:t> </a:t>
            </a:r>
            <a:r>
              <a:rPr lang="en-US" err="1">
                <a:latin typeface="Calibri"/>
              </a:rPr>
              <a:t>событие</a:t>
            </a:r>
            <a:r>
              <a:rPr lang="en-US">
                <a:latin typeface="Calibri"/>
              </a:rPr>
              <a:t>(я) </a:t>
            </a:r>
            <a:r>
              <a:rPr lang="en-US" err="1">
                <a:latin typeface="Calibri"/>
              </a:rPr>
              <a:t>на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конкретном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объекте</a:t>
            </a:r>
            <a:r>
              <a:rPr lang="en-US">
                <a:latin typeface="Calibri"/>
              </a:rPr>
              <a:t>. </a:t>
            </a:r>
            <a:r>
              <a:rPr lang="en-US" err="1">
                <a:latin typeface="Calibri"/>
              </a:rPr>
              <a:t>Когда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событие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происходит</a:t>
            </a:r>
            <a:r>
              <a:rPr lang="en-US">
                <a:latin typeface="Calibri"/>
              </a:rPr>
              <a:t> в </a:t>
            </a:r>
            <a:r>
              <a:rPr lang="en-US" err="1">
                <a:latin typeface="Calibri"/>
              </a:rPr>
              <a:t>консоль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выводится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вся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информация</a:t>
            </a:r>
            <a:r>
              <a:rPr lang="en-US">
                <a:latin typeface="Calibri"/>
              </a:rPr>
              <a:t> о </a:t>
            </a:r>
            <a:r>
              <a:rPr lang="en-US" err="1">
                <a:latin typeface="Calibri"/>
              </a:rPr>
              <a:t>событии</a:t>
            </a:r>
            <a:r>
              <a:rPr lang="en-US">
                <a:latin typeface="Calibri"/>
              </a:rPr>
              <a:t>. </a:t>
            </a:r>
            <a:r>
              <a:rPr lang="en-US" err="1">
                <a:latin typeface="Calibri"/>
              </a:rPr>
              <a:t>Пример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отслеживания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всех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изменений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размера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окна</a:t>
            </a:r>
            <a:r>
              <a:rPr lang="en-US">
                <a:latin typeface="Calibri"/>
              </a:rPr>
              <a:t>: </a:t>
            </a:r>
            <a:r>
              <a:rPr lang="en-US" b="1" i="1" err="1">
                <a:latin typeface="Calibri"/>
              </a:rPr>
              <a:t>monitorEvents</a:t>
            </a:r>
            <a:r>
              <a:rPr lang="en-US" b="1" i="1">
                <a:latin typeface="Calibri"/>
              </a:rPr>
              <a:t>(window, "resize");</a:t>
            </a:r>
            <a:endParaRPr lang="ru-RU" b="1" i="1">
              <a:latin typeface="Calibri"/>
            </a:endParaRPr>
          </a:p>
          <a:p>
            <a:r>
              <a:rPr lang="ru-RU">
                <a:latin typeface="Calibri"/>
              </a:rPr>
              <a:t>Чтобы отписаться от </a:t>
            </a:r>
            <a:r>
              <a:rPr lang="ru-RU" err="1">
                <a:latin typeface="Calibri"/>
              </a:rPr>
              <a:t>прослушки</a:t>
            </a:r>
            <a:r>
              <a:rPr lang="ru-RU">
                <a:latin typeface="Calibri"/>
              </a:rPr>
              <a:t> события используется </a:t>
            </a:r>
            <a:r>
              <a:rPr lang="ru-RU" b="1" i="1" err="1">
                <a:latin typeface="Calibri"/>
              </a:rPr>
              <a:t>unmonitorEvents</a:t>
            </a:r>
            <a:r>
              <a:rPr lang="ru-RU" b="1" i="1">
                <a:latin typeface="Calibri"/>
              </a:rPr>
              <a:t>(</a:t>
            </a:r>
            <a:r>
              <a:rPr lang="ru-RU" b="1" i="1" err="1">
                <a:latin typeface="Calibri"/>
              </a:rPr>
              <a:t>window</a:t>
            </a:r>
            <a:r>
              <a:rPr lang="ru-RU" b="1" i="1">
                <a:latin typeface="Calibri"/>
              </a:rPr>
              <a:t>, "</a:t>
            </a:r>
            <a:r>
              <a:rPr lang="ru-RU" b="1" i="1" err="1">
                <a:latin typeface="Calibri"/>
              </a:rPr>
              <a:t>resize</a:t>
            </a:r>
            <a:r>
              <a:rPr lang="ru-RU" b="1" i="1">
                <a:latin typeface="Calibri"/>
              </a:rPr>
              <a:t>");</a:t>
            </a:r>
          </a:p>
          <a:p>
            <a:endParaRPr lang="ru-RU" b="1" i="1">
              <a:latin typeface="Calibri"/>
            </a:endParaRPr>
          </a:p>
          <a:p>
            <a:r>
              <a:rPr lang="en-US" b="1">
                <a:latin typeface="Calibri"/>
              </a:rPr>
              <a:t>copy(object)</a:t>
            </a:r>
            <a:r>
              <a:rPr lang="en-US">
                <a:latin typeface="Calibri"/>
              </a:rPr>
              <a:t> – </a:t>
            </a:r>
            <a:r>
              <a:rPr lang="en-US" err="1">
                <a:latin typeface="Calibri"/>
              </a:rPr>
              <a:t>функция</a:t>
            </a:r>
            <a:r>
              <a:rPr lang="en-US">
                <a:latin typeface="Calibri"/>
              </a:rPr>
              <a:t> </a:t>
            </a:r>
            <a:r>
              <a:rPr lang="en-US" err="1">
                <a:latin typeface="Calibri"/>
              </a:rPr>
              <a:t>копирует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строковое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представление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объектов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что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весьма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удобно</a:t>
            </a:r>
            <a:r>
              <a:rPr lang="en-US">
                <a:latin typeface="Calibri"/>
              </a:rPr>
              <a:t> в </a:t>
            </a:r>
            <a:r>
              <a:rPr lang="en-US" err="1">
                <a:latin typeface="Calibri"/>
              </a:rPr>
              <a:t>некоторых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случаях</a:t>
            </a:r>
            <a:r>
              <a:rPr lang="en-US">
                <a:latin typeface="Calibri"/>
              </a:rPr>
              <a:t>. </a:t>
            </a:r>
            <a:r>
              <a:rPr lang="en-US" err="1">
                <a:latin typeface="Calibri"/>
              </a:rPr>
              <a:t>Зачастую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разработчики</a:t>
            </a:r>
            <a:r>
              <a:rPr lang="en-US">
                <a:latin typeface="Calibri"/>
              </a:rPr>
              <a:t> в </a:t>
            </a:r>
            <a:r>
              <a:rPr lang="en-US" err="1">
                <a:latin typeface="Calibri"/>
              </a:rPr>
              <a:t>этих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целях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используют</a:t>
            </a:r>
            <a:r>
              <a:rPr lang="en-US">
                <a:latin typeface="Calibri"/>
              </a:rPr>
              <a:t> </a:t>
            </a:r>
            <a:r>
              <a:rPr lang="en-US" err="1">
                <a:latin typeface="Calibri"/>
              </a:rPr>
              <a:t>JSON.stringify</a:t>
            </a:r>
            <a:r>
              <a:rPr lang="en-US">
                <a:latin typeface="Calibri"/>
              </a:rPr>
              <a:t>(), а </a:t>
            </a:r>
            <a:r>
              <a:rPr lang="en-US" err="1">
                <a:latin typeface="Calibri"/>
              </a:rPr>
              <a:t>потом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просто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копируют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результат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из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консоли</a:t>
            </a:r>
            <a:r>
              <a:rPr lang="en-US">
                <a:latin typeface="Calibri"/>
              </a:rPr>
              <a:t>. </a:t>
            </a:r>
            <a:r>
              <a:rPr lang="en-US" err="1">
                <a:latin typeface="Calibri"/>
              </a:rPr>
              <a:t>Функция</a:t>
            </a:r>
            <a:r>
              <a:rPr lang="en-US">
                <a:latin typeface="Calibri"/>
              </a:rPr>
              <a:t> copy </a:t>
            </a:r>
            <a:r>
              <a:rPr lang="en-US" err="1">
                <a:latin typeface="Calibri"/>
              </a:rPr>
              <a:t>так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же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умеет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копировать</a:t>
            </a:r>
            <a:r>
              <a:rPr lang="en-US">
                <a:latin typeface="Calibri"/>
              </a:rPr>
              <a:t> и </a:t>
            </a:r>
            <a:r>
              <a:rPr lang="en-US" err="1">
                <a:latin typeface="Calibri"/>
              </a:rPr>
              <a:t>простые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типы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данных</a:t>
            </a:r>
            <a:r>
              <a:rPr lang="en-US">
                <a:latin typeface="Calibri"/>
              </a:rPr>
              <a:t>.</a:t>
            </a:r>
            <a:endParaRPr lang="ru-RU">
              <a:latin typeface="Calibri"/>
            </a:endParaRPr>
          </a:p>
          <a:p>
            <a:r>
              <a:rPr lang="en-US" b="1">
                <a:latin typeface="Calibri"/>
              </a:rPr>
              <a:t>debug(function)/</a:t>
            </a:r>
            <a:r>
              <a:rPr lang="en-US" b="1" err="1">
                <a:latin typeface="Calibri"/>
              </a:rPr>
              <a:t>undebug</a:t>
            </a:r>
            <a:r>
              <a:rPr lang="en-US" b="1">
                <a:latin typeface="Calibri"/>
              </a:rPr>
              <a:t>(function) </a:t>
            </a:r>
            <a:r>
              <a:rPr lang="en-US">
                <a:latin typeface="Calibri"/>
              </a:rPr>
              <a:t>– </a:t>
            </a:r>
            <a:r>
              <a:rPr lang="en-US" err="1">
                <a:latin typeface="Calibri"/>
              </a:rPr>
              <a:t>имея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ссылку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на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функцию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можно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средствами</a:t>
            </a:r>
            <a:r>
              <a:rPr lang="en-US">
                <a:latin typeface="Calibri"/>
              </a:rPr>
              <a:t> Command Line API </a:t>
            </a:r>
            <a:r>
              <a:rPr lang="en-US" err="1">
                <a:latin typeface="Calibri"/>
              </a:rPr>
              <a:t>добавить</a:t>
            </a:r>
            <a:r>
              <a:rPr lang="en-US">
                <a:latin typeface="Calibri"/>
              </a:rPr>
              <a:t> breakpoint к </a:t>
            </a:r>
            <a:r>
              <a:rPr lang="en-US" err="1">
                <a:latin typeface="Calibri"/>
              </a:rPr>
              <a:t>этой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функции</a:t>
            </a:r>
            <a:r>
              <a:rPr lang="en-US">
                <a:latin typeface="Calibri"/>
              </a:rPr>
              <a:t>.</a:t>
            </a:r>
            <a:endParaRPr lang="ru-RU">
              <a:latin typeface="Calibri"/>
            </a:endParaRPr>
          </a:p>
          <a:p>
            <a:r>
              <a:rPr lang="en-US" b="1">
                <a:latin typeface="Calibri"/>
              </a:rPr>
              <a:t>keys(object), values(object) </a:t>
            </a:r>
            <a:r>
              <a:rPr lang="en-US">
                <a:latin typeface="Calibri"/>
              </a:rPr>
              <a:t>– </a:t>
            </a:r>
            <a:r>
              <a:rPr lang="en-US" err="1">
                <a:latin typeface="Calibri"/>
              </a:rPr>
              <a:t>удобные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методы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по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конвертации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всех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ключей</a:t>
            </a:r>
            <a:r>
              <a:rPr lang="en-US">
                <a:latin typeface="Calibri"/>
              </a:rPr>
              <a:t>/</a:t>
            </a:r>
            <a:r>
              <a:rPr lang="en-US" err="1">
                <a:latin typeface="Calibri"/>
              </a:rPr>
              <a:t>значений</a:t>
            </a:r>
            <a:r>
              <a:rPr lang="en-US">
                <a:latin typeface="Calibri"/>
              </a:rPr>
              <a:t> </a:t>
            </a:r>
            <a:r>
              <a:rPr lang="en-US" err="1">
                <a:latin typeface="Calibri"/>
              </a:rPr>
              <a:t>объекта</a:t>
            </a:r>
            <a:r>
              <a:rPr lang="en-US">
                <a:latin typeface="Calibri"/>
              </a:rPr>
              <a:t> в </a:t>
            </a:r>
            <a:r>
              <a:rPr lang="en-US" err="1">
                <a:latin typeface="Calibri"/>
              </a:rPr>
              <a:t>массив</a:t>
            </a:r>
            <a:endParaRPr lang="ru-RU">
              <a:latin typeface="Calibri"/>
            </a:endParaRPr>
          </a:p>
          <a:p>
            <a:r>
              <a:rPr lang="en-US" b="1">
                <a:latin typeface="Calibri"/>
              </a:rPr>
              <a:t>table(data[, columns]) </a:t>
            </a:r>
            <a:r>
              <a:rPr lang="en-US">
                <a:latin typeface="Calibri"/>
              </a:rPr>
              <a:t>– </a:t>
            </a:r>
            <a:r>
              <a:rPr lang="en-US" err="1">
                <a:latin typeface="Calibri"/>
              </a:rPr>
              <a:t>возможно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наиболее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информативный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способ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вывода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коллекций</a:t>
            </a:r>
            <a:r>
              <a:rPr lang="en-US">
                <a:latin typeface="Calibri"/>
              </a:rPr>
              <a:t> в </a:t>
            </a:r>
            <a:r>
              <a:rPr lang="en-US" err="1">
                <a:latin typeface="Calibri"/>
              </a:rPr>
              <a:t>консоль</a:t>
            </a:r>
            <a:r>
              <a:rPr lang="en-US">
                <a:latin typeface="Calibri"/>
              </a:rPr>
              <a:t>. В </a:t>
            </a:r>
            <a:r>
              <a:rPr lang="en-US" err="1">
                <a:latin typeface="Calibri"/>
              </a:rPr>
              <a:t>отличии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от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вывода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коллекции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через</a:t>
            </a:r>
            <a:r>
              <a:rPr lang="en-US">
                <a:latin typeface="Calibri"/>
              </a:rPr>
              <a:t> console.log </a:t>
            </a:r>
            <a:r>
              <a:rPr lang="en-US" err="1">
                <a:latin typeface="Calibri"/>
              </a:rPr>
              <a:t>не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нужно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разворачивать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все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объекты</a:t>
            </a:r>
            <a:r>
              <a:rPr lang="en-US">
                <a:latin typeface="Calibri"/>
              </a:rPr>
              <a:t> в </a:t>
            </a:r>
            <a:r>
              <a:rPr lang="en-US" err="1">
                <a:latin typeface="Calibri"/>
              </a:rPr>
              <a:t>массиве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чтобы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сравнить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их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либо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найти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подходящий</a:t>
            </a:r>
            <a:r>
              <a:rPr lang="en-US">
                <a:latin typeface="Calibri"/>
              </a:rPr>
              <a:t> </a:t>
            </a:r>
            <a:r>
              <a:rPr lang="en-US" err="1">
                <a:latin typeface="Calibri"/>
              </a:rPr>
              <a:t>объект</a:t>
            </a:r>
            <a:r>
              <a:rPr lang="en-US">
                <a:latin typeface="Calibri"/>
              </a:rPr>
              <a:t>.</a:t>
            </a:r>
            <a:endParaRPr lang="ru-RU">
              <a:latin typeface="Calibri"/>
            </a:endParaRPr>
          </a:p>
          <a:p>
            <a:br>
              <a:rPr lang="ru-RU">
                <a:latin typeface="Calibri"/>
              </a:rPr>
            </a:br>
            <a:endParaRPr lang="ru-RU">
              <a:latin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62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>
                <a:latin typeface="Calibri"/>
              </a:rPr>
              <a:t>Source панель предоставляет удобный debugging интерфейс, который позволяет легко добавлять breakpoints для различных событий а так же предоставляет подробную информацию о состоянии приложения во время отладки.</a:t>
            </a:r>
            <a:endParaRPr lang="ru-RU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br>
              <a:rPr lang="ru-RU">
                <a:latin typeface="Calibri"/>
              </a:rPr>
            </a:br>
            <a:endParaRPr lang="ru-RU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>
                <a:latin typeface="Calibri"/>
              </a:rPr>
              <a:t>Составные части Source панели:</a:t>
            </a:r>
            <a:endParaRPr lang="en-US">
              <a:latin typeface="Calibri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>
                <a:latin typeface="Calibri"/>
              </a:rPr>
              <a:t>File tree – выдвижная панель в которой представлены все ресурсы загруженной страницы</a:t>
            </a:r>
            <a:endParaRPr lang="ru-RU">
              <a:latin typeface="Calibri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>
                <a:latin typeface="Calibri"/>
              </a:rPr>
              <a:t>Панель отображения ресурсов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>
                <a:latin typeface="Calibri"/>
              </a:rPr>
              <a:t>Управление брэйкпоинтами (F8, F10, F11)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>
                <a:latin typeface="Calibri"/>
              </a:rPr>
              <a:t>Аккордион саб панель с дополнительной информацией о брейкпоинтах</a:t>
            </a:r>
            <a:endParaRPr lang="en-US">
              <a:latin typeface="Calibri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>
                <a:latin typeface="Calibri"/>
              </a:rPr>
              <a:t>Pretty print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>
                <a:latin typeface="Calibri"/>
              </a:rPr>
              <a:t>Саб-панель Scope Variables показывает всю область видимости доступную при отладке. Так же область видимости при отладке доступна из консоли. По сути область видимости и есть состояние системы которое нас интересует в первую очередь при отладке.</a:t>
            </a:r>
            <a:endParaRPr lang="en-US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br>
              <a:rPr lang="ru-RU">
                <a:latin typeface="Calibri"/>
              </a:rPr>
            </a:br>
            <a:endParaRPr lang="en-US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>
                <a:latin typeface="Calibri"/>
              </a:rPr>
              <a:t>Цепочка область видимости(scope chain) сгруппирована по типу видимости: local, closure, global. Во всей цепочке может встречаться несколько Closure областей видимости.</a:t>
            </a:r>
            <a:endParaRPr lang="en-US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19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>
                <a:latin typeface="Calibri"/>
              </a:rPr>
              <a:t>Этот инструмент </a:t>
            </a:r>
            <a:r>
              <a:rPr lang="en-US">
                <a:latin typeface="Calibri"/>
              </a:rPr>
              <a:t>предоставляет подробную информацию о </a:t>
            </a:r>
            <a:r>
              <a:rPr lang="ru-RU">
                <a:latin typeface="Calibri"/>
              </a:rPr>
              <a:t>всех сетевых активностях. Так же это один из основных инструментов измерения скорости загрузки страницы</a:t>
            </a:r>
            <a:r>
              <a:rPr lang="en-US">
                <a:latin typeface="Calibri"/>
              </a:rPr>
              <a:t>.</a:t>
            </a:r>
            <a:endParaRPr lang="ru-RU">
              <a:latin typeface="Calibri"/>
            </a:endParaRPr>
          </a:p>
          <a:p>
            <a:pPr defTabSz="914400">
              <a:defRPr/>
            </a:pPr>
            <a:r>
              <a:rPr lang="ru-RU">
                <a:latin typeface="Calibri"/>
              </a:rPr>
              <a:t>Основные инструменты:</a:t>
            </a:r>
            <a:endParaRPr lang="en-US">
              <a:latin typeface="Calibri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>
                <a:latin typeface="Calibri"/>
              </a:rPr>
              <a:t>В самом низу панели выводится суммарная информация о загрузке </a:t>
            </a:r>
            <a:r>
              <a:rPr lang="en-US">
                <a:latin typeface="Calibri"/>
              </a:rPr>
              <a:t>страницы</a:t>
            </a:r>
            <a:r>
              <a:rPr lang="ru-RU">
                <a:latin typeface="Calibri"/>
              </a:rPr>
              <a:t>.</a:t>
            </a: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ru-RU">
                <a:latin typeface="Calibri"/>
              </a:rPr>
              <a:t>Сортировка и фильтр</a:t>
            </a:r>
            <a:endParaRPr lang="en-US">
              <a:latin typeface="Calibri"/>
            </a:endParaRP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ru-RU">
                <a:latin typeface="Calibri"/>
              </a:rPr>
              <a:t>Контекстное меню при клике на заголовки таблицы отобразит полный список доступных колонок. А так же позволяет удалять или добавлять колонки в таблицу.</a:t>
            </a:r>
            <a:endParaRPr lang="en-US">
              <a:latin typeface="Calibri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>
                <a:latin typeface="Calibri"/>
              </a:rPr>
              <a:t>Preserve log – сохраняет лог между перезагрузками страницы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>
                <a:latin typeface="Calibri"/>
              </a:rPr>
              <a:t>Визуализация данных.</a:t>
            </a:r>
            <a:endParaRPr lang="en-US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>
                <a:latin typeface="Calibri"/>
              </a:rPr>
              <a:t>Каждый запрос имеет полосу на временной шкале означающую начало и конец запроса. Бледная часть полосы показывает интервал ожидания 1го байта от сервера. Яркая часть полосы – фактическое время скачивания ресурса. Если навести мышку на полосу то всплывёт тултип с более подробной информацией о времени потраченном на то или иное состояние запроса.</a:t>
            </a:r>
            <a:endParaRPr lang="en-US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br>
              <a:rPr lang="ru-RU">
                <a:latin typeface="Calibri"/>
              </a:rPr>
            </a:br>
            <a:endParaRPr lang="en-US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>
                <a:latin typeface="Calibri"/>
              </a:rPr>
              <a:t>Так же на временной шкале присутствует 2 вертикальные полосы. Это маркеры событий:</a:t>
            </a:r>
            <a:endParaRPr lang="en-US">
              <a:latin typeface="Calibri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>
                <a:latin typeface="Calibri"/>
              </a:rPr>
              <a:t>Синяя – html документ загрузился и распарсился (DOMContentLoaded event)</a:t>
            </a:r>
            <a:endParaRPr lang="en-US">
              <a:latin typeface="Calibri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>
                <a:latin typeface="Calibri"/>
              </a:rPr>
              <a:t>Красная – вся статика находившаяся в html загрузилась (load event)</a:t>
            </a:r>
            <a:endParaRPr lang="en-US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>
                <a:latin typeface="Calibri"/>
              </a:rPr>
              <a:t>В отличие от всей таблицы, колонка с визуализацией предоставляет отдельный способ сортировки. При клике на заголовок выпадает список с различными вариантами сортировки, например: по времени начала/окончании запроса, по времени задержки, по времени загрузки и т.д.</a:t>
            </a:r>
            <a:endParaRPr lang="en-US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09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914400" eaLnBrk="1" fontAlgn="auto" latinLnBrk="0" hangingPunct="1">
              <a:buClrTx/>
              <a:buSzTx/>
              <a:tabLst/>
              <a:defRPr/>
            </a:pPr>
            <a:r>
              <a:rPr lang="en-US"/>
              <a:t>Performance </a:t>
            </a:r>
            <a:r>
              <a:rPr lang="en-US" err="1">
                <a:latin typeface="Calibri"/>
              </a:rPr>
              <a:t>панель</a:t>
            </a:r>
            <a:r>
              <a:rPr lang="en-US">
                <a:latin typeface="Calibri"/>
              </a:rPr>
              <a:t> – </a:t>
            </a:r>
            <a:r>
              <a:rPr lang="ru-RU">
                <a:latin typeface="Calibri"/>
              </a:rPr>
              <a:t>один</a:t>
            </a:r>
            <a:r>
              <a:rPr lang="en-US">
                <a:latin typeface="Calibri"/>
              </a:rPr>
              <a:t> </a:t>
            </a:r>
            <a:r>
              <a:rPr lang="ru-RU">
                <a:latin typeface="Calibri"/>
              </a:rPr>
              <a:t>из основных инструментов </a:t>
            </a:r>
            <a:r>
              <a:rPr lang="en-US">
                <a:latin typeface="Calibri"/>
              </a:rPr>
              <a:t>отладки производительности (профайлинг)</a:t>
            </a:r>
            <a:endParaRPr lang="ru-RU">
              <a:latin typeface="Calibri"/>
              <a:cs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>
                <a:latin typeface="Calibri"/>
              </a:rPr>
              <a:t>Панель имеет 3 мода</a:t>
            </a:r>
            <a:r>
              <a:rPr lang="en-US">
                <a:latin typeface="Calibri"/>
              </a:rPr>
              <a:t>.</a:t>
            </a:r>
            <a:endParaRPr lang="ru-RU">
              <a:latin typeface="Calibri"/>
            </a:endParaRPr>
          </a:p>
          <a:p>
            <a:pPr defTabSz="914400">
              <a:defRPr/>
            </a:pPr>
            <a:br>
              <a:rPr lang="ru-RU">
                <a:latin typeface="Calibri"/>
              </a:rPr>
            </a:br>
            <a:endParaRPr lang="en-US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>
                <a:latin typeface="Calibri"/>
              </a:rPr>
              <a:t>Events mode</a:t>
            </a:r>
            <a:r>
              <a:rPr lang="ru-RU">
                <a:latin typeface="Calibri"/>
              </a:rPr>
              <a:t>.</a:t>
            </a:r>
          </a:p>
          <a:p>
            <a:pPr defTabSz="914400">
              <a:defRPr/>
            </a:pPr>
            <a:r>
              <a:rPr lang="ru-RU">
                <a:latin typeface="Calibri"/>
              </a:rPr>
              <a:t>Вверху представлена временная шкала, на которой отмечаются события разноцветными полосами. Желтый – скриптинг, синий – загрузка, фиолетовый – рендеринг, зелёный</a:t>
            </a:r>
            <a:r>
              <a:rPr lang="en-US">
                <a:latin typeface="Calibri"/>
              </a:rPr>
              <a:t>– </a:t>
            </a:r>
            <a:r>
              <a:rPr lang="ru-RU">
                <a:latin typeface="Calibri"/>
              </a:rPr>
              <a:t>пэинтинг.</a:t>
            </a:r>
            <a:endParaRPr lang="en-US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>
                <a:latin typeface="Calibri"/>
              </a:rPr>
              <a:t>На временной шкале есть 2 ползунка которые регулирую zoomed timeline. Zoomed timelineрасположена ниже и состоит из 2х частей: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>
                <a:latin typeface="Calibri"/>
              </a:rPr>
              <a:t>Список событий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>
                <a:latin typeface="Calibri"/>
              </a:rPr>
              <a:t>Увеличенная временная шкала</a:t>
            </a:r>
            <a:endParaRPr lang="en-US">
              <a:latin typeface="Calibri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br>
              <a:rPr lang="ru-RU">
                <a:latin typeface="Calibri"/>
              </a:rPr>
            </a:br>
            <a:endParaRPr lang="en-US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>
                <a:latin typeface="Calibri"/>
              </a:rPr>
              <a:t>Ниже представлена панель деталей выбранного события.</a:t>
            </a:r>
            <a:endParaRPr lang="en-US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br>
              <a:rPr lang="ru-RU">
                <a:latin typeface="Calibri"/>
              </a:rPr>
            </a:br>
            <a:endParaRPr lang="en-US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>
                <a:latin typeface="Calibri"/>
              </a:rPr>
              <a:t>Чем полезен этот мод– он иллюстрирует на графиках все процессы выполняемые в браузере в момент записи. Timeline позволяет отследить какие процессы происходят очень часто либо очень медленно. И вследствие исправив это – улучшить производительность. </a:t>
            </a:r>
            <a:endParaRPr lang="en-US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>
                <a:latin typeface="Calibri"/>
              </a:rPr>
              <a:t>В панели со списком событий иногда нарисован желтый треугольник с восклицательным знаком. Это подсказка что данное событие (либо вложенное событие) форсирует reflow. Когда мы пытаемся взять какие-то свойства (высота , ширина, и т.д.) у DOM элемента это приводит кreflow. Частые reflow замедляют производительность, соответственно эта подсказка говорит о возможных ботлнеках .</a:t>
            </a:r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39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400">
              <a:defRPr/>
            </a:pPr>
            <a:r>
              <a:rPr lang="ru-RU">
                <a:latin typeface="Calibri"/>
              </a:rPr>
              <a:t>Когда мы обнаружили на </a:t>
            </a:r>
            <a:r>
              <a:rPr lang="en-US">
                <a:latin typeface="Calibri"/>
              </a:rPr>
              <a:t>Timeline </a:t>
            </a:r>
            <a:r>
              <a:rPr lang="ru-RU">
                <a:latin typeface="Calibri"/>
              </a:rPr>
              <a:t>узкие участки и их причиной стал наш JS код </a:t>
            </a:r>
            <a:r>
              <a:rPr lang="en-US">
                <a:latin typeface="Calibri"/>
              </a:rPr>
              <a:t> –</a:t>
            </a:r>
            <a:r>
              <a:rPr lang="ru-RU">
                <a:latin typeface="Calibri"/>
              </a:rPr>
              <a:t>нужно использовать profile для детального изучения</a:t>
            </a:r>
            <a:r>
              <a:rPr lang="en-US">
                <a:latin typeface="Calibri"/>
              </a:rPr>
              <a:t> .</a:t>
            </a:r>
            <a:endParaRPr lang="ru-RU">
              <a:latin typeface="Calibri"/>
            </a:endParaRPr>
          </a:p>
          <a:p>
            <a:pPr defTabSz="914400">
              <a:defRPr/>
            </a:pPr>
            <a:r>
              <a:rPr lang="ru-RU">
                <a:latin typeface="Calibri"/>
              </a:rPr>
              <a:t>Профайлер можно запустить как из devtools так и с помощью console.profile() метода</a:t>
            </a:r>
            <a:br>
              <a:rPr lang="ru-RU">
                <a:latin typeface="Calibri"/>
              </a:rPr>
            </a:br>
            <a:r>
              <a:rPr lang="ru-RU">
                <a:latin typeface="Calibri"/>
              </a:rPr>
              <a:t>.</a:t>
            </a:r>
          </a:p>
          <a:p>
            <a:pPr defTabSz="914400">
              <a:defRPr/>
            </a:pPr>
            <a:r>
              <a:rPr lang="ru-RU">
                <a:latin typeface="Calibri"/>
              </a:rPr>
              <a:t>Что делает профайлер во время записи</a:t>
            </a:r>
            <a:r>
              <a:rPr lang="en-US">
                <a:latin typeface="Calibri"/>
              </a:rPr>
              <a:t>– </a:t>
            </a:r>
            <a:r>
              <a:rPr lang="ru-RU">
                <a:latin typeface="Calibri"/>
              </a:rPr>
              <a:t>измеряет время выполнения всех функций. Это даёт нам возможность детально посмотреть что именно тормозит</a:t>
            </a:r>
            <a:r>
              <a:rPr lang="en-US">
                <a:latin typeface="Calibri"/>
              </a:rPr>
              <a:t> </a:t>
            </a:r>
            <a:r>
              <a:rPr lang="ru-RU">
                <a:latin typeface="Calibri"/>
              </a:rPr>
              <a:t>. </a:t>
            </a:r>
            <a:endParaRPr lang="en-US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>
                <a:latin typeface="Calibri"/>
              </a:rPr>
              <a:t>Профайлер позволяет нам отобразить результат в нескольких вариантах.</a:t>
            </a:r>
            <a:endParaRPr lang="en-US">
              <a:latin typeface="Calibri"/>
            </a:endParaRPr>
          </a:p>
          <a:p>
            <a:pPr defTabSz="914400">
              <a:defRPr/>
            </a:pPr>
            <a:r>
              <a:rPr lang="ru-RU">
                <a:latin typeface="Calibri"/>
              </a:rPr>
              <a:t>На этом слайде просто представлен список всех вызываемых функций и время их выполнения</a:t>
            </a:r>
            <a:br>
              <a:rPr lang="ru-RU">
                <a:latin typeface="Calibri"/>
              </a:rPr>
            </a:br>
            <a:r>
              <a:rPr lang="ru-RU">
                <a:latin typeface="Calibri"/>
              </a:rPr>
              <a:t>. В этой таблице  очень удобно сортировать результат и выявлять самые медленные функции.</a:t>
            </a:r>
            <a:endParaRPr lang="en-US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>
                <a:latin typeface="Calibri"/>
              </a:rPr>
              <a:t>Memory profiling.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>
                <a:latin typeface="Calibri"/>
              </a:rPr>
              <a:t>Профайлинг памяти отличается от профайлинга производительности JS. И является пожалуй самым сложным из всего что было перечислено в этой презентации.</a:t>
            </a:r>
            <a:endParaRPr lang="en-US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>
                <a:latin typeface="Calibri"/>
              </a:rPr>
              <a:t>Принцип такой – при записи сохраняется слепок памяти. И выводится в различных вариантах представления этих данных. Где просто перечисляется количество объектов того либо иного класса.</a:t>
            </a:r>
            <a:endParaRPr lang="en-US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>
                <a:latin typeface="Calibri"/>
              </a:rPr>
              <a:t>Существует несколько способов отслеживания утечек памяти. Один из них представлен на слайде. Принцип в следующем:</a:t>
            </a:r>
            <a:endParaRPr lang="en-US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>
                <a:latin typeface="Calibri"/>
              </a:rPr>
              <a:t>Делается слепок памяти, после чего совершается некоторое действие и делается слепок заново и опять действие и слепок. Далее выбирается Summary репорт для 3го слепка и правее от названия репорта в дропдауне выбирается Objects allocated between 1 and 2. В следствии чего мы видим в репорте слепка 3 все объекты которые остались после 2го действия как мусор. Мы предпологаем что это мусор потому что мы совершали одно и тоже действие и никаких объектов в 3ем слепке быть не должно.</a:t>
            </a:r>
            <a:endParaRPr lang="en-US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>
                <a:latin typeface="Calibri"/>
              </a:rPr>
              <a:t>Стало быть каким-то образом в приложении остаются ссылки на какие-то объекты или дом узлы которые создают утечки памяти.</a:t>
            </a:r>
            <a:endParaRPr lang="en-US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br>
              <a:rPr lang="ru-RU">
                <a:latin typeface="Calibri"/>
              </a:rPr>
            </a:br>
            <a:endParaRPr lang="ru-RU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>
                <a:latin typeface="Calibri"/>
              </a:rPr>
              <a:t>В панели Retainers показана ссылка на объект из-за которой он не может быть собран сборщиком мусора.</a:t>
            </a:r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61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4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29845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900" b="1" err="1">
                <a:latin typeface="Arial"/>
                <a:ea typeface="Arial"/>
                <a:cs typeface="Arial"/>
                <a:sym typeface="Arial"/>
              </a:rPr>
              <a:t>Преобразование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Браузер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преобразует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байты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из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HTML-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файла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размещенного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диске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или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сети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, в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символы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основываясь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приведенной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файле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кодировке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например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, UTF-8).</a:t>
            </a:r>
          </a:p>
          <a:p>
            <a:pPr marL="457200" lvl="0" indent="-29845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900" b="1" err="1">
                <a:latin typeface="Arial"/>
                <a:ea typeface="Arial"/>
                <a:cs typeface="Arial"/>
                <a:sym typeface="Arial"/>
              </a:rPr>
              <a:t>Разметка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основании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u="sng" err="1">
                <a:solidFill>
                  <a:srgbClr val="7986CB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стандарта</a:t>
            </a:r>
            <a:r>
              <a:rPr lang="en-US" sz="900" u="sng">
                <a:solidFill>
                  <a:srgbClr val="7986CB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 W3C HTML5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браузер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выделяет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среди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символов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теги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угловых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скобках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такие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как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&lt;html&gt;, &lt;body&gt; и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другие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. У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каждого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тега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есть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свое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значение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свой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набор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правил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lvl="0" indent="-29845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900" b="1" err="1">
                <a:latin typeface="Arial"/>
                <a:ea typeface="Arial"/>
                <a:cs typeface="Arial"/>
                <a:sym typeface="Arial"/>
              </a:rPr>
              <a:t>Создание</a:t>
            </a:r>
            <a:r>
              <a:rPr lang="en-US" sz="900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1" err="1">
                <a:latin typeface="Arial"/>
                <a:ea typeface="Arial"/>
                <a:cs typeface="Arial"/>
                <a:sym typeface="Arial"/>
              </a:rPr>
              <a:t>объектов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. С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помощью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HTML-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тегов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браузер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выделяет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документе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объекты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с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определенными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свойствами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900" b="1" err="1">
                <a:latin typeface="Arial"/>
                <a:ea typeface="Arial"/>
                <a:cs typeface="Arial"/>
                <a:sym typeface="Arial"/>
              </a:rPr>
              <a:t>Формирование</a:t>
            </a:r>
            <a:r>
              <a:rPr lang="en-US" sz="900" b="1">
                <a:latin typeface="Arial"/>
                <a:ea typeface="Arial"/>
                <a:cs typeface="Arial"/>
                <a:sym typeface="Arial"/>
              </a:rPr>
              <a:t> DOM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Объекты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образуют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древовидную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структуру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повторяющую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иерархию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HTML-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файла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, в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котором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одни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теги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помещаются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другие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Так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объект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i="1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помещается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под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i="1"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, а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объект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i="1"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, в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свою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очередь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под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i="1"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, и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так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err="1">
                <a:latin typeface="Arial"/>
                <a:ea typeface="Arial"/>
                <a:cs typeface="Arial"/>
                <a:sym typeface="Arial"/>
              </a:rPr>
              <a:t>далее</a:t>
            </a:r>
            <a:endParaRPr lang="en-US" sz="9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err="1">
                <a:latin typeface="Arial"/>
                <a:ea typeface="Arial"/>
                <a:cs typeface="Arial"/>
                <a:sym typeface="Arial"/>
              </a:rPr>
              <a:t>Все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эти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действия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преобразование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байтов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символы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определение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разметки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создание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объектов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формирование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DOM)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браузер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должен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выполнять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каждый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раз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при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обработке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HTML-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разметки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Этот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процесс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занимает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некоторое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время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особенно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при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обработке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большого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количества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тегов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err="1">
                <a:latin typeface="Arial"/>
                <a:ea typeface="Arial"/>
                <a:cs typeface="Arial"/>
                <a:sym typeface="Arial"/>
              </a:rPr>
              <a:t>Время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затрачиваемое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создание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DOM,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можно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отслеживать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с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помощью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функции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Timeline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99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-US" err="1">
                <a:latin typeface="Arial"/>
                <a:ea typeface="Arial"/>
                <a:cs typeface="Arial"/>
                <a:sym typeface="Arial"/>
              </a:rPr>
              <a:t>При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формировании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DOM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браузер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обнаружил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документе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ссылку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таблицу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стилей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(style.css).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Поскольку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она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необходима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для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визуализации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страницы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браузер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мгновенно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отправляет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сервер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запрос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получает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ответ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код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это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время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процесс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визуализации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останавливается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-US" err="1">
                <a:latin typeface="Arial"/>
                <a:ea typeface="Arial"/>
                <a:cs typeface="Arial"/>
                <a:sym typeface="Arial"/>
              </a:rPr>
              <a:t>Почему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CSSOM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имеет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древовидную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структуру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Сначала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браузер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присваивает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объекту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правила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характерные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для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его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родительского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элемента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а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затем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характерные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только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для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него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Таким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образом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получается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каскадный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набор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стилей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-US" err="1">
                <a:latin typeface="Arial"/>
                <a:ea typeface="Arial"/>
                <a:cs typeface="Arial"/>
                <a:sym typeface="Arial"/>
              </a:rPr>
              <a:t>Обратите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внимание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что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схема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отражает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модель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CSSOM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не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полностью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ней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представлены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только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правила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замещающие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стили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по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умолчанию</a:t>
            </a:r>
            <a:endParaRPr lang="en-US" b="1"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27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04800">
              <a:lnSpc>
                <a:spcPct val="163636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err="1">
                <a:latin typeface="Arial"/>
                <a:ea typeface="Arial"/>
                <a:cs typeface="Arial"/>
                <a:sym typeface="Arial"/>
              </a:rPr>
              <a:t>Начиная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с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основания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модели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DOM,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находит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все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видимые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объекты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914400" lvl="1" indent="-304800">
              <a:lnSpc>
                <a:spcPct val="115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err="1">
                <a:latin typeface="Arial"/>
                <a:ea typeface="Arial"/>
                <a:cs typeface="Arial"/>
                <a:sym typeface="Arial"/>
              </a:rPr>
              <a:t>Этот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этап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не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затрагивает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элементы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которые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не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будут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видны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странице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например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теги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скриптов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метатеги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и т. п.</a:t>
            </a:r>
          </a:p>
          <a:p>
            <a: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err="1">
                <a:latin typeface="Arial"/>
                <a:ea typeface="Arial"/>
                <a:cs typeface="Arial"/>
                <a:sym typeface="Arial"/>
              </a:rPr>
              <a:t>Он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также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не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затрагивает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объекты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помеченные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как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невидимые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с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помощью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CSS..</a:t>
            </a:r>
          </a:p>
          <a:p>
            <a:pPr marL="457200" lvl="0" indent="-304800" rtl="0">
              <a:lnSpc>
                <a:spcPct val="163636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Находит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в CSSOM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наборы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стилей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присваивает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их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соответствующим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объектам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err="1">
                <a:latin typeface="Arial"/>
                <a:ea typeface="Arial"/>
                <a:cs typeface="Arial"/>
                <a:sym typeface="Arial"/>
              </a:rPr>
              <a:t>Формирует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модель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из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видимых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объектов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их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содержания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стилей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72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err="1">
                <a:latin typeface="Arial"/>
                <a:ea typeface="Arial"/>
                <a:cs typeface="Arial"/>
                <a:sym typeface="Arial"/>
              </a:rPr>
              <a:t>Пришло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время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создать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макет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т. е.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выяснить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какого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размера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будут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объекты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как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их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нужно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расположить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u="sng" err="1">
                <a:solidFill>
                  <a:srgbClr val="7986CB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области</a:t>
            </a:r>
            <a:r>
              <a:rPr lang="en-US" u="sng">
                <a:solidFill>
                  <a:srgbClr val="7986CB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-US" u="sng" err="1">
                <a:solidFill>
                  <a:srgbClr val="7986CB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просмотра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err="1">
                <a:latin typeface="Arial"/>
                <a:ea typeface="Arial"/>
                <a:cs typeface="Arial"/>
                <a:sym typeface="Arial"/>
              </a:rPr>
              <a:t>Сформировав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макет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браузер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получает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блочную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модель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точно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отражающую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расположение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размер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каждого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объекта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области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просмотра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Все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относительные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показатели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преобразуются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абсолютное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положение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пикселей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экране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err="1">
                <a:latin typeface="Arial"/>
                <a:ea typeface="Arial"/>
                <a:cs typeface="Arial"/>
                <a:sym typeface="Arial"/>
              </a:rPr>
              <a:t>Наконец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когда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браузеру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известно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какие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объекты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будут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отображаться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странице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где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их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разместить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какие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стили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им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нужно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присвоить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можно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приступать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к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следующему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этапу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выводу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страницы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экран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Этот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этап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также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называется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визуализацией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или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latin typeface="Arial"/>
                <a:ea typeface="Arial"/>
                <a:cs typeface="Arial"/>
                <a:sym typeface="Arial"/>
              </a:rPr>
              <a:t>растеризацией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80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400">
              <a:defRPr/>
            </a:pPr>
            <a:r>
              <a:rPr lang="en-US" err="1">
                <a:cs typeface="Calibri"/>
              </a:rPr>
              <a:t>Имеет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значение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то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где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подключаются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скрипты</a:t>
            </a:r>
          </a:p>
          <a:p>
            <a:pPr defTabSz="914400">
              <a:defRPr/>
            </a:pPr>
            <a:r>
              <a:rPr lang="en-US" err="1">
                <a:cs typeface="Calibri"/>
              </a:rPr>
              <a:t>Когда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встречается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тэг</a:t>
            </a:r>
            <a:r>
              <a:rPr lang="en-US">
                <a:cs typeface="Calibri"/>
              </a:rPr>
              <a:t> с </a:t>
            </a:r>
            <a:r>
              <a:rPr lang="en-US" err="1">
                <a:cs typeface="Calibri"/>
              </a:rPr>
              <a:t>подключением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скрипта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отрисовка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страницы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приостанавливается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пока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не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скрипты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загрузятся</a:t>
            </a:r>
          </a:p>
          <a:p>
            <a:pPr defTabSz="914400">
              <a:defRPr/>
            </a:pPr>
            <a:r>
              <a:rPr lang="en-US">
                <a:cs typeface="Calibri"/>
              </a:rPr>
              <a:t>JS </a:t>
            </a:r>
            <a:r>
              <a:rPr lang="en-US" err="1">
                <a:cs typeface="Calibri"/>
              </a:rPr>
              <a:t>может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обращаться</a:t>
            </a:r>
            <a:r>
              <a:rPr lang="en-US">
                <a:cs typeface="Calibri"/>
              </a:rPr>
              <a:t> к </a:t>
            </a:r>
            <a:r>
              <a:rPr lang="en-US" err="1">
                <a:cs typeface="Calibri"/>
              </a:rPr>
              <a:t>dom</a:t>
            </a:r>
            <a:r>
              <a:rPr lang="en-US">
                <a:cs typeface="Calibri"/>
              </a:rPr>
              <a:t> и </a:t>
            </a:r>
            <a:r>
              <a:rPr lang="en-US" err="1">
                <a:cs typeface="Calibri"/>
              </a:rPr>
              <a:t>cssom</a:t>
            </a:r>
            <a:r>
              <a:rPr lang="en-US">
                <a:cs typeface="Calibri"/>
              </a:rPr>
              <a:t> и </a:t>
            </a:r>
            <a:r>
              <a:rPr lang="en-US" err="1">
                <a:cs typeface="Calibri"/>
              </a:rPr>
              <a:t>изменять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их</a:t>
            </a:r>
          </a:p>
          <a:p>
            <a:pPr defTabSz="914400">
              <a:defRPr/>
            </a:pPr>
            <a:r>
              <a:rPr lang="en-US" err="1">
                <a:cs typeface="Calibri"/>
              </a:rPr>
              <a:t>Выполнение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скрипта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приостанавливается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пока</a:t>
            </a:r>
            <a:r>
              <a:rPr lang="en-US">
                <a:cs typeface="Calibri"/>
              </a:rPr>
              <a:t> CSSOM </a:t>
            </a:r>
            <a:r>
              <a:rPr lang="en-US" err="1">
                <a:cs typeface="Calibri"/>
              </a:rPr>
              <a:t>не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будет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готов</a:t>
            </a:r>
          </a:p>
          <a:p>
            <a:pPr defTabSz="914400">
              <a:defRPr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6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u="sng">
                <a:solidFill>
                  <a:srgbClr val="0000EE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https://developers.google.com/web/fundamentals/performance/critical-rendering-path/analyzing-crp</a:t>
            </a:r>
          </a:p>
          <a:p>
            <a:pPr defTabSz="914400">
              <a:defRPr/>
            </a:pPr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26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70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>
                <a:solidFill>
                  <a:srgbClr val="444444"/>
                </a:solidFill>
              </a:rPr>
              <a:t>Click to add text - Lorem </a:t>
            </a:r>
            <a:r>
              <a:rPr lang="en-US" err="1">
                <a:solidFill>
                  <a:srgbClr val="444444"/>
                </a:solidFill>
              </a:rPr>
              <a:t>ipsum</a:t>
            </a:r>
            <a:r>
              <a:rPr lang="en-US">
                <a:solidFill>
                  <a:srgbClr val="444444"/>
                </a:solidFill>
              </a:rPr>
              <a:t> dolor sit </a:t>
            </a:r>
            <a:r>
              <a:rPr lang="en-US" err="1">
                <a:solidFill>
                  <a:srgbClr val="444444"/>
                </a:solidFill>
              </a:rPr>
              <a:t>amet</a:t>
            </a:r>
            <a:r>
              <a:rPr lang="en-US">
                <a:solidFill>
                  <a:srgbClr val="444444"/>
                </a:solidFill>
              </a:rPr>
              <a:t>, </a:t>
            </a:r>
            <a:r>
              <a:rPr lang="en-US" err="1">
                <a:solidFill>
                  <a:srgbClr val="444444"/>
                </a:solidFill>
              </a:rPr>
              <a:t>consectetur</a:t>
            </a:r>
            <a:r>
              <a:rPr lang="en-US">
                <a:solidFill>
                  <a:srgbClr val="444444"/>
                </a:solidFill>
              </a:rPr>
              <a:t> adipiscing </a:t>
            </a:r>
            <a:r>
              <a:rPr lang="en-US" err="1">
                <a:solidFill>
                  <a:srgbClr val="444444"/>
                </a:solidFill>
              </a:rPr>
              <a:t>elit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Ut</a:t>
            </a:r>
            <a:r>
              <a:rPr lang="en-US">
                <a:solidFill>
                  <a:srgbClr val="444444"/>
                </a:solidFill>
              </a:rPr>
              <a:t> vitae </a:t>
            </a:r>
            <a:r>
              <a:rPr lang="en-US" err="1">
                <a:solidFill>
                  <a:srgbClr val="444444"/>
                </a:solidFill>
              </a:rPr>
              <a:t>laoreet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Sed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eleifend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 a </a:t>
            </a:r>
            <a:r>
              <a:rPr lang="en-US" err="1">
                <a:solidFill>
                  <a:srgbClr val="444444"/>
                </a:solidFill>
              </a:rPr>
              <a:t>purus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tincidunt</a:t>
            </a:r>
            <a:r>
              <a:rPr lang="en-US">
                <a:solidFill>
                  <a:srgbClr val="444444"/>
                </a:solidFill>
              </a:rPr>
              <a:t>, a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Praesent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justo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nec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metus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auctor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volutpat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Morbi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mattis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eros</a:t>
            </a:r>
            <a:r>
              <a:rPr lang="en-US">
                <a:solidFill>
                  <a:srgbClr val="444444"/>
                </a:solidFill>
              </a:rPr>
              <a:t>, </a:t>
            </a:r>
            <a:r>
              <a:rPr lang="en-US" err="1">
                <a:solidFill>
                  <a:srgbClr val="444444"/>
                </a:solidFill>
              </a:rPr>
              <a:t>adipiscing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tempor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varius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eget</a:t>
            </a:r>
            <a:r>
              <a:rPr lang="en-US">
                <a:solidFill>
                  <a:srgbClr val="444444"/>
                </a:solidFill>
              </a:rPr>
              <a:t>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079896"/>
            <a:ext cx="8332740" cy="33832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add numbered list</a:t>
            </a:r>
          </a:p>
          <a:p>
            <a:pPr lvl="0"/>
            <a:r>
              <a:rPr lang="en-US"/>
              <a:t>Click to add numbered list</a:t>
            </a:r>
          </a:p>
          <a:p>
            <a:pPr lvl="0"/>
            <a:r>
              <a:rPr lang="en-US"/>
              <a:t>Click to add numbered list</a:t>
            </a:r>
          </a:p>
          <a:p>
            <a:pPr lvl="0"/>
            <a:r>
              <a:rPr lang="en-US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332311"/>
            <a:ext cx="8329612" cy="31473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1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366699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1" r:id="rId4"/>
    <p:sldLayoutId id="2147483753" r:id="rId5"/>
    <p:sldLayoutId id="2147483754" r:id="rId6"/>
    <p:sldLayoutId id="2147483755" r:id="rId7"/>
    <p:sldLayoutId id="2147483757" r:id="rId8"/>
    <p:sldLayoutId id="2147483711" r:id="rId9"/>
    <p:sldLayoutId id="2147483749" r:id="rId10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/index" TargetMode="External"/><Relationship Id="rId7" Type="http://schemas.openxmlformats.org/officeDocument/2006/relationships/hyperlink" Target="https://www.udacity.com/course/website-performance-optimization--ud884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bardt/devtools_training_app" TargetMode="External"/><Relationship Id="rId5" Type="http://schemas.openxmlformats.org/officeDocument/2006/relationships/hyperlink" Target="https://habrahabr.ru/company/2gis/blog/246557/" TargetMode="External"/><Relationship Id="rId4" Type="http://schemas.openxmlformats.org/officeDocument/2006/relationships/hyperlink" Target="https://developers.google.com/web/fundamentals/performance/?hl=r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586314"/>
          </a:xfrm>
        </p:spPr>
        <p:txBody>
          <a:bodyPr/>
          <a:lstStyle/>
          <a:p>
            <a:r>
              <a:rPr lang="en-US"/>
              <a:t>Developer tools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0400" y="3340101"/>
            <a:ext cx="6488113" cy="284693"/>
          </a:xfrm>
        </p:spPr>
        <p:txBody>
          <a:bodyPr lIns="68580" tIns="34290" rIns="68580" bIns="34290" anchor="t">
            <a:spAutoFit/>
          </a:bodyPr>
          <a:lstStyle/>
          <a:p>
            <a:r>
              <a:rPr lang="en-US"/>
              <a:t>Diana </a:t>
            </a:r>
            <a:r>
              <a:rPr lang="en-US" err="1"/>
              <a:t>Ishmatova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 lIns="68580" tIns="34290" rIns="68580" bIns="34290" anchor="t">
            <a:normAutofit lnSpcReduction="10000"/>
          </a:bodyPr>
          <a:lstStyle/>
          <a:p>
            <a:r>
              <a:rPr lang="en-US">
                <a:latin typeface="Trebuchet MS"/>
                <a:cs typeface="Trebuchet MS"/>
              </a:rPr>
              <a:t>July, 2018</a:t>
            </a: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72404" y="3394370"/>
            <a:ext cx="3272884" cy="647100"/>
          </a:xfrm>
        </p:spPr>
        <p:txBody>
          <a:bodyPr/>
          <a:lstStyle/>
          <a:p>
            <a:r>
              <a:rPr lang="en-US"/>
              <a:t>Approach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72404" y="2869953"/>
            <a:ext cx="3491790" cy="647100"/>
          </a:xfrm>
        </p:spPr>
        <p:txBody>
          <a:bodyPr/>
          <a:lstStyle/>
          <a:p>
            <a:r>
              <a:rPr lang="en-US"/>
              <a:t>Optimization </a:t>
            </a:r>
          </a:p>
        </p:txBody>
      </p:sp>
    </p:spTree>
    <p:extLst>
      <p:ext uri="{BB962C8B-B14F-4D97-AF65-F5344CB8AC3E}">
        <p14:creationId xmlns:p14="http://schemas.microsoft.com/office/powerpoint/2010/main" val="2462457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>
                <a:solidFill>
                  <a:srgbClr val="444444"/>
                </a:solidFill>
              </a:rPr>
              <a:t>Analyze and characterize your critical path: number of resources, bytes, length.</a:t>
            </a:r>
          </a:p>
          <a:p>
            <a:r>
              <a:rPr lang="en-US">
                <a:solidFill>
                  <a:srgbClr val="444444"/>
                </a:solidFill>
              </a:rPr>
              <a:t>Minimize number of critical resources: eliminate them, defer their download, mark them as </a:t>
            </a:r>
            <a:r>
              <a:rPr lang="en-US" err="1">
                <a:solidFill>
                  <a:srgbClr val="444444"/>
                </a:solidFill>
              </a:rPr>
              <a:t>async</a:t>
            </a:r>
            <a:r>
              <a:rPr lang="en-US">
                <a:solidFill>
                  <a:srgbClr val="444444"/>
                </a:solidFill>
              </a:rPr>
              <a:t>, etc.</a:t>
            </a:r>
          </a:p>
          <a:p>
            <a:r>
              <a:rPr lang="en-US">
                <a:solidFill>
                  <a:srgbClr val="444444"/>
                </a:solidFill>
              </a:rPr>
              <a:t>Optimize the order in which the remaining critical resources are loaded: you want to download all critical assets as early as possible to shorten the critical path length.</a:t>
            </a:r>
          </a:p>
          <a:p>
            <a:r>
              <a:rPr lang="en-US">
                <a:solidFill>
                  <a:srgbClr val="444444"/>
                </a:solidFill>
              </a:rPr>
              <a:t>Optimize the number of critical bytes to reduce the download time (number of roundtrips).</a:t>
            </a:r>
          </a:p>
          <a:p>
            <a:endParaRPr lang="en-US">
              <a:solidFill>
                <a:srgbClr val="444444"/>
              </a:solidFill>
            </a:endParaRPr>
          </a:p>
          <a:p>
            <a:pPr>
              <a:spcAft>
                <a:spcPts val="600"/>
              </a:spcAft>
            </a:pPr>
            <a:endParaRPr lang="en-US">
              <a:solidFill>
                <a:srgbClr val="444444"/>
              </a:solidFill>
            </a:endParaRPr>
          </a:p>
          <a:p>
            <a:pPr>
              <a:buSzPct val="140000"/>
            </a:pPr>
            <a:endParaRPr lang="en-US">
              <a:solidFill>
                <a:srgbClr val="44444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Measure then optimize</a:t>
            </a:r>
          </a:p>
        </p:txBody>
      </p:sp>
    </p:spTree>
    <p:extLst>
      <p:ext uri="{BB962C8B-B14F-4D97-AF65-F5344CB8AC3E}">
        <p14:creationId xmlns:p14="http://schemas.microsoft.com/office/powerpoint/2010/main" val="4210085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Progressive rendering</a:t>
            </a:r>
          </a:p>
        </p:txBody>
      </p:sp>
      <p:pic>
        <p:nvPicPr>
          <p:cNvPr id="6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112" y="1131425"/>
            <a:ext cx="5819775" cy="285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1044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72404" y="3947727"/>
            <a:ext cx="2199000" cy="647100"/>
          </a:xfrm>
        </p:spPr>
        <p:txBody>
          <a:bodyPr/>
          <a:lstStyle/>
          <a:p>
            <a:r>
              <a:rPr lang="en-US"/>
              <a:t>Model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72404" y="3394370"/>
            <a:ext cx="2469907" cy="647100"/>
          </a:xfrm>
        </p:spPr>
        <p:txBody>
          <a:bodyPr/>
          <a:lstStyle/>
          <a:p>
            <a:r>
              <a:rPr lang="en-US"/>
              <a:t>Object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72404" y="2869953"/>
            <a:ext cx="2359300" cy="647100"/>
          </a:xfrm>
        </p:spPr>
        <p:txBody>
          <a:bodyPr/>
          <a:lstStyle/>
          <a:p>
            <a:r>
              <a:rPr lang="en-US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250810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BOM</a:t>
            </a:r>
          </a:p>
        </p:txBody>
      </p:sp>
      <p:pic>
        <p:nvPicPr>
          <p:cNvPr id="4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559" y="949123"/>
            <a:ext cx="4084882" cy="35650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1879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72404" y="3394370"/>
            <a:ext cx="2102179" cy="647100"/>
          </a:xfrm>
        </p:spPr>
        <p:txBody>
          <a:bodyPr/>
          <a:lstStyle/>
          <a:p>
            <a:r>
              <a:rPr lang="en-US"/>
              <a:t>Tools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72404" y="2869953"/>
            <a:ext cx="2777683" cy="647100"/>
          </a:xfrm>
        </p:spPr>
        <p:txBody>
          <a:bodyPr/>
          <a:lstStyle/>
          <a:p>
            <a:r>
              <a:rPr lang="en-US"/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3989587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lIns="68580" tIns="34290" rIns="68580" bIns="34290" anchor="t">
            <a:noAutofit/>
          </a:bodyPr>
          <a:lstStyle/>
          <a:p>
            <a:r>
              <a:rPr lang="en-US">
                <a:solidFill>
                  <a:srgbClr val="444444"/>
                </a:solidFill>
              </a:rPr>
              <a:t>Edit html</a:t>
            </a:r>
            <a:endParaRPr lang="ru-RU">
              <a:solidFill>
                <a:srgbClr val="444444"/>
              </a:solidFill>
            </a:endParaRPr>
          </a:p>
          <a:p>
            <a:r>
              <a:rPr lang="en-US">
                <a:solidFill>
                  <a:srgbClr val="444444"/>
                </a:solidFill>
              </a:rPr>
              <a:t>Smart Debugging(Break ON)</a:t>
            </a:r>
          </a:p>
          <a:p>
            <a:r>
              <a:rPr lang="en-US">
                <a:solidFill>
                  <a:srgbClr val="444444"/>
                </a:solidFill>
              </a:rPr>
              <a:t>Emulation of hover active </a:t>
            </a:r>
            <a:r>
              <a:rPr lang="en-US" err="1">
                <a:solidFill>
                  <a:srgbClr val="444444"/>
                </a:solidFill>
              </a:rPr>
              <a:t>etc</a:t>
            </a:r>
            <a:endParaRPr lang="en-US">
              <a:solidFill>
                <a:srgbClr val="444444"/>
              </a:solidFill>
            </a:endParaRPr>
          </a:p>
          <a:p>
            <a:r>
              <a:rPr lang="en-US">
                <a:solidFill>
                  <a:srgbClr val="444444"/>
                </a:solidFill>
              </a:rPr>
              <a:t>Styles Tab</a:t>
            </a:r>
          </a:p>
          <a:p>
            <a:pPr lvl="1">
              <a:lnSpc>
                <a:spcPts val="1800"/>
              </a:lnSpc>
            </a:pPr>
            <a:r>
              <a:rPr lang="en-US">
                <a:solidFill>
                  <a:srgbClr val="444444"/>
                </a:solidFill>
              </a:rPr>
              <a:t>filter </a:t>
            </a:r>
          </a:p>
          <a:p>
            <a:pPr lvl="1">
              <a:lnSpc>
                <a:spcPts val="1800"/>
              </a:lnSpc>
            </a:pPr>
            <a:r>
              <a:rPr lang="en-US">
                <a:solidFill>
                  <a:srgbClr val="444444"/>
                </a:solidFill>
              </a:rPr>
              <a:t>event listeners</a:t>
            </a:r>
          </a:p>
          <a:p>
            <a:pPr lvl="1">
              <a:lnSpc>
                <a:spcPts val="1800"/>
              </a:lnSpc>
            </a:pPr>
            <a:r>
              <a:rPr lang="en-US" err="1">
                <a:solidFill>
                  <a:srgbClr val="444444"/>
                </a:solidFill>
              </a:rPr>
              <a:t>dom</a:t>
            </a:r>
            <a:r>
              <a:rPr lang="en-US">
                <a:solidFill>
                  <a:srgbClr val="444444"/>
                </a:solidFill>
              </a:rPr>
              <a:t> breakpoints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err="1"/>
              <a:t>Elements</a:t>
            </a: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050" y="1079500"/>
            <a:ext cx="5082684" cy="228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07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lIns="68580" tIns="34290" rIns="68580" bIns="34290" anchor="t">
            <a:noAutofit/>
          </a:bodyPr>
          <a:lstStyle/>
          <a:p>
            <a:r>
              <a:rPr lang="en-US">
                <a:solidFill>
                  <a:srgbClr val="444444"/>
                </a:solidFill>
              </a:rPr>
              <a:t>Log </a:t>
            </a:r>
            <a:r>
              <a:rPr lang="en-US" err="1">
                <a:solidFill>
                  <a:srgbClr val="444444"/>
                </a:solidFill>
              </a:rPr>
              <a:t>XMLHttpRequests</a:t>
            </a:r>
            <a:r>
              <a:rPr lang="en-US">
                <a:solidFill>
                  <a:srgbClr val="444444"/>
                </a:solidFill>
              </a:rPr>
              <a:t>, Preserve Log </a:t>
            </a:r>
            <a:endParaRPr lang="ru-RU">
              <a:solidFill>
                <a:srgbClr val="444444"/>
              </a:solidFill>
            </a:endParaRPr>
          </a:p>
          <a:p>
            <a:r>
              <a:rPr lang="en-US">
                <a:solidFill>
                  <a:srgbClr val="444444"/>
                </a:solidFill>
              </a:rPr>
              <a:t>Console API( log, warn, error, assert, trace )</a:t>
            </a:r>
          </a:p>
          <a:p>
            <a:r>
              <a:rPr lang="en-US">
                <a:solidFill>
                  <a:srgbClr val="444444"/>
                </a:solidFill>
              </a:rPr>
              <a:t>Console.time, console.timeEnd</a:t>
            </a:r>
          </a:p>
          <a:p>
            <a:r>
              <a:rPr lang="en-US">
                <a:solidFill>
                  <a:srgbClr val="444444"/>
                </a:solidFill>
              </a:rPr>
              <a:t>Elements($0, $(selector), $$(selector))</a:t>
            </a:r>
          </a:p>
          <a:p>
            <a:r>
              <a:rPr lang="en-US">
                <a:solidFill>
                  <a:srgbClr val="444444"/>
                </a:solidFill>
              </a:rPr>
              <a:t>Evaluating expressions</a:t>
            </a:r>
          </a:p>
          <a:p>
            <a:endParaRPr lang="en-US">
              <a:solidFill>
                <a:srgbClr val="44444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err="1"/>
              <a:t>Console</a:t>
            </a: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116" y="1216025"/>
            <a:ext cx="3458176" cy="104197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776" y="2436957"/>
            <a:ext cx="4094302" cy="11519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776" y="3734046"/>
            <a:ext cx="4120285" cy="73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22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331913"/>
            <a:ext cx="3687361" cy="3148012"/>
          </a:xfrm>
        </p:spPr>
        <p:txBody>
          <a:bodyPr vert="horz" lIns="68580" tIns="34290" rIns="68580" bIns="34290" rtlCol="0" anchor="t">
            <a:normAutofit/>
          </a:bodyPr>
          <a:lstStyle/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>
                <a:solidFill>
                  <a:srgbClr val="464547"/>
                </a:solidFill>
                <a:latin typeface="Trebuchet MS" charset="0"/>
              </a:rPr>
              <a:t>copy(object)</a:t>
            </a:r>
            <a:endParaRPr lang="ru-RU">
              <a:solidFill>
                <a:srgbClr val="464547"/>
              </a:solidFill>
              <a:latin typeface="Trebuchet MS" charset="0"/>
            </a:endParaRP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>
                <a:solidFill>
                  <a:srgbClr val="464547"/>
                </a:solidFill>
                <a:latin typeface="Trebuchet MS" charset="0"/>
              </a:rPr>
              <a:t>debug(function)/</a:t>
            </a:r>
            <a:r>
              <a:rPr lang="en-US" err="1">
                <a:solidFill>
                  <a:srgbClr val="464547"/>
                </a:solidFill>
                <a:latin typeface="Trebuchet MS" charset="0"/>
              </a:rPr>
              <a:t>undebug</a:t>
            </a:r>
            <a:r>
              <a:rPr lang="en-US">
                <a:solidFill>
                  <a:srgbClr val="464547"/>
                </a:solidFill>
                <a:latin typeface="Trebuchet MS" charset="0"/>
              </a:rPr>
              <a:t>(function)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>
                <a:solidFill>
                  <a:srgbClr val="464547"/>
                </a:solidFill>
                <a:latin typeface="Trebuchet MS" charset="0"/>
              </a:rPr>
              <a:t>keys(object), values(object)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>
                <a:solidFill>
                  <a:srgbClr val="464547"/>
                </a:solidFill>
                <a:latin typeface="Trebuchet MS" charset="0"/>
              </a:rPr>
              <a:t>table(data[, columns])   </a:t>
            </a:r>
            <a:r>
              <a:rPr lang="en-US">
                <a:solidFill>
                  <a:srgbClr val="000000"/>
                </a:solidFill>
                <a:latin typeface="Trebuchet MS" charset="0"/>
              </a:rPr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err="1">
                <a:latin typeface="Arial Black" charset="0"/>
              </a:rPr>
              <a:t>Console:advanced</a:t>
            </a:r>
            <a:endParaRPr lang="ru-RU">
              <a:latin typeface="Arial Black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513" y="987637"/>
            <a:ext cx="1467389" cy="264688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USEFUL METHODS</a:t>
            </a:r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372192" y="987637"/>
            <a:ext cx="171104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EVENTS MONITORING</a:t>
            </a:r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646" y="1431150"/>
            <a:ext cx="2743200" cy="2453716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4047460" y="1331913"/>
            <a:ext cx="3687361" cy="3148012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err="1">
                <a:solidFill>
                  <a:srgbClr val="464547"/>
                </a:solidFill>
                <a:latin typeface="Trebuchet MS" charset="0"/>
              </a:rPr>
              <a:t>getEventListeners</a:t>
            </a:r>
            <a:r>
              <a:rPr lang="en-US">
                <a:solidFill>
                  <a:srgbClr val="464547"/>
                </a:solidFill>
                <a:latin typeface="Trebuchet MS" charset="0"/>
              </a:rPr>
              <a:t> </a:t>
            </a:r>
            <a:r>
              <a:rPr lang="ru-RU">
                <a:solidFill>
                  <a:srgbClr val="464547"/>
                </a:solidFill>
                <a:latin typeface="Trebuchet MS" charset="0"/>
              </a:rPr>
              <a:t> 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err="1">
                <a:solidFill>
                  <a:srgbClr val="464547"/>
                </a:solidFill>
                <a:latin typeface="Trebuchet MS" charset="0"/>
              </a:rPr>
              <a:t>monitorEvents</a:t>
            </a:r>
            <a:r>
              <a:rPr lang="en-US">
                <a:solidFill>
                  <a:srgbClr val="464547"/>
                </a:solidFill>
                <a:latin typeface="Trebuchet MS" charset="0"/>
              </a:rPr>
              <a:t> </a:t>
            </a:r>
            <a:r>
              <a:rPr lang="ru-RU">
                <a:solidFill>
                  <a:srgbClr val="444444"/>
                </a:solidFill>
                <a:latin typeface="Trebuchet MS" charset="0"/>
              </a:rPr>
              <a:t> </a:t>
            </a:r>
            <a:endParaRPr lang="en-US">
              <a:solidFill>
                <a:srgbClr val="444444"/>
              </a:solidFill>
              <a:latin typeface="Trebuchet MS" charset="0"/>
            </a:endParaRP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err="1">
                <a:solidFill>
                  <a:srgbClr val="444444"/>
                </a:solidFill>
                <a:latin typeface="Trebuchet MS" charset="0"/>
              </a:rPr>
              <a:t>unmonitorEvents</a:t>
            </a:r>
            <a:endParaRPr lang="en-US">
              <a:solidFill>
                <a:srgbClr val="444444"/>
              </a:solidFill>
              <a:latin typeface="Trebuchet MS" charset="0"/>
            </a:endParaRPr>
          </a:p>
          <a:p>
            <a:pPr marL="0" indent="0">
              <a:lnSpc>
                <a:spcPct val="130000"/>
              </a:lnSpc>
              <a:buClr>
                <a:srgbClr val="2FC2D9"/>
              </a:buClr>
              <a:buNone/>
            </a:pPr>
            <a:r>
              <a:rPr lang="en-US">
                <a:solidFill>
                  <a:srgbClr val="000000"/>
                </a:solidFill>
                <a:latin typeface="Trebuchet MS" charset="0"/>
              </a:rPr>
              <a:t> </a:t>
            </a:r>
            <a:endParaRPr lang="ru-RU">
              <a:solidFill>
                <a:srgbClr val="000000"/>
              </a:solidFill>
              <a:latin typeface="Trebuchet MS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13" y="2823094"/>
            <a:ext cx="4605236" cy="185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95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464547"/>
                </a:solidFill>
                <a:latin typeface="Arial Black" charset="0"/>
              </a:rPr>
              <a:t>Sources panel &amp; Debugging JavaScript </a:t>
            </a:r>
            <a:endParaRPr lang="ru-RU">
              <a:solidFill>
                <a:srgbClr val="464547"/>
              </a:solidFill>
              <a:latin typeface="Arial Black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48872" y="1027545"/>
            <a:ext cx="3832597" cy="3382963"/>
          </a:xfr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346947" y="1075537"/>
            <a:ext cx="8332740" cy="3383280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marL="342900" indent="-342900" algn="l" defTabSz="3429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444444"/>
                </a:solidFill>
              </a:rPr>
              <a:t>Call Stack panel</a:t>
            </a:r>
            <a:endParaRPr lang="ru-RU">
              <a:solidFill>
                <a:srgbClr val="444444"/>
              </a:solidFill>
            </a:endParaRPr>
          </a:p>
          <a:p>
            <a:r>
              <a:rPr lang="en-US">
                <a:solidFill>
                  <a:srgbClr val="444444"/>
                </a:solidFill>
              </a:rPr>
              <a:t>Scope variables(local, closure, global)</a:t>
            </a:r>
          </a:p>
          <a:p>
            <a:r>
              <a:rPr lang="en-US">
                <a:solidFill>
                  <a:srgbClr val="444444"/>
                </a:solidFill>
              </a:rPr>
              <a:t>Setting breakpoint(debugger, manual, </a:t>
            </a:r>
            <a:r>
              <a:rPr lang="en-US" err="1">
                <a:solidFill>
                  <a:srgbClr val="444444"/>
                </a:solidFill>
              </a:rPr>
              <a:t>xhr</a:t>
            </a:r>
            <a:r>
              <a:rPr lang="en-US">
                <a:solidFill>
                  <a:srgbClr val="444444"/>
                </a:solidFill>
              </a:rPr>
              <a:t>)</a:t>
            </a:r>
          </a:p>
          <a:p>
            <a:pPr marL="0" indent="0"/>
            <a:endParaRPr lang="en-US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97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2473" y="1079896"/>
            <a:ext cx="8332740" cy="3596276"/>
          </a:xfrm>
        </p:spPr>
        <p:txBody>
          <a:bodyPr>
            <a:noAutofit/>
          </a:bodyPr>
          <a:lstStyle/>
          <a:p>
            <a:pPr>
              <a:buSzPct val="140000"/>
            </a:pPr>
            <a:r>
              <a:rPr lang="en-US">
                <a:solidFill>
                  <a:srgbClr val="444444"/>
                </a:solidFill>
              </a:rPr>
              <a:t>Page visualization</a:t>
            </a:r>
          </a:p>
          <a:p>
            <a:pPr>
              <a:buSzPct val="140000"/>
            </a:pPr>
            <a:r>
              <a:rPr lang="en-US">
                <a:solidFill>
                  <a:srgbClr val="444444"/>
                </a:solidFill>
              </a:rPr>
              <a:t>Optimization approach</a:t>
            </a:r>
          </a:p>
          <a:p>
            <a:pPr>
              <a:buSzPct val="140000"/>
            </a:pPr>
            <a:r>
              <a:rPr lang="en-US">
                <a:solidFill>
                  <a:srgbClr val="444444"/>
                </a:solidFill>
              </a:rPr>
              <a:t>BOM</a:t>
            </a:r>
          </a:p>
          <a:p>
            <a:pPr>
              <a:spcAft>
                <a:spcPts val="600"/>
              </a:spcAft>
              <a:buSzPct val="140000"/>
            </a:pPr>
            <a:r>
              <a:rPr lang="en-US">
                <a:solidFill>
                  <a:srgbClr val="444444"/>
                </a:solidFill>
              </a:rPr>
              <a:t>Dev tools</a:t>
            </a:r>
          </a:p>
          <a:p>
            <a:pPr lvl="1">
              <a:buSzPct val="140000"/>
            </a:pPr>
            <a:r>
              <a:rPr lang="en-US">
                <a:solidFill>
                  <a:srgbClr val="444444"/>
                </a:solidFill>
              </a:rPr>
              <a:t>Elements</a:t>
            </a:r>
          </a:p>
          <a:p>
            <a:pPr lvl="1">
              <a:buSzPct val="140000"/>
            </a:pPr>
            <a:r>
              <a:rPr lang="en-US">
                <a:solidFill>
                  <a:srgbClr val="444444"/>
                </a:solidFill>
              </a:rPr>
              <a:t>Console</a:t>
            </a:r>
          </a:p>
          <a:p>
            <a:pPr lvl="1">
              <a:buSzPct val="140000"/>
            </a:pPr>
            <a:r>
              <a:rPr lang="en-US">
                <a:solidFill>
                  <a:srgbClr val="444444"/>
                </a:solidFill>
              </a:rPr>
              <a:t>Debugger</a:t>
            </a:r>
          </a:p>
          <a:p>
            <a:pPr lvl="1">
              <a:buSzPct val="140000"/>
            </a:pPr>
            <a:r>
              <a:rPr lang="en-US">
                <a:solidFill>
                  <a:srgbClr val="444444"/>
                </a:solidFill>
              </a:rPr>
              <a:t>Network</a:t>
            </a:r>
          </a:p>
          <a:p>
            <a:pPr lvl="1">
              <a:buSzPct val="140000"/>
            </a:pPr>
            <a:r>
              <a:rPr lang="en-US">
                <a:solidFill>
                  <a:srgbClr val="444444"/>
                </a:solidFill>
              </a:rPr>
              <a:t>Timeline</a:t>
            </a:r>
          </a:p>
          <a:p>
            <a:pPr lvl="1">
              <a:buSzPct val="140000"/>
            </a:pPr>
            <a:r>
              <a:rPr lang="en-US">
                <a:solidFill>
                  <a:srgbClr val="444444"/>
                </a:solidFill>
              </a:rPr>
              <a:t>Profile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78180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464547"/>
                </a:solidFill>
                <a:latin typeface="Arial Black" charset="0"/>
              </a:rPr>
              <a:t>Network panel</a:t>
            </a:r>
            <a:endParaRPr lang="ru-RU">
              <a:solidFill>
                <a:srgbClr val="464547"/>
              </a:solidFill>
              <a:latin typeface="Arial Black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347663" y="1076325"/>
            <a:ext cx="5117978" cy="3382963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marL="342900" indent="-342900" algn="l" defTabSz="3429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444444"/>
                </a:solidFill>
              </a:rPr>
              <a:t>Panels(controls, filters, overview, requests, summary)</a:t>
            </a:r>
            <a:endParaRPr lang="ru-RU">
              <a:solidFill>
                <a:srgbClr val="444444"/>
              </a:solidFill>
            </a:endParaRPr>
          </a:p>
          <a:p>
            <a:r>
              <a:rPr lang="en-US">
                <a:solidFill>
                  <a:srgbClr val="444444"/>
                </a:solidFill>
              </a:rPr>
              <a:t>Record</a:t>
            </a:r>
          </a:p>
          <a:p>
            <a:r>
              <a:rPr lang="en-US" err="1">
                <a:solidFill>
                  <a:srgbClr val="444444"/>
                </a:solidFill>
              </a:rPr>
              <a:t>DOMContentLoaded</a:t>
            </a:r>
            <a:r>
              <a:rPr lang="en-US">
                <a:solidFill>
                  <a:srgbClr val="444444"/>
                </a:solidFill>
              </a:rPr>
              <a:t>, Load events</a:t>
            </a:r>
          </a:p>
          <a:p>
            <a:r>
              <a:rPr lang="en-US">
                <a:solidFill>
                  <a:srgbClr val="444444"/>
                </a:solidFill>
              </a:rPr>
              <a:t>Details of a single resource</a:t>
            </a:r>
          </a:p>
          <a:p>
            <a:r>
              <a:rPr lang="en-US">
                <a:solidFill>
                  <a:srgbClr val="444444"/>
                </a:solidFill>
              </a:rPr>
              <a:t>Timing</a:t>
            </a:r>
          </a:p>
          <a:p>
            <a:r>
              <a:rPr lang="en-US">
                <a:solidFill>
                  <a:srgbClr val="444444"/>
                </a:solidFill>
              </a:rPr>
              <a:t>Customization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278" y="1050348"/>
            <a:ext cx="2449967" cy="23907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296" y="2510751"/>
            <a:ext cx="2743200" cy="21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8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464547"/>
                </a:solidFill>
                <a:latin typeface="Arial Black" charset="0"/>
              </a:rPr>
              <a:t>Performance panel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347663" y="1076325"/>
            <a:ext cx="5117978" cy="3382963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marL="342900" indent="-342900" algn="l" defTabSz="3429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444444"/>
                </a:solidFill>
              </a:rPr>
              <a:t>Panels</a:t>
            </a:r>
            <a:endParaRPr lang="ru-RU">
              <a:solidFill>
                <a:srgbClr val="444444"/>
              </a:solidFill>
            </a:endParaRPr>
          </a:p>
          <a:p>
            <a:r>
              <a:rPr lang="en-US">
                <a:solidFill>
                  <a:srgbClr val="444444"/>
                </a:solidFill>
              </a:rPr>
              <a:t>Record (page load, events)</a:t>
            </a:r>
          </a:p>
          <a:p>
            <a:r>
              <a:rPr lang="en-US">
                <a:solidFill>
                  <a:srgbClr val="444444"/>
                </a:solidFill>
              </a:rPr>
              <a:t>Charts</a:t>
            </a:r>
            <a:endParaRPr lang="ru-RU">
              <a:solidFill>
                <a:srgbClr val="444444"/>
              </a:solidFill>
            </a:endParaRPr>
          </a:p>
          <a:p>
            <a:r>
              <a:rPr lang="en-US">
                <a:solidFill>
                  <a:srgbClr val="444444"/>
                </a:solidFill>
              </a:rPr>
              <a:t>Frames and layers</a:t>
            </a:r>
          </a:p>
          <a:p>
            <a:r>
              <a:rPr lang="en-US">
                <a:solidFill>
                  <a:srgbClr val="444444"/>
                </a:solidFill>
              </a:rPr>
              <a:t>FPS meter, paint flashing</a:t>
            </a:r>
          </a:p>
          <a:p>
            <a:endParaRPr lang="en-US">
              <a:solidFill>
                <a:srgbClr val="444444"/>
              </a:solidFill>
            </a:endParaRPr>
          </a:p>
          <a:p>
            <a:endParaRPr lang="en-US">
              <a:solidFill>
                <a:srgbClr val="444444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178" y="1079172"/>
            <a:ext cx="3877780" cy="308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39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464547"/>
                </a:solidFill>
                <a:latin typeface="Arial Black" charset="0"/>
              </a:rPr>
              <a:t>Profiling panel</a:t>
            </a:r>
            <a:endParaRPr lang="ru-RU">
              <a:solidFill>
                <a:srgbClr val="464547"/>
              </a:solidFill>
              <a:latin typeface="Arial Black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347663" y="1076325"/>
            <a:ext cx="5117978" cy="3382963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marL="342900" indent="-342900" algn="l" defTabSz="3429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444444"/>
                </a:solidFill>
              </a:rPr>
              <a:t>CPU Profiling</a:t>
            </a:r>
            <a:endParaRPr lang="ru-RU">
              <a:solidFill>
                <a:srgbClr val="444444"/>
              </a:solidFill>
            </a:endParaRPr>
          </a:p>
          <a:p>
            <a:r>
              <a:rPr lang="en-US">
                <a:solidFill>
                  <a:srgbClr val="444444"/>
                </a:solidFill>
              </a:rPr>
              <a:t>Memory profiling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632" y="1076325"/>
            <a:ext cx="4487631" cy="204224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63" y="2255947"/>
            <a:ext cx="4901841" cy="220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05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464547"/>
                </a:solidFill>
                <a:latin typeface="Arial Black" charset="0"/>
              </a:rPr>
              <a:t>Materials</a:t>
            </a:r>
            <a:endParaRPr lang="ru-RU">
              <a:solidFill>
                <a:srgbClr val="464547"/>
              </a:solidFill>
              <a:latin typeface="Arial Black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347663" y="1076325"/>
            <a:ext cx="8418472" cy="3382963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marL="342900" indent="-342900" algn="l" defTabSz="3429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444444"/>
                </a:solidFill>
                <a:latin typeface="Trebuchet MS" charset="0"/>
                <a:hlinkClick r:id="rId3"/>
              </a:rPr>
              <a:t>https://developer.chrome.com/devtools/index</a:t>
            </a:r>
            <a:endParaRPr lang="ru-RU">
              <a:solidFill>
                <a:srgbClr val="444444"/>
              </a:solidFill>
            </a:endParaRPr>
          </a:p>
          <a:p>
            <a:r>
              <a:rPr lang="ru-RU">
                <a:solidFill>
                  <a:srgbClr val="444444"/>
                </a:solidFill>
                <a:latin typeface="Trebuchet MS" charset="0"/>
                <a:hlinkClick r:id="rId4"/>
              </a:rPr>
              <a:t>https://developers.google.com/web/fundamentals/performance/?hl=ru</a:t>
            </a:r>
            <a:endParaRPr lang="ru-RU">
              <a:solidFill>
                <a:srgbClr val="444444"/>
              </a:solidFill>
              <a:latin typeface="Trebuchet MS" charset="0"/>
            </a:endParaRPr>
          </a:p>
          <a:p>
            <a:r>
              <a:rPr lang="en-US">
                <a:solidFill>
                  <a:srgbClr val="444444"/>
                </a:solidFill>
                <a:latin typeface="Trebuchet MS" charset="0"/>
                <a:hlinkClick r:id="rId5"/>
              </a:rPr>
              <a:t>https://habrahabr.ru/company/2gis/blog/246557/</a:t>
            </a:r>
            <a:endParaRPr lang="en-US">
              <a:solidFill>
                <a:srgbClr val="444444"/>
              </a:solidFill>
            </a:endParaRPr>
          </a:p>
          <a:p>
            <a:r>
              <a:rPr lang="en-US">
                <a:solidFill>
                  <a:srgbClr val="444444"/>
                </a:solidFill>
                <a:latin typeface="Trebuchet MS" charset="0"/>
                <a:hlinkClick r:id="rId6"/>
              </a:rPr>
              <a:t>https://github.com/bardt/devtools_training_app</a:t>
            </a:r>
            <a:endParaRPr lang="en-US">
              <a:solidFill>
                <a:srgbClr val="444444"/>
              </a:solidFill>
              <a:latin typeface="Trebuchet MS" charset="0"/>
            </a:endParaRPr>
          </a:p>
          <a:p>
            <a:r>
              <a:rPr lang="en-US">
                <a:solidFill>
                  <a:srgbClr val="444444"/>
                </a:solidFill>
                <a:latin typeface="Trebuchet MS" charset="0"/>
                <a:hlinkClick r:id="rId7"/>
              </a:rPr>
              <a:t>https://www.udacity.com/course/website-performance-optimization--ud884</a:t>
            </a:r>
            <a:endParaRPr lang="en-US">
              <a:solidFill>
                <a:srgbClr val="444444"/>
              </a:solidFill>
              <a:latin typeface="Trebuchet MS" charset="0"/>
            </a:endParaRPr>
          </a:p>
          <a:p>
            <a:endParaRPr lang="en-US">
              <a:solidFill>
                <a:srgbClr val="444444"/>
              </a:solidFill>
              <a:latin typeface="Trebuchet MS" charset="0"/>
            </a:endParaRPr>
          </a:p>
          <a:p>
            <a:endParaRPr lang="en-US">
              <a:solidFill>
                <a:srgbClr val="444444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83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72404" y="3394370"/>
            <a:ext cx="4529253" cy="647100"/>
          </a:xfrm>
        </p:spPr>
        <p:txBody>
          <a:bodyPr/>
          <a:lstStyle/>
          <a:p>
            <a:r>
              <a:rPr lang="en-US"/>
              <a:t>Visualization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72404" y="2869953"/>
            <a:ext cx="1373709" cy="647100"/>
          </a:xfrm>
        </p:spPr>
        <p:txBody>
          <a:bodyPr/>
          <a:lstStyle/>
          <a:p>
            <a:r>
              <a:rPr lang="en-US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405082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DOM</a:t>
            </a:r>
          </a:p>
        </p:txBody>
      </p:sp>
      <p:pic>
        <p:nvPicPr>
          <p:cNvPr id="4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472" y="699516"/>
            <a:ext cx="7326031" cy="40576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09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CSSOM</a:t>
            </a:r>
          </a:p>
        </p:txBody>
      </p:sp>
      <p:pic>
        <p:nvPicPr>
          <p:cNvPr id="6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63" y="792114"/>
            <a:ext cx="8304674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0787" y="1726497"/>
            <a:ext cx="5543550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419663" y="1325514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body { </a:t>
            </a:r>
          </a:p>
          <a:p>
            <a:pPr lvl="0" indent="0">
              <a:spcBef>
                <a:spcPts val="0"/>
              </a:spcBef>
              <a:buNone/>
            </a:pPr>
            <a:r>
              <a:rPr lang="en-US"/>
              <a:t>  font-size: 16px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 }</a:t>
            </a:r>
            <a:br>
              <a:rPr lang="en-US"/>
            </a:br>
            <a:r>
              <a:rPr lang="en-US"/>
              <a:t>p { 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  font-weight: bold 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}</a:t>
            </a:r>
            <a:br>
              <a:rPr lang="en-US"/>
            </a:br>
            <a:r>
              <a:rPr lang="en-US"/>
              <a:t>span { 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  color: red 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}</a:t>
            </a:r>
            <a:br>
              <a:rPr lang="en-US"/>
            </a:br>
            <a:r>
              <a:rPr lang="en-US"/>
              <a:t>p span { 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  display: none 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}</a:t>
            </a:r>
            <a:br>
              <a:rPr lang="en-US"/>
            </a:br>
            <a:r>
              <a:rPr lang="en-US" err="1"/>
              <a:t>img</a:t>
            </a:r>
            <a:r>
              <a:rPr lang="en-US"/>
              <a:t> { 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  float: right </a:t>
            </a:r>
          </a:p>
          <a:p>
            <a:pPr lvl="0"/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023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CSSOM: rendering tree</a:t>
            </a:r>
          </a:p>
        </p:txBody>
      </p:sp>
      <p:pic>
        <p:nvPicPr>
          <p:cNvPr id="8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02" y="699516"/>
            <a:ext cx="8414795" cy="3929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5886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CSSOM: Layout and paint</a:t>
            </a:r>
          </a:p>
        </p:txBody>
      </p:sp>
      <p:pic>
        <p:nvPicPr>
          <p:cNvPr id="4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300" y="1245062"/>
            <a:ext cx="5867400" cy="2676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932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>
                <a:solidFill>
                  <a:srgbClr val="444444"/>
                </a:solidFill>
              </a:rPr>
              <a:t>The location of the script in the document is significant.</a:t>
            </a:r>
          </a:p>
          <a:p>
            <a:r>
              <a:rPr lang="en-US">
                <a:solidFill>
                  <a:srgbClr val="444444"/>
                </a:solidFill>
              </a:rPr>
              <a:t>DOM construction is paused when a script tag is encountered and until the script has finished executing.</a:t>
            </a:r>
          </a:p>
          <a:p>
            <a:r>
              <a:rPr lang="en-US">
                <a:solidFill>
                  <a:srgbClr val="444444"/>
                </a:solidFill>
              </a:rPr>
              <a:t>JavaScript can query and modify the DOM and CSSOM.</a:t>
            </a:r>
          </a:p>
          <a:p>
            <a:r>
              <a:rPr lang="en-US">
                <a:solidFill>
                  <a:srgbClr val="444444"/>
                </a:solidFill>
              </a:rPr>
              <a:t>JavaScript execution is delayed until the CSSOM is ready.</a:t>
            </a:r>
          </a:p>
          <a:p>
            <a:endParaRPr lang="en-US">
              <a:solidFill>
                <a:srgbClr val="444444"/>
              </a:solidFill>
            </a:endParaRPr>
          </a:p>
          <a:p>
            <a:pPr>
              <a:spcAft>
                <a:spcPts val="600"/>
              </a:spcAft>
            </a:pPr>
            <a:endParaRPr lang="en-US">
              <a:solidFill>
                <a:srgbClr val="444444"/>
              </a:solidFill>
            </a:endParaRPr>
          </a:p>
          <a:p>
            <a:pPr>
              <a:buSzPct val="140000"/>
            </a:pPr>
            <a:endParaRPr lang="en-US">
              <a:solidFill>
                <a:srgbClr val="44444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And what about JS?</a:t>
            </a:r>
          </a:p>
        </p:txBody>
      </p:sp>
    </p:spTree>
    <p:extLst>
      <p:ext uri="{BB962C8B-B14F-4D97-AF65-F5344CB8AC3E}">
        <p14:creationId xmlns:p14="http://schemas.microsoft.com/office/powerpoint/2010/main" val="3111151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76200" lvl="0">
              <a:lnSpc>
                <a:spcPct val="163636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100000"/>
            </a:pPr>
            <a:r>
              <a:rPr lang="en-US"/>
              <a:t>Visualization summarize</a:t>
            </a:r>
            <a:endParaRPr lang="en-US">
              <a:solidFill>
                <a:schemeClr val="dk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57781" y="1124734"/>
            <a:ext cx="7732923" cy="348437"/>
            <a:chOff x="448467" y="1385345"/>
            <a:chExt cx="10310563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8" y="1417581"/>
              <a:ext cx="9767212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>
                  <a:solidFill>
                    <a:srgbClr val="444444"/>
                  </a:solidFill>
                  <a:cs typeface="Trebuchet MS"/>
                </a:rPr>
                <a:t>Process HTML markup and build the DOM tree.(parse Html)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57781" y="1641386"/>
            <a:ext cx="4122263" cy="348437"/>
            <a:chOff x="448467" y="2074215"/>
            <a:chExt cx="5496350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endParaRPr lang="en-US" sz="150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57781" y="2158039"/>
            <a:ext cx="5455763" cy="348437"/>
            <a:chOff x="448467" y="2763085"/>
            <a:chExt cx="7274350" cy="464582"/>
          </a:xfrm>
        </p:grpSpPr>
        <p:sp>
          <p:nvSpPr>
            <p:cNvPr id="18" name="TextBox 17"/>
            <p:cNvSpPr txBox="1"/>
            <p:nvPr/>
          </p:nvSpPr>
          <p:spPr>
            <a:xfrm>
              <a:off x="991818" y="279532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endParaRPr lang="en-US" sz="150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57781" y="2674691"/>
            <a:ext cx="5455763" cy="348437"/>
            <a:chOff x="448467" y="3451955"/>
            <a:chExt cx="7274350" cy="464582"/>
          </a:xfrm>
        </p:grpSpPr>
        <p:sp>
          <p:nvSpPr>
            <p:cNvPr id="19" name="TextBox 18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endParaRPr lang="en-US" sz="150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357781" y="3191344"/>
            <a:ext cx="348437" cy="348437"/>
            <a:chOff x="448467" y="4140826"/>
            <a:chExt cx="464582" cy="464582"/>
          </a:xfrm>
        </p:grpSpPr>
        <p:sp>
          <p:nvSpPr>
            <p:cNvPr id="46" name="Oval 45"/>
            <p:cNvSpPr/>
            <p:nvPr/>
          </p:nvSpPr>
          <p:spPr>
            <a:xfrm>
              <a:off x="448467" y="4140826"/>
              <a:ext cx="464582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2508" y="4182297"/>
              <a:ext cx="417291" cy="406265"/>
            </a:xfrm>
            <a:prstGeom prst="rect">
              <a:avLst/>
            </a:prstGeom>
            <a:noFill/>
          </p:spPr>
          <p:txBody>
            <a:bodyPr wrap="none" tIns="27432" rtlCol="0">
              <a:spAutoFit/>
            </a:bodyPr>
            <a:lstStyle/>
            <a:p>
              <a:pPr algn="ctr"/>
              <a:r>
                <a:rPr lang="en-US" sz="1500">
                  <a:solidFill>
                    <a:schemeClr val="bg1"/>
                  </a:solidFill>
                  <a:latin typeface="Arial Black"/>
                  <a:cs typeface="Arial Black"/>
                </a:rPr>
                <a:t>5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765294" y="1680950"/>
            <a:ext cx="62373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Process CSS markup and build the CSSOM tree. (parse stylesheets)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5294" y="2186064"/>
            <a:ext cx="63718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Combine the DOM and CSSOM into a render tree.(recalculate style)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65294" y="2702716"/>
            <a:ext cx="6792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Run layout on the render tree to compute geometry of each node.(layout)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6218" y="3215520"/>
            <a:ext cx="39978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Paint the individual nodes to the screen.(paint)</a:t>
            </a:r>
          </a:p>
        </p:txBody>
      </p:sp>
    </p:spTree>
    <p:extLst>
      <p:ext uri="{BB962C8B-B14F-4D97-AF65-F5344CB8AC3E}">
        <p14:creationId xmlns:p14="http://schemas.microsoft.com/office/powerpoint/2010/main" val="46788687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CE62DE2EB6B14D8BE8D71A7ABF8E73" ma:contentTypeVersion="7" ma:contentTypeDescription="Create a new document." ma:contentTypeScope="" ma:versionID="17de616665d6a1d821dd58b8cbdecf4b">
  <xsd:schema xmlns:xsd="http://www.w3.org/2001/XMLSchema" xmlns:xs="http://www.w3.org/2001/XMLSchema" xmlns:p="http://schemas.microsoft.com/office/2006/metadata/properties" xmlns:ns2="d0e466b6-4f30-4036-b5e9-cde2068717b3" xmlns:ns3="9981db33-f913-4c44-91df-8a256802be4a" targetNamespace="http://schemas.microsoft.com/office/2006/metadata/properties" ma:root="true" ma:fieldsID="10b08dbb6eacc38631e2870dd2033f35" ns2:_="" ns3:_="">
    <xsd:import namespace="d0e466b6-4f30-4036-b5e9-cde2068717b3"/>
    <xsd:import namespace="9981db33-f913-4c44-91df-8a256802be4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e466b6-4f30-4036-b5e9-cde2068717b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81db33-f913-4c44-91df-8a256802be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8D07D8-824D-41C6-855E-2ABACE8902FB}">
  <ds:schemaRefs>
    <ds:schemaRef ds:uri="9981db33-f913-4c44-91df-8a256802be4a"/>
    <ds:schemaRef ds:uri="d0e466b6-4f30-4036-b5e9-cde2068717b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23</Slides>
  <Notes>18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Cover Slides</vt:lpstr>
      <vt:lpstr>PowerPoint Presentation</vt:lpstr>
      <vt:lpstr>PowerPoint Presentation</vt:lpstr>
      <vt:lpstr>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Optimization </vt:lpstr>
      <vt:lpstr>PowerPoint Presentation</vt:lpstr>
      <vt:lpstr>PowerPoint Presentation</vt:lpstr>
      <vt:lpstr>Browser</vt:lpstr>
      <vt:lpstr>PowerPoint Presentation</vt:lpstr>
      <vt:lpstr>Developer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revision>1</cp:revision>
  <dcterms:modified xsi:type="dcterms:W3CDTF">2018-07-24T06:40:03Z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0x010100D4CE62DE2EB6B14D8BE8D71A7ABF8E73</vt:lpwstr>
  </property>
</Properties>
</file>