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3" r:id="rId3"/>
    <p:sldId id="351" r:id="rId4"/>
    <p:sldId id="346" r:id="rId5"/>
    <p:sldId id="372" r:id="rId6"/>
    <p:sldId id="368" r:id="rId7"/>
    <p:sldId id="364" r:id="rId8"/>
    <p:sldId id="371" r:id="rId9"/>
    <p:sldId id="365" r:id="rId10"/>
    <p:sldId id="389" r:id="rId11"/>
    <p:sldId id="383" r:id="rId12"/>
    <p:sldId id="366" r:id="rId13"/>
    <p:sldId id="370" r:id="rId14"/>
    <p:sldId id="363" r:id="rId15"/>
    <p:sldId id="334" r:id="rId16"/>
    <p:sldId id="31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85" autoAdjust="0"/>
    <p:restoredTop sz="94660"/>
  </p:normalViewPr>
  <p:slideViewPr>
    <p:cSldViewPr snapToGrid="0">
      <p:cViewPr varScale="1">
        <p:scale>
          <a:sx n="97" d="100"/>
          <a:sy n="97" d="100"/>
        </p:scale>
        <p:origin x="300"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8ABE3C1-DBE1-495D-B57B-2849774B866A}" type="datetimeFigureOut">
              <a:rPr lang="en-US" smtClean="0"/>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EB90BD-B6CE-46B7-997F-7313B992CC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6E9DEC-419B-4CC5-A080-3B06BD5A829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2E6D8D9-55A2-4063-B0F3-121F4454969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6E9DEC-419B-4CC5-A080-3B06BD5A8291}" type="datetimeFigureOut">
              <a:rPr lang="en-US" smtClean="0"/>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Picture 4" descr="A group of people sitting at a table&#10;&#10;Description automatically generated with medium confidence"/>
          <p:cNvPicPr>
            <a:picLocks noChangeAspect="1"/>
          </p:cNvPicPr>
          <p:nvPr/>
        </p:nvPicPr>
        <p:blipFill rotWithShape="1">
          <a:blip r:embed="rId1">
            <a:alphaModFix amt="25000"/>
            <a:duotone>
              <a:prstClr val="black"/>
              <a:schemeClr val="tx2">
                <a:tint val="45000"/>
                <a:satMod val="400000"/>
              </a:schemeClr>
            </a:duotone>
          </a:blip>
          <a:srcRect l="1071" t="15856" r="8019" b="12020"/>
          <a:stretch>
            <a:fillRect/>
          </a:stretch>
        </p:blipFill>
        <p:spPr>
          <a:xfrm>
            <a:off x="474133" y="475488"/>
            <a:ext cx="11243734" cy="5909733"/>
          </a:xfrm>
          <a:prstGeom prst="rect">
            <a:avLst/>
          </a:prstGeom>
        </p:spPr>
      </p:pic>
      <p:sp>
        <p:nvSpPr>
          <p:cNvPr id="2" name="Title 1"/>
          <p:cNvSpPr>
            <a:spLocks noGrp="1"/>
          </p:cNvSpPr>
          <p:nvPr>
            <p:ph type="ctrTitle"/>
          </p:nvPr>
        </p:nvSpPr>
        <p:spPr>
          <a:xfrm>
            <a:off x="1154954" y="2099733"/>
            <a:ext cx="8827245" cy="2677648"/>
          </a:xfrm>
        </p:spPr>
        <p:txBody>
          <a:bodyPr>
            <a:normAutofit/>
          </a:bodyPr>
          <a:lstStyle/>
          <a:p>
            <a:r>
              <a:rPr lang="en-US" dirty="0"/>
              <a:t>The Best Programming Languages</a:t>
            </a:r>
            <a:endParaRPr lang="en-US" dirty="0"/>
          </a:p>
        </p:txBody>
      </p:sp>
      <p:sp>
        <p:nvSpPr>
          <p:cNvPr id="3" name="Subtitle 2"/>
          <p:cNvSpPr>
            <a:spLocks noGrp="1"/>
          </p:cNvSpPr>
          <p:nvPr>
            <p:ph type="subTitle" idx="1"/>
          </p:nvPr>
        </p:nvSpPr>
        <p:spPr>
          <a:xfrm>
            <a:off x="1154954" y="4777380"/>
            <a:ext cx="8827245" cy="861420"/>
          </a:xfrm>
        </p:spPr>
        <p:txBody>
          <a:bodyPr>
            <a:normAutofit fontScale="77500" lnSpcReduction="20000"/>
          </a:bodyPr>
          <a:lstStyle/>
          <a:p>
            <a:r>
              <a:rPr lang="en-US" dirty="0" err="1"/>
              <a:t>ricky</a:t>
            </a:r>
            <a:r>
              <a:rPr lang="en-US" dirty="0"/>
              <a:t> brown, Hamid nahli, </a:t>
            </a:r>
            <a:r>
              <a:rPr lang="en-US" dirty="0" err="1"/>
              <a:t>jesse</a:t>
            </a:r>
            <a:r>
              <a:rPr lang="en-US" dirty="0"/>
              <a:t> law, Mimi Southwood, Nichelle </a:t>
            </a:r>
            <a:r>
              <a:rPr lang="en-US" dirty="0" err="1"/>
              <a:t>garvey</a:t>
            </a:r>
            <a:endParaRPr lang="en-US" dirty="0"/>
          </a:p>
          <a:p>
            <a:r>
              <a:rPr lang="en-US" dirty="0"/>
              <a:t>It 115, group 2</a:t>
            </a:r>
            <a:endParaRPr lang="en-US" dirty="0"/>
          </a:p>
          <a:p>
            <a:r>
              <a:rPr lang="en-US" dirty="0"/>
              <a:t>SPRING 2022</a:t>
            </a:r>
            <a:endParaRPr lang="en-US" dirty="0"/>
          </a:p>
        </p:txBody>
      </p:sp>
      <p:sp>
        <p:nvSpPr>
          <p:cNvPr id="12" name="Rectangle 1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ooter Placeholder 4"/>
          <p:cNvSpPr txBox="1">
            <a:spLocks noGrp="1" noRot="1" noChangeAspect="1" noMove="1" noResize="1" noEditPoints="1" noAdjustHandles="1" noChangeArrowheads="1" noChangeShapeType="1" noTextEdit="1"/>
          </p:cNvSpPr>
          <p:nvPr/>
        </p:nvSpPr>
        <p:spPr>
          <a:xfrm>
            <a:off x="528358" y="6391838"/>
            <a:ext cx="3859795" cy="304801"/>
          </a:xfrm>
          <a:prstGeom prst="rect">
            <a:avLst/>
          </a:prstGeom>
        </p:spPr>
        <p:txBody>
          <a:bodyPr vert="horz" lIns="91440" tIns="45720" rIns="91440" bIns="45720" rtlCol="0" anchor="b"/>
          <a:lstStyle>
            <a:defPPr>
              <a:defRPr lang="en-US"/>
            </a:defPPr>
            <a:lvl1pPr marL="0" algn="l" defTabSz="914400" rtl="0" eaLnBrk="1" latinLnBrk="0" hangingPunct="1">
              <a:defRPr sz="10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accent1"/>
              </a:solidFill>
            </a:endParaRPr>
          </a:p>
        </p:txBody>
      </p:sp>
      <p:sp>
        <p:nvSpPr>
          <p:cNvPr id="16" name="Date Placeholder 3"/>
          <p:cNvSpPr txBox="1">
            <a:spLocks noGrp="1" noRot="1" noChangeAspect="1" noMove="1" noResize="1" noEditPoints="1" noAdjustHandles="1" noChangeArrowheads="1" noChangeShapeType="1" noTextEdit="1"/>
          </p:cNvSpPr>
          <p:nvPr/>
        </p:nvSpPr>
        <p:spPr>
          <a:xfrm>
            <a:off x="10650938" y="6394061"/>
            <a:ext cx="990599" cy="304799"/>
          </a:xfrm>
          <a:prstGeom prst="rect">
            <a:avLst/>
          </a:prstGeom>
        </p:spPr>
        <p:txBody>
          <a:bodyPr vert="horz" lIns="91440" tIns="45720" rIns="91440" bIns="45720" rtlCol="0" anchor="t"/>
          <a:lstStyle>
            <a:defPPr>
              <a:defRPr lang="en-US"/>
            </a:defPPr>
            <a:lvl1pPr marL="0" algn="l" defTabSz="914400" rtl="0" eaLnBrk="1" latinLnBrk="0" hangingPunct="1">
              <a:defRPr sz="10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99075" y="262255"/>
            <a:ext cx="4956810" cy="958850"/>
          </a:xfrm>
        </p:spPr>
        <p:txBody>
          <a:bodyPr/>
          <a:p>
            <a:pPr algn="ctr"/>
            <a:r>
              <a:rPr lang="en-US" altLang="en-US" sz="3200" b="1">
                <a:solidFill>
                  <a:schemeClr val="tx1"/>
                </a:solidFill>
                <a:effectLst>
                  <a:outerShdw blurRad="38100" dist="19050" dir="2700000" algn="tl" rotWithShape="0">
                    <a:schemeClr val="dk1">
                      <a:alpha val="40000"/>
                    </a:schemeClr>
                  </a:outerShdw>
                </a:effectLst>
              </a:rPr>
              <a:t>Super-Linter Workflow</a:t>
            </a:r>
            <a:endParaRPr lang="en-US" altLang="en-US" sz="3200" b="1">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643890" y="710565"/>
            <a:ext cx="3793490" cy="5423535"/>
          </a:xfrm>
        </p:spPr>
        <p:txBody>
          <a:bodyPr>
            <a:noAutofit/>
          </a:bodyPr>
          <a:p>
            <a:r>
              <a:rPr lang="en-US" sz="1900">
                <a:solidFill>
                  <a:schemeClr val="bg1"/>
                </a:solidFill>
              </a:rPr>
              <a:t>Super-Linter showed its usefulness when it came to creating the survey part of our project, particularly within building the back-end elements. The application worked by tying an HTML front end framework together with a MySQL database server that existed on our AWS EC2 instance, using PHP as the business layer. With none within our group having any experience using PHP, an automated testing tool like Super-Linter was helpful. Though It certainly cannot serve as a stand-in for lack of programming knowledge.  </a:t>
            </a:r>
            <a:endParaRPr lang="en-US" sz="1900">
              <a:solidFill>
                <a:schemeClr val="bg1"/>
              </a:solidFill>
            </a:endParaRPr>
          </a:p>
        </p:txBody>
      </p:sp>
      <p:pic>
        <p:nvPicPr>
          <p:cNvPr id="5" name="Picture 4"/>
          <p:cNvPicPr>
            <a:picLocks noChangeAspect="1"/>
          </p:cNvPicPr>
          <p:nvPr/>
        </p:nvPicPr>
        <p:blipFill>
          <a:blip r:embed="rId1"/>
          <a:stretch>
            <a:fillRect/>
          </a:stretch>
        </p:blipFill>
        <p:spPr>
          <a:xfrm>
            <a:off x="5299075" y="1640840"/>
            <a:ext cx="5866765" cy="1552575"/>
          </a:xfrm>
          <a:prstGeom prst="rect">
            <a:avLst/>
          </a:prstGeom>
        </p:spPr>
      </p:pic>
      <p:pic>
        <p:nvPicPr>
          <p:cNvPr id="6" name="Picture 5"/>
          <p:cNvPicPr>
            <a:picLocks noChangeAspect="1"/>
          </p:cNvPicPr>
          <p:nvPr/>
        </p:nvPicPr>
        <p:blipFill>
          <a:blip r:embed="rId2"/>
          <a:stretch>
            <a:fillRect/>
          </a:stretch>
        </p:blipFill>
        <p:spPr>
          <a:xfrm>
            <a:off x="5641975" y="3683635"/>
            <a:ext cx="5523865" cy="2057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HAMID – Deploying Code to the Server, URL for Testing</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HAMID / RICKY – Summary of Project Pages, Assets</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295400"/>
            <a:ext cx="3046556" cy="1600200"/>
          </a:xfrm>
        </p:spPr>
        <p:txBody>
          <a:bodyPr/>
          <a:lstStyle/>
          <a:p>
            <a:r>
              <a:rPr lang="en-US" dirty="0"/>
              <a:t>Team Recommendations</a:t>
            </a:r>
            <a:endParaRPr lang="en-US" dirty="0"/>
          </a:p>
        </p:txBody>
      </p:sp>
      <p:sp>
        <p:nvSpPr>
          <p:cNvPr id="3" name="Content Placeholder 2"/>
          <p:cNvSpPr>
            <a:spLocks noGrp="1"/>
          </p:cNvSpPr>
          <p:nvPr>
            <p:ph idx="1"/>
          </p:nvPr>
        </p:nvSpPr>
        <p:spPr/>
        <p:txBody>
          <a:bodyPr/>
          <a:lstStyle/>
          <a:p>
            <a:r>
              <a:rPr lang="en-US" dirty="0"/>
              <a:t>HTML – Ricky Brown</a:t>
            </a:r>
            <a:endParaRPr lang="en-US" dirty="0"/>
          </a:p>
          <a:p>
            <a:r>
              <a:rPr lang="en-US" dirty="0"/>
              <a:t>CSS – Nicole Garvey</a:t>
            </a:r>
            <a:endParaRPr lang="en-US" dirty="0"/>
          </a:p>
          <a:p>
            <a:r>
              <a:rPr lang="en-US" dirty="0"/>
              <a:t>JavaScript – Jesse Law</a:t>
            </a:r>
            <a:endParaRPr lang="en-US" dirty="0"/>
          </a:p>
          <a:p>
            <a:r>
              <a:rPr lang="en-US" dirty="0"/>
              <a:t>SQL – Mimi Southwood</a:t>
            </a:r>
            <a:endParaRPr lang="en-US" dirty="0"/>
          </a:p>
          <a:p>
            <a:r>
              <a:rPr lang="en-US" dirty="0"/>
              <a:t>Python – Hamid </a:t>
            </a:r>
            <a:r>
              <a:rPr lang="en-US" dirty="0" err="1"/>
              <a:t>Nahli</a:t>
            </a:r>
            <a:endParaRPr lang="en-US" dirty="0"/>
          </a:p>
          <a:p>
            <a:endParaRPr lang="en-US" dirty="0"/>
          </a:p>
          <a:p>
            <a:endParaRPr lang="en-US" dirty="0"/>
          </a:p>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Survey</a:t>
            </a:r>
            <a:endParaRPr lang="en-US" dirty="0"/>
          </a:p>
        </p:txBody>
      </p:sp>
      <p:sp>
        <p:nvSpPr>
          <p:cNvPr id="3" name="Content Placeholder 2"/>
          <p:cNvSpPr>
            <a:spLocks noGrp="1"/>
          </p:cNvSpPr>
          <p:nvPr>
            <p:ph idx="1"/>
          </p:nvPr>
        </p:nvSpPr>
        <p:spPr/>
        <p:txBody>
          <a:bodyPr/>
          <a:lstStyle/>
          <a:p>
            <a:r>
              <a:rPr lang="en-US" dirty="0"/>
              <a:t>RESULTS?</a:t>
            </a:r>
            <a:endParaRPr lang="en-US" dirty="0"/>
          </a:p>
        </p:txBody>
      </p:sp>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878918" cy="706964"/>
          </a:xfrm>
        </p:spPr>
        <p:txBody>
          <a:bodyPr/>
          <a:lstStyle/>
          <a:p>
            <a:pPr algn="ctr"/>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Team and Project Management</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672016" cy="706964"/>
          </a:xfrm>
        </p:spPr>
        <p:txBody>
          <a:bodyPr/>
          <a:lstStyle/>
          <a:p>
            <a:r>
              <a:rPr lang="en-US" dirty="0"/>
              <a:t>JESSE - How did you change Code Compare?</a:t>
            </a:r>
            <a:endParaRPr lang="en-US" dirty="0"/>
          </a:p>
        </p:txBody>
      </p:sp>
      <p:sp>
        <p:nvSpPr>
          <p:cNvPr id="4" name="Content Placeholder 3"/>
          <p:cNvSpPr>
            <a:spLocks noGrp="1"/>
          </p:cNvSpPr>
          <p:nvPr>
            <p:ph sz="half" idx="2"/>
          </p:nvPr>
        </p:nvSpPr>
        <p:spPr/>
        <p:txBody>
          <a:bodyPr/>
          <a:lstStyle/>
          <a:p>
            <a:r>
              <a:rPr lang="en-US" dirty="0"/>
              <a:t>READ.ME</a:t>
            </a:r>
            <a:endParaRPr lang="en-US" dirty="0"/>
          </a:p>
          <a:p>
            <a:r>
              <a:rPr lang="en-US" dirty="0"/>
              <a:t>CONTRIBUTING.md</a:t>
            </a:r>
            <a:endParaRPr lang="en-US" dirty="0"/>
          </a:p>
          <a:p>
            <a:r>
              <a:rPr lang="en-US" dirty="0"/>
              <a:t>License</a:t>
            </a:r>
            <a:endParaRPr lang="en-US" dirty="0"/>
          </a:p>
          <a:p>
            <a:r>
              <a:rPr lang="en-US" dirty="0"/>
              <a:t>index.html</a:t>
            </a:r>
            <a:endParaRPr lang="en-US" dirty="0"/>
          </a:p>
          <a:p>
            <a:r>
              <a:rPr lang="en-US" dirty="0"/>
              <a:t>styles.css</a:t>
            </a:r>
            <a:endParaRPr lang="en-US" dirty="0"/>
          </a:p>
          <a:p>
            <a:r>
              <a:rPr lang="en-US" dirty="0" err="1"/>
              <a:t>Powerpoint</a:t>
            </a:r>
            <a:r>
              <a:rPr lang="en-US" dirty="0"/>
              <a:t> presentation</a:t>
            </a:r>
            <a:endParaRPr lang="en-US" dirty="0"/>
          </a:p>
          <a:p>
            <a:r>
              <a:rPr lang="en-US" dirty="0"/>
              <a:t>Secondary Survey repo</a:t>
            </a:r>
            <a:endParaRPr lang="en-US" dirty="0"/>
          </a:p>
          <a:p>
            <a:endParaRPr lang="en-US" dirty="0"/>
          </a:p>
        </p:txBody>
      </p:sp>
      <p:sp>
        <p:nvSpPr>
          <p:cNvPr id="6" name="Content Placeholder 5"/>
          <p:cNvSpPr>
            <a:spLocks noGrp="1"/>
          </p:cNvSpPr>
          <p:nvPr>
            <p:ph sz="half" idx="1"/>
          </p:nvPr>
        </p:nvSpPr>
        <p:spPr/>
        <p:txBody>
          <a:bodyPr/>
          <a:lstStyle/>
          <a:p>
            <a:r>
              <a:rPr lang="en-US" dirty="0"/>
              <a:t>GitHub -&gt; Code Compare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MIMI – Team Collaboration, Project Management, Roles, Project Page</a:t>
            </a:r>
            <a:endParaRPr lang="en-US" dirty="0"/>
          </a:p>
        </p:txBody>
      </p:sp>
      <p:sp>
        <p:nvSpPr>
          <p:cNvPr id="5" name="Content Placeholder 4"/>
          <p:cNvSpPr>
            <a:spLocks noGrp="1"/>
          </p:cNvSpPr>
          <p:nvPr>
            <p:ph sz="half" idx="1"/>
          </p:nvPr>
        </p:nvSpPr>
        <p:spPr/>
        <p:txBody>
          <a:bodyPr/>
          <a:lstStyle/>
          <a:p>
            <a:r>
              <a:rPr lang="en-US" dirty="0"/>
              <a:t>Collaboration </a:t>
            </a:r>
            <a:endParaRPr lang="en-US" dirty="0"/>
          </a:p>
          <a:p>
            <a:pPr lvl="1"/>
            <a:r>
              <a:rPr lang="en-US" dirty="0"/>
              <a:t>GitHub – files, updates</a:t>
            </a:r>
            <a:endParaRPr lang="en-US" dirty="0"/>
          </a:p>
          <a:p>
            <a:pPr lvl="1"/>
            <a:r>
              <a:rPr lang="en-US" dirty="0"/>
              <a:t>Email - communication</a:t>
            </a:r>
            <a:endParaRPr lang="en-US" dirty="0"/>
          </a:p>
          <a:p>
            <a:r>
              <a:rPr lang="en-US" dirty="0"/>
              <a:t>Project management – plan.html</a:t>
            </a:r>
            <a:endParaRPr lang="en-US" dirty="0"/>
          </a:p>
          <a:p>
            <a:r>
              <a:rPr lang="en-US" dirty="0"/>
              <a:t>Roles – Division of Group Project deliverables – plan.html</a:t>
            </a:r>
            <a:endParaRPr lang="en-US" dirty="0"/>
          </a:p>
          <a:p>
            <a:r>
              <a:rPr lang="en-US" dirty="0"/>
              <a:t>Content</a:t>
            </a:r>
            <a:endParaRPr lang="en-US" dirty="0"/>
          </a:p>
          <a:p>
            <a:pPr lvl="1"/>
            <a:r>
              <a:rPr lang="en-US" dirty="0"/>
              <a:t>Project page - index.html </a:t>
            </a:r>
            <a:endParaRPr lang="en-US" dirty="0"/>
          </a:p>
          <a:p>
            <a:pPr lvl="1"/>
            <a:r>
              <a:rPr lang="en-US" dirty="0"/>
              <a:t>Survey – separate repo</a:t>
            </a:r>
            <a:endParaRPr lang="en-US" dirty="0"/>
          </a:p>
          <a:p>
            <a:endParaRPr lang="en-US" dirty="0"/>
          </a:p>
        </p:txBody>
      </p:sp>
      <p:pic>
        <p:nvPicPr>
          <p:cNvPr id="8" name="Content Placeholder 7"/>
          <p:cNvPicPr>
            <a:picLocks noGrp="1" noChangeAspect="1"/>
          </p:cNvPicPr>
          <p:nvPr>
            <p:ph sz="half" idx="2"/>
          </p:nvPr>
        </p:nvPicPr>
        <p:blipFill>
          <a:blip r:embed="rId1"/>
          <a:stretch>
            <a:fillRect/>
          </a:stretch>
        </p:blipFill>
        <p:spPr>
          <a:xfrm>
            <a:off x="6314530" y="2603500"/>
            <a:ext cx="5376805" cy="3031303"/>
          </a:xfrm>
          <a:ln w="9525">
            <a:solidFill>
              <a:schemeClr val="tx2"/>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MIMI – Project Page, Content</a:t>
            </a:r>
            <a:br>
              <a:rPr lang="en-US" dirty="0"/>
            </a:br>
            <a:r>
              <a:rPr lang="en-US" dirty="0"/>
              <a:t> </a:t>
            </a:r>
            <a:endParaRPr lang="en-US" dirty="0"/>
          </a:p>
        </p:txBody>
      </p:sp>
      <p:sp>
        <p:nvSpPr>
          <p:cNvPr id="5" name="Content Placeholder 4"/>
          <p:cNvSpPr>
            <a:spLocks noGrp="1"/>
          </p:cNvSpPr>
          <p:nvPr>
            <p:ph sz="half" idx="1"/>
          </p:nvPr>
        </p:nvSpPr>
        <p:spPr/>
        <p:txBody>
          <a:bodyPr/>
          <a:lstStyle/>
          <a:p>
            <a:r>
              <a:rPr lang="en-US" dirty="0"/>
              <a:t>Team  Contributions</a:t>
            </a:r>
            <a:endParaRPr lang="en-US" dirty="0"/>
          </a:p>
          <a:p>
            <a:pPr lvl="1"/>
            <a:r>
              <a:rPr lang="en-US" dirty="0"/>
              <a:t>Mission</a:t>
            </a:r>
            <a:endParaRPr lang="en-US" dirty="0"/>
          </a:p>
          <a:p>
            <a:pPr lvl="1"/>
            <a:r>
              <a:rPr lang="en-US" dirty="0"/>
              <a:t>Programming language recommendations</a:t>
            </a:r>
            <a:endParaRPr lang="en-US" dirty="0"/>
          </a:p>
          <a:p>
            <a:pPr lvl="1"/>
            <a:r>
              <a:rPr lang="en-US" dirty="0"/>
              <a:t>Survey results</a:t>
            </a:r>
            <a:endParaRPr lang="en-US" dirty="0"/>
          </a:p>
          <a:p>
            <a:pPr lvl="1"/>
            <a:endParaRPr lang="en-US" dirty="0"/>
          </a:p>
          <a:p>
            <a:endParaRPr lang="en-US" dirty="0"/>
          </a:p>
        </p:txBody>
      </p:sp>
      <p:sp>
        <p:nvSpPr>
          <p:cNvPr id="3" name="Text Placeholder 2"/>
          <p:cNvSpPr>
            <a:spLocks noGrp="1"/>
          </p:cNvSpPr>
          <p:nvPr>
            <p:ph sz="half" idx="2"/>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NICOLE – Testing,  Bug Tracking, and Updating and Fixing Code</a:t>
            </a:r>
            <a:br>
              <a:rPr lang="en-US" dirty="0"/>
            </a:br>
            <a:r>
              <a:rPr lang="en-US" dirty="0"/>
              <a:t> </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r>
              <a:rPr lang="en-US" dirty="0"/>
              <a:t>4. Bug reports project board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NICOLE – Bug reports project board </a:t>
            </a:r>
            <a:br>
              <a:rPr lang="en-US" dirty="0"/>
            </a:br>
            <a:r>
              <a:rPr lang="en-US" dirty="0"/>
              <a:t> </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065" y="789940"/>
            <a:ext cx="3185795" cy="774065"/>
          </a:xfrm>
        </p:spPr>
        <p:txBody>
          <a:bodyPr/>
          <a:lstStyle/>
          <a:p>
            <a:r>
              <a:rPr lang="" altLang="en-US" dirty="0"/>
              <a:t>Web Server Hosting</a:t>
            </a:r>
            <a:endParaRPr lang="" altLang="en-US" dirty="0"/>
          </a:p>
        </p:txBody>
      </p:sp>
      <p:sp>
        <p:nvSpPr>
          <p:cNvPr id="16" name="Text Placeholder 15"/>
          <p:cNvSpPr>
            <a:spLocks noGrp="1"/>
          </p:cNvSpPr>
          <p:nvPr>
            <p:ph type="body" sz="half" idx="2"/>
          </p:nvPr>
        </p:nvSpPr>
        <p:spPr>
          <a:xfrm>
            <a:off x="753110" y="1739265"/>
            <a:ext cx="3587750" cy="4285615"/>
          </a:xfrm>
        </p:spPr>
        <p:txBody>
          <a:bodyPr/>
          <a:p>
            <a:pPr marL="285750" indent="-285750">
              <a:buFont typeface="Arial" panose="020B0604020202020204" pitchFamily="34" charset="0"/>
              <a:buChar char="•"/>
            </a:pPr>
            <a:r>
              <a:rPr lang="en-US" altLang="en-US">
                <a:solidFill>
                  <a:schemeClr val="bg1"/>
                </a:solidFill>
                <a:sym typeface="+mn-ea"/>
              </a:rPr>
              <a:t>We chose to use two separate AWS EC2 instances to host </a:t>
            </a:r>
            <a:r>
              <a:rPr lang="" altLang="en-US">
                <a:solidFill>
                  <a:schemeClr val="bg1"/>
                </a:solidFill>
                <a:sym typeface="+mn-ea"/>
              </a:rPr>
              <a:t>the </a:t>
            </a:r>
            <a:r>
              <a:rPr lang="en-US" altLang="en-US">
                <a:solidFill>
                  <a:schemeClr val="bg1"/>
                </a:solidFill>
                <a:sym typeface="+mn-ea"/>
              </a:rPr>
              <a:t>web content for </a:t>
            </a:r>
            <a:r>
              <a:rPr lang="" altLang="en-US">
                <a:solidFill>
                  <a:schemeClr val="bg1"/>
                </a:solidFill>
                <a:sym typeface="+mn-ea"/>
              </a:rPr>
              <a:t>both</a:t>
            </a:r>
            <a:r>
              <a:rPr lang="en-US" altLang="en-US">
                <a:solidFill>
                  <a:schemeClr val="bg1"/>
                </a:solidFill>
                <a:sym typeface="+mn-ea"/>
              </a:rPr>
              <a:t> our general project page and our Survey application. </a:t>
            </a:r>
            <a:endParaRPr lang="en-US" altLang="en-US">
              <a:solidFill>
                <a:schemeClr val="bg1"/>
              </a:solidFill>
              <a:sym typeface="+mn-ea"/>
            </a:endParaRPr>
          </a:p>
          <a:p>
            <a:pPr marL="285750" indent="-285750">
              <a:buFont typeface="Arial" panose="020B0604020202020204" pitchFamily="34" charset="0"/>
              <a:buChar char="•"/>
            </a:pPr>
            <a:r>
              <a:rPr lang="" altLang="en-US">
                <a:solidFill>
                  <a:schemeClr val="bg1"/>
                </a:solidFill>
                <a:sym typeface="+mn-ea"/>
              </a:rPr>
              <a:t>T</a:t>
            </a:r>
            <a:r>
              <a:rPr lang="en-US" altLang="en-US">
                <a:solidFill>
                  <a:schemeClr val="bg1"/>
                </a:solidFill>
                <a:sym typeface="+mn-ea"/>
              </a:rPr>
              <a:t>he servers </a:t>
            </a:r>
            <a:r>
              <a:rPr lang="" altLang="en-US">
                <a:solidFill>
                  <a:schemeClr val="bg1"/>
                </a:solidFill>
                <a:sym typeface="+mn-ea"/>
              </a:rPr>
              <a:t>were configured </a:t>
            </a:r>
            <a:r>
              <a:rPr lang="en-US" altLang="en-US">
                <a:solidFill>
                  <a:schemeClr val="bg1"/>
                </a:solidFill>
                <a:sym typeface="+mn-ea"/>
              </a:rPr>
              <a:t>using the free Ubuntu 20.04 version, and connected via SSH using a new key pair created with the included tool. </a:t>
            </a:r>
            <a:endParaRPr lang="en-US" altLang="en-US">
              <a:solidFill>
                <a:schemeClr val="bg1"/>
              </a:solidFill>
            </a:endParaRPr>
          </a:p>
          <a:p>
            <a:pPr marL="285750" indent="-285750">
              <a:buFont typeface="Arial" panose="020B0604020202020204" pitchFamily="34" charset="0"/>
              <a:buChar char="•"/>
            </a:pPr>
            <a:r>
              <a:rPr lang="" altLang="en-US">
                <a:solidFill>
                  <a:schemeClr val="bg1"/>
                </a:solidFill>
                <a:sym typeface="+mn-ea"/>
              </a:rPr>
              <a:t>In Network Settings, we enabled traffic from SSH in order to connect remotely to the server using PuTTY, and HTTP for use as a public server </a:t>
            </a:r>
            <a:endParaRPr lang="en-US" altLang="en-US">
              <a:solidFill>
                <a:schemeClr val="bg1"/>
              </a:solidFill>
            </a:endParaRPr>
          </a:p>
          <a:p>
            <a:pPr marL="285750" indent="-285750">
              <a:buFont typeface="Arial" panose="020B0604020202020204" pitchFamily="34" charset="0"/>
              <a:buChar char="•"/>
            </a:pPr>
            <a:r>
              <a:rPr lang="" altLang="en-US">
                <a:solidFill>
                  <a:schemeClr val="bg1"/>
                </a:solidFill>
              </a:rPr>
              <a:t>Finally, we can see our two instances running without issue.</a:t>
            </a:r>
            <a:endParaRPr lang="" altLang="en-US">
              <a:solidFill>
                <a:schemeClr val="bg1"/>
              </a:solidFill>
            </a:endParaRPr>
          </a:p>
        </p:txBody>
      </p:sp>
      <p:pic>
        <p:nvPicPr>
          <p:cNvPr id="15" name="Picture 14" descr="Screenshot from 2022-05-30 12-32-09"/>
          <p:cNvPicPr>
            <a:picLocks noChangeAspect="1"/>
          </p:cNvPicPr>
          <p:nvPr/>
        </p:nvPicPr>
        <p:blipFill>
          <a:blip r:embed="rId1"/>
          <a:stretch>
            <a:fillRect/>
          </a:stretch>
        </p:blipFill>
        <p:spPr>
          <a:xfrm>
            <a:off x="5112385" y="5485765"/>
            <a:ext cx="6899275" cy="752475"/>
          </a:xfrm>
          <a:prstGeom prst="rect">
            <a:avLst/>
          </a:prstGeom>
        </p:spPr>
      </p:pic>
      <p:pic>
        <p:nvPicPr>
          <p:cNvPr id="18" name="Picture 17" descr="Screenshot from 2022-05-30 12-37-32"/>
          <p:cNvPicPr>
            <a:picLocks noChangeAspect="1"/>
          </p:cNvPicPr>
          <p:nvPr/>
        </p:nvPicPr>
        <p:blipFill>
          <a:blip r:embed="rId2"/>
          <a:stretch>
            <a:fillRect/>
          </a:stretch>
        </p:blipFill>
        <p:spPr>
          <a:xfrm>
            <a:off x="5624195" y="287655"/>
            <a:ext cx="942975" cy="1276350"/>
          </a:xfrm>
          <a:prstGeom prst="rect">
            <a:avLst/>
          </a:prstGeom>
        </p:spPr>
      </p:pic>
      <p:pic>
        <p:nvPicPr>
          <p:cNvPr id="19" name="Picture 18" descr="Screenshot from 2022-05-30 12-37-55"/>
          <p:cNvPicPr>
            <a:picLocks noChangeAspect="1"/>
          </p:cNvPicPr>
          <p:nvPr/>
        </p:nvPicPr>
        <p:blipFill>
          <a:blip r:embed="rId3"/>
          <a:stretch>
            <a:fillRect/>
          </a:stretch>
        </p:blipFill>
        <p:spPr>
          <a:xfrm>
            <a:off x="5257165" y="1564005"/>
            <a:ext cx="6609715" cy="590550"/>
          </a:xfrm>
          <a:prstGeom prst="rect">
            <a:avLst/>
          </a:prstGeom>
        </p:spPr>
      </p:pic>
      <p:pic>
        <p:nvPicPr>
          <p:cNvPr id="21" name="Picture 20" descr="Screenshot from 2022-05-30 12-38-43"/>
          <p:cNvPicPr>
            <a:picLocks noChangeAspect="1"/>
          </p:cNvPicPr>
          <p:nvPr/>
        </p:nvPicPr>
        <p:blipFill>
          <a:blip r:embed="rId4"/>
          <a:stretch>
            <a:fillRect/>
          </a:stretch>
        </p:blipFill>
        <p:spPr>
          <a:xfrm>
            <a:off x="7377430" y="3742690"/>
            <a:ext cx="4283075" cy="1428115"/>
          </a:xfrm>
          <a:prstGeom prst="rect">
            <a:avLst/>
          </a:prstGeom>
        </p:spPr>
      </p:pic>
      <p:pic>
        <p:nvPicPr>
          <p:cNvPr id="22" name="Picture 21" descr="Screenshot from 2022-05-30 12-42-11"/>
          <p:cNvPicPr>
            <a:picLocks noChangeAspect="1"/>
          </p:cNvPicPr>
          <p:nvPr/>
        </p:nvPicPr>
        <p:blipFill>
          <a:blip r:embed="rId5"/>
          <a:stretch>
            <a:fillRect/>
          </a:stretch>
        </p:blipFill>
        <p:spPr>
          <a:xfrm>
            <a:off x="5257165" y="2379345"/>
            <a:ext cx="5410835" cy="1139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2155" y="561975"/>
            <a:ext cx="3794125" cy="981075"/>
          </a:xfrm>
        </p:spPr>
        <p:txBody>
          <a:bodyPr/>
          <a:p>
            <a:r>
              <a:rPr lang="" altLang="en-US"/>
              <a:t>Web Server Configuration</a:t>
            </a:r>
            <a:endParaRPr lang="" altLang="en-US"/>
          </a:p>
        </p:txBody>
      </p:sp>
      <p:sp>
        <p:nvSpPr>
          <p:cNvPr id="4" name="Text Placeholder 3"/>
          <p:cNvSpPr>
            <a:spLocks noGrp="1"/>
          </p:cNvSpPr>
          <p:nvPr>
            <p:ph type="body" sz="half" idx="2"/>
          </p:nvPr>
        </p:nvSpPr>
        <p:spPr>
          <a:xfrm>
            <a:off x="732155" y="1911985"/>
            <a:ext cx="3576955" cy="4123690"/>
          </a:xfrm>
        </p:spPr>
        <p:txBody>
          <a:bodyPr>
            <a:normAutofit lnSpcReduction="10000"/>
          </a:bodyPr>
          <a:p>
            <a:pPr marL="285750" indent="-285750">
              <a:buFont typeface="Arial" panose="020B0604020202020204" pitchFamily="34" charset="0"/>
              <a:buChar char="•"/>
            </a:pPr>
            <a:r>
              <a:rPr lang="" altLang="en-US">
                <a:solidFill>
                  <a:schemeClr val="bg1"/>
                </a:solidFill>
              </a:rPr>
              <a:t>To connect to our newly configured instances, we connected via PuTTY using our newly created SSH key pair.</a:t>
            </a:r>
            <a:endParaRPr lang="" altLang="en-US">
              <a:solidFill>
                <a:schemeClr val="bg1"/>
              </a:solidFill>
            </a:endParaRPr>
          </a:p>
          <a:p>
            <a:pPr marL="285750" indent="-285750">
              <a:buFont typeface="Arial" panose="020B0604020202020204" pitchFamily="34" charset="0"/>
              <a:buChar char="•"/>
            </a:pPr>
            <a:r>
              <a:rPr lang="" altLang="en-US">
                <a:solidFill>
                  <a:schemeClr val="bg1"/>
                </a:solidFill>
              </a:rPr>
              <a:t>Once in, we ran an update and installed Apache2 as our web server. Now our instances' Public IPv4 addresses were the host addresses for our servers.</a:t>
            </a:r>
            <a:endParaRPr lang="" altLang="en-US">
              <a:solidFill>
                <a:schemeClr val="bg1"/>
              </a:solidFill>
            </a:endParaRPr>
          </a:p>
          <a:p>
            <a:pPr marL="285750" indent="-285750">
              <a:buFont typeface="Arial" panose="020B0604020202020204" pitchFamily="34" charset="0"/>
              <a:buChar char="•"/>
            </a:pPr>
            <a:r>
              <a:rPr lang="" altLang="en-US">
                <a:solidFill>
                  <a:schemeClr val="bg1"/>
                </a:solidFill>
              </a:rPr>
              <a:t>In order to get our webpage and application files onto the servers, we used FileZilla. </a:t>
            </a:r>
            <a:endParaRPr lang="" altLang="en-US">
              <a:solidFill>
                <a:schemeClr val="bg1"/>
              </a:solidFill>
            </a:endParaRPr>
          </a:p>
          <a:p>
            <a:pPr marL="285750" indent="-285750">
              <a:buFont typeface="Arial" panose="020B0604020202020204" pitchFamily="34" charset="0"/>
              <a:buChar char="•"/>
            </a:pPr>
            <a:r>
              <a:rPr lang="" altLang="en-US">
                <a:solidFill>
                  <a:schemeClr val="bg1"/>
                </a:solidFill>
              </a:rPr>
              <a:t>Once our required files had been moved into the /var/www/html directory in the instance, our webpage and application content was up and running!</a:t>
            </a:r>
            <a:endParaRPr lang="" altLang="en-US">
              <a:solidFill>
                <a:schemeClr val="bg1"/>
              </a:solidFill>
            </a:endParaRPr>
          </a:p>
        </p:txBody>
      </p:sp>
      <p:pic>
        <p:nvPicPr>
          <p:cNvPr id="6" name="Picture 5" descr="Screenshot from 2022-05-30 12-50-59"/>
          <p:cNvPicPr>
            <a:picLocks noChangeAspect="1"/>
          </p:cNvPicPr>
          <p:nvPr/>
        </p:nvPicPr>
        <p:blipFill>
          <a:blip r:embed="rId1"/>
          <a:stretch>
            <a:fillRect/>
          </a:stretch>
        </p:blipFill>
        <p:spPr>
          <a:xfrm>
            <a:off x="4955540" y="484505"/>
            <a:ext cx="4773930" cy="1221740"/>
          </a:xfrm>
          <a:prstGeom prst="rect">
            <a:avLst/>
          </a:prstGeom>
        </p:spPr>
      </p:pic>
      <p:pic>
        <p:nvPicPr>
          <p:cNvPr id="9" name="Picture 8" descr="Screenshot from 2022-05-30 12-57-50"/>
          <p:cNvPicPr>
            <a:picLocks noChangeAspect="1"/>
          </p:cNvPicPr>
          <p:nvPr/>
        </p:nvPicPr>
        <p:blipFill>
          <a:blip r:embed="rId2"/>
          <a:stretch>
            <a:fillRect/>
          </a:stretch>
        </p:blipFill>
        <p:spPr>
          <a:xfrm>
            <a:off x="4955540" y="2022475"/>
            <a:ext cx="3310255" cy="553720"/>
          </a:xfrm>
          <a:prstGeom prst="rect">
            <a:avLst/>
          </a:prstGeom>
        </p:spPr>
      </p:pic>
      <p:pic>
        <p:nvPicPr>
          <p:cNvPr id="10" name="Picture 9" descr="Screenshot from 2022-05-30 13-02-17"/>
          <p:cNvPicPr>
            <a:picLocks noChangeAspect="1"/>
          </p:cNvPicPr>
          <p:nvPr/>
        </p:nvPicPr>
        <p:blipFill>
          <a:blip r:embed="rId3"/>
          <a:stretch>
            <a:fillRect/>
          </a:stretch>
        </p:blipFill>
        <p:spPr>
          <a:xfrm>
            <a:off x="8265795" y="3797935"/>
            <a:ext cx="2915285" cy="2677160"/>
          </a:xfrm>
          <a:prstGeom prst="rect">
            <a:avLst/>
          </a:prstGeom>
        </p:spPr>
      </p:pic>
      <p:pic>
        <p:nvPicPr>
          <p:cNvPr id="11" name="Picture 10" descr="Screenshot from 2022-05-30 13-17-50"/>
          <p:cNvPicPr>
            <a:picLocks noChangeAspect="1"/>
          </p:cNvPicPr>
          <p:nvPr/>
        </p:nvPicPr>
        <p:blipFill>
          <a:blip r:embed="rId4"/>
          <a:stretch>
            <a:fillRect/>
          </a:stretch>
        </p:blipFill>
        <p:spPr>
          <a:xfrm>
            <a:off x="4955540" y="3144520"/>
            <a:ext cx="3409315" cy="123825"/>
          </a:xfrm>
          <a:prstGeom prst="rect">
            <a:avLst/>
          </a:prstGeom>
        </p:spPr>
      </p:pic>
      <p:pic>
        <p:nvPicPr>
          <p:cNvPr id="12" name="Picture 11" descr="Screenshot from 2022-05-30 13-18-32"/>
          <p:cNvPicPr>
            <a:picLocks noChangeAspect="1"/>
          </p:cNvPicPr>
          <p:nvPr/>
        </p:nvPicPr>
        <p:blipFill>
          <a:blip r:embed="rId5"/>
          <a:stretch>
            <a:fillRect/>
          </a:stretch>
        </p:blipFill>
        <p:spPr>
          <a:xfrm>
            <a:off x="4955540" y="3268345"/>
            <a:ext cx="4095115" cy="152400"/>
          </a:xfrm>
          <a:prstGeom prst="rect">
            <a:avLst/>
          </a:prstGeom>
        </p:spPr>
      </p:pic>
      <p:pic>
        <p:nvPicPr>
          <p:cNvPr id="13" name="Picture 12" descr="Screenshot from 2022-05-30 13-19-08"/>
          <p:cNvPicPr>
            <a:picLocks noChangeAspect="1"/>
          </p:cNvPicPr>
          <p:nvPr/>
        </p:nvPicPr>
        <p:blipFill>
          <a:blip r:embed="rId6"/>
          <a:stretch>
            <a:fillRect/>
          </a:stretch>
        </p:blipFill>
        <p:spPr>
          <a:xfrm>
            <a:off x="4955540" y="3420745"/>
            <a:ext cx="2447925" cy="2571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2593</Words>
  <Application>WPS Presentation</Application>
  <PresentationFormat>Widescreen</PresentationFormat>
  <Paragraphs>89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Wingdings 3</vt:lpstr>
      <vt:lpstr>Arial</vt:lpstr>
      <vt:lpstr>Century Gothic</vt:lpstr>
      <vt:lpstr>Gubbi</vt:lpstr>
      <vt:lpstr>微软雅黑</vt:lpstr>
      <vt:lpstr>Droid Sans Fallback</vt:lpstr>
      <vt:lpstr>Arial Unicode MS</vt:lpstr>
      <vt:lpstr>Calibri</vt:lpstr>
      <vt:lpstr>Standard Symbols PS</vt:lpstr>
      <vt:lpstr>Times New Roman</vt:lpstr>
      <vt:lpstr>Ion Boardroom</vt:lpstr>
      <vt:lpstr>The Best Programming Languages</vt:lpstr>
      <vt:lpstr>Team and Project Management</vt:lpstr>
      <vt:lpstr>JESSE - How did you change Code Compare?</vt:lpstr>
      <vt:lpstr>MIMI – Team Collaboration, Project Management, Roles, Project Page</vt:lpstr>
      <vt:lpstr>MIMI – Project Page, Content  </vt:lpstr>
      <vt:lpstr> NICOLE – Testing,  Bug Tracking, and Updating and Fixing Code  </vt:lpstr>
      <vt:lpstr>NICOLE – Bug reports project board   </vt:lpstr>
      <vt:lpstr>RICKY – Web Server Hosting, Process for Configuring Web Server</vt:lpstr>
      <vt:lpstr>PowerPoint 演示文稿</vt:lpstr>
      <vt:lpstr>Super-Linter Workflow</vt:lpstr>
      <vt:lpstr>HAMID – Deploying Code to the Server, URL for Testing</vt:lpstr>
      <vt:lpstr>HAMID / RICKY – Summary of Project Pages, Assets</vt:lpstr>
      <vt:lpstr>Team Recommendations</vt:lpstr>
      <vt:lpstr>Our Survey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creator>Mimi Southwood</dc:creator>
  <cp:lastModifiedBy>ricky</cp:lastModifiedBy>
  <cp:revision>76</cp:revision>
  <dcterms:created xsi:type="dcterms:W3CDTF">2022-05-30T20:29:48Z</dcterms:created>
  <dcterms:modified xsi:type="dcterms:W3CDTF">2022-05-30T20:29:48Z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