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6.xml" ContentType="application/vnd.openxmlformats-officedocument.presentationml.notesSlid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7.xml" ContentType="application/vnd.openxmlformats-officedocument.presentationml.notesSlid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8940" r:id="rId5"/>
    <p:sldId id="9043" r:id="rId6"/>
    <p:sldId id="9015" r:id="rId7"/>
    <p:sldId id="9046" r:id="rId8"/>
    <p:sldId id="9018" r:id="rId9"/>
    <p:sldId id="9033" r:id="rId10"/>
    <p:sldId id="9057" r:id="rId11"/>
    <p:sldId id="9027" r:id="rId12"/>
    <p:sldId id="9049" r:id="rId13"/>
    <p:sldId id="9050" r:id="rId14"/>
    <p:sldId id="9019" r:id="rId15"/>
    <p:sldId id="9051" r:id="rId16"/>
    <p:sldId id="9059" r:id="rId17"/>
    <p:sldId id="9052" r:id="rId18"/>
    <p:sldId id="9060" r:id="rId19"/>
    <p:sldId id="9020" r:id="rId20"/>
    <p:sldId id="9053" r:id="rId21"/>
    <p:sldId id="9058" r:id="rId22"/>
    <p:sldId id="9054" r:id="rId23"/>
    <p:sldId id="9055" r:id="rId24"/>
    <p:sldId id="9056" r:id="rId25"/>
    <p:sldId id="9045" r:id="rId26"/>
    <p:sldId id="9044" r:id="rId27"/>
    <p:sldId id="9032" r:id="rId28"/>
    <p:sldId id="3363" r:id="rId29"/>
    <p:sldId id="9006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E0000"/>
    <a:srgbClr val="01BB9D"/>
    <a:srgbClr val="F5F200"/>
    <a:srgbClr val="FF2065"/>
    <a:srgbClr val="FF0047"/>
    <a:srgbClr val="00B0F0"/>
    <a:srgbClr val="45DAD5"/>
    <a:srgbClr val="1C1C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DF0B2-3CF8-496D-9D9B-DEB9A9BCFE63}" v="9" dt="2025-01-23T15:36:42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Claros" userId="d6dc3fd3-5e3f-44cf-8106-58bba575e343" providerId="ADAL" clId="{AD4DF0B2-3CF8-496D-9D9B-DEB9A9BCFE63}"/>
    <pc:docChg chg="undo custSel modSld">
      <pc:chgData name="Raul Claros" userId="d6dc3fd3-5e3f-44cf-8106-58bba575e343" providerId="ADAL" clId="{AD4DF0B2-3CF8-496D-9D9B-DEB9A9BCFE63}" dt="2025-01-29T11:06:49.330" v="848" actId="27918"/>
      <pc:docMkLst>
        <pc:docMk/>
      </pc:docMkLst>
      <pc:sldChg chg="modSp mod">
        <pc:chgData name="Raul Claros" userId="d6dc3fd3-5e3f-44cf-8106-58bba575e343" providerId="ADAL" clId="{AD4DF0B2-3CF8-496D-9D9B-DEB9A9BCFE63}" dt="2025-01-27T12:43:25.165" v="818" actId="20577"/>
        <pc:sldMkLst>
          <pc:docMk/>
          <pc:sldMk cId="1191272658" sldId="9044"/>
        </pc:sldMkLst>
        <pc:spChg chg="mod">
          <ac:chgData name="Raul Claros" userId="d6dc3fd3-5e3f-44cf-8106-58bba575e343" providerId="ADAL" clId="{AD4DF0B2-3CF8-496D-9D9B-DEB9A9BCFE63}" dt="2025-01-27T12:43:25.165" v="818" actId="20577"/>
          <ac:spMkLst>
            <pc:docMk/>
            <pc:sldMk cId="1191272658" sldId="9044"/>
            <ac:spMk id="15" creationId="{DFB9DC9C-4F32-D877-9AC1-D08396A84490}"/>
          </ac:spMkLst>
        </pc:spChg>
      </pc:sldChg>
      <pc:sldChg chg="addSp delSp modSp mod">
        <pc:chgData name="Raul Claros" userId="d6dc3fd3-5e3f-44cf-8106-58bba575e343" providerId="ADAL" clId="{AD4DF0B2-3CF8-496D-9D9B-DEB9A9BCFE63}" dt="2025-01-23T15:38:28.445" v="785" actId="478"/>
        <pc:sldMkLst>
          <pc:docMk/>
          <pc:sldMk cId="4003418304" sldId="9046"/>
        </pc:sldMkLst>
      </pc:sldChg>
      <pc:sldChg chg="addSp delSp modSp mod">
        <pc:chgData name="Raul Claros" userId="d6dc3fd3-5e3f-44cf-8106-58bba575e343" providerId="ADAL" clId="{AD4DF0B2-3CF8-496D-9D9B-DEB9A9BCFE63}" dt="2025-01-27T12:43:43.299" v="840" actId="20577"/>
        <pc:sldMkLst>
          <pc:docMk/>
          <pc:sldMk cId="1651914336" sldId="9050"/>
        </pc:sldMkLst>
        <pc:graphicFrameChg chg="add mod modGraphic">
          <ac:chgData name="Raul Claros" userId="d6dc3fd3-5e3f-44cf-8106-58bba575e343" providerId="ADAL" clId="{AD4DF0B2-3CF8-496D-9D9B-DEB9A9BCFE63}" dt="2025-01-27T12:43:43.299" v="840" actId="20577"/>
          <ac:graphicFrameMkLst>
            <pc:docMk/>
            <pc:sldMk cId="1651914336" sldId="9050"/>
            <ac:graphicFrameMk id="2" creationId="{1A6AA066-9C38-E321-E395-751832C3DBD6}"/>
          </ac:graphicFrameMkLst>
        </pc:graphicFrameChg>
      </pc:sldChg>
      <pc:sldChg chg="mod">
        <pc:chgData name="Raul Claros" userId="d6dc3fd3-5e3f-44cf-8106-58bba575e343" providerId="ADAL" clId="{AD4DF0B2-3CF8-496D-9D9B-DEB9A9BCFE63}" dt="2025-01-29T11:06:49.330" v="848" actId="27918"/>
        <pc:sldMkLst>
          <pc:docMk/>
          <pc:sldMk cId="1304987804" sldId="9051"/>
        </pc:sldMkLst>
      </pc:sldChg>
      <pc:sldChg chg="addSp delSp modSp mod">
        <pc:chgData name="Raul Claros" userId="d6dc3fd3-5e3f-44cf-8106-58bba575e343" providerId="ADAL" clId="{AD4DF0B2-3CF8-496D-9D9B-DEB9A9BCFE63}" dt="2025-01-27T12:43:35.428" v="829" actId="20577"/>
        <pc:sldMkLst>
          <pc:docMk/>
          <pc:sldMk cId="214600040" sldId="9056"/>
        </pc:sldMkLst>
        <pc:graphicFrameChg chg="add mod modGraphic">
          <ac:chgData name="Raul Claros" userId="d6dc3fd3-5e3f-44cf-8106-58bba575e343" providerId="ADAL" clId="{AD4DF0B2-3CF8-496D-9D9B-DEB9A9BCFE63}" dt="2025-01-27T12:43:35.428" v="829" actId="20577"/>
          <ac:graphicFrameMkLst>
            <pc:docMk/>
            <pc:sldMk cId="214600040" sldId="9056"/>
            <ac:graphicFrameMk id="12" creationId="{77C4AD74-B9D9-BC38-779E-AC505C4B6753}"/>
          </ac:graphicFrameMkLst>
        </pc:graphicFrameChg>
      </pc:sldChg>
      <pc:sldChg chg="mod">
        <pc:chgData name="Raul Claros" userId="d6dc3fd3-5e3f-44cf-8106-58bba575e343" providerId="ADAL" clId="{AD4DF0B2-3CF8-496D-9D9B-DEB9A9BCFE63}" dt="2025-01-29T10:49:49.961" v="846" actId="27918"/>
        <pc:sldMkLst>
          <pc:docMk/>
          <pc:sldMk cId="1791911573" sldId="905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 Jan'23</c:v>
                </c:pt>
              </c:strCache>
            </c:strRef>
          </c:tx>
          <c:spPr>
            <a:solidFill>
              <a:srgbClr val="FF4B00"/>
            </a:solidFill>
          </c:spPr>
          <c:dPt>
            <c:idx val="0"/>
            <c:bubble3D val="0"/>
            <c:spPr>
              <a:solidFill>
                <a:srgbClr val="52126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9D-4E94-9A9F-D21FB4E7BBD7}"/>
              </c:ext>
            </c:extLst>
          </c:dPt>
          <c:dPt>
            <c:idx val="1"/>
            <c:bubble3D val="0"/>
            <c:spPr>
              <a:solidFill>
                <a:srgbClr val="FFDC1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9D-4E94-9A9F-D21FB4E7BBD7}"/>
              </c:ext>
            </c:extLst>
          </c:dPt>
          <c:dLbls>
            <c:dLbl>
              <c:idx val="0"/>
              <c:layout>
                <c:manualLayout>
                  <c:x val="0.10263991417811845"/>
                  <c:y val="-0.2523033187582437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l">
                      <a:defRPr sz="2400" b="0" i="0" u="none" strike="noStrike" kern="1200" baseline="0">
                        <a:solidFill>
                          <a:srgbClr val="52126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400" b="1" dirty="0">
                        <a:solidFill>
                          <a:srgbClr val="521262"/>
                        </a:solidFill>
                      </a:rPr>
                      <a:t>63</a:t>
                    </a:r>
                    <a:r>
                      <a:rPr lang="en-US" sz="2400" dirty="0">
                        <a:solidFill>
                          <a:srgbClr val="521262"/>
                        </a:solidFill>
                      </a:rPr>
                      <a:t>%</a:t>
                    </a:r>
                  </a:p>
                  <a:p>
                    <a:pPr algn="l">
                      <a:defRPr sz="2400">
                        <a:solidFill>
                          <a:srgbClr val="521262"/>
                        </a:solidFill>
                      </a:defRPr>
                    </a:pPr>
                    <a:r>
                      <a:rPr lang="en-US" sz="1600" dirty="0">
                        <a:solidFill>
                          <a:srgbClr val="521262"/>
                        </a:solidFill>
                      </a:rPr>
                      <a:t>Pro Listings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2400" b="0" i="0" u="none" strike="noStrike" kern="1200" baseline="0">
                      <a:solidFill>
                        <a:srgbClr val="52126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497193917342323"/>
                      <c:h val="0.2040371406303311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889D-4E94-9A9F-D21FB4E7BBD7}"/>
                </c:ext>
              </c:extLst>
            </c:dLbl>
            <c:dLbl>
              <c:idx val="1"/>
              <c:layout>
                <c:manualLayout>
                  <c:x val="-0.20488016451316138"/>
                  <c:y val="-0.1802106601821385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r">
                      <a:defRPr sz="2400" b="0" i="0" u="none" strike="noStrike" kern="1200" baseline="0">
                        <a:solidFill>
                          <a:srgbClr val="52126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400" b="1" dirty="0">
                        <a:solidFill>
                          <a:srgbClr val="521262"/>
                        </a:solidFill>
                      </a:rPr>
                      <a:t>37</a:t>
                    </a:r>
                    <a:r>
                      <a:rPr lang="en-US" sz="2400" dirty="0">
                        <a:solidFill>
                          <a:srgbClr val="521262"/>
                        </a:solidFill>
                      </a:rPr>
                      <a:t>%</a:t>
                    </a:r>
                  </a:p>
                  <a:p>
                    <a:pPr algn="r">
                      <a:defRPr sz="2400">
                        <a:solidFill>
                          <a:srgbClr val="521262"/>
                        </a:solidFill>
                      </a:defRPr>
                    </a:pPr>
                    <a:r>
                      <a:rPr lang="en-US" sz="1600" dirty="0">
                        <a:solidFill>
                          <a:srgbClr val="521262"/>
                        </a:solidFill>
                      </a:rPr>
                      <a:t>Private Listings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r">
                    <a:defRPr sz="2400" b="0" i="0" u="none" strike="noStrike" kern="1200" baseline="0">
                      <a:solidFill>
                        <a:srgbClr val="52126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1213045817297443"/>
                      <c:h val="0.17712032597259303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889D-4E94-9A9F-D21FB4E7BB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2400" b="0" i="0" u="none" strike="noStrike" kern="1200" baseline="0">
                    <a:solidFill>
                      <a:srgbClr val="52126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Pro</c:v>
                </c:pt>
                <c:pt idx="1">
                  <c:v>Particuliers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63</c:v>
                </c:pt>
                <c:pt idx="1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9D-4E94-9A9F-D21FB4E7B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98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6642463414174"/>
          <c:y val="2.8061709245338884E-3"/>
          <c:w val="0.81566021787996967"/>
          <c:h val="0.98596914537733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janv-24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7A-495E-BB4D-DBA492887FC5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7A-495E-BB4D-DBA492887FC5}"/>
              </c:ext>
            </c:extLst>
          </c:dPt>
          <c:dPt>
            <c:idx val="2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7A-495E-BB4D-DBA492887FC5}"/>
              </c:ext>
            </c:extLst>
          </c:dPt>
          <c:dPt>
            <c:idx val="3"/>
            <c:invertIfNegative val="0"/>
            <c:bubble3D val="0"/>
            <c:spPr>
              <a:solidFill>
                <a:srgbClr val="FE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7A-495E-BB4D-DBA492887FC5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17A-495E-BB4D-DBA492887FC5}"/>
              </c:ext>
            </c:extLst>
          </c:dPt>
          <c:dPt>
            <c:idx val="5"/>
            <c:invertIfNegative val="0"/>
            <c:bubble3D val="0"/>
            <c:spPr>
              <a:solidFill>
                <a:srgbClr val="0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17A-495E-BB4D-DBA492887FC5}"/>
              </c:ext>
            </c:extLst>
          </c:dPt>
          <c:dPt>
            <c:idx val="6"/>
            <c:invertIfNegative val="0"/>
            <c:bubble3D val="0"/>
            <c:spPr>
              <a:solidFill>
                <a:srgbClr val="F5F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17A-495E-BB4D-DBA492887FC5}"/>
              </c:ext>
            </c:extLst>
          </c:dPt>
          <c:dPt>
            <c:idx val="7"/>
            <c:invertIfNegative val="0"/>
            <c:bubble3D val="0"/>
            <c:spPr>
              <a:solidFill>
                <a:srgbClr val="45DA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17A-495E-BB4D-DBA492887FC5}"/>
              </c:ext>
            </c:extLst>
          </c:dPt>
          <c:dPt>
            <c:idx val="8"/>
            <c:invertIfNegative val="0"/>
            <c:bubble3D val="0"/>
            <c:spPr>
              <a:solidFill>
                <a:srgbClr val="01BB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17A-495E-BB4D-DBA492887FC5}"/>
              </c:ext>
            </c:extLst>
          </c:dPt>
          <c:dPt>
            <c:idx val="9"/>
            <c:invertIfNegative val="0"/>
            <c:bubble3D val="0"/>
            <c:spPr>
              <a:solidFill>
                <a:srgbClr val="1C1C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17A-495E-BB4D-DBA492887FC5}"/>
              </c:ext>
            </c:extLst>
          </c:dPt>
          <c:cat>
            <c:strRef>
              <c:f>Sheet1!$A$2:$A$11</c:f>
              <c:strCache>
                <c:ptCount val="10"/>
                <c:pt idx="0">
                  <c:v>Leboncoin</c:v>
                </c:pt>
                <c:pt idx="1">
                  <c:v>Argus</c:v>
                </c:pt>
                <c:pt idx="2">
                  <c:v>La Centrale-Caradisiac</c:v>
                </c:pt>
                <c:pt idx="3">
                  <c:v>OuestFrance</c:v>
                </c:pt>
                <c:pt idx="4">
                  <c:v>Zoomcar</c:v>
                </c:pt>
                <c:pt idx="5">
                  <c:v>ParuVendu</c:v>
                </c:pt>
                <c:pt idx="6">
                  <c:v>AutoScout24</c:v>
                </c:pt>
                <c:pt idx="7">
                  <c:v>Heycar</c:v>
                </c:pt>
                <c:pt idx="8">
                  <c:v>Spoticar</c:v>
                </c:pt>
                <c:pt idx="9">
                  <c:v>Renault Occasions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15531</c:v>
                </c:pt>
                <c:pt idx="1">
                  <c:v>14611</c:v>
                </c:pt>
                <c:pt idx="2">
                  <c:v>7524</c:v>
                </c:pt>
                <c:pt idx="3">
                  <c:v>2943</c:v>
                </c:pt>
                <c:pt idx="4">
                  <c:v>2932</c:v>
                </c:pt>
                <c:pt idx="5">
                  <c:v>1905</c:v>
                </c:pt>
                <c:pt idx="6">
                  <c:v>1494</c:v>
                </c:pt>
                <c:pt idx="7">
                  <c:v>1298</c:v>
                </c:pt>
                <c:pt idx="8">
                  <c:v>1051</c:v>
                </c:pt>
                <c:pt idx="9">
                  <c:v>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17A-495E-BB4D-DBA492887F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6642463414174"/>
          <c:y val="2.8061709245338884E-3"/>
          <c:w val="0.81566021787996967"/>
          <c:h val="0.98596914537733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janv-24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7A-495E-BB4D-DBA492887FC5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7A-495E-BB4D-DBA492887FC5}"/>
              </c:ext>
            </c:extLst>
          </c:dPt>
          <c:dPt>
            <c:idx val="2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7A-495E-BB4D-DBA492887FC5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7A-495E-BB4D-DBA492887FC5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17A-495E-BB4D-DBA492887FC5}"/>
              </c:ext>
            </c:extLst>
          </c:dPt>
          <c:dPt>
            <c:idx val="5"/>
            <c:invertIfNegative val="0"/>
            <c:bubble3D val="0"/>
            <c:spPr>
              <a:solidFill>
                <a:srgbClr val="0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17A-495E-BB4D-DBA492887FC5}"/>
              </c:ext>
            </c:extLst>
          </c:dPt>
          <c:dPt>
            <c:idx val="6"/>
            <c:invertIfNegative val="0"/>
            <c:bubble3D val="0"/>
            <c:spPr>
              <a:solidFill>
                <a:srgbClr val="F5F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17A-495E-BB4D-DBA492887FC5}"/>
              </c:ext>
            </c:extLst>
          </c:dPt>
          <c:dPt>
            <c:idx val="7"/>
            <c:invertIfNegative val="0"/>
            <c:bubble3D val="0"/>
            <c:spPr>
              <a:solidFill>
                <a:srgbClr val="45DA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17A-495E-BB4D-DBA492887FC5}"/>
              </c:ext>
            </c:extLst>
          </c:dPt>
          <c:dPt>
            <c:idx val="8"/>
            <c:invertIfNegative val="0"/>
            <c:bubble3D val="0"/>
            <c:spPr>
              <a:solidFill>
                <a:srgbClr val="01BB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17A-495E-BB4D-DBA492887FC5}"/>
              </c:ext>
            </c:extLst>
          </c:dPt>
          <c:dPt>
            <c:idx val="9"/>
            <c:invertIfNegative val="0"/>
            <c:bubble3D val="0"/>
            <c:spPr>
              <a:solidFill>
                <a:srgbClr val="1C1C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17A-495E-BB4D-DBA492887FC5}"/>
              </c:ext>
            </c:extLst>
          </c:dPt>
          <c:cat>
            <c:strRef>
              <c:f>Sheet1!$A$2:$A$11</c:f>
              <c:strCache>
                <c:ptCount val="10"/>
                <c:pt idx="0">
                  <c:v>Leboncoin</c:v>
                </c:pt>
                <c:pt idx="1">
                  <c:v>Argus</c:v>
                </c:pt>
                <c:pt idx="2">
                  <c:v>La Centrale-Caradisiac</c:v>
                </c:pt>
                <c:pt idx="3">
                  <c:v>OuestFrance</c:v>
                </c:pt>
                <c:pt idx="4">
                  <c:v>Zoomcar</c:v>
                </c:pt>
                <c:pt idx="5">
                  <c:v>ParuVendu</c:v>
                </c:pt>
                <c:pt idx="6">
                  <c:v>AutoScout24</c:v>
                </c:pt>
                <c:pt idx="7">
                  <c:v>Heycar</c:v>
                </c:pt>
                <c:pt idx="8">
                  <c:v>Spoticar</c:v>
                </c:pt>
                <c:pt idx="9">
                  <c:v>Renault Occasions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15531</c:v>
                </c:pt>
                <c:pt idx="1">
                  <c:v>14611</c:v>
                </c:pt>
                <c:pt idx="2">
                  <c:v>7524</c:v>
                </c:pt>
                <c:pt idx="3">
                  <c:v>2943</c:v>
                </c:pt>
                <c:pt idx="4">
                  <c:v>2932</c:v>
                </c:pt>
                <c:pt idx="5">
                  <c:v>1905</c:v>
                </c:pt>
                <c:pt idx="6">
                  <c:v>1494</c:v>
                </c:pt>
                <c:pt idx="7">
                  <c:v>1298</c:v>
                </c:pt>
                <c:pt idx="8">
                  <c:v>1051</c:v>
                </c:pt>
                <c:pt idx="9">
                  <c:v>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17A-495E-BB4D-DBA492887F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408711241397507E-2"/>
          <c:y val="3.1675199583917672E-2"/>
          <c:w val="0.90928788787010051"/>
          <c:h val="0.9058021863132486"/>
        </c:manualLayout>
      </c:layout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Argus</c:v>
                </c:pt>
              </c:strCache>
            </c:strRef>
          </c:tx>
          <c:spPr>
            <a:ln w="28575" cap="rnd">
              <a:solidFill>
                <a:srgbClr val="BE0016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Feuil1!$B$27:$B$39</c:f>
              <c:numCache>
                <c:formatCode>###\ ###\ ##0</c:formatCode>
                <c:ptCount val="13"/>
                <c:pt idx="0">
                  <c:v>14328</c:v>
                </c:pt>
                <c:pt idx="1">
                  <c:v>13806</c:v>
                </c:pt>
                <c:pt idx="2">
                  <c:v>14128</c:v>
                </c:pt>
                <c:pt idx="3">
                  <c:v>14385</c:v>
                </c:pt>
                <c:pt idx="4">
                  <c:v>14322</c:v>
                </c:pt>
                <c:pt idx="5">
                  <c:v>14067</c:v>
                </c:pt>
                <c:pt idx="6">
                  <c:v>14199</c:v>
                </c:pt>
                <c:pt idx="7">
                  <c:v>14040</c:v>
                </c:pt>
                <c:pt idx="8">
                  <c:v>14145</c:v>
                </c:pt>
                <c:pt idx="9">
                  <c:v>14711</c:v>
                </c:pt>
                <c:pt idx="10">
                  <c:v>14784</c:v>
                </c:pt>
                <c:pt idx="11">
                  <c:v>15092</c:v>
                </c:pt>
                <c:pt idx="12">
                  <c:v>14611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DE1-45C3-AA5C-1BAEABC05EF7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AutoScout24</c:v>
                </c:pt>
              </c:strCache>
            </c:strRef>
          </c:tx>
          <c:spPr>
            <a:ln w="28575" cap="rnd">
              <a:solidFill>
                <a:srgbClr val="F5F200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Feuil1!$C$27:$C$39</c:f>
              <c:numCache>
                <c:formatCode>###\ ###\ ##0</c:formatCode>
                <c:ptCount val="13"/>
                <c:pt idx="0">
                  <c:v>1465</c:v>
                </c:pt>
                <c:pt idx="1">
                  <c:v>1454</c:v>
                </c:pt>
                <c:pt idx="2">
                  <c:v>1411</c:v>
                </c:pt>
                <c:pt idx="3">
                  <c:v>1440</c:v>
                </c:pt>
                <c:pt idx="4">
                  <c:v>1484</c:v>
                </c:pt>
                <c:pt idx="5">
                  <c:v>1274</c:v>
                </c:pt>
                <c:pt idx="6">
                  <c:v>1503</c:v>
                </c:pt>
                <c:pt idx="7">
                  <c:v>1540</c:v>
                </c:pt>
                <c:pt idx="8">
                  <c:v>1571</c:v>
                </c:pt>
                <c:pt idx="9">
                  <c:v>1607</c:v>
                </c:pt>
                <c:pt idx="10">
                  <c:v>1648</c:v>
                </c:pt>
                <c:pt idx="11">
                  <c:v>1689</c:v>
                </c:pt>
                <c:pt idx="12">
                  <c:v>1494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DE1-45C3-AA5C-1BAEABC05EF7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Heycar</c:v>
                </c:pt>
              </c:strCache>
            </c:strRef>
          </c:tx>
          <c:spPr>
            <a:ln w="28575" cap="rnd">
              <a:solidFill>
                <a:srgbClr val="45DAD5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Feuil1!$D$27:$D$39</c:f>
              <c:numCache>
                <c:formatCode>###\ ###\ ##0</c:formatCode>
                <c:ptCount val="13"/>
                <c:pt idx="0">
                  <c:v>756</c:v>
                </c:pt>
                <c:pt idx="1">
                  <c:v>797</c:v>
                </c:pt>
                <c:pt idx="2">
                  <c:v>821</c:v>
                </c:pt>
                <c:pt idx="3">
                  <c:v>848</c:v>
                </c:pt>
                <c:pt idx="4">
                  <c:v>985</c:v>
                </c:pt>
                <c:pt idx="5">
                  <c:v>1126</c:v>
                </c:pt>
                <c:pt idx="6">
                  <c:v>1273</c:v>
                </c:pt>
                <c:pt idx="7">
                  <c:v>1218</c:v>
                </c:pt>
                <c:pt idx="8">
                  <c:v>1217</c:v>
                </c:pt>
                <c:pt idx="9">
                  <c:v>1236</c:v>
                </c:pt>
                <c:pt idx="10">
                  <c:v>1306</c:v>
                </c:pt>
                <c:pt idx="11">
                  <c:v>1294</c:v>
                </c:pt>
                <c:pt idx="12">
                  <c:v>1298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DE1-45C3-AA5C-1BAEABC05EF7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La Centrale-Caradisiac</c:v>
                </c:pt>
              </c:strCache>
            </c:strRef>
          </c:tx>
          <c:spPr>
            <a:ln w="28575" cap="rnd">
              <a:solidFill>
                <a:srgbClr val="FF2065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Feuil1!$E$27:$E$39</c:f>
              <c:numCache>
                <c:formatCode>###\ ###\ ##0</c:formatCode>
                <c:ptCount val="13"/>
                <c:pt idx="0">
                  <c:v>7258</c:v>
                </c:pt>
                <c:pt idx="1">
                  <c:v>7194</c:v>
                </c:pt>
                <c:pt idx="2">
                  <c:v>7170</c:v>
                </c:pt>
                <c:pt idx="3">
                  <c:v>7269</c:v>
                </c:pt>
                <c:pt idx="4">
                  <c:v>7403</c:v>
                </c:pt>
                <c:pt idx="5">
                  <c:v>7118</c:v>
                </c:pt>
                <c:pt idx="6">
                  <c:v>7024</c:v>
                </c:pt>
                <c:pt idx="7">
                  <c:v>7425</c:v>
                </c:pt>
                <c:pt idx="8">
                  <c:v>7367</c:v>
                </c:pt>
                <c:pt idx="9">
                  <c:v>7341</c:v>
                </c:pt>
                <c:pt idx="10">
                  <c:v>7383</c:v>
                </c:pt>
                <c:pt idx="11">
                  <c:v>7558</c:v>
                </c:pt>
                <c:pt idx="12">
                  <c:v>7524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1DE1-45C3-AA5C-1BAEABC05EF7}"/>
            </c:ext>
          </c:extLst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Leboncoin</c:v>
                </c:pt>
              </c:strCache>
            </c:strRef>
          </c:tx>
          <c:spPr>
            <a:ln w="28575" cap="rnd">
              <a:solidFill>
                <a:srgbClr val="F56C2C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Feuil1!$F$27:$F$39</c:f>
              <c:numCache>
                <c:formatCode>###\ ###\ ##0</c:formatCode>
                <c:ptCount val="13"/>
                <c:pt idx="0">
                  <c:v>15283</c:v>
                </c:pt>
                <c:pt idx="1">
                  <c:v>14767</c:v>
                </c:pt>
                <c:pt idx="2">
                  <c:v>15119</c:v>
                </c:pt>
                <c:pt idx="3">
                  <c:v>15404</c:v>
                </c:pt>
                <c:pt idx="4">
                  <c:v>15391</c:v>
                </c:pt>
                <c:pt idx="5">
                  <c:v>15266</c:v>
                </c:pt>
                <c:pt idx="6">
                  <c:v>15354</c:v>
                </c:pt>
                <c:pt idx="7">
                  <c:v>15716</c:v>
                </c:pt>
                <c:pt idx="8">
                  <c:v>15690</c:v>
                </c:pt>
                <c:pt idx="9">
                  <c:v>15825</c:v>
                </c:pt>
                <c:pt idx="10">
                  <c:v>15738</c:v>
                </c:pt>
                <c:pt idx="11">
                  <c:v>15738</c:v>
                </c:pt>
                <c:pt idx="12">
                  <c:v>15531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1DE1-45C3-AA5C-1BAEABC05EF7}"/>
            </c:ext>
          </c:extLst>
        </c:ser>
        <c:ser>
          <c:idx val="5"/>
          <c:order val="5"/>
          <c:tx>
            <c:strRef>
              <c:f>Feuil1!$G$1</c:f>
              <c:strCache>
                <c:ptCount val="1"/>
                <c:pt idx="0">
                  <c:v>OuestFrance</c:v>
                </c:pt>
              </c:strCache>
            </c:strRef>
          </c:tx>
          <c:spPr>
            <a:ln w="28575" cap="rnd">
              <a:solidFill>
                <a:srgbClr val="FE0000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Feuil1!$G$27:$G$39</c:f>
              <c:numCache>
                <c:formatCode>###\ ###\ ##0</c:formatCode>
                <c:ptCount val="13"/>
                <c:pt idx="0">
                  <c:v>2553</c:v>
                </c:pt>
                <c:pt idx="1">
                  <c:v>2500</c:v>
                </c:pt>
                <c:pt idx="2">
                  <c:v>2556</c:v>
                </c:pt>
                <c:pt idx="3">
                  <c:v>2826</c:v>
                </c:pt>
                <c:pt idx="4">
                  <c:v>2932</c:v>
                </c:pt>
                <c:pt idx="5">
                  <c:v>2895</c:v>
                </c:pt>
                <c:pt idx="6">
                  <c:v>2861</c:v>
                </c:pt>
                <c:pt idx="7">
                  <c:v>2856</c:v>
                </c:pt>
                <c:pt idx="8">
                  <c:v>2933</c:v>
                </c:pt>
                <c:pt idx="9">
                  <c:v>2928</c:v>
                </c:pt>
                <c:pt idx="10">
                  <c:v>2918</c:v>
                </c:pt>
                <c:pt idx="11">
                  <c:v>2930</c:v>
                </c:pt>
                <c:pt idx="12">
                  <c:v>2943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1DE1-45C3-AA5C-1BAEABC05EF7}"/>
            </c:ext>
          </c:extLst>
        </c:ser>
        <c:ser>
          <c:idx val="6"/>
          <c:order val="6"/>
          <c:tx>
            <c:strRef>
              <c:f>Feuil1!$H$1</c:f>
              <c:strCache>
                <c:ptCount val="1"/>
                <c:pt idx="0">
                  <c:v>ParuVendu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Feuil1!$H$27:$H$39</c:f>
              <c:numCache>
                <c:formatCode>###\ ###\ ##0</c:formatCode>
                <c:ptCount val="13"/>
                <c:pt idx="0">
                  <c:v>1657</c:v>
                </c:pt>
                <c:pt idx="1">
                  <c:v>1662</c:v>
                </c:pt>
                <c:pt idx="2">
                  <c:v>1625</c:v>
                </c:pt>
                <c:pt idx="3">
                  <c:v>1606</c:v>
                </c:pt>
                <c:pt idx="4">
                  <c:v>1670</c:v>
                </c:pt>
                <c:pt idx="5">
                  <c:v>1575</c:v>
                </c:pt>
                <c:pt idx="6">
                  <c:v>1724</c:v>
                </c:pt>
                <c:pt idx="7">
                  <c:v>1632</c:v>
                </c:pt>
                <c:pt idx="8">
                  <c:v>1667</c:v>
                </c:pt>
                <c:pt idx="9">
                  <c:v>1777</c:v>
                </c:pt>
                <c:pt idx="10">
                  <c:v>1866</c:v>
                </c:pt>
                <c:pt idx="11">
                  <c:v>1928</c:v>
                </c:pt>
                <c:pt idx="12">
                  <c:v>1905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6-1DE1-45C3-AA5C-1BAEABC05EF7}"/>
            </c:ext>
          </c:extLst>
        </c:ser>
        <c:ser>
          <c:idx val="7"/>
          <c:order val="7"/>
          <c:tx>
            <c:strRef>
              <c:f>Feuil1!$I$1</c:f>
              <c:strCache>
                <c:ptCount val="1"/>
                <c:pt idx="0">
                  <c:v>Renault Occasions</c:v>
                </c:pt>
              </c:strCache>
            </c:strRef>
          </c:tx>
          <c:spPr>
            <a:ln w="28575" cap="rnd">
              <a:solidFill>
                <a:srgbClr val="1C1C1C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Feuil1!$I$27:$I$39</c:f>
              <c:numCache>
                <c:formatCode>###\ ###\ ##0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411</c:v>
                </c:pt>
                <c:pt idx="6">
                  <c:v>414</c:v>
                </c:pt>
                <c:pt idx="7">
                  <c:v>413</c:v>
                </c:pt>
                <c:pt idx="8">
                  <c:v>413</c:v>
                </c:pt>
                <c:pt idx="9">
                  <c:v>416</c:v>
                </c:pt>
                <c:pt idx="10">
                  <c:v>414</c:v>
                </c:pt>
                <c:pt idx="11">
                  <c:v>415</c:v>
                </c:pt>
                <c:pt idx="12">
                  <c:v>418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7-1DE1-45C3-AA5C-1BAEABC05EF7}"/>
            </c:ext>
          </c:extLst>
        </c:ser>
        <c:ser>
          <c:idx val="8"/>
          <c:order val="8"/>
          <c:tx>
            <c:strRef>
              <c:f>Feuil1!$J$1</c:f>
              <c:strCache>
                <c:ptCount val="1"/>
                <c:pt idx="0">
                  <c:v>Spoticar</c:v>
                </c:pt>
              </c:strCache>
            </c:strRef>
          </c:tx>
          <c:spPr>
            <a:ln w="28575" cap="rnd">
              <a:solidFill>
                <a:srgbClr val="01BB9D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Feuil1!$J$27:$J$39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913</c:v>
                </c:pt>
                <c:pt idx="6">
                  <c:v>1101</c:v>
                </c:pt>
                <c:pt idx="7">
                  <c:v>1059</c:v>
                </c:pt>
                <c:pt idx="8">
                  <c:v>1058</c:v>
                </c:pt>
                <c:pt idx="9">
                  <c:v>1061</c:v>
                </c:pt>
                <c:pt idx="10">
                  <c:v>1068</c:v>
                </c:pt>
                <c:pt idx="11">
                  <c:v>1073</c:v>
                </c:pt>
                <c:pt idx="12">
                  <c:v>1051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DE1-45C3-AA5C-1BAEABC05EF7}"/>
            </c:ext>
          </c:extLst>
        </c:ser>
        <c:ser>
          <c:idx val="9"/>
          <c:order val="9"/>
          <c:tx>
            <c:strRef>
              <c:f>Feuil1!$K$1</c:f>
              <c:strCache>
                <c:ptCount val="1"/>
                <c:pt idx="0">
                  <c:v>Zoomcar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Feuil1!$K$27:$K$39</c:f>
              <c:numCache>
                <c:formatCode>General</c:formatCode>
                <c:ptCount val="13"/>
                <c:pt idx="0">
                  <c:v>2613</c:v>
                </c:pt>
                <c:pt idx="1">
                  <c:v>2603</c:v>
                </c:pt>
                <c:pt idx="2">
                  <c:v>2614</c:v>
                </c:pt>
                <c:pt idx="3">
                  <c:v>2756</c:v>
                </c:pt>
                <c:pt idx="4">
                  <c:v>2926</c:v>
                </c:pt>
                <c:pt idx="5">
                  <c:v>2895</c:v>
                </c:pt>
                <c:pt idx="6">
                  <c:v>2861</c:v>
                </c:pt>
                <c:pt idx="7">
                  <c:v>2858</c:v>
                </c:pt>
                <c:pt idx="8">
                  <c:v>2935</c:v>
                </c:pt>
                <c:pt idx="9">
                  <c:v>2966</c:v>
                </c:pt>
                <c:pt idx="10">
                  <c:v>2932</c:v>
                </c:pt>
                <c:pt idx="11">
                  <c:v>2933</c:v>
                </c:pt>
                <c:pt idx="12">
                  <c:v>2932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DE1-45C3-AA5C-1BAEABC05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8659247"/>
        <c:axId val="2098657999"/>
      </c:lineChart>
      <c:dateAx>
        <c:axId val="2098659247"/>
        <c:scaling>
          <c:orientation val="minMax"/>
        </c:scaling>
        <c:delete val="0"/>
        <c:axPos val="b"/>
        <c:numFmt formatCode="[$-409]m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98657999"/>
        <c:crosses val="autoZero"/>
        <c:auto val="0"/>
        <c:lblOffset val="100"/>
        <c:baseTimeUnit val="months"/>
      </c:dateAx>
      <c:valAx>
        <c:axId val="2098657999"/>
        <c:scaling>
          <c:orientation val="minMax"/>
          <c:max val="20000"/>
          <c:min val="0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98659247"/>
        <c:crosses val="autoZero"/>
        <c:crossBetween val="midCat"/>
        <c:majorUnit val="1000"/>
        <c:dispUnits>
          <c:builtInUnit val="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Thousands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C6E2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A2-4692-B845-97BA3A1E863B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A2-4692-B845-97BA3A1E863B}"/>
              </c:ext>
            </c:extLst>
          </c:dPt>
          <c:dPt>
            <c:idx val="2"/>
            <c:invertIfNegative val="0"/>
            <c:bubble3D val="0"/>
            <c:spPr>
              <a:solidFill>
                <a:srgbClr val="FF434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EA2-4692-B845-97BA3A1E863B}"/>
              </c:ext>
            </c:extLst>
          </c:dPt>
          <c:dPt>
            <c:idx val="3"/>
            <c:invertIfNegative val="0"/>
            <c:bubble3D val="0"/>
            <c:spPr>
              <a:solidFill>
                <a:srgbClr val="FE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EA2-4692-B845-97BA3A1E863B}"/>
              </c:ext>
            </c:extLst>
          </c:dPt>
          <c:dPt>
            <c:idx val="4"/>
            <c:invertIfNegative val="0"/>
            <c:bubble3D val="0"/>
            <c:spPr>
              <a:solidFill>
                <a:srgbClr val="01AFE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EA2-4692-B845-97BA3A1E863B}"/>
              </c:ext>
            </c:extLst>
          </c:dPt>
          <c:dPt>
            <c:idx val="5"/>
            <c:invertIfNegative val="0"/>
            <c:bubble3D val="0"/>
            <c:spPr>
              <a:solidFill>
                <a:srgbClr val="16151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EA2-4692-B845-97BA3A1E863B}"/>
              </c:ext>
            </c:extLst>
          </c:dPt>
          <c:dPt>
            <c:idx val="6"/>
            <c:invertIfNegative val="0"/>
            <c:bubble3D val="0"/>
            <c:spPr>
              <a:solidFill>
                <a:srgbClr val="01BB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EA2-4692-B845-97BA3A1E863B}"/>
              </c:ext>
            </c:extLst>
          </c:dPt>
          <c:dPt>
            <c:idx val="7"/>
            <c:invertIfNegative val="0"/>
            <c:bubble3D val="0"/>
            <c:spPr>
              <a:solidFill>
                <a:srgbClr val="F5F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EA2-4692-B845-97BA3A1E863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C6E2B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EA2-4692-B845-97BA3A1E863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EA2-4692-B845-97BA3A1E863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F434D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EA2-4692-B845-97BA3A1E863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E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EA2-4692-B845-97BA3A1E863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01AFED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EA2-4692-B845-97BA3A1E863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16151A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3EA2-4692-B845-97BA3A1E863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01BB9D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3EA2-4692-B845-97BA3A1E863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5F2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3EA2-4692-B845-97BA3A1E86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Leboncoin</c:v>
                </c:pt>
                <c:pt idx="1">
                  <c:v>L'Argus</c:v>
                </c:pt>
                <c:pt idx="2">
                  <c:v>LaCentrale</c:v>
                </c:pt>
                <c:pt idx="3">
                  <c:v>OuestFrance</c:v>
                </c:pt>
                <c:pt idx="4">
                  <c:v>ZoomCar</c:v>
                </c:pt>
                <c:pt idx="5">
                  <c:v>ParuVendu</c:v>
                </c:pt>
                <c:pt idx="6">
                  <c:v>HeyCar</c:v>
                </c:pt>
                <c:pt idx="7">
                  <c:v>AutoScout24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445451</c:v>
                </c:pt>
                <c:pt idx="1">
                  <c:v>393165</c:v>
                </c:pt>
                <c:pt idx="2">
                  <c:v>274842</c:v>
                </c:pt>
                <c:pt idx="3">
                  <c:v>257037</c:v>
                </c:pt>
                <c:pt idx="4">
                  <c:v>255924</c:v>
                </c:pt>
                <c:pt idx="5">
                  <c:v>129070</c:v>
                </c:pt>
                <c:pt idx="6">
                  <c:v>73527</c:v>
                </c:pt>
                <c:pt idx="7">
                  <c:v>64708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EA2-4692-B845-97BA3A1E86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C6E2B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EA2-4692-B845-97BA3A1E863B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3EA2-4692-B845-97BA3A1E863B}"/>
              </c:ext>
            </c:extLst>
          </c:dPt>
          <c:dPt>
            <c:idx val="2"/>
            <c:invertIfNegative val="0"/>
            <c:bubble3D val="0"/>
            <c:spPr>
              <a:solidFill>
                <a:srgbClr val="FF434D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3EA2-4692-B845-97BA3A1E863B}"/>
              </c:ext>
            </c:extLst>
          </c:dPt>
          <c:dPt>
            <c:idx val="3"/>
            <c:invertIfNegative val="0"/>
            <c:bubble3D val="0"/>
            <c:spPr>
              <a:solidFill>
                <a:srgbClr val="FE0000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3EA2-4692-B845-97BA3A1E863B}"/>
              </c:ext>
            </c:extLst>
          </c:dPt>
          <c:dPt>
            <c:idx val="4"/>
            <c:invertIfNegative val="0"/>
            <c:bubble3D val="0"/>
            <c:spPr>
              <a:solidFill>
                <a:srgbClr val="01AFED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3EA2-4692-B845-97BA3A1E863B}"/>
              </c:ext>
            </c:extLst>
          </c:dPt>
          <c:dPt>
            <c:idx val="5"/>
            <c:invertIfNegative val="0"/>
            <c:bubble3D val="0"/>
            <c:spPr>
              <a:solidFill>
                <a:srgbClr val="16151A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3EA2-4692-B845-97BA3A1E863B}"/>
              </c:ext>
            </c:extLst>
          </c:dPt>
          <c:dPt>
            <c:idx val="6"/>
            <c:invertIfNegative val="0"/>
            <c:bubble3D val="0"/>
            <c:spPr>
              <a:solidFill>
                <a:srgbClr val="01BB9D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3EA2-4692-B845-97BA3A1E863B}"/>
              </c:ext>
            </c:extLst>
          </c:dPt>
          <c:dPt>
            <c:idx val="7"/>
            <c:invertIfNegative val="0"/>
            <c:bubble3D val="0"/>
            <c:spPr>
              <a:solidFill>
                <a:srgbClr val="F5F200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3EA2-4692-B845-97BA3A1E863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DB69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3EA2-4692-B845-97BA3A1E863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DF7F7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3EA2-4692-B845-97BA3A1E863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FA1A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3EA2-4692-B845-97BA3A1E863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E7F7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3EA2-4692-B845-97BA3A1E863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80D7F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3EA2-4692-B845-97BA3A1E863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80DDCE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3EA2-4692-B845-97BA3A1E863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AF87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3EA2-4692-B845-97BA3A1E86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Leboncoin</c:v>
                </c:pt>
                <c:pt idx="1">
                  <c:v>L'Argus</c:v>
                </c:pt>
                <c:pt idx="2">
                  <c:v>LaCentrale</c:v>
                </c:pt>
                <c:pt idx="3">
                  <c:v>OuestFrance</c:v>
                </c:pt>
                <c:pt idx="4">
                  <c:v>ZoomCar</c:v>
                </c:pt>
                <c:pt idx="5">
                  <c:v>ParuVendu</c:v>
                </c:pt>
                <c:pt idx="6">
                  <c:v>HeyCar</c:v>
                </c:pt>
                <c:pt idx="7">
                  <c:v>AutoScout24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200000</c:v>
                </c:pt>
                <c:pt idx="1">
                  <c:v>190000</c:v>
                </c:pt>
                <c:pt idx="2">
                  <c:v>180000</c:v>
                </c:pt>
                <c:pt idx="3">
                  <c:v>170000</c:v>
                </c:pt>
                <c:pt idx="4">
                  <c:v>170000</c:v>
                </c:pt>
                <c:pt idx="5">
                  <c:v>80000</c:v>
                </c:pt>
                <c:pt idx="6">
                  <c:v>70000</c:v>
                </c:pt>
                <c:pt idx="7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EA2-4692-B845-97BA3A1E86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6642463414174"/>
          <c:y val="0"/>
          <c:w val="0.79956383448242441"/>
          <c:h val="0.9887753163018644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févr-24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0E-4C51-815E-B36DE2BBC078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0E-4C51-815E-B36DE2BBC078}"/>
              </c:ext>
            </c:extLst>
          </c:dPt>
          <c:dPt>
            <c:idx val="2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80E-4C51-815E-B36DE2BBC078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80E-4C51-815E-B36DE2BBC078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80E-4C51-815E-B36DE2BBC078}"/>
              </c:ext>
            </c:extLst>
          </c:dPt>
          <c:dPt>
            <c:idx val="5"/>
            <c:invertIfNegative val="0"/>
            <c:bubble3D val="0"/>
            <c:spPr>
              <a:solidFill>
                <a:srgbClr val="0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80E-4C51-815E-B36DE2BBC078}"/>
              </c:ext>
            </c:extLst>
          </c:dPt>
          <c:dPt>
            <c:idx val="6"/>
            <c:invertIfNegative val="0"/>
            <c:bubble3D val="0"/>
            <c:spPr>
              <a:solidFill>
                <a:srgbClr val="45DA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80E-4C51-815E-B36DE2BBC078}"/>
              </c:ext>
            </c:extLst>
          </c:dPt>
          <c:dPt>
            <c:idx val="7"/>
            <c:invertIfNegative val="0"/>
            <c:bubble3D val="0"/>
            <c:spPr>
              <a:solidFill>
                <a:srgbClr val="F5F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80E-4C51-815E-B36DE2BBC078}"/>
              </c:ext>
            </c:extLst>
          </c:dPt>
          <c:dPt>
            <c:idx val="8"/>
            <c:invertIfNegative val="0"/>
            <c:bubble3D val="0"/>
            <c:spPr>
              <a:solidFill>
                <a:srgbClr val="01BB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80E-4C51-815E-B36DE2BBC078}"/>
              </c:ext>
            </c:extLst>
          </c:dPt>
          <c:dPt>
            <c:idx val="9"/>
            <c:invertIfNegative val="0"/>
            <c:bubble3D val="0"/>
            <c:spPr>
              <a:solidFill>
                <a:srgbClr val="1C1C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80E-4C51-815E-B36DE2BBC078}"/>
              </c:ext>
            </c:extLst>
          </c:dPt>
          <c:cat>
            <c:strRef>
              <c:f>Sheet1!$A$2:$A$11</c:f>
              <c:strCache>
                <c:ptCount val="10"/>
                <c:pt idx="0">
                  <c:v>Leboncoin</c:v>
                </c:pt>
                <c:pt idx="1">
                  <c:v>Argus</c:v>
                </c:pt>
                <c:pt idx="2">
                  <c:v>La Centrale-Caradisiac</c:v>
                </c:pt>
                <c:pt idx="3">
                  <c:v>Zoomcar</c:v>
                </c:pt>
                <c:pt idx="4">
                  <c:v>OuestFrance</c:v>
                </c:pt>
                <c:pt idx="5">
                  <c:v>ParuVendu</c:v>
                </c:pt>
                <c:pt idx="6">
                  <c:v>Heycar</c:v>
                </c:pt>
                <c:pt idx="7">
                  <c:v>AutoScout24</c:v>
                </c:pt>
                <c:pt idx="8">
                  <c:v>Spoticar</c:v>
                </c:pt>
                <c:pt idx="9">
                  <c:v>Renault Occasions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894554</c:v>
                </c:pt>
                <c:pt idx="1">
                  <c:v>383368</c:v>
                </c:pt>
                <c:pt idx="2">
                  <c:v>317637</c:v>
                </c:pt>
                <c:pt idx="3">
                  <c:v>189740</c:v>
                </c:pt>
                <c:pt idx="4">
                  <c:v>189444</c:v>
                </c:pt>
                <c:pt idx="5">
                  <c:v>130251</c:v>
                </c:pt>
                <c:pt idx="6">
                  <c:v>83228</c:v>
                </c:pt>
                <c:pt idx="7">
                  <c:v>76112</c:v>
                </c:pt>
                <c:pt idx="8">
                  <c:v>68043</c:v>
                </c:pt>
                <c:pt idx="9">
                  <c:v>32617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80E-4C51-815E-B36DE2BBC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6642463414174"/>
          <c:y val="0"/>
          <c:w val="0.79956383448242441"/>
          <c:h val="0.9887753163018644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févr-24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0E-4C51-815E-B36DE2BBC078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0E-4C51-815E-B36DE2BBC078}"/>
              </c:ext>
            </c:extLst>
          </c:dPt>
          <c:dPt>
            <c:idx val="2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80E-4C51-815E-B36DE2BBC078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80E-4C51-815E-B36DE2BBC078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80E-4C51-815E-B36DE2BBC078}"/>
              </c:ext>
            </c:extLst>
          </c:dPt>
          <c:dPt>
            <c:idx val="5"/>
            <c:invertIfNegative val="0"/>
            <c:bubble3D val="0"/>
            <c:spPr>
              <a:solidFill>
                <a:srgbClr val="0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80E-4C51-815E-B36DE2BBC078}"/>
              </c:ext>
            </c:extLst>
          </c:dPt>
          <c:dPt>
            <c:idx val="6"/>
            <c:invertIfNegative val="0"/>
            <c:bubble3D val="0"/>
            <c:spPr>
              <a:solidFill>
                <a:srgbClr val="45DA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80E-4C51-815E-B36DE2BBC078}"/>
              </c:ext>
            </c:extLst>
          </c:dPt>
          <c:dPt>
            <c:idx val="7"/>
            <c:invertIfNegative val="0"/>
            <c:bubble3D val="0"/>
            <c:spPr>
              <a:solidFill>
                <a:srgbClr val="F5F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80E-4C51-815E-B36DE2BBC078}"/>
              </c:ext>
            </c:extLst>
          </c:dPt>
          <c:dPt>
            <c:idx val="8"/>
            <c:invertIfNegative val="0"/>
            <c:bubble3D val="0"/>
            <c:spPr>
              <a:solidFill>
                <a:srgbClr val="01BB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80E-4C51-815E-B36DE2BBC078}"/>
              </c:ext>
            </c:extLst>
          </c:dPt>
          <c:dPt>
            <c:idx val="9"/>
            <c:invertIfNegative val="0"/>
            <c:bubble3D val="0"/>
            <c:spPr>
              <a:solidFill>
                <a:srgbClr val="1C1C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80E-4C51-815E-B36DE2BBC078}"/>
              </c:ext>
            </c:extLst>
          </c:dPt>
          <c:cat>
            <c:strRef>
              <c:f>Sheet1!$A$2:$A$11</c:f>
              <c:strCache>
                <c:ptCount val="10"/>
                <c:pt idx="0">
                  <c:v>Leboncoin</c:v>
                </c:pt>
                <c:pt idx="1">
                  <c:v>Argus</c:v>
                </c:pt>
                <c:pt idx="2">
                  <c:v>La Centrale-Caradisiac</c:v>
                </c:pt>
                <c:pt idx="3">
                  <c:v>Zoomcar</c:v>
                </c:pt>
                <c:pt idx="4">
                  <c:v>OuestFrance</c:v>
                </c:pt>
                <c:pt idx="5">
                  <c:v>ParuVendu</c:v>
                </c:pt>
                <c:pt idx="6">
                  <c:v>Heycar</c:v>
                </c:pt>
                <c:pt idx="7">
                  <c:v>AutoScout24</c:v>
                </c:pt>
                <c:pt idx="8">
                  <c:v>Spoticar</c:v>
                </c:pt>
                <c:pt idx="9">
                  <c:v>Renault Occasions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894554</c:v>
                </c:pt>
                <c:pt idx="1">
                  <c:v>383368</c:v>
                </c:pt>
                <c:pt idx="2">
                  <c:v>317637</c:v>
                </c:pt>
                <c:pt idx="3">
                  <c:v>189740</c:v>
                </c:pt>
                <c:pt idx="4">
                  <c:v>189444</c:v>
                </c:pt>
                <c:pt idx="5">
                  <c:v>130251</c:v>
                </c:pt>
                <c:pt idx="6">
                  <c:v>83228</c:v>
                </c:pt>
                <c:pt idx="7">
                  <c:v>76112</c:v>
                </c:pt>
                <c:pt idx="8">
                  <c:v>68043</c:v>
                </c:pt>
                <c:pt idx="9">
                  <c:v>32617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80E-4C51-815E-B36DE2BBC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408711241397507E-2"/>
          <c:y val="3.1675199583917672E-2"/>
          <c:w val="0.90928788787010051"/>
          <c:h val="0.9058021863132486"/>
        </c:manualLayout>
      </c:layout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Argus</c:v>
                </c:pt>
              </c:strCache>
            </c:strRef>
          </c:tx>
          <c:spPr>
            <a:ln w="28575" cap="rnd">
              <a:solidFill>
                <a:srgbClr val="BE0016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Feuil1!$B$27:$B$39</c:f>
              <c:numCache>
                <c:formatCode>General</c:formatCode>
                <c:ptCount val="13"/>
                <c:pt idx="0">
                  <c:v>393165</c:v>
                </c:pt>
                <c:pt idx="1">
                  <c:v>376197</c:v>
                </c:pt>
                <c:pt idx="2">
                  <c:v>430270</c:v>
                </c:pt>
                <c:pt idx="3">
                  <c:v>450340</c:v>
                </c:pt>
                <c:pt idx="4">
                  <c:v>472460</c:v>
                </c:pt>
                <c:pt idx="5">
                  <c:v>457452</c:v>
                </c:pt>
                <c:pt idx="6">
                  <c:v>405072</c:v>
                </c:pt>
                <c:pt idx="7">
                  <c:v>417435</c:v>
                </c:pt>
                <c:pt idx="8">
                  <c:v>423084</c:v>
                </c:pt>
                <c:pt idx="9">
                  <c:v>428523</c:v>
                </c:pt>
                <c:pt idx="10">
                  <c:v>422436</c:v>
                </c:pt>
                <c:pt idx="11">
                  <c:v>418088</c:v>
                </c:pt>
                <c:pt idx="12">
                  <c:v>383368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E6F-46F3-8BE9-D54E062331D5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AutoScout24</c:v>
                </c:pt>
              </c:strCache>
            </c:strRef>
          </c:tx>
          <c:spPr>
            <a:ln w="28575" cap="rnd">
              <a:solidFill>
                <a:srgbClr val="F5F200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Feuil1!$C$27:$C$39</c:f>
              <c:numCache>
                <c:formatCode>General</c:formatCode>
                <c:ptCount val="13"/>
                <c:pt idx="0">
                  <c:v>69789</c:v>
                </c:pt>
                <c:pt idx="1">
                  <c:v>69305</c:v>
                </c:pt>
                <c:pt idx="2">
                  <c:v>69462</c:v>
                </c:pt>
                <c:pt idx="3">
                  <c:v>72680</c:v>
                </c:pt>
                <c:pt idx="4">
                  <c:v>75854</c:v>
                </c:pt>
                <c:pt idx="5">
                  <c:v>78845</c:v>
                </c:pt>
                <c:pt idx="6">
                  <c:v>81166</c:v>
                </c:pt>
                <c:pt idx="7">
                  <c:v>80162</c:v>
                </c:pt>
                <c:pt idx="8">
                  <c:v>77112</c:v>
                </c:pt>
                <c:pt idx="9">
                  <c:v>79276</c:v>
                </c:pt>
                <c:pt idx="10">
                  <c:v>80614</c:v>
                </c:pt>
                <c:pt idx="11">
                  <c:v>79424</c:v>
                </c:pt>
                <c:pt idx="12">
                  <c:v>76112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E6F-46F3-8BE9-D54E062331D5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Heycar</c:v>
                </c:pt>
              </c:strCache>
            </c:strRef>
          </c:tx>
          <c:spPr>
            <a:ln w="28575" cap="rnd">
              <a:solidFill>
                <a:srgbClr val="00D5A8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Feuil1!$D$27:$D$39</c:f>
              <c:numCache>
                <c:formatCode>General</c:formatCode>
                <c:ptCount val="13"/>
                <c:pt idx="0">
                  <c:v>73527</c:v>
                </c:pt>
                <c:pt idx="1">
                  <c:v>75675</c:v>
                </c:pt>
                <c:pt idx="2">
                  <c:v>74576</c:v>
                </c:pt>
                <c:pt idx="3">
                  <c:v>77868</c:v>
                </c:pt>
                <c:pt idx="4">
                  <c:v>78603</c:v>
                </c:pt>
                <c:pt idx="5">
                  <c:v>82458</c:v>
                </c:pt>
                <c:pt idx="6">
                  <c:v>83200</c:v>
                </c:pt>
                <c:pt idx="7">
                  <c:v>84189</c:v>
                </c:pt>
                <c:pt idx="8">
                  <c:v>80455</c:v>
                </c:pt>
                <c:pt idx="9">
                  <c:v>83027</c:v>
                </c:pt>
                <c:pt idx="10">
                  <c:v>84846</c:v>
                </c:pt>
                <c:pt idx="11">
                  <c:v>80970</c:v>
                </c:pt>
                <c:pt idx="12">
                  <c:v>83228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4E6F-46F3-8BE9-D54E062331D5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La Centrale-Caradisiac</c:v>
                </c:pt>
              </c:strCache>
            </c:strRef>
          </c:tx>
          <c:spPr>
            <a:ln w="28575" cap="rnd">
              <a:solidFill>
                <a:srgbClr val="FF2065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Feuil1!$E$27:$E$39</c:f>
              <c:numCache>
                <c:formatCode>General</c:formatCode>
                <c:ptCount val="13"/>
                <c:pt idx="0">
                  <c:v>300273</c:v>
                </c:pt>
                <c:pt idx="1">
                  <c:v>301964</c:v>
                </c:pt>
                <c:pt idx="2">
                  <c:v>310557</c:v>
                </c:pt>
                <c:pt idx="3">
                  <c:v>322252</c:v>
                </c:pt>
                <c:pt idx="4">
                  <c:v>334136</c:v>
                </c:pt>
                <c:pt idx="5">
                  <c:v>306750</c:v>
                </c:pt>
                <c:pt idx="6">
                  <c:v>319092</c:v>
                </c:pt>
                <c:pt idx="7">
                  <c:v>328347</c:v>
                </c:pt>
                <c:pt idx="8">
                  <c:v>322029</c:v>
                </c:pt>
                <c:pt idx="9">
                  <c:v>330345</c:v>
                </c:pt>
                <c:pt idx="10">
                  <c:v>326603</c:v>
                </c:pt>
                <c:pt idx="11">
                  <c:v>321068</c:v>
                </c:pt>
                <c:pt idx="12">
                  <c:v>317637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4E6F-46F3-8BE9-D54E062331D5}"/>
            </c:ext>
          </c:extLst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Leboncoin</c:v>
                </c:pt>
              </c:strCache>
            </c:strRef>
          </c:tx>
          <c:spPr>
            <a:ln w="28575" cap="rnd">
              <a:solidFill>
                <a:srgbClr val="F56C2C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Feuil1!$F$27:$F$39</c:f>
              <c:numCache>
                <c:formatCode>General</c:formatCode>
                <c:ptCount val="13"/>
                <c:pt idx="0">
                  <c:v>765830</c:v>
                </c:pt>
                <c:pt idx="1">
                  <c:v>754831</c:v>
                </c:pt>
                <c:pt idx="2">
                  <c:v>806216</c:v>
                </c:pt>
                <c:pt idx="3">
                  <c:v>838825</c:v>
                </c:pt>
                <c:pt idx="4">
                  <c:v>855361</c:v>
                </c:pt>
                <c:pt idx="5">
                  <c:v>830225</c:v>
                </c:pt>
                <c:pt idx="6">
                  <c:v>848650</c:v>
                </c:pt>
                <c:pt idx="7">
                  <c:v>876247</c:v>
                </c:pt>
                <c:pt idx="8">
                  <c:v>909518</c:v>
                </c:pt>
                <c:pt idx="9">
                  <c:v>931994</c:v>
                </c:pt>
                <c:pt idx="10">
                  <c:v>927697</c:v>
                </c:pt>
                <c:pt idx="11">
                  <c:v>914838</c:v>
                </c:pt>
                <c:pt idx="12">
                  <c:v>894554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4E6F-46F3-8BE9-D54E062331D5}"/>
            </c:ext>
          </c:extLst>
        </c:ser>
        <c:ser>
          <c:idx val="5"/>
          <c:order val="5"/>
          <c:tx>
            <c:strRef>
              <c:f>Feuil1!$G$1</c:f>
              <c:strCache>
                <c:ptCount val="1"/>
                <c:pt idx="0">
                  <c:v>OuestFrance</c:v>
                </c:pt>
              </c:strCache>
            </c:strRef>
          </c:tx>
          <c:spPr>
            <a:ln w="28575" cap="rnd">
              <a:solidFill>
                <a:srgbClr val="FE0000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Feuil1!$G$27:$G$39</c:f>
              <c:numCache>
                <c:formatCode>General</c:formatCode>
                <c:ptCount val="13"/>
                <c:pt idx="0">
                  <c:v>257037</c:v>
                </c:pt>
                <c:pt idx="1">
                  <c:v>248046</c:v>
                </c:pt>
                <c:pt idx="2">
                  <c:v>264398</c:v>
                </c:pt>
                <c:pt idx="3">
                  <c:v>272367</c:v>
                </c:pt>
                <c:pt idx="4">
                  <c:v>284659</c:v>
                </c:pt>
                <c:pt idx="5">
                  <c:v>309812</c:v>
                </c:pt>
                <c:pt idx="6">
                  <c:v>299138</c:v>
                </c:pt>
                <c:pt idx="7">
                  <c:v>301405</c:v>
                </c:pt>
                <c:pt idx="8">
                  <c:v>191231</c:v>
                </c:pt>
                <c:pt idx="9">
                  <c:v>190235</c:v>
                </c:pt>
                <c:pt idx="10">
                  <c:v>191124</c:v>
                </c:pt>
                <c:pt idx="11">
                  <c:v>181685</c:v>
                </c:pt>
                <c:pt idx="12">
                  <c:v>189444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4E6F-46F3-8BE9-D54E062331D5}"/>
            </c:ext>
          </c:extLst>
        </c:ser>
        <c:ser>
          <c:idx val="6"/>
          <c:order val="6"/>
          <c:tx>
            <c:strRef>
              <c:f>Feuil1!$H$1</c:f>
              <c:strCache>
                <c:ptCount val="1"/>
                <c:pt idx="0">
                  <c:v>ParuVendu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Feuil1!$H$27:$H$39</c:f>
              <c:numCache>
                <c:formatCode>General</c:formatCode>
                <c:ptCount val="13"/>
                <c:pt idx="0">
                  <c:v>136622</c:v>
                </c:pt>
                <c:pt idx="1">
                  <c:v>137850</c:v>
                </c:pt>
                <c:pt idx="2">
                  <c:v>138971</c:v>
                </c:pt>
                <c:pt idx="3">
                  <c:v>147159</c:v>
                </c:pt>
                <c:pt idx="4">
                  <c:v>148618</c:v>
                </c:pt>
                <c:pt idx="5">
                  <c:v>149653</c:v>
                </c:pt>
                <c:pt idx="6">
                  <c:v>204777</c:v>
                </c:pt>
                <c:pt idx="7">
                  <c:v>207877</c:v>
                </c:pt>
                <c:pt idx="8">
                  <c:v>197069</c:v>
                </c:pt>
                <c:pt idx="9">
                  <c:v>125751</c:v>
                </c:pt>
                <c:pt idx="10">
                  <c:v>128716</c:v>
                </c:pt>
                <c:pt idx="11">
                  <c:v>127952</c:v>
                </c:pt>
                <c:pt idx="12">
                  <c:v>130251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6-4E6F-46F3-8BE9-D54E062331D5}"/>
            </c:ext>
          </c:extLst>
        </c:ser>
        <c:ser>
          <c:idx val="7"/>
          <c:order val="7"/>
          <c:tx>
            <c:strRef>
              <c:f>Feuil1!$I$1</c:f>
              <c:strCache>
                <c:ptCount val="1"/>
                <c:pt idx="0">
                  <c:v>Renault Occasions</c:v>
                </c:pt>
              </c:strCache>
            </c:strRef>
          </c:tx>
          <c:spPr>
            <a:ln w="28575" cap="rnd">
              <a:solidFill>
                <a:srgbClr val="1C1C1C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Feuil1!$I$27:$I$39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32530</c:v>
                </c:pt>
                <c:pt idx="6">
                  <c:v>33116</c:v>
                </c:pt>
                <c:pt idx="7">
                  <c:v>33558</c:v>
                </c:pt>
                <c:pt idx="8">
                  <c:v>33924</c:v>
                </c:pt>
                <c:pt idx="9">
                  <c:v>32844</c:v>
                </c:pt>
                <c:pt idx="10">
                  <c:v>32757</c:v>
                </c:pt>
                <c:pt idx="11">
                  <c:v>32165</c:v>
                </c:pt>
                <c:pt idx="12">
                  <c:v>32617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7-4E6F-46F3-8BE9-D54E062331D5}"/>
            </c:ext>
          </c:extLst>
        </c:ser>
        <c:ser>
          <c:idx val="8"/>
          <c:order val="8"/>
          <c:tx>
            <c:strRef>
              <c:f>Feuil1!$J$1</c:f>
              <c:strCache>
                <c:ptCount val="1"/>
                <c:pt idx="0">
                  <c:v>Spoticar</c:v>
                </c:pt>
              </c:strCache>
            </c:strRef>
          </c:tx>
          <c:spPr>
            <a:ln w="28575" cap="rnd">
              <a:solidFill>
                <a:srgbClr val="01BB9D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Feuil1!$J$27:$J$39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71076</c:v>
                </c:pt>
                <c:pt idx="6">
                  <c:v>73643</c:v>
                </c:pt>
                <c:pt idx="7">
                  <c:v>77136</c:v>
                </c:pt>
                <c:pt idx="8">
                  <c:v>72155</c:v>
                </c:pt>
                <c:pt idx="9">
                  <c:v>70413</c:v>
                </c:pt>
                <c:pt idx="10">
                  <c:v>69841</c:v>
                </c:pt>
                <c:pt idx="11">
                  <c:v>65877</c:v>
                </c:pt>
                <c:pt idx="12">
                  <c:v>68043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E6F-46F3-8BE9-D54E062331D5}"/>
            </c:ext>
          </c:extLst>
        </c:ser>
        <c:ser>
          <c:idx val="9"/>
          <c:order val="9"/>
          <c:tx>
            <c:strRef>
              <c:f>Feuil1!$K$1</c:f>
              <c:strCache>
                <c:ptCount val="1"/>
                <c:pt idx="0">
                  <c:v>Zoomcar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45139</c:v>
                </c:pt>
                <c:pt idx="1">
                  <c:v>45170</c:v>
                </c:pt>
                <c:pt idx="2">
                  <c:v>45200</c:v>
                </c:pt>
                <c:pt idx="3">
                  <c:v>45231</c:v>
                </c:pt>
                <c:pt idx="4">
                  <c:v>45261</c:v>
                </c:pt>
                <c:pt idx="5">
                  <c:v>45292</c:v>
                </c:pt>
                <c:pt idx="6">
                  <c:v>45323</c:v>
                </c:pt>
                <c:pt idx="7">
                  <c:v>45352</c:v>
                </c:pt>
                <c:pt idx="8">
                  <c:v>45383</c:v>
                </c:pt>
                <c:pt idx="9">
                  <c:v>45413</c:v>
                </c:pt>
                <c:pt idx="10">
                  <c:v>45444</c:v>
                </c:pt>
                <c:pt idx="11">
                  <c:v>45474</c:v>
                </c:pt>
                <c:pt idx="12">
                  <c:v>45505</c:v>
                </c:pt>
              </c:numCache>
            </c:numRef>
          </c:cat>
          <c:val>
            <c:numRef>
              <c:f>Feuil1!$K$27:$K$39</c:f>
              <c:numCache>
                <c:formatCode>General</c:formatCode>
                <c:ptCount val="13"/>
                <c:pt idx="0">
                  <c:v>255924</c:v>
                </c:pt>
                <c:pt idx="1">
                  <c:v>257754</c:v>
                </c:pt>
                <c:pt idx="2">
                  <c:v>266273</c:v>
                </c:pt>
                <c:pt idx="3">
                  <c:v>275629</c:v>
                </c:pt>
                <c:pt idx="4">
                  <c:v>285204</c:v>
                </c:pt>
                <c:pt idx="5">
                  <c:v>309363</c:v>
                </c:pt>
                <c:pt idx="6">
                  <c:v>299353</c:v>
                </c:pt>
                <c:pt idx="7">
                  <c:v>301629</c:v>
                </c:pt>
                <c:pt idx="8">
                  <c:v>191406</c:v>
                </c:pt>
                <c:pt idx="9">
                  <c:v>190136</c:v>
                </c:pt>
                <c:pt idx="10">
                  <c:v>191191</c:v>
                </c:pt>
                <c:pt idx="11">
                  <c:v>181868</c:v>
                </c:pt>
                <c:pt idx="12">
                  <c:v>189740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E6F-46F3-8BE9-D54E06233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8659247"/>
        <c:axId val="2098657999"/>
      </c:lineChart>
      <c:dateAx>
        <c:axId val="2098659247"/>
        <c:scaling>
          <c:orientation val="minMax"/>
        </c:scaling>
        <c:delete val="0"/>
        <c:axPos val="b"/>
        <c:numFmt formatCode="[$-409]m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98657999"/>
        <c:crosses val="autoZero"/>
        <c:auto val="0"/>
        <c:lblOffset val="100"/>
        <c:baseTimeUnit val="months"/>
      </c:dateAx>
      <c:valAx>
        <c:axId val="2098657999"/>
        <c:scaling>
          <c:orientation val="minMax"/>
          <c:max val="950000"/>
          <c:min val="0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98659247"/>
        <c:crosses val="autoZero"/>
        <c:crossBetween val="midCat"/>
        <c:majorUnit val="50000"/>
        <c:dispUnits>
          <c:builtInUnit val="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Thousands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20301992239385E-2"/>
          <c:y val="5.4490460445001006E-2"/>
          <c:w val="0.91954474921888829"/>
          <c:h val="0.73231672861624875"/>
        </c:manualLayout>
      </c:layout>
      <c:barChart>
        <c:barDir val="col"/>
        <c:grouping val="percentStacked"/>
        <c:varyColors val="0"/>
        <c:ser>
          <c:idx val="0"/>
          <c:order val="0"/>
          <c:spPr>
            <a:solidFill>
              <a:srgbClr val="C07FD1"/>
            </a:solidFill>
            <a:ln w="33146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D20-443A-8DD6-6F7B900852F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D20-443A-8DD6-6F7B900852F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D20-443A-8DD6-6F7B900852F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D20-443A-8DD6-6F7B900852F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0D20-443A-8DD6-6F7B900852F9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0D20-443A-8DD6-6F7B900852F9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0D20-443A-8DD6-6F7B900852F9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0D20-443A-8DD6-6F7B900852F9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0D20-443A-8DD6-6F7B900852F9}"/>
              </c:ext>
            </c:extLst>
          </c:dPt>
          <c:dLbls>
            <c:dLbl>
              <c:idx val="0"/>
              <c:layout>
                <c:manualLayout>
                  <c:x val="-1.0847096275056482E-17"/>
                  <c:y val="-0.1928880120328345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D20-443A-8DD6-6F7B900852F9}"/>
                </c:ext>
              </c:extLst>
            </c:dLbl>
            <c:dLbl>
              <c:idx val="1"/>
              <c:layout>
                <c:manualLayout>
                  <c:x val="3.549999790354343E-3"/>
                  <c:y val="-0.1960781312840525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D20-443A-8DD6-6F7B900852F9}"/>
                </c:ext>
              </c:extLst>
            </c:dLbl>
            <c:dLbl>
              <c:idx val="2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873689800077754E-2"/>
                      <c:h val="5.687317146566953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D20-443A-8DD6-6F7B900852F9}"/>
                </c:ext>
              </c:extLst>
            </c:dLbl>
            <c:dLbl>
              <c:idx val="4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873689800077754E-2"/>
                      <c:h val="5.970409090149180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0D20-443A-8DD6-6F7B900852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latin typeface="+mn-lt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Sheet1!$A$1:$A$8</c:f>
              <c:strCache>
                <c:ptCount val="8"/>
                <c:pt idx="0">
                  <c:v>Argus</c:v>
                </c:pt>
                <c:pt idx="1">
                  <c:v>Heycar</c:v>
                </c:pt>
                <c:pt idx="2">
                  <c:v>Leboncoin</c:v>
                </c:pt>
                <c:pt idx="3">
                  <c:v>ParuVendu</c:v>
                </c:pt>
                <c:pt idx="4">
                  <c:v>La Centrale-Caradisiac</c:v>
                </c:pt>
                <c:pt idx="5">
                  <c:v>Zoomcar</c:v>
                </c:pt>
                <c:pt idx="6">
                  <c:v>OuestFrance</c:v>
                </c:pt>
                <c:pt idx="7">
                  <c:v>AutoScout24</c:v>
                </c:pt>
              </c:strCache>
            </c:strRef>
          </c:cat>
          <c:val>
            <c:numRef>
              <c:f>Sheet1!$B$1:$B$8</c:f>
              <c:numCache>
                <c:formatCode>0%</c:formatCode>
                <c:ptCount val="8"/>
                <c:pt idx="0">
                  <c:v>0.66</c:v>
                </c:pt>
                <c:pt idx="1">
                  <c:v>0.65</c:v>
                </c:pt>
                <c:pt idx="2">
                  <c:v>0.64</c:v>
                </c:pt>
                <c:pt idx="3">
                  <c:v>0.61</c:v>
                </c:pt>
                <c:pt idx="4">
                  <c:v>0.61</c:v>
                </c:pt>
                <c:pt idx="5">
                  <c:v>0.57999999999999996</c:v>
                </c:pt>
                <c:pt idx="6">
                  <c:v>0.56999999999999995</c:v>
                </c:pt>
                <c:pt idx="7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D20-443A-8DD6-6F7B900852F9}"/>
            </c:ext>
          </c:extLst>
        </c:ser>
        <c:ser>
          <c:idx val="1"/>
          <c:order val="1"/>
          <c:spPr>
            <a:solidFill>
              <a:srgbClr val="E2E2F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0D20-443A-8DD6-6F7B900852F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0D20-443A-8DD6-6F7B900852F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0D20-443A-8DD6-6F7B900852F9}"/>
              </c:ext>
            </c:extLst>
          </c:dPt>
          <c:dPt>
            <c:idx val="3"/>
            <c:invertIfNegative val="0"/>
            <c:bubble3D val="0"/>
            <c:spPr>
              <a:solidFill>
                <a:srgbClr val="E2E2F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E-0D20-443A-8DD6-6F7B900852F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0D20-443A-8DD6-6F7B900852F9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0D20-443A-8DD6-6F7B900852F9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0D20-443A-8DD6-6F7B900852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r">
                  <a:defRPr sz="1200" b="1">
                    <a:solidFill>
                      <a:schemeClr val="tx1"/>
                    </a:solidFill>
                    <a:latin typeface="+mn-lt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Sheet1!$A$1:$A$8</c:f>
              <c:strCache>
                <c:ptCount val="8"/>
                <c:pt idx="0">
                  <c:v>Argus</c:v>
                </c:pt>
                <c:pt idx="1">
                  <c:v>Heycar</c:v>
                </c:pt>
                <c:pt idx="2">
                  <c:v>Leboncoin</c:v>
                </c:pt>
                <c:pt idx="3">
                  <c:v>ParuVendu</c:v>
                </c:pt>
                <c:pt idx="4">
                  <c:v>La Centrale-Caradisiac</c:v>
                </c:pt>
                <c:pt idx="5">
                  <c:v>Zoomcar</c:v>
                </c:pt>
                <c:pt idx="6">
                  <c:v>OuestFrance</c:v>
                </c:pt>
                <c:pt idx="7">
                  <c:v>AutoScout24</c:v>
                </c:pt>
              </c:strCache>
            </c:strRef>
          </c:cat>
          <c:val>
            <c:numRef>
              <c:f>Sheet1!$C$1:$C$8</c:f>
              <c:numCache>
                <c:formatCode>0%</c:formatCode>
                <c:ptCount val="8"/>
                <c:pt idx="0">
                  <c:v>0.33999999999999997</c:v>
                </c:pt>
                <c:pt idx="1">
                  <c:v>0.35</c:v>
                </c:pt>
                <c:pt idx="2">
                  <c:v>0.36</c:v>
                </c:pt>
                <c:pt idx="3">
                  <c:v>0.39</c:v>
                </c:pt>
                <c:pt idx="4">
                  <c:v>0.39</c:v>
                </c:pt>
                <c:pt idx="5">
                  <c:v>0.42000000000000004</c:v>
                </c:pt>
                <c:pt idx="6">
                  <c:v>0.43000000000000005</c:v>
                </c:pt>
                <c:pt idx="7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D20-443A-8DD6-6F7B900852F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227516488"/>
        <c:axId val="227516880"/>
      </c:barChart>
      <c:catAx>
        <c:axId val="2275164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7516880"/>
        <c:crosses val="autoZero"/>
        <c:auto val="1"/>
        <c:lblAlgn val="ctr"/>
        <c:lblOffset val="100"/>
        <c:noMultiLvlLbl val="0"/>
      </c:catAx>
      <c:valAx>
        <c:axId val="227516880"/>
        <c:scaling>
          <c:orientation val="minMax"/>
          <c:min val="0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spPr>
          <a:ln>
            <a:solidFill>
              <a:schemeClr val="bg1"/>
            </a:solidFill>
          </a:ln>
        </c:spPr>
        <c:txPr>
          <a:bodyPr rot="0" vert="horz"/>
          <a:lstStyle/>
          <a:p>
            <a:pPr>
              <a:defRPr/>
            </a:pPr>
            <a:endParaRPr lang="fr-FR"/>
          </a:p>
        </c:txPr>
        <c:crossAx val="227516488"/>
        <c:crosses val="autoZero"/>
        <c:crossBetween val="between"/>
        <c:majorUnit val="0.2"/>
        <c:minorUnit val="0.1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 algn="ctr">
        <a:defRPr lang="es-CO" sz="1200" b="0" i="0" u="none" strike="noStrike" kern="1200" baseline="0">
          <a:solidFill>
            <a:srgbClr val="000000"/>
          </a:solidFill>
          <a:effectLst/>
          <a:latin typeface="+mj-lt"/>
          <a:ea typeface="Verdana"/>
          <a:cs typeface="Verdana"/>
        </a:defRPr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Colonne2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A8-4B40-8115-87D64130C5D7}"/>
              </c:ext>
            </c:extLst>
          </c:dPt>
          <c:dPt>
            <c:idx val="1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A8-4B40-8115-87D64130C5D7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A8-4B40-8115-87D64130C5D7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6A8-4B40-8115-87D64130C5D7}"/>
              </c:ext>
            </c:extLst>
          </c:dPt>
          <c:cat>
            <c:strRef>
              <c:f>Sheet1!$A$2:$A$5</c:f>
              <c:strCache>
                <c:ptCount val="4"/>
                <c:pt idx="0">
                  <c:v>Leboncoin</c:v>
                </c:pt>
                <c:pt idx="1">
                  <c:v>La Centrale</c:v>
                </c:pt>
                <c:pt idx="2">
                  <c:v>ParuVendu</c:v>
                </c:pt>
                <c:pt idx="3">
                  <c:v>AutoScout24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418119</c:v>
                </c:pt>
                <c:pt idx="1">
                  <c:v>34511</c:v>
                </c:pt>
                <c:pt idx="2">
                  <c:v>8767</c:v>
                </c:pt>
                <c:pt idx="3">
                  <c:v>8592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6A8-4B40-8115-87D64130C5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Colonne2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A8-4B40-8115-87D64130C5D7}"/>
              </c:ext>
            </c:extLst>
          </c:dPt>
          <c:dPt>
            <c:idx val="1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A8-4B40-8115-87D64130C5D7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A8-4B40-8115-87D64130C5D7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6A8-4B40-8115-87D64130C5D7}"/>
              </c:ext>
            </c:extLst>
          </c:dPt>
          <c:cat>
            <c:strRef>
              <c:f>Sheet1!$A$2:$A$5</c:f>
              <c:strCache>
                <c:ptCount val="4"/>
                <c:pt idx="0">
                  <c:v>Leboncoin</c:v>
                </c:pt>
                <c:pt idx="1">
                  <c:v>La Centrale</c:v>
                </c:pt>
                <c:pt idx="2">
                  <c:v>ParuVendu</c:v>
                </c:pt>
                <c:pt idx="3">
                  <c:v>AutoScout24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418119</c:v>
                </c:pt>
                <c:pt idx="1">
                  <c:v>34511</c:v>
                </c:pt>
                <c:pt idx="2">
                  <c:v>8767</c:v>
                </c:pt>
                <c:pt idx="3">
                  <c:v>8592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6A8-4B40-8115-87D64130C5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6642463414174"/>
          <c:y val="5.6123418490677769E-3"/>
          <c:w val="0.81566021787996967"/>
          <c:h val="0.9831629744527966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janv-24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AB-4990-ACF7-F6C4DA826EC9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AB-4990-ACF7-F6C4DA826EC9}"/>
              </c:ext>
            </c:extLst>
          </c:dPt>
          <c:dPt>
            <c:idx val="2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AB-4990-ACF7-F6C4DA826EC9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AB-4990-ACF7-F6C4DA826EC9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8AB-4990-ACF7-F6C4DA826EC9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8AB-4990-ACF7-F6C4DA826EC9}"/>
              </c:ext>
            </c:extLst>
          </c:dPt>
          <c:dPt>
            <c:idx val="6"/>
            <c:invertIfNegative val="0"/>
            <c:bubble3D val="0"/>
            <c:spPr>
              <a:solidFill>
                <a:srgbClr val="45DA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8AB-4990-ACF7-F6C4DA826EC9}"/>
              </c:ext>
            </c:extLst>
          </c:dPt>
          <c:dPt>
            <c:idx val="7"/>
            <c:invertIfNegative val="0"/>
            <c:bubble3D val="0"/>
            <c:spPr>
              <a:solidFill>
                <a:srgbClr val="01BB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8AB-4990-ACF7-F6C4DA826EC9}"/>
              </c:ext>
            </c:extLst>
          </c:dPt>
          <c:dPt>
            <c:idx val="8"/>
            <c:invertIfNegative val="0"/>
            <c:bubble3D val="0"/>
            <c:spPr>
              <a:solidFill>
                <a:srgbClr val="F5F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8AB-4990-ACF7-F6C4DA826EC9}"/>
              </c:ext>
            </c:extLst>
          </c:dPt>
          <c:dPt>
            <c:idx val="9"/>
            <c:invertIfNegative val="0"/>
            <c:bubble3D val="0"/>
            <c:spPr>
              <a:solidFill>
                <a:srgbClr val="1C1C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8AB-4990-ACF7-F6C4DA826EC9}"/>
              </c:ext>
            </c:extLst>
          </c:dPt>
          <c:cat>
            <c:strRef>
              <c:f>Sheet1!$A$2:$A$11</c:f>
              <c:strCache>
                <c:ptCount val="10"/>
                <c:pt idx="0">
                  <c:v>Leboncoin</c:v>
                </c:pt>
                <c:pt idx="1">
                  <c:v>Argus</c:v>
                </c:pt>
                <c:pt idx="2">
                  <c:v>La Centrale-Caradisiac</c:v>
                </c:pt>
                <c:pt idx="3">
                  <c:v>Zoomcar</c:v>
                </c:pt>
                <c:pt idx="4">
                  <c:v>OuestFrance</c:v>
                </c:pt>
                <c:pt idx="5">
                  <c:v>ParuVendu</c:v>
                </c:pt>
                <c:pt idx="6">
                  <c:v>Heycar</c:v>
                </c:pt>
                <c:pt idx="7">
                  <c:v>Spoticar</c:v>
                </c:pt>
                <c:pt idx="8">
                  <c:v>AutoScout24</c:v>
                </c:pt>
                <c:pt idx="9">
                  <c:v>Renault Occasions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476435</c:v>
                </c:pt>
                <c:pt idx="1">
                  <c:v>383368</c:v>
                </c:pt>
                <c:pt idx="2">
                  <c:v>283126</c:v>
                </c:pt>
                <c:pt idx="3">
                  <c:v>189740</c:v>
                </c:pt>
                <c:pt idx="4">
                  <c:v>189444</c:v>
                </c:pt>
                <c:pt idx="5">
                  <c:v>121484</c:v>
                </c:pt>
                <c:pt idx="6">
                  <c:v>83228</c:v>
                </c:pt>
                <c:pt idx="7">
                  <c:v>68043</c:v>
                </c:pt>
                <c:pt idx="8">
                  <c:v>67520</c:v>
                </c:pt>
                <c:pt idx="9">
                  <c:v>32617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8AB-4990-ACF7-F6C4DA826E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6642463414174"/>
          <c:y val="5.6123418490677769E-3"/>
          <c:w val="0.81566021787996967"/>
          <c:h val="0.9831629744527966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janv-24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AB-4990-ACF7-F6C4DA826EC9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AB-4990-ACF7-F6C4DA826EC9}"/>
              </c:ext>
            </c:extLst>
          </c:dPt>
          <c:dPt>
            <c:idx val="2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AB-4990-ACF7-F6C4DA826EC9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AB-4990-ACF7-F6C4DA826EC9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8AB-4990-ACF7-F6C4DA826EC9}"/>
              </c:ext>
            </c:extLst>
          </c:dPt>
          <c:dPt>
            <c:idx val="5"/>
            <c:invertIfNegative val="0"/>
            <c:bubble3D val="0"/>
            <c:spPr>
              <a:solidFill>
                <a:srgbClr val="0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8AB-4990-ACF7-F6C4DA826EC9}"/>
              </c:ext>
            </c:extLst>
          </c:dPt>
          <c:dPt>
            <c:idx val="6"/>
            <c:invertIfNegative val="0"/>
            <c:bubble3D val="0"/>
            <c:spPr>
              <a:solidFill>
                <a:srgbClr val="45DA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8AB-4990-ACF7-F6C4DA826EC9}"/>
              </c:ext>
            </c:extLst>
          </c:dPt>
          <c:dPt>
            <c:idx val="7"/>
            <c:invertIfNegative val="0"/>
            <c:bubble3D val="0"/>
            <c:spPr>
              <a:solidFill>
                <a:srgbClr val="01BB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8AB-4990-ACF7-F6C4DA826EC9}"/>
              </c:ext>
            </c:extLst>
          </c:dPt>
          <c:dPt>
            <c:idx val="8"/>
            <c:invertIfNegative val="0"/>
            <c:bubble3D val="0"/>
            <c:spPr>
              <a:solidFill>
                <a:srgbClr val="F5F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8AB-4990-ACF7-F6C4DA826EC9}"/>
              </c:ext>
            </c:extLst>
          </c:dPt>
          <c:dPt>
            <c:idx val="9"/>
            <c:invertIfNegative val="0"/>
            <c:bubble3D val="0"/>
            <c:spPr>
              <a:solidFill>
                <a:srgbClr val="1C1C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8AB-4990-ACF7-F6C4DA826EC9}"/>
              </c:ext>
            </c:extLst>
          </c:dPt>
          <c:cat>
            <c:strRef>
              <c:f>Sheet1!$A$2:$A$11</c:f>
              <c:strCache>
                <c:ptCount val="10"/>
                <c:pt idx="0">
                  <c:v>Leboncoin</c:v>
                </c:pt>
                <c:pt idx="1">
                  <c:v>Argus</c:v>
                </c:pt>
                <c:pt idx="2">
                  <c:v>La Centrale-Caradisiac</c:v>
                </c:pt>
                <c:pt idx="3">
                  <c:v>Zoomcar</c:v>
                </c:pt>
                <c:pt idx="4">
                  <c:v>OuestFrance</c:v>
                </c:pt>
                <c:pt idx="5">
                  <c:v>ParuVendu</c:v>
                </c:pt>
                <c:pt idx="6">
                  <c:v>Heycar</c:v>
                </c:pt>
                <c:pt idx="7">
                  <c:v>Spoticar</c:v>
                </c:pt>
                <c:pt idx="8">
                  <c:v>AutoScout24</c:v>
                </c:pt>
                <c:pt idx="9">
                  <c:v>Renault Occasions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476435</c:v>
                </c:pt>
                <c:pt idx="1">
                  <c:v>383368</c:v>
                </c:pt>
                <c:pt idx="2">
                  <c:v>283126</c:v>
                </c:pt>
                <c:pt idx="3">
                  <c:v>189740</c:v>
                </c:pt>
                <c:pt idx="4">
                  <c:v>189444</c:v>
                </c:pt>
                <c:pt idx="5">
                  <c:v>121484</c:v>
                </c:pt>
                <c:pt idx="6">
                  <c:v>83228</c:v>
                </c:pt>
                <c:pt idx="7">
                  <c:v>68043</c:v>
                </c:pt>
                <c:pt idx="8">
                  <c:v>67520</c:v>
                </c:pt>
                <c:pt idx="9">
                  <c:v>32617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8AB-4990-ACF7-F6C4DA826E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50CBB-6753-4169-B81B-46C43736DE19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4A786-3030-4B92-A935-A9B6D0417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89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26D799-9569-4E88-8E24-9E0CA4836DE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237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350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514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924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99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26D799-9569-4E88-8E24-9E0CA4836DE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655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267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650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511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662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65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26D799-9569-4E88-8E24-9E0CA4836DE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118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26D799-9569-4E88-8E24-9E0CA4836DE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714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14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26D799-9569-4E88-8E24-9E0CA4836DE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792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950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60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978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78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93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26D799-9569-4E88-8E24-9E0CA4836DE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67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FFAC-A1B5-5D5D-7436-0D4C07ACF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07460-D95E-22A7-F750-939E051A9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FF49B-B4D3-5E87-1805-B0FCE11F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49B7B-AC8A-AB5E-0CED-696A9EC1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ADE49-5F42-3BB3-FB2A-E0C782AF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3075" y="6479389"/>
            <a:ext cx="2743200" cy="365125"/>
          </a:xfrm>
        </p:spPr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39079C-EAA5-5D9D-2439-3C09AE3BBD32}"/>
              </a:ext>
            </a:extLst>
          </p:cNvPr>
          <p:cNvSpPr txBox="1">
            <a:spLocks/>
          </p:cNvSpPr>
          <p:nvPr userDrawn="1"/>
        </p:nvSpPr>
        <p:spPr>
          <a:xfrm>
            <a:off x="1488948" y="65374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GB" sz="800">
                <a:solidFill>
                  <a:srgbClr val="521262"/>
                </a:solidFill>
                <a:latin typeface="Century Gothic"/>
              </a:rPr>
              <a:t>Copyright </a:t>
            </a:r>
            <a:r>
              <a:rPr lang="en-GB" sz="800" err="1">
                <a:solidFill>
                  <a:srgbClr val="521262"/>
                </a:solidFill>
                <a:latin typeface="Century Gothic"/>
              </a:rPr>
              <a:t>Joreca</a:t>
            </a:r>
            <a:r>
              <a:rPr lang="en-GB" sz="800">
                <a:solidFill>
                  <a:srgbClr val="521262"/>
                </a:solidFill>
                <a:latin typeface="Century Gothic"/>
              </a:rPr>
              <a:t> </a:t>
            </a:r>
            <a:r>
              <a:rPr lang="en-GB" sz="800">
                <a:solidFill>
                  <a:srgbClr val="040C28"/>
                </a:solidFill>
                <a:latin typeface="Century Gothic"/>
              </a:rPr>
              <a:t>© 2024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D3E97851-F757-0BCA-95BE-1B4A9BD90FAA}"/>
              </a:ext>
            </a:extLst>
          </p:cNvPr>
          <p:cNvSpPr txBox="1">
            <a:spLocks/>
          </p:cNvSpPr>
          <p:nvPr userDrawn="1"/>
        </p:nvSpPr>
        <p:spPr>
          <a:xfrm>
            <a:off x="194113" y="6538912"/>
            <a:ext cx="10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August 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8D2F279-0671-8E3C-E4F3-FBB090C668C3}"/>
              </a:ext>
            </a:extLst>
          </p:cNvPr>
          <p:cNvSpPr txBox="1">
            <a:spLocks/>
          </p:cNvSpPr>
          <p:nvPr userDrawn="1"/>
        </p:nvSpPr>
        <p:spPr>
          <a:xfrm>
            <a:off x="9324906" y="64793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8F63A3B-78C7-47BE-AE5E-E10140E04643}" type="slidenum">
              <a:rPr lang="en-US" sz="800" smtClean="0">
                <a:solidFill>
                  <a:srgbClr val="521262"/>
                </a:solidFill>
                <a:latin typeface="Century Gothic"/>
              </a:rPr>
              <a:pPr>
                <a:defRPr/>
              </a:pPr>
              <a:t>‹N°›</a:t>
            </a:fld>
            <a:endParaRPr lang="en-GB" sz="800">
              <a:solidFill>
                <a:srgbClr val="521262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008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3E33-67AC-BB98-2150-2EE46795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F3A2B-DC2A-5247-D2CE-C6B07E1EC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763DA-07E2-536F-AB18-D35BE8AE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72663-BE40-8D65-ABAF-6533725C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84CA-6BDA-3BD6-F092-03F5DE79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48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0CB2F-046A-F803-17A7-6DA07FA62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2A7B8-30E8-0241-9AF3-1E33CDEEA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F2D07-5537-BB44-6D0C-5EE4C36F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BF77-C0C4-3A29-E046-F34F987B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3937B-414C-3B92-80F6-2B132759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990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A807FF9-3F86-485F-AFDE-FBEB81C337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9827" y="-461394"/>
            <a:ext cx="9254473" cy="397032"/>
          </a:xfrm>
        </p:spPr>
        <p:txBody>
          <a:bodyPr>
            <a:normAutofit/>
          </a:bodyPr>
          <a:lstStyle>
            <a:lvl1pPr marL="0" indent="0">
              <a:buNone/>
              <a:defRPr sz="2200" b="1"/>
            </a:lvl1pPr>
          </a:lstStyle>
          <a:p>
            <a:r>
              <a:rPr lang="fr-FR"/>
              <a:t>autobiz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079111-668D-C31B-670B-615D78537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9875" y="244709"/>
            <a:ext cx="9487797" cy="55657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algn="l"/>
            <a:r>
              <a:rPr lang="en-GB" sz="2200" b="1">
                <a:latin typeface="Century Gothic"/>
                <a:ea typeface="+mj-lt"/>
                <a:cs typeface="+mj-lt"/>
              </a:rPr>
              <a:t>Contents</a:t>
            </a:r>
            <a:endParaRPr lang="en-US" sz="2200" b="1">
              <a:latin typeface="Century Gothic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082F35-3898-AA03-63D5-88F9B0D9C507}"/>
              </a:ext>
            </a:extLst>
          </p:cNvPr>
          <p:cNvCxnSpPr>
            <a:cxnSpLocks/>
          </p:cNvCxnSpPr>
          <p:nvPr userDrawn="1"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DE8A8ED1-20E3-5758-35EA-AADE587ABE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452D560-B4C5-CA0C-6782-F7BCFD25AE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AD0EBD5-83D2-69AB-E43D-E125DB23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3075" y="6479389"/>
            <a:ext cx="2743200" cy="365125"/>
          </a:xfrm>
        </p:spPr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FFF0917F-CA4D-9EBB-0332-AF7AA83B7905}"/>
              </a:ext>
            </a:extLst>
          </p:cNvPr>
          <p:cNvSpPr txBox="1">
            <a:spLocks/>
          </p:cNvSpPr>
          <p:nvPr userDrawn="1"/>
        </p:nvSpPr>
        <p:spPr>
          <a:xfrm>
            <a:off x="9324906" y="64793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8F63A3B-78C7-47BE-AE5E-E10140E04643}" type="slidenum">
              <a:rPr lang="en-US" sz="800" smtClean="0">
                <a:solidFill>
                  <a:srgbClr val="521262"/>
                </a:solidFill>
                <a:latin typeface="Century Gothic"/>
              </a:rPr>
              <a:pPr>
                <a:defRPr/>
              </a:pPr>
              <a:t>‹N°›</a:t>
            </a:fld>
            <a:endParaRPr lang="en-GB" sz="800">
              <a:solidFill>
                <a:srgbClr val="521262"/>
              </a:solidFill>
              <a:latin typeface="Century Gothic"/>
            </a:endParaRP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F0CF0CE8-8847-A886-613D-2D841F5BFEC1}"/>
              </a:ext>
            </a:extLst>
          </p:cNvPr>
          <p:cNvSpPr txBox="1">
            <a:spLocks/>
          </p:cNvSpPr>
          <p:nvPr userDrawn="1"/>
        </p:nvSpPr>
        <p:spPr>
          <a:xfrm>
            <a:off x="1488948" y="65374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GB" sz="800">
                <a:solidFill>
                  <a:srgbClr val="521262"/>
                </a:solidFill>
                <a:latin typeface="Century Gothic"/>
              </a:rPr>
              <a:t>Copyright </a:t>
            </a:r>
            <a:r>
              <a:rPr lang="en-GB" sz="800" err="1">
                <a:solidFill>
                  <a:srgbClr val="521262"/>
                </a:solidFill>
                <a:latin typeface="Century Gothic"/>
              </a:rPr>
              <a:t>Joreca</a:t>
            </a:r>
            <a:r>
              <a:rPr lang="en-GB" sz="800">
                <a:solidFill>
                  <a:srgbClr val="521262"/>
                </a:solidFill>
                <a:latin typeface="Century Gothic"/>
              </a:rPr>
              <a:t> </a:t>
            </a:r>
            <a:r>
              <a:rPr lang="en-GB" sz="800">
                <a:solidFill>
                  <a:srgbClr val="040C28"/>
                </a:solidFill>
                <a:latin typeface="Century Gothic"/>
              </a:rPr>
              <a:t>© 2024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24FFD7D-218F-9277-2D18-E5974F0CCD74}"/>
              </a:ext>
            </a:extLst>
          </p:cNvPr>
          <p:cNvSpPr txBox="1">
            <a:spLocks/>
          </p:cNvSpPr>
          <p:nvPr userDrawn="1"/>
        </p:nvSpPr>
        <p:spPr>
          <a:xfrm>
            <a:off x="194113" y="6538912"/>
            <a:ext cx="10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August 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05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A763-33CC-C31D-B507-7CC1C343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3549-C5AA-4E7B-6CDE-9BDC566AA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F311-DC14-5960-A39E-5CF92463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5D94-F92C-6481-0E16-A3521012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F5689-4999-BAEB-88B5-078FABA7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21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BE-D1E6-B1C0-8C4A-4D90B585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18AF7-84D3-0B9E-FEDA-2A48D5837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F3DDA-A367-DCE4-A035-EFDEC9BA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397CC-E853-513A-E576-1EAE88CD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D6C1C-62A6-E70E-44F4-82B0F5D9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78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0C8A-68AF-AA0D-6673-18FEAE78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56ECF-59CF-8F95-8469-769C1299E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B876A-C291-9C10-73F0-AB11BCC3F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0994F-42BF-BC0F-4D73-CDA2B4A7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2F1F1-1252-D8AE-EF43-CE242239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A35C2-16F6-9436-8B42-99E1822C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39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956F-2A16-6006-B6D2-D8DB094A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4F04C-D22B-A001-5C24-429EF5811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169B9-6AF1-9DDD-242F-0E1D514CF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952C3-4D1C-E4FE-022A-C4B3522C6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24B24-4BD2-5015-586D-E64E47B00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A0081-26EE-3CE0-4684-D44727F8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D4C1B-7FDC-8EAE-1303-2505A817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74EDD-FF01-C74C-7C9B-7AD2EE0F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51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9BB2-882F-35BB-1026-84A0A718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510A9-D086-32C9-C34C-B0044AD0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1EBBC-15AD-ACDF-D9CF-C144C189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1FE9C-48F9-30C7-5857-506691A0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57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E0DD0-FBBF-5277-2A3A-D03859A0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7BBD5-4FF3-1CC8-2466-14A06900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2D043-AD94-7F42-4541-F6D579C6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70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78FF-D535-DFDE-5225-EE461052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C2FE-3EE9-3408-0646-7CB87C2A8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D9A26-F71A-D81F-45DC-CE2C7408A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ABC97-789D-2D52-142E-51B48160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15EF6-9B2F-3A03-29C9-12F93351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924AF-CB2D-314C-D9E8-304A5D4E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8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FB53-D6E2-B4F9-8D01-246AEC3A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D1657-8166-A698-2B1E-39B145639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E88BD-1863-81B5-61D8-7E3E9A2CD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1B7AA-B904-23A9-01C8-137E5238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6F7A9-4805-A4AF-2174-E7F1846B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FEA76-0A69-9163-5208-2BA43EB2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09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B7D17-6FF8-A339-4B8D-1C8CDB9A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0E44-E32F-5003-ADD9-BA1836DC1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A5661-CB8A-BFD7-8194-40AF2E217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37D9-F451-44D3-AF6A-61F87CE19D5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1C39C-1FC9-18C5-D353-ADB62A5EF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9440A-6CA5-1016-FBA2-D0EFA92E7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3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6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ounproject.com/icon/benchmark-6216817/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hyperlink" Target="https://thenounproject.com/icon/production-6227133/" TargetMode="External"/><Relationship Id="rId12" Type="http://schemas.openxmlformats.org/officeDocument/2006/relationships/hyperlink" Target="https://thenounproject.com/icon/agenda-5101233/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4.svg"/><Relationship Id="rId15" Type="http://schemas.openxmlformats.org/officeDocument/2006/relationships/image" Target="../media/image22.png"/><Relationship Id="rId10" Type="http://schemas.openxmlformats.org/officeDocument/2006/relationships/hyperlink" Target="https://thenounproject.com/icon/categories-1046675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hyperlink" Target="https://thenounproject.com/icon/quality-control-6428117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1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chart" Target="../charts/chart5.xml"/><Relationship Id="rId7" Type="http://schemas.openxmlformats.org/officeDocument/2006/relationships/image" Target="../media/image4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2.svg"/><Relationship Id="rId1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D6782E-FDB4-792D-0604-11A9C104341C}"/>
              </a:ext>
            </a:extLst>
          </p:cNvPr>
          <p:cNvSpPr/>
          <p:nvPr/>
        </p:nvSpPr>
        <p:spPr>
          <a:xfrm>
            <a:off x="11369643" y="6283842"/>
            <a:ext cx="666413" cy="452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6CFCE95-A9FE-33DF-E581-3635882A8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80000">
            <a:off x="1543919" y="1493024"/>
            <a:ext cx="6775054" cy="424773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93AB387-15C1-F510-02C4-AAF523B85CEE}"/>
              </a:ext>
            </a:extLst>
          </p:cNvPr>
          <p:cNvSpPr txBox="1">
            <a:spLocks/>
          </p:cNvSpPr>
          <p:nvPr/>
        </p:nvSpPr>
        <p:spPr>
          <a:xfrm>
            <a:off x="2223250" y="3084644"/>
            <a:ext cx="5429001" cy="558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>
                <a:solidFill>
                  <a:srgbClr val="521262"/>
                </a:solidFill>
                <a:latin typeface="Century Gothic"/>
                <a:ea typeface="+mj-lt"/>
                <a:cs typeface="+mj-lt"/>
              </a:rPr>
              <a:t>AUTOMOTIVE PANEL - FRANCE</a:t>
            </a:r>
            <a:endParaRPr lang="en-US" sz="2400" b="1">
              <a:solidFill>
                <a:srgbClr val="521262"/>
              </a:solidFill>
              <a:latin typeface="Century Gothic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91FE6781-55B9-B38C-9A8E-86D5A252055A}"/>
              </a:ext>
            </a:extLst>
          </p:cNvPr>
          <p:cNvSpPr txBox="1">
            <a:spLocks/>
          </p:cNvSpPr>
          <p:nvPr/>
        </p:nvSpPr>
        <p:spPr>
          <a:xfrm>
            <a:off x="2430485" y="3734800"/>
            <a:ext cx="4365188" cy="752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rgbClr val="521262"/>
                </a:solidFill>
                <a:ea typeface="+mn-lt"/>
                <a:cs typeface="+mn-lt"/>
              </a:rPr>
              <a:t>Leboncoin – August 2024</a:t>
            </a:r>
            <a:endParaRPr lang="en-US" sz="2000" dirty="0">
              <a:solidFill>
                <a:srgbClr val="521262"/>
              </a:solidFill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9095824-5CC7-D8AE-9066-06888E398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100000">
            <a:off x="7079800" y="1662408"/>
            <a:ext cx="3637089" cy="227728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D87F837-CDBF-21F1-5B24-5A7E604B69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4584" y="2694787"/>
            <a:ext cx="1728965" cy="668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BAEC01-AA22-3C8E-E338-C40FDE5444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3996" y="2006373"/>
            <a:ext cx="21907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68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Shared listings between websites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August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ED760C4A-4059-39E3-EEE3-9717F7233B53}"/>
              </a:ext>
            </a:extLst>
          </p:cNvPr>
          <p:cNvSpPr txBox="1">
            <a:spLocks/>
          </p:cNvSpPr>
          <p:nvPr/>
        </p:nvSpPr>
        <p:spPr>
          <a:xfrm>
            <a:off x="3067287" y="6530569"/>
            <a:ext cx="6076713" cy="3274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GB" sz="800" dirty="0">
                <a:solidFill>
                  <a:srgbClr val="521262"/>
                </a:solidFill>
                <a:latin typeface="Century Gothic"/>
              </a:rPr>
              <a:t>*Calculation of the shared </a:t>
            </a:r>
            <a:r>
              <a:rPr lang="en-GB" sz="800" dirty="0" err="1">
                <a:solidFill>
                  <a:srgbClr val="521262"/>
                </a:solidFill>
                <a:latin typeface="Century Gothic"/>
              </a:rPr>
              <a:t>annonces</a:t>
            </a:r>
            <a:r>
              <a:rPr lang="en-GB" sz="800" dirty="0">
                <a:solidFill>
                  <a:srgbClr val="521262"/>
                </a:solidFill>
                <a:latin typeface="Century Gothic"/>
              </a:rPr>
              <a:t> is done at the total </a:t>
            </a:r>
            <a:r>
              <a:rPr lang="en-GB" sz="800" dirty="0" err="1">
                <a:solidFill>
                  <a:srgbClr val="521262"/>
                </a:solidFill>
                <a:latin typeface="Century Gothic"/>
              </a:rPr>
              <a:t>annonces</a:t>
            </a:r>
            <a:r>
              <a:rPr lang="en-GB" sz="800" dirty="0">
                <a:solidFill>
                  <a:srgbClr val="521262"/>
                </a:solidFill>
                <a:latin typeface="Century Gothic"/>
              </a:rPr>
              <a:t> level and is not exclusive to two given websites</a:t>
            </a:r>
            <a:endParaRPr lang="en-GB" sz="800" dirty="0">
              <a:solidFill>
                <a:srgbClr val="040C28"/>
              </a:solidFill>
              <a:latin typeface="Century Gothic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A6AA066-9C38-E321-E395-751832C3D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46813"/>
              </p:ext>
            </p:extLst>
          </p:nvPr>
        </p:nvGraphicFramePr>
        <p:xfrm>
          <a:off x="526597" y="1384228"/>
          <a:ext cx="11138805" cy="5020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9679">
                  <a:extLst>
                    <a:ext uri="{9D8B030D-6E8A-4147-A177-3AD203B41FA5}">
                      <a16:colId xmlns:a16="http://schemas.microsoft.com/office/drawing/2014/main" val="2884012771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1553452931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3904260177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1916892018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647080533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2993522771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2993394479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3492348384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3743369498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2659930509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4279006857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2118855496"/>
                    </a:ext>
                  </a:extLst>
                </a:gridCol>
                <a:gridCol w="891605">
                  <a:extLst>
                    <a:ext uri="{9D8B030D-6E8A-4147-A177-3AD203B41FA5}">
                      <a16:colId xmlns:a16="http://schemas.microsoft.com/office/drawing/2014/main" val="2414688854"/>
                    </a:ext>
                  </a:extLst>
                </a:gridCol>
              </a:tblGrid>
              <a:tr h="434431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fr-FR" sz="12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Argus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AutoScout24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Heycar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La Centrale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Leboncoin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>
                          <a:effectLst/>
                          <a:latin typeface="Arial Narrow" panose="020B0606020202030204" pitchFamily="34" charset="0"/>
                        </a:rPr>
                        <a:t>OuestFrance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>
                          <a:effectLst/>
                          <a:latin typeface="Arial Narrow" panose="020B0606020202030204" pitchFamily="34" charset="0"/>
                        </a:rPr>
                        <a:t>ParuVendu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Renault Occasions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Spoticar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Zoomcar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Total </a:t>
                      </a:r>
                      <a:b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Shared</a:t>
                      </a:r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Ads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% </a:t>
                      </a:r>
                      <a:b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Shared</a:t>
                      </a:r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Ads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20916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Argus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21 858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46 602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143 148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285 428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81 700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46 003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5 007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35 874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81 304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312 251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0%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16135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AutoScout24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21 858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2 271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30 809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32 166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11 730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19 087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654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3 523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11 673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41 657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54%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0683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Heycar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46 602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2 271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48 743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58 427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44 027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9 768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6 391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15 179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43 834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75 617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89%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992937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La Centrale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143 148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30 809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48 743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182 329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82 564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50 042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5 665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35 291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82 224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228 951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0%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514370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Leboncoin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285 428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32 166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58 427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182 329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98 733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64 978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7 724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42 257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98 270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367 317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42%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164278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>
                          <a:effectLst/>
                          <a:latin typeface="Arial Narrow" panose="020B0606020202030204" pitchFamily="34" charset="0"/>
                        </a:rPr>
                        <a:t>OuestFrance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81 700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11 730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44 027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82 564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98 733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28 284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3 708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26 072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149 513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150 415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0%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92976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ParuVendu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46 003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19 087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9 768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50 042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64 978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28 284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2 412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9 631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28 014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83 396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64%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55056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Renault Occasions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5 007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654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6 391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5 665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7 724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3 708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2 412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3 697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10 076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30%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747318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Spoticar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35 874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3 523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15 179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35 291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42 257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26 072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9 631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25 871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59 296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86%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667032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Zoomcar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81 304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11 673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43 834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82 224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98 270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149 513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28 014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3 697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25 871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149 764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0%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554756"/>
                  </a:ext>
                </a:extLst>
              </a:tr>
              <a:tr h="40936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Total </a:t>
                      </a: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Shared</a:t>
                      </a:r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Ads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312 251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41 657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75 617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228 951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367 317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150 415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83 396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10 076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59 296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149 764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09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91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28">
            <a:extLst>
              <a:ext uri="{FF2B5EF4-FFF2-40B4-BE49-F238E27FC236}">
                <a16:creationId xmlns:a16="http://schemas.microsoft.com/office/drawing/2014/main" id="{1B747F9C-88CA-4163-DF99-F1B46DEF7EBE}"/>
              </a:ext>
            </a:extLst>
          </p:cNvPr>
          <p:cNvSpPr/>
          <p:nvPr/>
        </p:nvSpPr>
        <p:spPr>
          <a:xfrm>
            <a:off x="731520" y="2886254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Websites performance overview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BB630F-70AD-330B-D1A3-7A27FD0D6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3082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GB" sz="2200" b="1">
                <a:latin typeface="Century Gothic"/>
                <a:ea typeface="+mj-lt"/>
                <a:cs typeface="+mj-lt"/>
              </a:rPr>
              <a:t>Contents</a:t>
            </a:r>
            <a:endParaRPr lang="en-US" sz="2200" b="1">
              <a:latin typeface="Century Gothic"/>
            </a:endParaRPr>
          </a:p>
        </p:txBody>
      </p:sp>
      <p:sp>
        <p:nvSpPr>
          <p:cNvPr id="18" name="Rectangle: Rounded Corners 28">
            <a:extLst>
              <a:ext uri="{FF2B5EF4-FFF2-40B4-BE49-F238E27FC236}">
                <a16:creationId xmlns:a16="http://schemas.microsoft.com/office/drawing/2014/main" id="{21D636B6-89F1-8A2A-BCDC-781BBFF96CEA}"/>
              </a:ext>
            </a:extLst>
          </p:cNvPr>
          <p:cNvSpPr/>
          <p:nvPr/>
        </p:nvSpPr>
        <p:spPr>
          <a:xfrm>
            <a:off x="731520" y="2300709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Panel overview</a:t>
            </a:r>
            <a:endParaRPr lang="en-GB" sz="1600" b="1">
              <a:solidFill>
                <a:srgbClr val="404040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3" name="Rectangle: Rounded Corners 28">
            <a:extLst>
              <a:ext uri="{FF2B5EF4-FFF2-40B4-BE49-F238E27FC236}">
                <a16:creationId xmlns:a16="http://schemas.microsoft.com/office/drawing/2014/main" id="{5E7C5267-B0AA-4233-B62C-CA2D64EB5A25}"/>
              </a:ext>
            </a:extLst>
          </p:cNvPr>
          <p:cNvSpPr/>
          <p:nvPr/>
        </p:nvSpPr>
        <p:spPr>
          <a:xfrm>
            <a:off x="731523" y="4062586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Dealer </a:t>
            </a:r>
            <a:r>
              <a:rPr lang="en-US" sz="1600" b="1" dirty="0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Focus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4" name="Rectangle: Rounded Corners 28">
            <a:extLst>
              <a:ext uri="{FF2B5EF4-FFF2-40B4-BE49-F238E27FC236}">
                <a16:creationId xmlns:a16="http://schemas.microsoft.com/office/drawing/2014/main" id="{D90EC0AE-0451-398A-A255-79C2F03770BC}"/>
              </a:ext>
            </a:extLst>
          </p:cNvPr>
          <p:cNvSpPr/>
          <p:nvPr/>
        </p:nvSpPr>
        <p:spPr>
          <a:xfrm>
            <a:off x="731520" y="3474420"/>
            <a:ext cx="10025653" cy="388327"/>
          </a:xfrm>
          <a:prstGeom prst="roundRect">
            <a:avLst/>
          </a:prstGeom>
          <a:solidFill>
            <a:srgbClr val="5212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FFFF"/>
                </a:solidFill>
                <a:latin typeface="Calibri" panose="020F0502020204030204"/>
                <a:cs typeface="Calibri Light" panose="020F0302020204030204" pitchFamily="34" charset="0"/>
              </a:rPr>
              <a:t>Private vs </a:t>
            </a:r>
            <a:r>
              <a:rPr lang="en-US" sz="1600" b="1">
                <a:solidFill>
                  <a:srgbClr val="FFFFFF"/>
                </a:solidFill>
                <a:latin typeface="Calibri" panose="020F0502020204030204"/>
                <a:cs typeface="Calibri Light" panose="020F0302020204030204" pitchFamily="34" charset="0"/>
              </a:rPr>
              <a:t>dealer segments</a:t>
            </a:r>
            <a:endParaRPr lang="en-GB" sz="1600" b="1" dirty="0">
              <a:solidFill>
                <a:srgbClr val="FFFFFF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2" name="Rectangle: Rounded Corners 28">
            <a:extLst>
              <a:ext uri="{FF2B5EF4-FFF2-40B4-BE49-F238E27FC236}">
                <a16:creationId xmlns:a16="http://schemas.microsoft.com/office/drawing/2014/main" id="{5BF38964-0A38-47F3-0305-F3DD36464E33}"/>
              </a:ext>
            </a:extLst>
          </p:cNvPr>
          <p:cNvSpPr/>
          <p:nvPr/>
        </p:nvSpPr>
        <p:spPr>
          <a:xfrm>
            <a:off x="731520" y="4622425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Methodology &amp; Glossary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1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A9894BA4-2597-10C0-ED80-638554DEB1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587895"/>
              </p:ext>
            </p:extLst>
          </p:nvPr>
        </p:nvGraphicFramePr>
        <p:xfrm>
          <a:off x="581392" y="1946910"/>
          <a:ext cx="7100974" cy="3886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1EA8C654-1826-8335-1C50-86EEC28D4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09512"/>
              </p:ext>
            </p:extLst>
          </p:nvPr>
        </p:nvGraphicFramePr>
        <p:xfrm>
          <a:off x="1944547" y="1179981"/>
          <a:ext cx="9410009" cy="459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97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831006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 </a:t>
                      </a:r>
                      <a:b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</a:br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Aug-24</a:t>
                      </a:r>
                      <a:endParaRPr lang="fr-FR" sz="1200" b="1" i="0" u="none" strike="noStrike" kern="1200" spc="0" baseline="0" dirty="0">
                        <a:solidFill>
                          <a:srgbClr val="52126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Aug-24</a:t>
                      </a:r>
                      <a:endParaRPr lang="fr-FR" sz="1200" b="1" i="0" u="none" strike="noStrike" kern="1200" spc="0" baseline="30000" dirty="0">
                        <a:solidFill>
                          <a:srgbClr val="521262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418 119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34 511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8 767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8 592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</a:tbl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Private listings by website vs LM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August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4" name="Tableau 14">
            <a:extLst>
              <a:ext uri="{FF2B5EF4-FFF2-40B4-BE49-F238E27FC236}">
                <a16:creationId xmlns:a16="http://schemas.microsoft.com/office/drawing/2014/main" id="{F863ACA9-053F-EA13-B9F1-98505C7D5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607"/>
              </p:ext>
            </p:extLst>
          </p:nvPr>
        </p:nvGraphicFramePr>
        <p:xfrm>
          <a:off x="7316234" y="6032365"/>
          <a:ext cx="4025974" cy="69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7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2012987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3482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3482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  <a:r>
                        <a:rPr lang="fr-FR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Deduplicate</a:t>
                      </a:r>
                      <a:endParaRPr lang="fr-FR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FF0000"/>
                          </a:solidFill>
                          <a:latin typeface="+mn-lt"/>
                        </a:rPr>
                        <a:t>-5%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98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A9894BA4-2597-10C0-ED80-638554DEB1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874356"/>
              </p:ext>
            </p:extLst>
          </p:nvPr>
        </p:nvGraphicFramePr>
        <p:xfrm>
          <a:off x="377429" y="1937385"/>
          <a:ext cx="7100974" cy="3886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1EA8C654-1826-8335-1C50-86EEC28D4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69329"/>
              </p:ext>
            </p:extLst>
          </p:nvPr>
        </p:nvGraphicFramePr>
        <p:xfrm>
          <a:off x="1944547" y="1179981"/>
          <a:ext cx="9410009" cy="459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97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831006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 </a:t>
                      </a:r>
                      <a:b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</a:br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Aug-24</a:t>
                      </a:r>
                      <a:endParaRPr lang="fr-FR" sz="1200" b="1" i="0" u="none" strike="noStrike" kern="1200" spc="0" baseline="0" dirty="0">
                        <a:solidFill>
                          <a:srgbClr val="52126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Aug-24</a:t>
                      </a:r>
                      <a:endParaRPr lang="fr-FR" sz="1200" b="1" i="0" u="none" strike="noStrike" kern="1200" spc="0" baseline="30000" dirty="0">
                        <a:solidFill>
                          <a:srgbClr val="521262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418 119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+31%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34 511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+36%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8 767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8 592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+69%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</a:tbl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Private listings by website vs LY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August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4" name="Tableau 14">
            <a:extLst>
              <a:ext uri="{FF2B5EF4-FFF2-40B4-BE49-F238E27FC236}">
                <a16:creationId xmlns:a16="http://schemas.microsoft.com/office/drawing/2014/main" id="{F863ACA9-053F-EA13-B9F1-98505C7D5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99735"/>
              </p:ext>
            </p:extLst>
          </p:nvPr>
        </p:nvGraphicFramePr>
        <p:xfrm>
          <a:off x="7316234" y="6032365"/>
          <a:ext cx="4025974" cy="69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7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2012987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3482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B050"/>
                          </a:solidFill>
                        </a:rPr>
                        <a:t>+31%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3482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  <a:r>
                        <a:rPr lang="fr-FR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Deduplicate</a:t>
                      </a:r>
                      <a:endParaRPr lang="fr-FR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B050"/>
                          </a:solidFill>
                        </a:rPr>
                        <a:t>+29%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91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B1F4B28C-4102-AC91-406A-0C4E425C7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869120"/>
              </p:ext>
            </p:extLst>
          </p:nvPr>
        </p:nvGraphicFramePr>
        <p:xfrm>
          <a:off x="760621" y="1701973"/>
          <a:ext cx="7100974" cy="452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DCB9CFDC-A492-CCAE-A569-F1EBCD7BD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8176"/>
              </p:ext>
            </p:extLst>
          </p:nvPr>
        </p:nvGraphicFramePr>
        <p:xfrm>
          <a:off x="1937833" y="1179982"/>
          <a:ext cx="9410009" cy="500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97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541956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 </a:t>
                      </a:r>
                      <a:b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</a:br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Aug-24</a:t>
                      </a:r>
                      <a:endParaRPr lang="fr-FR" sz="1200" b="1" i="0" u="none" strike="noStrike" kern="1200" spc="0" baseline="0" dirty="0">
                        <a:solidFill>
                          <a:srgbClr val="52126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Aug-24</a:t>
                      </a:r>
                      <a:endParaRPr lang="fr-FR" sz="1200" b="1" i="0" u="none" strike="noStrike" kern="1200" spc="0" baseline="30000" dirty="0">
                        <a:solidFill>
                          <a:srgbClr val="521262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476 435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383 368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-8%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-8%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283 126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189 740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189 444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71422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121 484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036678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83 228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66640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68 043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9942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67 520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920781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32 617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981653"/>
                  </a:ext>
                </a:extLst>
              </a:tr>
            </a:tbl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Dealer listings by website vs LM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August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4" name="Tableau 14">
            <a:extLst>
              <a:ext uri="{FF2B5EF4-FFF2-40B4-BE49-F238E27FC236}">
                <a16:creationId xmlns:a16="http://schemas.microsoft.com/office/drawing/2014/main" id="{F863ACA9-053F-EA13-B9F1-98505C7D5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603790"/>
              </p:ext>
            </p:extLst>
          </p:nvPr>
        </p:nvGraphicFramePr>
        <p:xfrm>
          <a:off x="7316234" y="6180313"/>
          <a:ext cx="402597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7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2012987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  <a:r>
                        <a:rPr lang="fr-FR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Deduplicate</a:t>
                      </a:r>
                      <a:endParaRPr lang="fr-FR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+7%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96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B1F4B28C-4102-AC91-406A-0C4E425C7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814447"/>
              </p:ext>
            </p:extLst>
          </p:nvPr>
        </p:nvGraphicFramePr>
        <p:xfrm>
          <a:off x="760621" y="1701973"/>
          <a:ext cx="7100974" cy="452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Dealer listings by website vs LY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August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4" name="Tableau 14">
            <a:extLst>
              <a:ext uri="{FF2B5EF4-FFF2-40B4-BE49-F238E27FC236}">
                <a16:creationId xmlns:a16="http://schemas.microsoft.com/office/drawing/2014/main" id="{F863ACA9-053F-EA13-B9F1-98505C7D5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75274"/>
              </p:ext>
            </p:extLst>
          </p:nvPr>
        </p:nvGraphicFramePr>
        <p:xfrm>
          <a:off x="7316234" y="6180313"/>
          <a:ext cx="402597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7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2012987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  <a:r>
                        <a:rPr lang="fr-FR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Deduplicate</a:t>
                      </a:r>
                      <a:endParaRPr lang="fr-FR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DCB9CFDC-A492-CCAE-A569-F1EBCD7BD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21388"/>
              </p:ext>
            </p:extLst>
          </p:nvPr>
        </p:nvGraphicFramePr>
        <p:xfrm>
          <a:off x="1984879" y="1179982"/>
          <a:ext cx="9410009" cy="500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97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541956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 </a:t>
                      </a:r>
                      <a:b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</a:br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Aug-24</a:t>
                      </a:r>
                      <a:endParaRPr lang="fr-FR" sz="1200" b="1" i="0" u="none" strike="noStrike" kern="1200" spc="0" baseline="0" dirty="0">
                        <a:solidFill>
                          <a:srgbClr val="52126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Aug-24</a:t>
                      </a:r>
                      <a:endParaRPr lang="fr-FR" sz="1200" b="1" i="0" u="none" strike="noStrike" kern="1200" spc="0" baseline="30000" dirty="0">
                        <a:solidFill>
                          <a:srgbClr val="521262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476 435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383 368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283 126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189 740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189 444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71422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121 484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036678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83 228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66640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68 043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+9%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9942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67 520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920781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32 617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98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05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28">
            <a:extLst>
              <a:ext uri="{FF2B5EF4-FFF2-40B4-BE49-F238E27FC236}">
                <a16:creationId xmlns:a16="http://schemas.microsoft.com/office/drawing/2014/main" id="{1B747F9C-88CA-4163-DF99-F1B46DEF7EBE}"/>
              </a:ext>
            </a:extLst>
          </p:cNvPr>
          <p:cNvSpPr/>
          <p:nvPr/>
        </p:nvSpPr>
        <p:spPr>
          <a:xfrm>
            <a:off x="731520" y="2886254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Websites performance overview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BB630F-70AD-330B-D1A3-7A27FD0D6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3082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GB" sz="2200" b="1">
                <a:latin typeface="Century Gothic"/>
                <a:ea typeface="+mj-lt"/>
                <a:cs typeface="+mj-lt"/>
              </a:rPr>
              <a:t>Contents</a:t>
            </a:r>
            <a:endParaRPr lang="en-US" sz="2200" b="1">
              <a:latin typeface="Century Gothic"/>
            </a:endParaRPr>
          </a:p>
        </p:txBody>
      </p:sp>
      <p:sp>
        <p:nvSpPr>
          <p:cNvPr id="18" name="Rectangle: Rounded Corners 28">
            <a:extLst>
              <a:ext uri="{FF2B5EF4-FFF2-40B4-BE49-F238E27FC236}">
                <a16:creationId xmlns:a16="http://schemas.microsoft.com/office/drawing/2014/main" id="{21D636B6-89F1-8A2A-BCDC-781BBFF96CEA}"/>
              </a:ext>
            </a:extLst>
          </p:cNvPr>
          <p:cNvSpPr/>
          <p:nvPr/>
        </p:nvSpPr>
        <p:spPr>
          <a:xfrm>
            <a:off x="731520" y="2300709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Panel overview</a:t>
            </a:r>
            <a:endParaRPr lang="en-GB" sz="1600" b="1">
              <a:solidFill>
                <a:srgbClr val="404040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3" name="Rectangle: Rounded Corners 28">
            <a:extLst>
              <a:ext uri="{FF2B5EF4-FFF2-40B4-BE49-F238E27FC236}">
                <a16:creationId xmlns:a16="http://schemas.microsoft.com/office/drawing/2014/main" id="{096A16F7-5DF0-EC39-3E56-0092072643C6}"/>
              </a:ext>
            </a:extLst>
          </p:cNvPr>
          <p:cNvSpPr/>
          <p:nvPr/>
        </p:nvSpPr>
        <p:spPr>
          <a:xfrm>
            <a:off x="731523" y="4062586"/>
            <a:ext cx="10025649" cy="360000"/>
          </a:xfrm>
          <a:prstGeom prst="roundRect">
            <a:avLst/>
          </a:prstGeom>
          <a:solidFill>
            <a:srgbClr val="5212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FFFFFF"/>
                </a:solidFill>
                <a:latin typeface="Calibri" panose="020F0502020204030204"/>
                <a:cs typeface="Calibri Light" panose="020F0302020204030204" pitchFamily="34" charset="0"/>
              </a:rPr>
              <a:t>Dealer Focus</a:t>
            </a:r>
            <a:endParaRPr lang="en-GB" sz="1600" b="1" dirty="0">
              <a:solidFill>
                <a:srgbClr val="FFFFFF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4" name="Rectangle: Rounded Corners 28">
            <a:extLst>
              <a:ext uri="{FF2B5EF4-FFF2-40B4-BE49-F238E27FC236}">
                <a16:creationId xmlns:a16="http://schemas.microsoft.com/office/drawing/2014/main" id="{9295CC88-2CD9-20A9-E219-1BC791488D80}"/>
              </a:ext>
            </a:extLst>
          </p:cNvPr>
          <p:cNvSpPr/>
          <p:nvPr/>
        </p:nvSpPr>
        <p:spPr>
          <a:xfrm>
            <a:off x="731520" y="3474420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Private </a:t>
            </a:r>
            <a:r>
              <a:rPr lang="en-US" sz="1600" b="1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vs dealer segments</a:t>
            </a:r>
            <a:endParaRPr lang="en-GB" sz="1600" b="1" dirty="0">
              <a:solidFill>
                <a:srgbClr val="404040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2" name="Rectangle: Rounded Corners 28">
            <a:extLst>
              <a:ext uri="{FF2B5EF4-FFF2-40B4-BE49-F238E27FC236}">
                <a16:creationId xmlns:a16="http://schemas.microsoft.com/office/drawing/2014/main" id="{60D6D665-1D1B-38D9-DB55-BECD0AAB72E2}"/>
              </a:ext>
            </a:extLst>
          </p:cNvPr>
          <p:cNvSpPr/>
          <p:nvPr/>
        </p:nvSpPr>
        <p:spPr>
          <a:xfrm>
            <a:off x="731520" y="4622425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Methodology &amp; Glossary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7AC7D835-7A4E-4D68-DF94-743F791425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247960"/>
              </p:ext>
            </p:extLst>
          </p:nvPr>
        </p:nvGraphicFramePr>
        <p:xfrm>
          <a:off x="760621" y="1701973"/>
          <a:ext cx="7100974" cy="452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18AF7CC9-C443-0327-25A6-22C88CCF4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78671"/>
              </p:ext>
            </p:extLst>
          </p:nvPr>
        </p:nvGraphicFramePr>
        <p:xfrm>
          <a:off x="1937817" y="1179982"/>
          <a:ext cx="9410009" cy="5023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97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564842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Pros </a:t>
                      </a:r>
                      <a:b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</a:br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Aug-24</a:t>
                      </a:r>
                      <a:endParaRPr lang="fr-FR" sz="1200" b="1" i="0" u="none" strike="noStrike" kern="1200" spc="0" baseline="0" dirty="0">
                        <a:solidFill>
                          <a:srgbClr val="521262"/>
                        </a:solidFill>
                        <a:latin typeface="Century Gothic" panose="020B050202020202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Aug-24</a:t>
                      </a:r>
                      <a:endParaRPr lang="fr-FR" sz="1200" b="1" i="0" u="none" strike="noStrike" kern="1200" spc="0" baseline="30000" dirty="0">
                        <a:solidFill>
                          <a:srgbClr val="521262"/>
                        </a:solidFill>
                        <a:latin typeface="Century Gothic" panose="020B0502020202020204" pitchFamily="34" charset="0"/>
                        <a:ea typeface="+mn-ea"/>
                        <a:cs typeface="Calibri Light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15 531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E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14 611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E0000"/>
                          </a:solidFill>
                          <a:effectLst/>
                          <a:latin typeface="Calibri" panose="020F0502020204030204" pitchFamily="34" charset="0"/>
                        </a:rPr>
                        <a:t>-3%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E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7 524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2 943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2 932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71422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1 905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E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036678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1 494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E0000"/>
                          </a:solidFill>
                          <a:effectLst/>
                          <a:latin typeface="Calibri" panose="020F0502020204030204" pitchFamily="34" charset="0"/>
                        </a:rPr>
                        <a:t>-12%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E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66640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1 298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9942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1 051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E0000"/>
                          </a:solidFill>
                          <a:effectLst/>
                          <a:latin typeface="Calibri" panose="020F0502020204030204" pitchFamily="34" charset="0"/>
                        </a:rPr>
                        <a:t>-2%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413718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278641"/>
                  </a:ext>
                </a:extLst>
              </a:tr>
            </a:tbl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Dealers by website vs LM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August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4" name="Tableau 14">
            <a:extLst>
              <a:ext uri="{FF2B5EF4-FFF2-40B4-BE49-F238E27FC236}">
                <a16:creationId xmlns:a16="http://schemas.microsoft.com/office/drawing/2014/main" id="{F863ACA9-053F-EA13-B9F1-98505C7D5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3947"/>
              </p:ext>
            </p:extLst>
          </p:nvPr>
        </p:nvGraphicFramePr>
        <p:xfrm>
          <a:off x="7316234" y="6158835"/>
          <a:ext cx="4025974" cy="62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7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2012987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3130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3130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Dédupliqué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90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7AC7D835-7A4E-4D68-DF94-743F791425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506560"/>
              </p:ext>
            </p:extLst>
          </p:nvPr>
        </p:nvGraphicFramePr>
        <p:xfrm>
          <a:off x="760621" y="1701973"/>
          <a:ext cx="7100974" cy="452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18AF7CC9-C443-0327-25A6-22C88CCF4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16958"/>
              </p:ext>
            </p:extLst>
          </p:nvPr>
        </p:nvGraphicFramePr>
        <p:xfrm>
          <a:off x="1937815" y="1179982"/>
          <a:ext cx="9410009" cy="5023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97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564842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Pros </a:t>
                      </a:r>
                      <a:b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</a:br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Aug-24</a:t>
                      </a:r>
                      <a:endParaRPr lang="fr-FR" sz="1200" b="1" i="0" u="none" strike="noStrike" kern="1200" spc="0" baseline="0" dirty="0">
                        <a:solidFill>
                          <a:srgbClr val="521262"/>
                        </a:solidFill>
                        <a:latin typeface="Century Gothic" panose="020B050202020202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Aug-24</a:t>
                      </a:r>
                      <a:endParaRPr lang="fr-FR" sz="1200" b="1" i="0" u="none" strike="noStrike" kern="1200" spc="0" baseline="30000" dirty="0">
                        <a:solidFill>
                          <a:srgbClr val="521262"/>
                        </a:solidFill>
                        <a:latin typeface="Century Gothic" panose="020B0502020202020204" pitchFamily="34" charset="0"/>
                        <a:ea typeface="+mn-ea"/>
                        <a:cs typeface="Calibri Light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15 531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14 611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7 524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2 943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2 932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71422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1 905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036678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1 494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66640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1 298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+72%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9942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1 051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413718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278641"/>
                  </a:ext>
                </a:extLst>
              </a:tr>
            </a:tbl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Dealers by website vs LY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August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4" name="Tableau 14">
            <a:extLst>
              <a:ext uri="{FF2B5EF4-FFF2-40B4-BE49-F238E27FC236}">
                <a16:creationId xmlns:a16="http://schemas.microsoft.com/office/drawing/2014/main" id="{F863ACA9-053F-EA13-B9F1-98505C7D5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45126"/>
              </p:ext>
            </p:extLst>
          </p:nvPr>
        </p:nvGraphicFramePr>
        <p:xfrm>
          <a:off x="7316234" y="6170089"/>
          <a:ext cx="4025974" cy="62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7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2012987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3130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00B050"/>
                          </a:solidFill>
                        </a:rPr>
                        <a:t>+8%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3130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Dédupliqué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00B050"/>
                          </a:solidFill>
                        </a:rPr>
                        <a:t>+3%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39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Total dealers per website | </a:t>
            </a:r>
            <a:r>
              <a:rPr lang="en-US" sz="2200" dirty="0">
                <a:latin typeface="Century Gothic"/>
                <a:ea typeface="+mj-lt"/>
                <a:cs typeface="+mj-lt"/>
              </a:rPr>
              <a:t>P12M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09CC9F-5CDB-AF20-BCA6-7176743A2F79}"/>
              </a:ext>
            </a:extLst>
          </p:cNvPr>
          <p:cNvSpPr/>
          <p:nvPr/>
        </p:nvSpPr>
        <p:spPr>
          <a:xfrm>
            <a:off x="874915" y="1765538"/>
            <a:ext cx="1012729" cy="3988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2">
            <a:extLst>
              <a:ext uri="{FF2B5EF4-FFF2-40B4-BE49-F238E27FC236}">
                <a16:creationId xmlns:a16="http://schemas.microsoft.com/office/drawing/2014/main" id="{F312AC67-AA2E-610D-850C-8CE60F28F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53331" y="5145539"/>
            <a:ext cx="700467" cy="2445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4" name="Image 3">
            <a:extLst>
              <a:ext uri="{FF2B5EF4-FFF2-40B4-BE49-F238E27FC236}">
                <a16:creationId xmlns:a16="http://schemas.microsoft.com/office/drawing/2014/main" id="{1F69DA40-B267-0BFC-5A87-AE42DEA914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6113" y="5158393"/>
            <a:ext cx="793452" cy="2181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Picture 29">
            <a:extLst>
              <a:ext uri="{FF2B5EF4-FFF2-40B4-BE49-F238E27FC236}">
                <a16:creationId xmlns:a16="http://schemas.microsoft.com/office/drawing/2014/main" id="{6FFCAEFD-F1F6-8973-1ADE-657CB01C2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7927" y="5510038"/>
            <a:ext cx="820239" cy="2096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6" name="Image 3">
            <a:extLst>
              <a:ext uri="{FF2B5EF4-FFF2-40B4-BE49-F238E27FC236}">
                <a16:creationId xmlns:a16="http://schemas.microsoft.com/office/drawing/2014/main" id="{6C7C244C-BBB1-2556-F1D4-93ED72BE8B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028" y="2149099"/>
            <a:ext cx="1099069" cy="27476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2" descr="L'argus - Home | Facebook">
            <a:extLst>
              <a:ext uri="{FF2B5EF4-FFF2-40B4-BE49-F238E27FC236}">
                <a16:creationId xmlns:a16="http://schemas.microsoft.com/office/drawing/2014/main" id="{0BEED142-97F0-3357-9413-B026D20D4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4" b="33768"/>
          <a:stretch/>
        </p:blipFill>
        <p:spPr bwMode="auto">
          <a:xfrm>
            <a:off x="10024780" y="2371419"/>
            <a:ext cx="1071563" cy="37353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Image 38">
            <a:extLst>
              <a:ext uri="{FF2B5EF4-FFF2-40B4-BE49-F238E27FC236}">
                <a16:creationId xmlns:a16="http://schemas.microsoft.com/office/drawing/2014/main" id="{06975772-CC5F-DF26-D7EB-54DE8475DC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30246" y="5475107"/>
            <a:ext cx="806652" cy="2445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B04A15-A3EC-704F-30A9-B2DAA4F307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66434" y="5731551"/>
            <a:ext cx="594223" cy="25601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8BC23A-6AC1-9C92-B02D-FC2AA2979D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66113" y="5840324"/>
            <a:ext cx="673035" cy="161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2A12A-2280-3D98-94AB-2F65A5002E4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8825" b="36500"/>
          <a:stretch/>
        </p:blipFill>
        <p:spPr>
          <a:xfrm>
            <a:off x="9977672" y="6023537"/>
            <a:ext cx="673035" cy="16607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FB022E9-543B-CDD9-AE3C-26C76CD5DDED}"/>
              </a:ext>
            </a:extLst>
          </p:cNvPr>
          <p:cNvSpPr/>
          <p:nvPr/>
        </p:nvSpPr>
        <p:spPr>
          <a:xfrm>
            <a:off x="9714856" y="59385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A482A3C8-7687-43D0-7095-ECB631602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035266"/>
              </p:ext>
            </p:extLst>
          </p:nvPr>
        </p:nvGraphicFramePr>
        <p:xfrm>
          <a:off x="508581" y="1103589"/>
          <a:ext cx="9453714" cy="5288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3C7C01C-8F0C-71D6-6B10-9D9F6956B6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77672" y="4179540"/>
            <a:ext cx="839010" cy="16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5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Changes implemented in the 2024 </a:t>
            </a:r>
            <a:r>
              <a:rPr lang="en-US" sz="2200" b="1" dirty="0" err="1">
                <a:latin typeface="Century Gothic"/>
                <a:ea typeface="+mj-lt"/>
                <a:cs typeface="+mj-lt"/>
              </a:rPr>
              <a:t>Joreca</a:t>
            </a:r>
            <a:r>
              <a:rPr lang="en-US" sz="2200" b="1" dirty="0">
                <a:latin typeface="Century Gothic"/>
                <a:ea typeface="+mj-lt"/>
                <a:cs typeface="+mj-lt"/>
              </a:rPr>
              <a:t> Auto FR Panel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8ADC1BB5-ED3A-ECAF-7415-F88AE6D87BD5}"/>
              </a:ext>
            </a:extLst>
          </p:cNvPr>
          <p:cNvSpPr/>
          <p:nvPr/>
        </p:nvSpPr>
        <p:spPr>
          <a:xfrm>
            <a:off x="584638" y="1248116"/>
            <a:ext cx="10508024" cy="373311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Century Gothic" panose="020B0502020202020204" pitchFamily="34" charset="0"/>
              </a:rPr>
              <a:t>Update of the website list:</a:t>
            </a:r>
          </a:p>
          <a:p>
            <a:pPr marL="742950" lvl="1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Added:</a:t>
            </a:r>
          </a:p>
          <a:p>
            <a:pPr marL="1200150" lvl="2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Spoticar</a:t>
            </a:r>
            <a:endParaRPr lang="en-US" sz="12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Renault Occasions</a:t>
            </a:r>
          </a:p>
          <a:p>
            <a:pPr marL="742950" lvl="1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Removed:</a:t>
            </a:r>
          </a:p>
          <a:p>
            <a:pPr marL="1200150" lvl="2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Ebay</a:t>
            </a: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Enchères</a:t>
            </a:r>
            <a:endParaRPr lang="en-US" sz="12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Autoselection</a:t>
            </a:r>
            <a:endParaRPr lang="en-GB" sz="12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285750" indent="-285750" algn="ctr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Century Gothic" panose="020B0502020202020204" pitchFamily="34" charset="0"/>
              </a:rPr>
              <a:t>Update of the dealer’s identification rules:</a:t>
            </a:r>
          </a:p>
          <a:p>
            <a:pPr marL="742950" lvl="1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Table 3 - Client par Métier: “Pros à identifier” (</a:t>
            </a: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en</a:t>
            </a: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attente</a:t>
            </a: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 de matching) based solely on </a:t>
            </a: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minisite_id</a:t>
            </a: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, not any on more phone number</a:t>
            </a:r>
          </a:p>
          <a:p>
            <a:pPr marL="742950" lvl="1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Elimination of the false private rule (private advertisers with more than 5 ads are no longer considered professional resellers), with a limited impact on a small number of sites (530 ads on AutoScout24 and 394 ads on </a:t>
            </a: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ParuVendu</a:t>
            </a: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434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Dealer per website by size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August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EE4F5B-6D63-68F2-AD62-1386D8E1F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6775"/>
              </p:ext>
            </p:extLst>
          </p:nvPr>
        </p:nvGraphicFramePr>
        <p:xfrm>
          <a:off x="711199" y="1444455"/>
          <a:ext cx="9978573" cy="4912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0621">
                  <a:extLst>
                    <a:ext uri="{9D8B030D-6E8A-4147-A177-3AD203B41FA5}">
                      <a16:colId xmlns:a16="http://schemas.microsoft.com/office/drawing/2014/main" val="911590601"/>
                    </a:ext>
                  </a:extLst>
                </a:gridCol>
                <a:gridCol w="2026988">
                  <a:extLst>
                    <a:ext uri="{9D8B030D-6E8A-4147-A177-3AD203B41FA5}">
                      <a16:colId xmlns:a16="http://schemas.microsoft.com/office/drawing/2014/main" val="2571383642"/>
                    </a:ext>
                  </a:extLst>
                </a:gridCol>
                <a:gridCol w="2026988">
                  <a:extLst>
                    <a:ext uri="{9D8B030D-6E8A-4147-A177-3AD203B41FA5}">
                      <a16:colId xmlns:a16="http://schemas.microsoft.com/office/drawing/2014/main" val="1454686028"/>
                    </a:ext>
                  </a:extLst>
                </a:gridCol>
                <a:gridCol w="2026988">
                  <a:extLst>
                    <a:ext uri="{9D8B030D-6E8A-4147-A177-3AD203B41FA5}">
                      <a16:colId xmlns:a16="http://schemas.microsoft.com/office/drawing/2014/main" val="3895468826"/>
                    </a:ext>
                  </a:extLst>
                </a:gridCol>
                <a:gridCol w="2026988">
                  <a:extLst>
                    <a:ext uri="{9D8B030D-6E8A-4147-A177-3AD203B41FA5}">
                      <a16:colId xmlns:a16="http://schemas.microsoft.com/office/drawing/2014/main" val="2637551783"/>
                    </a:ext>
                  </a:extLst>
                </a:gridCol>
              </a:tblGrid>
              <a:tr h="704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Website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400" b="1" u="none" strike="noStrike" baseline="30000" dirty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fr-FR" sz="2400" b="1" u="none" strike="noStrike" baseline="30000" dirty="0">
                          <a:effectLst/>
                          <a:latin typeface="+mn-lt"/>
                        </a:rPr>
                        <a:t>&lt;10 Listings</a:t>
                      </a:r>
                    </a:p>
                  </a:txBody>
                  <a:tcPr marL="7366" marR="7366" marT="7366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400" b="1" u="none" strike="noStrike" baseline="30000" dirty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fr-FR" sz="2400" b="1" u="none" strike="noStrike" baseline="30000" dirty="0">
                          <a:effectLst/>
                          <a:latin typeface="+mn-lt"/>
                        </a:rPr>
                        <a:t>10-20 Listings</a:t>
                      </a:r>
                    </a:p>
                  </a:txBody>
                  <a:tcPr marL="7366" marR="7366" marT="7366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400" b="1" u="none" strike="noStrike" baseline="30000" dirty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fr-FR" sz="2400" b="1" u="none" strike="noStrike" baseline="30000" dirty="0">
                          <a:effectLst/>
                          <a:latin typeface="+mn-lt"/>
                        </a:rPr>
                        <a:t>21-50 Listings</a:t>
                      </a:r>
                    </a:p>
                  </a:txBody>
                  <a:tcPr marL="7366" marR="7366" marT="7366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400" b="1" u="none" strike="noStrike" baseline="30000" dirty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fr-FR" sz="2400" b="1" u="none" strike="noStrike" baseline="30000" dirty="0">
                          <a:effectLst/>
                          <a:latin typeface="+mn-lt"/>
                        </a:rPr>
                        <a:t>&gt; 50 Listings</a:t>
                      </a:r>
                    </a:p>
                  </a:txBody>
                  <a:tcPr marL="7366" marR="7366" marT="7366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828308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5 556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2 888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3 663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3 424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38722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4 801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2 751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3 656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3 403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32063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1 528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2 158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2 565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577239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5067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1 416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144239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1 417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395106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79879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922003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473650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581176"/>
                  </a:ext>
                </a:extLst>
              </a:tr>
            </a:tbl>
          </a:graphicData>
        </a:graphic>
      </p:graphicFrame>
      <p:pic>
        <p:nvPicPr>
          <p:cNvPr id="4" name="Picture 32">
            <a:extLst>
              <a:ext uri="{FF2B5EF4-FFF2-40B4-BE49-F238E27FC236}">
                <a16:creationId xmlns:a16="http://schemas.microsoft.com/office/drawing/2014/main" id="{06C440A9-8204-8112-E9B1-19205195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678" y="3917922"/>
            <a:ext cx="700467" cy="24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3">
            <a:extLst>
              <a:ext uri="{FF2B5EF4-FFF2-40B4-BE49-F238E27FC236}">
                <a16:creationId xmlns:a16="http://schemas.microsoft.com/office/drawing/2014/main" id="{A44A6E48-C695-188C-6A21-2755D5E3A5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7678" y="4373788"/>
            <a:ext cx="793452" cy="218199"/>
          </a:xfrm>
          <a:prstGeom prst="rect">
            <a:avLst/>
          </a:prstGeom>
        </p:spPr>
      </p:pic>
      <p:pic>
        <p:nvPicPr>
          <p:cNvPr id="7" name="Picture 29">
            <a:extLst>
              <a:ext uri="{FF2B5EF4-FFF2-40B4-BE49-F238E27FC236}">
                <a16:creationId xmlns:a16="http://schemas.microsoft.com/office/drawing/2014/main" id="{9D3FD988-C558-FD53-5C7F-F38E80008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1123" y="4763375"/>
            <a:ext cx="820239" cy="20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3">
            <a:extLst>
              <a:ext uri="{FF2B5EF4-FFF2-40B4-BE49-F238E27FC236}">
                <a16:creationId xmlns:a16="http://schemas.microsoft.com/office/drawing/2014/main" id="{F862EA9F-8A8C-8C4F-89DE-6E6D1485A6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09" y="2254780"/>
            <a:ext cx="911469" cy="227867"/>
          </a:xfrm>
          <a:prstGeom prst="rect">
            <a:avLst/>
          </a:prstGeom>
        </p:spPr>
      </p:pic>
      <p:pic>
        <p:nvPicPr>
          <p:cNvPr id="10" name="Picture 2" descr="L'argus - Home | Facebook">
            <a:extLst>
              <a:ext uri="{FF2B5EF4-FFF2-40B4-BE49-F238E27FC236}">
                <a16:creationId xmlns:a16="http://schemas.microsoft.com/office/drawing/2014/main" id="{07F05F71-1709-D8C9-5D1E-C6BBFB8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4" b="33768"/>
          <a:stretch/>
        </p:blipFill>
        <p:spPr bwMode="auto">
          <a:xfrm>
            <a:off x="1096157" y="2584854"/>
            <a:ext cx="1071563" cy="37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38">
            <a:extLst>
              <a:ext uri="{FF2B5EF4-FFF2-40B4-BE49-F238E27FC236}">
                <a16:creationId xmlns:a16="http://schemas.microsoft.com/office/drawing/2014/main" id="{438DFF0E-8FF4-D953-BCB1-143C5AA64E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8612" y="3500747"/>
            <a:ext cx="806652" cy="2445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5C5698-AB25-941F-17BD-48352176CB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4501" y="5577176"/>
            <a:ext cx="575454" cy="247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B1B5BC-B666-CED3-C934-DF6D3906E2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1123" y="5255477"/>
            <a:ext cx="831210" cy="1994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509AE8-1850-11C3-06CE-60D854953B1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8825" b="36500"/>
          <a:stretch/>
        </p:blipFill>
        <p:spPr>
          <a:xfrm>
            <a:off x="1218210" y="6042438"/>
            <a:ext cx="929814" cy="2294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196148-EBF4-07A8-F415-654D8A1B57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8990" y="3111090"/>
            <a:ext cx="1041960" cy="1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5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Shared dealers between websites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August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571E5AC0-D195-0D2D-DF39-D48AF5045F45}"/>
              </a:ext>
            </a:extLst>
          </p:cNvPr>
          <p:cNvSpPr txBox="1">
            <a:spLocks/>
          </p:cNvSpPr>
          <p:nvPr/>
        </p:nvSpPr>
        <p:spPr>
          <a:xfrm>
            <a:off x="3067287" y="6530568"/>
            <a:ext cx="57753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GB" sz="800">
                <a:solidFill>
                  <a:srgbClr val="521262"/>
                </a:solidFill>
                <a:latin typeface="Century Gothic"/>
              </a:rPr>
              <a:t>*Calculation of the shared dealers is done at the total dealer level and is not exclusive to two given websites</a:t>
            </a:r>
            <a:endParaRPr lang="en-GB" sz="800">
              <a:solidFill>
                <a:srgbClr val="040C28"/>
              </a:solidFill>
              <a:latin typeface="Century Gothic"/>
            </a:endParaRP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77C4AD74-B9D9-BC38-779E-AC505C4B6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98600"/>
              </p:ext>
            </p:extLst>
          </p:nvPr>
        </p:nvGraphicFramePr>
        <p:xfrm>
          <a:off x="526597" y="1384227"/>
          <a:ext cx="11058852" cy="5063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342">
                  <a:extLst>
                    <a:ext uri="{9D8B030D-6E8A-4147-A177-3AD203B41FA5}">
                      <a16:colId xmlns:a16="http://schemas.microsoft.com/office/drawing/2014/main" val="2884012771"/>
                    </a:ext>
                  </a:extLst>
                </a:gridCol>
                <a:gridCol w="991851">
                  <a:extLst>
                    <a:ext uri="{9D8B030D-6E8A-4147-A177-3AD203B41FA5}">
                      <a16:colId xmlns:a16="http://schemas.microsoft.com/office/drawing/2014/main" val="1553452931"/>
                    </a:ext>
                  </a:extLst>
                </a:gridCol>
                <a:gridCol w="991851">
                  <a:extLst>
                    <a:ext uri="{9D8B030D-6E8A-4147-A177-3AD203B41FA5}">
                      <a16:colId xmlns:a16="http://schemas.microsoft.com/office/drawing/2014/main" val="3904260177"/>
                    </a:ext>
                  </a:extLst>
                </a:gridCol>
                <a:gridCol w="991851">
                  <a:extLst>
                    <a:ext uri="{9D8B030D-6E8A-4147-A177-3AD203B41FA5}">
                      <a16:colId xmlns:a16="http://schemas.microsoft.com/office/drawing/2014/main" val="1916892018"/>
                    </a:ext>
                  </a:extLst>
                </a:gridCol>
                <a:gridCol w="991851">
                  <a:extLst>
                    <a:ext uri="{9D8B030D-6E8A-4147-A177-3AD203B41FA5}">
                      <a16:colId xmlns:a16="http://schemas.microsoft.com/office/drawing/2014/main" val="647080533"/>
                    </a:ext>
                  </a:extLst>
                </a:gridCol>
                <a:gridCol w="991851">
                  <a:extLst>
                    <a:ext uri="{9D8B030D-6E8A-4147-A177-3AD203B41FA5}">
                      <a16:colId xmlns:a16="http://schemas.microsoft.com/office/drawing/2014/main" val="2993522771"/>
                    </a:ext>
                  </a:extLst>
                </a:gridCol>
                <a:gridCol w="991851">
                  <a:extLst>
                    <a:ext uri="{9D8B030D-6E8A-4147-A177-3AD203B41FA5}">
                      <a16:colId xmlns:a16="http://schemas.microsoft.com/office/drawing/2014/main" val="2993394479"/>
                    </a:ext>
                  </a:extLst>
                </a:gridCol>
                <a:gridCol w="991851">
                  <a:extLst>
                    <a:ext uri="{9D8B030D-6E8A-4147-A177-3AD203B41FA5}">
                      <a16:colId xmlns:a16="http://schemas.microsoft.com/office/drawing/2014/main" val="3492348384"/>
                    </a:ext>
                  </a:extLst>
                </a:gridCol>
                <a:gridCol w="991851">
                  <a:extLst>
                    <a:ext uri="{9D8B030D-6E8A-4147-A177-3AD203B41FA5}">
                      <a16:colId xmlns:a16="http://schemas.microsoft.com/office/drawing/2014/main" val="3743369498"/>
                    </a:ext>
                  </a:extLst>
                </a:gridCol>
                <a:gridCol w="991851">
                  <a:extLst>
                    <a:ext uri="{9D8B030D-6E8A-4147-A177-3AD203B41FA5}">
                      <a16:colId xmlns:a16="http://schemas.microsoft.com/office/drawing/2014/main" val="2659930509"/>
                    </a:ext>
                  </a:extLst>
                </a:gridCol>
                <a:gridCol w="991851">
                  <a:extLst>
                    <a:ext uri="{9D8B030D-6E8A-4147-A177-3AD203B41FA5}">
                      <a16:colId xmlns:a16="http://schemas.microsoft.com/office/drawing/2014/main" val="4279006857"/>
                    </a:ext>
                  </a:extLst>
                </a:gridCol>
              </a:tblGrid>
              <a:tr h="438084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fr-FR" sz="12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Argus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AutoScout24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Heycar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La Centrale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Leboncoin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>
                          <a:effectLst/>
                          <a:latin typeface="Arial Narrow" panose="020B0606020202030204" pitchFamily="34" charset="0"/>
                        </a:rPr>
                        <a:t>OuestFrance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>
                          <a:effectLst/>
                          <a:latin typeface="Arial Narrow" panose="020B0606020202030204" pitchFamily="34" charset="0"/>
                        </a:rPr>
                        <a:t>ParuVendu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Renault Occasions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Spoticar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Zoomcar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20916"/>
                  </a:ext>
                </a:extLst>
              </a:tr>
              <a:tr h="4212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Argus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21 858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46 602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143 148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285 428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81 700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46 003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5 007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35 874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81 304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16135"/>
                  </a:ext>
                </a:extLst>
              </a:tr>
              <a:tr h="4212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AutoScout24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21 858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2 271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30 809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32 166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11 730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19 087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654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3 523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11 673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0683"/>
                  </a:ext>
                </a:extLst>
              </a:tr>
              <a:tr h="4212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Heycar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46 602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2 271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48 743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58 427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44 027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9 768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6 391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15 179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43 834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992937"/>
                  </a:ext>
                </a:extLst>
              </a:tr>
              <a:tr h="4212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La Centrale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143 148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30 809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48 743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182 329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82 564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50 042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5 665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35 291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82 224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514370"/>
                  </a:ext>
                </a:extLst>
              </a:tr>
              <a:tr h="4212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Leboncoin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285 428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32 166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58 427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182 329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98 733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64 978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7 724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42 257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98 270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164278"/>
                  </a:ext>
                </a:extLst>
              </a:tr>
              <a:tr h="4212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>
                          <a:effectLst/>
                          <a:latin typeface="Arial Narrow" panose="020B0606020202030204" pitchFamily="34" charset="0"/>
                        </a:rPr>
                        <a:t>OuestFrance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81 700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11 730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44 027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82 564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98 733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28 284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3 708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26 072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149 513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92976"/>
                  </a:ext>
                </a:extLst>
              </a:tr>
              <a:tr h="4212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ParuVendu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46 003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19 087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9 768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50 042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64 978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28 284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2 412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9 631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28 014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55056"/>
                  </a:ext>
                </a:extLst>
              </a:tr>
              <a:tr h="4212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Renault Occasions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5 007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654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6 391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5 665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7 724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3 708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2 412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3 697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747318"/>
                  </a:ext>
                </a:extLst>
              </a:tr>
              <a:tr h="4212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Spoticar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35 874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3 523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15 179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35 291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42 257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26 072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9 631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25 871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667032"/>
                  </a:ext>
                </a:extLst>
              </a:tr>
              <a:tr h="4212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Zoomcar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81 304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11 673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43 834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82 224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98 270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149 513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28 014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3 697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25 871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554756"/>
                  </a:ext>
                </a:extLst>
              </a:tr>
              <a:tr h="41280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Total </a:t>
                      </a: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Shared</a:t>
                      </a:r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Ads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312 251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41 657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75 617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228 951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367 317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150 415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83 396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10 076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59 296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149 764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09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0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28">
            <a:extLst>
              <a:ext uri="{FF2B5EF4-FFF2-40B4-BE49-F238E27FC236}">
                <a16:creationId xmlns:a16="http://schemas.microsoft.com/office/drawing/2014/main" id="{1B747F9C-88CA-4163-DF99-F1B46DEF7EBE}"/>
              </a:ext>
            </a:extLst>
          </p:cNvPr>
          <p:cNvSpPr/>
          <p:nvPr/>
        </p:nvSpPr>
        <p:spPr>
          <a:xfrm>
            <a:off x="731520" y="2886254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Websites performance overview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BB630F-70AD-330B-D1A3-7A27FD0D6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3082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GB" sz="2200" b="1">
                <a:latin typeface="Century Gothic"/>
                <a:ea typeface="+mj-lt"/>
                <a:cs typeface="+mj-lt"/>
              </a:rPr>
              <a:t>Contents</a:t>
            </a:r>
            <a:endParaRPr lang="en-US" sz="2200" b="1">
              <a:latin typeface="Century Gothic"/>
            </a:endParaRPr>
          </a:p>
        </p:txBody>
      </p:sp>
      <p:sp>
        <p:nvSpPr>
          <p:cNvPr id="18" name="Rectangle: Rounded Corners 28">
            <a:extLst>
              <a:ext uri="{FF2B5EF4-FFF2-40B4-BE49-F238E27FC236}">
                <a16:creationId xmlns:a16="http://schemas.microsoft.com/office/drawing/2014/main" id="{21D636B6-89F1-8A2A-BCDC-781BBFF96CEA}"/>
              </a:ext>
            </a:extLst>
          </p:cNvPr>
          <p:cNvSpPr/>
          <p:nvPr/>
        </p:nvSpPr>
        <p:spPr>
          <a:xfrm>
            <a:off x="731520" y="2300709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Panel overview</a:t>
            </a:r>
            <a:endParaRPr lang="en-GB" sz="1600" b="1">
              <a:solidFill>
                <a:srgbClr val="404040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3" name="Rectangle: Rounded Corners 28">
            <a:extLst>
              <a:ext uri="{FF2B5EF4-FFF2-40B4-BE49-F238E27FC236}">
                <a16:creationId xmlns:a16="http://schemas.microsoft.com/office/drawing/2014/main" id="{096A16F7-5DF0-EC39-3E56-0092072643C6}"/>
              </a:ext>
            </a:extLst>
          </p:cNvPr>
          <p:cNvSpPr/>
          <p:nvPr/>
        </p:nvSpPr>
        <p:spPr>
          <a:xfrm>
            <a:off x="731523" y="4062586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Dealer Focus</a:t>
            </a:r>
            <a:endParaRPr lang="en-GB" sz="1600" b="1" dirty="0">
              <a:solidFill>
                <a:srgbClr val="404040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4" name="Rectangle: Rounded Corners 28">
            <a:extLst>
              <a:ext uri="{FF2B5EF4-FFF2-40B4-BE49-F238E27FC236}">
                <a16:creationId xmlns:a16="http://schemas.microsoft.com/office/drawing/2014/main" id="{9295CC88-2CD9-20A9-E219-1BC791488D80}"/>
              </a:ext>
            </a:extLst>
          </p:cNvPr>
          <p:cNvSpPr/>
          <p:nvPr/>
        </p:nvSpPr>
        <p:spPr>
          <a:xfrm>
            <a:off x="731520" y="3474420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Private </a:t>
            </a:r>
            <a:r>
              <a:rPr lang="en-US" sz="1600" b="1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vs dealer segments</a:t>
            </a:r>
            <a:endParaRPr lang="en-GB" sz="1600" b="1" dirty="0">
              <a:solidFill>
                <a:srgbClr val="404040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2" name="Rectangle: Rounded Corners 28">
            <a:extLst>
              <a:ext uri="{FF2B5EF4-FFF2-40B4-BE49-F238E27FC236}">
                <a16:creationId xmlns:a16="http://schemas.microsoft.com/office/drawing/2014/main" id="{60D6D665-1D1B-38D9-DB55-BECD0AAB72E2}"/>
              </a:ext>
            </a:extLst>
          </p:cNvPr>
          <p:cNvSpPr/>
          <p:nvPr/>
        </p:nvSpPr>
        <p:spPr>
          <a:xfrm>
            <a:off x="731520" y="4622425"/>
            <a:ext cx="10025649" cy="360000"/>
          </a:xfrm>
          <a:prstGeom prst="roundRect">
            <a:avLst/>
          </a:prstGeom>
          <a:solidFill>
            <a:srgbClr val="5212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FFFF"/>
                </a:solidFill>
                <a:latin typeface="Calibri" panose="020F0502020204030204"/>
                <a:cs typeface="Calibri Light" panose="020F0302020204030204" pitchFamily="34" charset="0"/>
              </a:rPr>
              <a:t>Methodology </a:t>
            </a:r>
            <a:r>
              <a:rPr lang="en-US" sz="1600" b="1">
                <a:solidFill>
                  <a:srgbClr val="FFFFFF"/>
                </a:solidFill>
                <a:latin typeface="Calibri" panose="020F0502020204030204"/>
                <a:cs typeface="Calibri Light" panose="020F0302020204030204" pitchFamily="34" charset="0"/>
              </a:rPr>
              <a:t>&amp; Glossary</a:t>
            </a:r>
            <a:endParaRPr lang="en-GB" sz="1600" b="1" dirty="0">
              <a:solidFill>
                <a:srgbClr val="FFFFFF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90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6EC4B1C4-5BC7-2907-DCFC-766FB0076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492336" y="3958530"/>
            <a:ext cx="1207188" cy="75585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E5321BB-214D-CA3C-EC31-5E2867FB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492336" y="5460074"/>
            <a:ext cx="1207188" cy="75585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890B336-A1C9-6CBF-9082-AC118D553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521646" y="2545149"/>
            <a:ext cx="1207188" cy="75585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607A9C3-96E2-2805-4C16-8E5B999E8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5685287" y="3283255"/>
            <a:ext cx="1207188" cy="75585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9F51526-E9C3-CEF8-7CB5-09C2FDC69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5634546" y="1248601"/>
            <a:ext cx="1207188" cy="75585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D62EDB9-2882-4851-AE0C-1718A4C03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521646" y="1324866"/>
            <a:ext cx="1207188" cy="75585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GB" sz="2200" b="1">
                <a:latin typeface="Century Gothic"/>
                <a:ea typeface="+mj-lt"/>
                <a:cs typeface="+mj-lt"/>
              </a:rPr>
              <a:t>Methodology</a:t>
            </a:r>
            <a:endParaRPr lang="en-US" sz="2200" b="1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B9DC9C-4F32-D877-9AC1-D08396A84490}"/>
              </a:ext>
            </a:extLst>
          </p:cNvPr>
          <p:cNvSpPr/>
          <p:nvPr/>
        </p:nvSpPr>
        <p:spPr>
          <a:xfrm>
            <a:off x="1146671" y="2664096"/>
            <a:ext cx="4370210" cy="6306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400" b="1" dirty="0">
                <a:solidFill>
                  <a:srgbClr val="642C74"/>
                </a:solidFill>
                <a:latin typeface="Century Gothic" panose="020B0502020202020204" pitchFamily="34" charset="0"/>
              </a:rPr>
              <a:t>WEBSITES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L’Argus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, AutoScout24,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HeyCar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, La Centrale,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Leboncoin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OuestFrance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ParuVendu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Zoomcar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Spoticar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, Renault Occasions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pic>
        <p:nvPicPr>
          <p:cNvPr id="19" name="Picture 4" descr="internet Icon 2137213">
            <a:extLst>
              <a:ext uri="{FF2B5EF4-FFF2-40B4-BE49-F238E27FC236}">
                <a16:creationId xmlns:a16="http://schemas.microsoft.com/office/drawing/2014/main" id="{DA9FE7FB-F124-007B-BCF8-AD13B7C6E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8" y="2677455"/>
            <a:ext cx="520975" cy="5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403F1D0-0445-0718-5834-A4D3C1ECE776}"/>
              </a:ext>
            </a:extLst>
          </p:cNvPr>
          <p:cNvSpPr/>
          <p:nvPr/>
        </p:nvSpPr>
        <p:spPr>
          <a:xfrm>
            <a:off x="6449743" y="3948011"/>
            <a:ext cx="5353089" cy="251826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Screenshot: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we control if the number of ads downloaded is 5% lower/higher than month M-1 or total number of listings displayed by the website the day of the crawl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200" b="1" dirty="0">
                <a:solidFill>
                  <a:srgbClr val="521262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Input and output QC KPIs: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we 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track and control gaps over 3% of filling rate and unique values vs last month, and apply specific checks on the critical fields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200" b="1" dirty="0">
                <a:solidFill>
                  <a:srgbClr val="521262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Dealer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 listing</a:t>
            </a:r>
            <a:r>
              <a:rPr lang="en-US" sz="1200" b="1" dirty="0">
                <a:solidFill>
                  <a:srgbClr val="521262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 identification rate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ID check with our database. All unknown identifiers are treated manually until at least 95% of the 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dealer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 listings of each vertical site in the market are linked  to our database. 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CE924E-80E3-DEEE-ED02-19A1764AE6D0}"/>
              </a:ext>
            </a:extLst>
          </p:cNvPr>
          <p:cNvSpPr/>
          <p:nvPr/>
        </p:nvSpPr>
        <p:spPr>
          <a:xfrm>
            <a:off x="1158916" y="5623553"/>
            <a:ext cx="4726824" cy="63062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400" b="1" dirty="0">
                <a:solidFill>
                  <a:srgbClr val="642C74"/>
                </a:solidFill>
                <a:latin typeface="Century Gothic" panose="020B0502020202020204" pitchFamily="34" charset="0"/>
              </a:rPr>
              <a:t>CRAWL FREQUENCY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1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 day of each month</a:t>
            </a:r>
          </a:p>
        </p:txBody>
      </p:sp>
      <p:cxnSp>
        <p:nvCxnSpPr>
          <p:cNvPr id="77" name="Connecteur droit 39">
            <a:extLst>
              <a:ext uri="{FF2B5EF4-FFF2-40B4-BE49-F238E27FC236}">
                <a16:creationId xmlns:a16="http://schemas.microsoft.com/office/drawing/2014/main" id="{1B65BE8B-F990-F265-EFD6-C269782EC33F}"/>
              </a:ext>
            </a:extLst>
          </p:cNvPr>
          <p:cNvCxnSpPr>
            <a:cxnSpLocks/>
          </p:cNvCxnSpPr>
          <p:nvPr/>
        </p:nvCxnSpPr>
        <p:spPr>
          <a:xfrm>
            <a:off x="6692187" y="2220355"/>
            <a:ext cx="4726824" cy="0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8" name="Google Shape;839;p42">
            <a:extLst>
              <a:ext uri="{FF2B5EF4-FFF2-40B4-BE49-F238E27FC236}">
                <a16:creationId xmlns:a16="http://schemas.microsoft.com/office/drawing/2014/main" id="{6BEF4F6E-A7A0-8A7C-962F-78301D6B66E9}"/>
              </a:ext>
            </a:extLst>
          </p:cNvPr>
          <p:cNvSpPr/>
          <p:nvPr/>
        </p:nvSpPr>
        <p:spPr>
          <a:xfrm>
            <a:off x="6632918" y="2370162"/>
            <a:ext cx="1100566" cy="660641"/>
          </a:xfrm>
          <a:custGeom>
            <a:avLst/>
            <a:gdLst/>
            <a:ahLst/>
            <a:cxnLst/>
            <a:rect l="l" t="t" r="r" b="b"/>
            <a:pathLst>
              <a:path w="61415" h="68719" extrusionOk="0">
                <a:moveTo>
                  <a:pt x="2991" y="1"/>
                </a:moveTo>
                <a:cubicBezTo>
                  <a:pt x="1338" y="1"/>
                  <a:pt x="0" y="1343"/>
                  <a:pt x="0" y="2991"/>
                </a:cubicBezTo>
                <a:lnTo>
                  <a:pt x="0" y="58424"/>
                </a:lnTo>
                <a:cubicBezTo>
                  <a:pt x="0" y="60075"/>
                  <a:pt x="1338" y="61415"/>
                  <a:pt x="2989" y="61415"/>
                </a:cubicBezTo>
                <a:cubicBezTo>
                  <a:pt x="2990" y="61415"/>
                  <a:pt x="2991" y="61415"/>
                  <a:pt x="2991" y="61415"/>
                </a:cubicBezTo>
                <a:lnTo>
                  <a:pt x="22480" y="61415"/>
                </a:lnTo>
                <a:cubicBezTo>
                  <a:pt x="24960" y="61415"/>
                  <a:pt x="27252" y="62738"/>
                  <a:pt x="28494" y="64886"/>
                </a:cubicBezTo>
                <a:lnTo>
                  <a:pt x="30705" y="68719"/>
                </a:lnTo>
                <a:lnTo>
                  <a:pt x="32921" y="64886"/>
                </a:lnTo>
                <a:cubicBezTo>
                  <a:pt x="34161" y="62738"/>
                  <a:pt x="36451" y="61415"/>
                  <a:pt x="38931" y="61415"/>
                </a:cubicBezTo>
                <a:cubicBezTo>
                  <a:pt x="38932" y="61415"/>
                  <a:pt x="38934" y="61415"/>
                  <a:pt x="38935" y="61415"/>
                </a:cubicBezTo>
                <a:lnTo>
                  <a:pt x="58423" y="61415"/>
                </a:lnTo>
                <a:cubicBezTo>
                  <a:pt x="60073" y="61415"/>
                  <a:pt x="61414" y="60077"/>
                  <a:pt x="61414" y="58424"/>
                </a:cubicBezTo>
                <a:lnTo>
                  <a:pt x="61414" y="2991"/>
                </a:lnTo>
                <a:cubicBezTo>
                  <a:pt x="61414" y="1343"/>
                  <a:pt x="60073" y="1"/>
                  <a:pt x="5842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CRAWL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none" strike="noStrike" kern="1200" cap="none" spc="0" normalizeH="0" baseline="0" noProof="0" dirty="0">
              <a:ln>
                <a:noFill/>
              </a:ln>
              <a:solidFill>
                <a:srgbClr val="FF4B00"/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Downloading</a:t>
            </a: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 of </a:t>
            </a: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 all the listings</a:t>
            </a:r>
            <a:endParaRPr kumimoji="0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79" name="Ellipse 90">
            <a:extLst>
              <a:ext uri="{FF2B5EF4-FFF2-40B4-BE49-F238E27FC236}">
                <a16:creationId xmlns:a16="http://schemas.microsoft.com/office/drawing/2014/main" id="{B2C1CB55-CE85-8889-5015-54E2305D82C2}"/>
              </a:ext>
            </a:extLst>
          </p:cNvPr>
          <p:cNvSpPr/>
          <p:nvPr/>
        </p:nvSpPr>
        <p:spPr bwMode="auto">
          <a:xfrm>
            <a:off x="7082457" y="2116220"/>
            <a:ext cx="201489" cy="2014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84" name="Google Shape;842;p42">
            <a:extLst>
              <a:ext uri="{FF2B5EF4-FFF2-40B4-BE49-F238E27FC236}">
                <a16:creationId xmlns:a16="http://schemas.microsoft.com/office/drawing/2014/main" id="{ABC5B912-ACDB-76DB-481D-22AF87F1493E}"/>
              </a:ext>
            </a:extLst>
          </p:cNvPr>
          <p:cNvSpPr/>
          <p:nvPr/>
        </p:nvSpPr>
        <p:spPr>
          <a:xfrm>
            <a:off x="8990282" y="2370162"/>
            <a:ext cx="1100620" cy="660641"/>
          </a:xfrm>
          <a:custGeom>
            <a:avLst/>
            <a:gdLst/>
            <a:ahLst/>
            <a:cxnLst/>
            <a:rect l="l" t="t" r="r" b="b"/>
            <a:pathLst>
              <a:path w="61418" h="68719" extrusionOk="0">
                <a:moveTo>
                  <a:pt x="2991" y="1"/>
                </a:moveTo>
                <a:cubicBezTo>
                  <a:pt x="1338" y="1"/>
                  <a:pt x="0" y="1343"/>
                  <a:pt x="0" y="2991"/>
                </a:cubicBezTo>
                <a:lnTo>
                  <a:pt x="0" y="58424"/>
                </a:lnTo>
                <a:cubicBezTo>
                  <a:pt x="0" y="60075"/>
                  <a:pt x="1338" y="61415"/>
                  <a:pt x="2989" y="61415"/>
                </a:cubicBezTo>
                <a:cubicBezTo>
                  <a:pt x="2990" y="61415"/>
                  <a:pt x="2991" y="61415"/>
                  <a:pt x="2991" y="61415"/>
                </a:cubicBezTo>
                <a:lnTo>
                  <a:pt x="22481" y="61415"/>
                </a:lnTo>
                <a:cubicBezTo>
                  <a:pt x="24961" y="61415"/>
                  <a:pt x="27253" y="62738"/>
                  <a:pt x="28495" y="64886"/>
                </a:cubicBezTo>
                <a:lnTo>
                  <a:pt x="30706" y="68719"/>
                </a:lnTo>
                <a:lnTo>
                  <a:pt x="32922" y="64886"/>
                </a:lnTo>
                <a:cubicBezTo>
                  <a:pt x="34162" y="62738"/>
                  <a:pt x="36454" y="61415"/>
                  <a:pt x="38932" y="61415"/>
                </a:cubicBezTo>
                <a:cubicBezTo>
                  <a:pt x="38934" y="61415"/>
                  <a:pt x="38935" y="61415"/>
                  <a:pt x="38936" y="61415"/>
                </a:cubicBezTo>
                <a:lnTo>
                  <a:pt x="58426" y="61415"/>
                </a:lnTo>
                <a:cubicBezTo>
                  <a:pt x="60074" y="61415"/>
                  <a:pt x="61417" y="60077"/>
                  <a:pt x="61417" y="58424"/>
                </a:cubicBezTo>
                <a:lnTo>
                  <a:pt x="61417" y="2991"/>
                </a:lnTo>
                <a:cubicBezTo>
                  <a:pt x="61417" y="1343"/>
                  <a:pt x="60074" y="1"/>
                  <a:pt x="5842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PROCESSING</a:t>
            </a:r>
          </a:p>
          <a:p>
            <a:pPr algn="ctr">
              <a:defRPr/>
            </a:pPr>
            <a:br>
              <a:rPr lang="en-US" sz="400" dirty="0">
                <a:latin typeface="Century Gothic" panose="020B0502020202020204" pitchFamily="34" charset="0"/>
              </a:rPr>
            </a:br>
            <a:r>
              <a:rPr 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Standardization, Enrichment, and KPI Calculation</a:t>
            </a:r>
            <a:r>
              <a:rPr lang="en-US" sz="105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.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85" name="Ellipse 92">
            <a:extLst>
              <a:ext uri="{FF2B5EF4-FFF2-40B4-BE49-F238E27FC236}">
                <a16:creationId xmlns:a16="http://schemas.microsoft.com/office/drawing/2014/main" id="{3831CD79-ABFD-938C-F74F-BD6A2B7DCAC9}"/>
              </a:ext>
            </a:extLst>
          </p:cNvPr>
          <p:cNvSpPr/>
          <p:nvPr/>
        </p:nvSpPr>
        <p:spPr bwMode="auto">
          <a:xfrm>
            <a:off x="9439848" y="2116218"/>
            <a:ext cx="201489" cy="2014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3</a:t>
            </a:r>
          </a:p>
        </p:txBody>
      </p:sp>
      <p:sp>
        <p:nvSpPr>
          <p:cNvPr id="90" name="Google Shape;836;p42">
            <a:extLst>
              <a:ext uri="{FF2B5EF4-FFF2-40B4-BE49-F238E27FC236}">
                <a16:creationId xmlns:a16="http://schemas.microsoft.com/office/drawing/2014/main" id="{0EA5D9B7-B730-DDD4-4D29-2AD11100506C}"/>
              </a:ext>
            </a:extLst>
          </p:cNvPr>
          <p:cNvSpPr/>
          <p:nvPr/>
        </p:nvSpPr>
        <p:spPr>
          <a:xfrm>
            <a:off x="7771220" y="2370162"/>
            <a:ext cx="1178689" cy="660641"/>
          </a:xfrm>
          <a:custGeom>
            <a:avLst/>
            <a:gdLst/>
            <a:ahLst/>
            <a:cxnLst/>
            <a:rect l="l" t="t" r="r" b="b"/>
            <a:pathLst>
              <a:path w="61416" h="68719" extrusionOk="0">
                <a:moveTo>
                  <a:pt x="2991" y="1"/>
                </a:moveTo>
                <a:cubicBezTo>
                  <a:pt x="1338" y="1"/>
                  <a:pt x="1" y="1343"/>
                  <a:pt x="1" y="2991"/>
                </a:cubicBezTo>
                <a:lnTo>
                  <a:pt x="1" y="58424"/>
                </a:lnTo>
                <a:cubicBezTo>
                  <a:pt x="0" y="60075"/>
                  <a:pt x="1338" y="61415"/>
                  <a:pt x="2989" y="61415"/>
                </a:cubicBezTo>
                <a:cubicBezTo>
                  <a:pt x="2990" y="61415"/>
                  <a:pt x="2990" y="61415"/>
                  <a:pt x="2991" y="61415"/>
                </a:cubicBezTo>
                <a:lnTo>
                  <a:pt x="22481" y="61415"/>
                </a:lnTo>
                <a:cubicBezTo>
                  <a:pt x="24961" y="61415"/>
                  <a:pt x="27253" y="62738"/>
                  <a:pt x="28495" y="64885"/>
                </a:cubicBezTo>
                <a:lnTo>
                  <a:pt x="30706" y="68719"/>
                </a:lnTo>
                <a:lnTo>
                  <a:pt x="32924" y="64886"/>
                </a:lnTo>
                <a:cubicBezTo>
                  <a:pt x="34164" y="62738"/>
                  <a:pt x="36455" y="61415"/>
                  <a:pt x="38934" y="61415"/>
                </a:cubicBezTo>
                <a:cubicBezTo>
                  <a:pt x="38935" y="61415"/>
                  <a:pt x="38936" y="61415"/>
                  <a:pt x="38937" y="61415"/>
                </a:cubicBezTo>
                <a:lnTo>
                  <a:pt x="58424" y="61415"/>
                </a:lnTo>
                <a:cubicBezTo>
                  <a:pt x="60072" y="61415"/>
                  <a:pt x="61416" y="60077"/>
                  <a:pt x="61416" y="58424"/>
                </a:cubicBezTo>
                <a:lnTo>
                  <a:pt x="61416" y="2991"/>
                </a:lnTo>
                <a:cubicBezTo>
                  <a:pt x="61416" y="1343"/>
                  <a:pt x="60074" y="1"/>
                  <a:pt x="5842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PARSING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none" strike="noStrike" kern="1200" cap="none" spc="0" normalizeH="0" baseline="0" noProof="0" dirty="0">
              <a:ln>
                <a:noFill/>
              </a:ln>
              <a:solidFill>
                <a:srgbClr val="FF4B00"/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  <a:sym typeface="Arial"/>
            </a:endParaRPr>
          </a:p>
          <a:p>
            <a:pPr algn="ctr">
              <a:lnSpc>
                <a:spcPct val="130000"/>
              </a:lnSpc>
              <a:defRPr/>
            </a:pPr>
            <a:r>
              <a:rPr lang="fr-F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Parsing</a:t>
            </a:r>
            <a:r>
              <a:rPr lang="fr-F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, </a:t>
            </a:r>
            <a:r>
              <a:rPr lang="fr-F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Cleaning</a:t>
            </a:r>
            <a:r>
              <a:rPr lang="fr-F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, </a:t>
            </a:r>
            <a:br>
              <a:rPr lang="fr-F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</a:br>
            <a:r>
              <a:rPr lang="fr-F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&amp; </a:t>
            </a:r>
            <a:r>
              <a:rPr lang="fr-F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structuring</a:t>
            </a:r>
            <a:endParaRPr sz="105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91" name="Ellipse 91">
            <a:extLst>
              <a:ext uri="{FF2B5EF4-FFF2-40B4-BE49-F238E27FC236}">
                <a16:creationId xmlns:a16="http://schemas.microsoft.com/office/drawing/2014/main" id="{C15B43CD-8D6B-B504-57E6-C3470B57AE94}"/>
              </a:ext>
            </a:extLst>
          </p:cNvPr>
          <p:cNvSpPr/>
          <p:nvPr/>
        </p:nvSpPr>
        <p:spPr bwMode="auto">
          <a:xfrm>
            <a:off x="8261140" y="2119611"/>
            <a:ext cx="201489" cy="2014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96" name="Google Shape;842;p42">
            <a:extLst>
              <a:ext uri="{FF2B5EF4-FFF2-40B4-BE49-F238E27FC236}">
                <a16:creationId xmlns:a16="http://schemas.microsoft.com/office/drawing/2014/main" id="{D6A2FC15-DF8B-522C-EBC8-722A504F0E37}"/>
              </a:ext>
            </a:extLst>
          </p:cNvPr>
          <p:cNvSpPr/>
          <p:nvPr/>
        </p:nvSpPr>
        <p:spPr>
          <a:xfrm>
            <a:off x="10169001" y="2372432"/>
            <a:ext cx="1100620" cy="660641"/>
          </a:xfrm>
          <a:custGeom>
            <a:avLst/>
            <a:gdLst/>
            <a:ahLst/>
            <a:cxnLst/>
            <a:rect l="l" t="t" r="r" b="b"/>
            <a:pathLst>
              <a:path w="61418" h="68719" extrusionOk="0">
                <a:moveTo>
                  <a:pt x="2991" y="1"/>
                </a:moveTo>
                <a:cubicBezTo>
                  <a:pt x="1338" y="1"/>
                  <a:pt x="0" y="1343"/>
                  <a:pt x="0" y="2991"/>
                </a:cubicBezTo>
                <a:lnTo>
                  <a:pt x="0" y="58424"/>
                </a:lnTo>
                <a:cubicBezTo>
                  <a:pt x="0" y="60075"/>
                  <a:pt x="1338" y="61415"/>
                  <a:pt x="2989" y="61415"/>
                </a:cubicBezTo>
                <a:cubicBezTo>
                  <a:pt x="2990" y="61415"/>
                  <a:pt x="2991" y="61415"/>
                  <a:pt x="2991" y="61415"/>
                </a:cubicBezTo>
                <a:lnTo>
                  <a:pt x="22481" y="61415"/>
                </a:lnTo>
                <a:cubicBezTo>
                  <a:pt x="24961" y="61415"/>
                  <a:pt x="27253" y="62738"/>
                  <a:pt x="28495" y="64886"/>
                </a:cubicBezTo>
                <a:lnTo>
                  <a:pt x="30706" y="68719"/>
                </a:lnTo>
                <a:lnTo>
                  <a:pt x="32922" y="64886"/>
                </a:lnTo>
                <a:cubicBezTo>
                  <a:pt x="34162" y="62738"/>
                  <a:pt x="36454" y="61415"/>
                  <a:pt x="38932" y="61415"/>
                </a:cubicBezTo>
                <a:cubicBezTo>
                  <a:pt x="38934" y="61415"/>
                  <a:pt x="38935" y="61415"/>
                  <a:pt x="38936" y="61415"/>
                </a:cubicBezTo>
                <a:lnTo>
                  <a:pt x="58426" y="61415"/>
                </a:lnTo>
                <a:cubicBezTo>
                  <a:pt x="60074" y="61415"/>
                  <a:pt x="61417" y="60077"/>
                  <a:pt x="61417" y="58424"/>
                </a:cubicBezTo>
                <a:lnTo>
                  <a:pt x="61417" y="2991"/>
                </a:lnTo>
                <a:cubicBezTo>
                  <a:pt x="61417" y="1343"/>
                  <a:pt x="60074" y="1"/>
                  <a:pt x="5842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MATCHING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none" strike="noStrike" kern="1200" cap="none" spc="0" normalizeH="0" baseline="0" noProof="0" dirty="0">
              <a:ln>
                <a:noFill/>
              </a:ln>
              <a:solidFill>
                <a:srgbClr val="FF4B00"/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Update of stocks on the </a:t>
            </a:r>
            <a:r>
              <a:rPr kumimoji="0" lang="fr-F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database</a:t>
            </a:r>
            <a:endParaRPr kumimoji="0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97" name="Ellipse 93">
            <a:extLst>
              <a:ext uri="{FF2B5EF4-FFF2-40B4-BE49-F238E27FC236}">
                <a16:creationId xmlns:a16="http://schemas.microsoft.com/office/drawing/2014/main" id="{073C7295-B175-5C92-1438-CF70A7C0D063}"/>
              </a:ext>
            </a:extLst>
          </p:cNvPr>
          <p:cNvSpPr/>
          <p:nvPr/>
        </p:nvSpPr>
        <p:spPr bwMode="auto">
          <a:xfrm>
            <a:off x="10618567" y="2110765"/>
            <a:ext cx="201489" cy="2014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A49C54D-14C1-E328-3189-4B2849A4ED32}"/>
              </a:ext>
            </a:extLst>
          </p:cNvPr>
          <p:cNvSpPr/>
          <p:nvPr/>
        </p:nvSpPr>
        <p:spPr>
          <a:xfrm>
            <a:off x="6388987" y="1469011"/>
            <a:ext cx="4726824" cy="25725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400" b="1">
                <a:solidFill>
                  <a:srgbClr val="642C74"/>
                </a:solidFill>
                <a:latin typeface="Century Gothic" panose="020B0502020202020204" pitchFamily="34" charset="0"/>
              </a:rPr>
              <a:t>PRODUCTION FLOW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F6133C6-4446-A1EF-8C09-2C9161847F50}"/>
              </a:ext>
            </a:extLst>
          </p:cNvPr>
          <p:cNvSpPr/>
          <p:nvPr/>
        </p:nvSpPr>
        <p:spPr>
          <a:xfrm>
            <a:off x="1162286" y="1569501"/>
            <a:ext cx="4726824" cy="63062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>
              <a:lnSpc>
                <a:spcPct val="130000"/>
              </a:lnSpc>
              <a:buClr>
                <a:srgbClr val="FF4B00"/>
              </a:buClr>
              <a:tabLst>
                <a:tab pos="457200" algn="l"/>
              </a:tabLst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642C74"/>
                </a:solidFill>
                <a:effectLst/>
                <a:uLnTx/>
                <a:uFillTx/>
                <a:latin typeface="Century Gothic" panose="020B0502020202020204" pitchFamily="34" charset="0"/>
              </a:rPr>
              <a:t>PANEL AUTO FR</a:t>
            </a:r>
            <a:endParaRPr lang="en-US" sz="1400">
              <a:solidFill>
                <a:srgbClr val="642C74"/>
              </a:solidFill>
              <a:latin typeface="Century Gothic" panose="020B0502020202020204" pitchFamily="34" charset="0"/>
              <a:hlinkClick r:id="rId7" tooltip="production ic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ADC1BB5-ED3A-ECAF-7415-F88AE6D87BD5}"/>
              </a:ext>
            </a:extLst>
          </p:cNvPr>
          <p:cNvSpPr/>
          <p:nvPr/>
        </p:nvSpPr>
        <p:spPr>
          <a:xfrm>
            <a:off x="1146670" y="4027121"/>
            <a:ext cx="4726825" cy="6306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400" b="1" dirty="0">
                <a:solidFill>
                  <a:srgbClr val="642C74"/>
                </a:solidFill>
                <a:latin typeface="Century Gothic" panose="020B0502020202020204" pitchFamily="34" charset="0"/>
              </a:rPr>
              <a:t>CATEGORIES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New Passengers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Vehicules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 &amp; Light trucks for Sale</a:t>
            </a:r>
          </a:p>
          <a:p>
            <a:pPr>
              <a:lnSpc>
                <a:spcPct val="140000"/>
              </a:lnSpc>
              <a:buClr>
                <a:srgbClr val="FF4B00"/>
              </a:buClr>
              <a:tabLst>
                <a:tab pos="45720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Used Passengers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Vehicules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&amp; Light trucks for Sale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Exclusion: NPV, Motorbikes,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Agro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66C93A-6EF0-E92B-47D0-4A6F70792CEF}"/>
              </a:ext>
            </a:extLst>
          </p:cNvPr>
          <p:cNvSpPr/>
          <p:nvPr/>
        </p:nvSpPr>
        <p:spPr>
          <a:xfrm>
            <a:off x="6388987" y="3525093"/>
            <a:ext cx="4840431" cy="325873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400" b="1" dirty="0">
                <a:solidFill>
                  <a:srgbClr val="642C74"/>
                </a:solidFill>
                <a:latin typeface="Century Gothic" panose="020B0502020202020204" pitchFamily="34" charset="0"/>
              </a:rPr>
              <a:t>QUALITY CHECKS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pic>
        <p:nvPicPr>
          <p:cNvPr id="1026" name="Picture 2" descr="benchmark icon">
            <a:hlinkClick r:id="rId8" tooltip="benchmark icon"/>
            <a:extLst>
              <a:ext uri="{FF2B5EF4-FFF2-40B4-BE49-F238E27FC236}">
                <a16:creationId xmlns:a16="http://schemas.microsoft.com/office/drawing/2014/main" id="{51E85AF8-5393-9CB7-CBBB-67CA332EB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9" y="1397770"/>
            <a:ext cx="612792" cy="61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tegories icon">
            <a:hlinkClick r:id="rId10" tooltip="categories icon"/>
            <a:extLst>
              <a:ext uri="{FF2B5EF4-FFF2-40B4-BE49-F238E27FC236}">
                <a16:creationId xmlns:a16="http://schemas.microsoft.com/office/drawing/2014/main" id="{C779E0AB-5D97-96F1-A254-14AED84BF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9" y="4021857"/>
            <a:ext cx="612792" cy="61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genda icon">
            <a:hlinkClick r:id="rId12" tooltip="agenda icon"/>
            <a:extLst>
              <a:ext uri="{FF2B5EF4-FFF2-40B4-BE49-F238E27FC236}">
                <a16:creationId xmlns:a16="http://schemas.microsoft.com/office/drawing/2014/main" id="{184986D6-DF7B-E46F-2340-8B455763D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40" y="5623553"/>
            <a:ext cx="448490" cy="4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uality control icon">
            <a:hlinkClick r:id="rId14" tooltip="quality control icon"/>
            <a:extLst>
              <a:ext uri="{FF2B5EF4-FFF2-40B4-BE49-F238E27FC236}">
                <a16:creationId xmlns:a16="http://schemas.microsoft.com/office/drawing/2014/main" id="{249F9856-2CFF-71D8-0AD7-61DD88AF8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31" y="3398843"/>
            <a:ext cx="612792" cy="61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duction icon">
            <a:hlinkClick r:id="rId7" tooltip="production icon"/>
            <a:extLst>
              <a:ext uri="{FF2B5EF4-FFF2-40B4-BE49-F238E27FC236}">
                <a16:creationId xmlns:a16="http://schemas.microsoft.com/office/drawing/2014/main" id="{127C653B-E284-06A5-A1EE-EF504C001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162" y="1348701"/>
            <a:ext cx="612792" cy="61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2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GB" sz="2200" b="1" dirty="0">
                <a:latin typeface="Century Gothic"/>
                <a:ea typeface="+mj-lt"/>
                <a:cs typeface="+mj-lt"/>
              </a:rPr>
              <a:t>Glossary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22DB50-28CD-6FE2-5C06-06E23C9CC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887031"/>
              </p:ext>
            </p:extLst>
          </p:nvPr>
        </p:nvGraphicFramePr>
        <p:xfrm>
          <a:off x="530787" y="1342675"/>
          <a:ext cx="11337559" cy="506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292">
                  <a:extLst>
                    <a:ext uri="{9D8B030D-6E8A-4147-A177-3AD203B41FA5}">
                      <a16:colId xmlns:a16="http://schemas.microsoft.com/office/drawing/2014/main" val="2160505835"/>
                    </a:ext>
                  </a:extLst>
                </a:gridCol>
                <a:gridCol w="3866915">
                  <a:extLst>
                    <a:ext uri="{9D8B030D-6E8A-4147-A177-3AD203B41FA5}">
                      <a16:colId xmlns:a16="http://schemas.microsoft.com/office/drawing/2014/main" val="30390304"/>
                    </a:ext>
                  </a:extLst>
                </a:gridCol>
                <a:gridCol w="4977352">
                  <a:extLst>
                    <a:ext uri="{9D8B030D-6E8A-4147-A177-3AD203B41FA5}">
                      <a16:colId xmlns:a16="http://schemas.microsoft.com/office/drawing/2014/main" val="2760418888"/>
                    </a:ext>
                  </a:extLst>
                </a:gridCol>
              </a:tblGrid>
              <a:tr h="29875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642C74"/>
                          </a:solidFill>
                        </a:rPr>
                        <a:t>KPI</a:t>
                      </a:r>
                      <a:endParaRPr lang="en-US" sz="1400" b="1" dirty="0">
                        <a:solidFill>
                          <a:srgbClr val="642C74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642C74"/>
                          </a:solidFill>
                        </a:rPr>
                        <a:t>DEFINITION</a:t>
                      </a:r>
                      <a:endParaRPr lang="en-US" sz="1400" b="1" dirty="0">
                        <a:solidFill>
                          <a:srgbClr val="642C74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642C74"/>
                          </a:solidFill>
                        </a:rPr>
                        <a:t>CALCULATION</a:t>
                      </a:r>
                      <a:endParaRPr lang="en-US" sz="1400" b="1" dirty="0">
                        <a:solidFill>
                          <a:srgbClr val="642C74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26815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TOTAL LISTINGS PER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Total listings published by the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Based on total number of unique listing ids of the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782960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DEDUPLICATED LISTINGS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Estimation of the total number of cars published on the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Based deduplication </a:t>
                      </a:r>
                      <a:r>
                        <a:rPr lang="en-US" sz="1200" dirty="0" err="1">
                          <a:latin typeface="Century Gothic" panose="020B0502020202020204" pitchFamily="34" charset="0"/>
                        </a:rPr>
                        <a:t>criterias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  (Brand, Model, Year, Km, Price)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897083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NEW AND USED CARS LISTINGS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New or Used cars listings published by the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Based on the website internal tag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042022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PENETRATION RATIO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Listings per site divided by market’s deduplicated listings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= Listings / Total deduplicated listings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752231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FRESHNESS RATIO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% of new listings : Listings not published on website during previous crawl ( crawl of M-1)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Based on the unique listing ids of the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60888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PRIVATE LISTINGS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Listing published by a private announcer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Based on the website internal tag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605451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DEALER LISTINGS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Listings published by a professional dealer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Based on the website internal tag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64257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SHARED LISTINGS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Listings published in more than one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Based deduplication </a:t>
                      </a:r>
                      <a:r>
                        <a:rPr lang="en-US" sz="1200" dirty="0" err="1">
                          <a:latin typeface="Century Gothic" panose="020B0502020202020204" pitchFamily="34" charset="0"/>
                        </a:rPr>
                        <a:t>criterias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  (Brand, Model, Year, Km, Price)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404713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DEALERS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Professional outlets linked to the Joreca database by its internal site client ID or tel. number  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pc="-10" baseline="0" dirty="0">
                          <a:latin typeface="Century Gothic" panose="020B0502020202020204" pitchFamily="34" charset="0"/>
                        </a:rPr>
                        <a:t>In the Joreca database, a dealer is a car professional outlet with a unique combination of Tax number, Address, City and Zip Code 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64044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SHARED DEALERS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Dealers as defined in the Joreca database active in more than one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-10" baseline="0" dirty="0">
                          <a:latin typeface="Century Gothic" panose="020B0502020202020204" pitchFamily="34" charset="0"/>
                        </a:rPr>
                        <a:t>In the Joreca database, a dealer is a car professional outlet with a unique combination of Tax number, Address, City and Zip Code 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4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39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3931378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8C629E-3E41-8C67-28A2-C6EA5E20C0CF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AB9616E1-0534-D8F8-2357-F5C451B5B15A}"/>
              </a:ext>
            </a:extLst>
          </p:cNvPr>
          <p:cNvSpPr txBox="1">
            <a:spLocks/>
          </p:cNvSpPr>
          <p:nvPr/>
        </p:nvSpPr>
        <p:spPr>
          <a:xfrm>
            <a:off x="4435355" y="3795659"/>
            <a:ext cx="3351600" cy="1756233"/>
          </a:xfrm>
          <a:prstGeom prst="rect">
            <a:avLst/>
          </a:prstGeom>
          <a:solidFill>
            <a:srgbClr val="FFFDEF"/>
          </a:solidFill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2B3C5F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2B3C5F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2B3C5F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043882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Younes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Zrineh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521262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Market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Analyst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y.zrineh@joreca.com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956BC1CB-2CC1-CAE5-3E25-5D595CED0C05}"/>
              </a:ext>
            </a:extLst>
          </p:cNvPr>
          <p:cNvSpPr txBox="1">
            <a:spLocks/>
          </p:cNvSpPr>
          <p:nvPr/>
        </p:nvSpPr>
        <p:spPr>
          <a:xfrm>
            <a:off x="420839" y="3795659"/>
            <a:ext cx="3351600" cy="1756233"/>
          </a:xfrm>
          <a:prstGeom prst="rect">
            <a:avLst/>
          </a:prstGeom>
          <a:solidFill>
            <a:srgbClr val="FFFDEF"/>
          </a:solidFill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2B3C5F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2B3C5F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2B3C5F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043882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Matthieu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Mellul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521262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Head of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Joreca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m.mellul@joreca.com</a:t>
            </a:r>
          </a:p>
        </p:txBody>
      </p:sp>
      <p:sp>
        <p:nvSpPr>
          <p:cNvPr id="5" name="Freeform 88">
            <a:extLst>
              <a:ext uri="{FF2B5EF4-FFF2-40B4-BE49-F238E27FC236}">
                <a16:creationId xmlns:a16="http://schemas.microsoft.com/office/drawing/2014/main" id="{45A700C4-DF84-A3E5-9914-7CE7CAF1C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368" y="3206573"/>
            <a:ext cx="886542" cy="890499"/>
          </a:xfrm>
          <a:custGeom>
            <a:avLst/>
            <a:gdLst>
              <a:gd name="T0" fmla="*/ 2147483647 w 601"/>
              <a:gd name="T1" fmla="*/ 2147483647 h 609"/>
              <a:gd name="T2" fmla="*/ 2147483647 w 601"/>
              <a:gd name="T3" fmla="*/ 2147483647 h 609"/>
              <a:gd name="T4" fmla="*/ 0 w 601"/>
              <a:gd name="T5" fmla="*/ 2147483647 h 609"/>
              <a:gd name="T6" fmla="*/ 2147483647 w 601"/>
              <a:gd name="T7" fmla="*/ 0 h 609"/>
              <a:gd name="T8" fmla="*/ 2147483647 w 601"/>
              <a:gd name="T9" fmla="*/ 2147483647 h 609"/>
              <a:gd name="T10" fmla="*/ 2147483647 w 601"/>
              <a:gd name="T11" fmla="*/ 2147483647 h 609"/>
              <a:gd name="T12" fmla="*/ 2147483647 w 601"/>
              <a:gd name="T13" fmla="*/ 2147483647 h 609"/>
              <a:gd name="T14" fmla="*/ 2147483647 w 601"/>
              <a:gd name="T15" fmla="*/ 2147483647 h 609"/>
              <a:gd name="T16" fmla="*/ 2147483647 w 601"/>
              <a:gd name="T17" fmla="*/ 2147483647 h 609"/>
              <a:gd name="T18" fmla="*/ 2147483647 w 601"/>
              <a:gd name="T19" fmla="*/ 2147483647 h 609"/>
              <a:gd name="T20" fmla="*/ 2147483647 w 601"/>
              <a:gd name="T21" fmla="*/ 2147483647 h 609"/>
              <a:gd name="T22" fmla="*/ 2147483647 w 601"/>
              <a:gd name="T23" fmla="*/ 2147483647 h 609"/>
              <a:gd name="T24" fmla="*/ 2147483647 w 601"/>
              <a:gd name="T25" fmla="*/ 2147483647 h 609"/>
              <a:gd name="T26" fmla="*/ 2147483647 w 601"/>
              <a:gd name="T27" fmla="*/ 2147483647 h 609"/>
              <a:gd name="T28" fmla="*/ 2147483647 w 601"/>
              <a:gd name="T29" fmla="*/ 2147483647 h 609"/>
              <a:gd name="T30" fmla="*/ 2147483647 w 601"/>
              <a:gd name="T31" fmla="*/ 2147483647 h 609"/>
              <a:gd name="T32" fmla="*/ 2147483647 w 601"/>
              <a:gd name="T33" fmla="*/ 2147483647 h 609"/>
              <a:gd name="T34" fmla="*/ 2147483647 w 601"/>
              <a:gd name="T35" fmla="*/ 2147483647 h 609"/>
              <a:gd name="T36" fmla="*/ 2147483647 w 601"/>
              <a:gd name="T37" fmla="*/ 2147483647 h 609"/>
              <a:gd name="T38" fmla="*/ 2147483647 w 601"/>
              <a:gd name="T39" fmla="*/ 2147483647 h 609"/>
              <a:gd name="T40" fmla="*/ 2147483647 w 601"/>
              <a:gd name="T41" fmla="*/ 2147483647 h 609"/>
              <a:gd name="T42" fmla="*/ 2147483647 w 601"/>
              <a:gd name="T43" fmla="*/ 2147483647 h 609"/>
              <a:gd name="T44" fmla="*/ 2147483647 w 601"/>
              <a:gd name="T45" fmla="*/ 2147483647 h 609"/>
              <a:gd name="T46" fmla="*/ 2147483647 w 601"/>
              <a:gd name="T47" fmla="*/ 2147483647 h 609"/>
              <a:gd name="T48" fmla="*/ 2147483647 w 601"/>
              <a:gd name="T49" fmla="*/ 2147483647 h 609"/>
              <a:gd name="T50" fmla="*/ 2147483647 w 601"/>
              <a:gd name="T51" fmla="*/ 2147483647 h 609"/>
              <a:gd name="T52" fmla="*/ 2147483647 w 601"/>
              <a:gd name="T53" fmla="*/ 2147483647 h 609"/>
              <a:gd name="T54" fmla="*/ 2147483647 w 601"/>
              <a:gd name="T55" fmla="*/ 2147483647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rgbClr val="521262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A210219D-6956-E3B1-E0B8-993E9ED4D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93" y="3195688"/>
            <a:ext cx="886542" cy="890499"/>
          </a:xfrm>
          <a:custGeom>
            <a:avLst/>
            <a:gdLst>
              <a:gd name="T0" fmla="*/ 2147483647 w 601"/>
              <a:gd name="T1" fmla="*/ 2147483647 h 609"/>
              <a:gd name="T2" fmla="*/ 2147483647 w 601"/>
              <a:gd name="T3" fmla="*/ 2147483647 h 609"/>
              <a:gd name="T4" fmla="*/ 0 w 601"/>
              <a:gd name="T5" fmla="*/ 2147483647 h 609"/>
              <a:gd name="T6" fmla="*/ 2147483647 w 601"/>
              <a:gd name="T7" fmla="*/ 0 h 609"/>
              <a:gd name="T8" fmla="*/ 2147483647 w 601"/>
              <a:gd name="T9" fmla="*/ 2147483647 h 609"/>
              <a:gd name="T10" fmla="*/ 2147483647 w 601"/>
              <a:gd name="T11" fmla="*/ 2147483647 h 609"/>
              <a:gd name="T12" fmla="*/ 2147483647 w 601"/>
              <a:gd name="T13" fmla="*/ 2147483647 h 609"/>
              <a:gd name="T14" fmla="*/ 2147483647 w 601"/>
              <a:gd name="T15" fmla="*/ 2147483647 h 609"/>
              <a:gd name="T16" fmla="*/ 2147483647 w 601"/>
              <a:gd name="T17" fmla="*/ 2147483647 h 609"/>
              <a:gd name="T18" fmla="*/ 2147483647 w 601"/>
              <a:gd name="T19" fmla="*/ 2147483647 h 609"/>
              <a:gd name="T20" fmla="*/ 2147483647 w 601"/>
              <a:gd name="T21" fmla="*/ 2147483647 h 609"/>
              <a:gd name="T22" fmla="*/ 2147483647 w 601"/>
              <a:gd name="T23" fmla="*/ 2147483647 h 609"/>
              <a:gd name="T24" fmla="*/ 2147483647 w 601"/>
              <a:gd name="T25" fmla="*/ 2147483647 h 609"/>
              <a:gd name="T26" fmla="*/ 2147483647 w 601"/>
              <a:gd name="T27" fmla="*/ 2147483647 h 609"/>
              <a:gd name="T28" fmla="*/ 2147483647 w 601"/>
              <a:gd name="T29" fmla="*/ 2147483647 h 609"/>
              <a:gd name="T30" fmla="*/ 2147483647 w 601"/>
              <a:gd name="T31" fmla="*/ 2147483647 h 609"/>
              <a:gd name="T32" fmla="*/ 2147483647 w 601"/>
              <a:gd name="T33" fmla="*/ 2147483647 h 609"/>
              <a:gd name="T34" fmla="*/ 2147483647 w 601"/>
              <a:gd name="T35" fmla="*/ 2147483647 h 609"/>
              <a:gd name="T36" fmla="*/ 2147483647 w 601"/>
              <a:gd name="T37" fmla="*/ 2147483647 h 609"/>
              <a:gd name="T38" fmla="*/ 2147483647 w 601"/>
              <a:gd name="T39" fmla="*/ 2147483647 h 609"/>
              <a:gd name="T40" fmla="*/ 2147483647 w 601"/>
              <a:gd name="T41" fmla="*/ 2147483647 h 609"/>
              <a:gd name="T42" fmla="*/ 2147483647 w 601"/>
              <a:gd name="T43" fmla="*/ 2147483647 h 609"/>
              <a:gd name="T44" fmla="*/ 2147483647 w 601"/>
              <a:gd name="T45" fmla="*/ 2147483647 h 609"/>
              <a:gd name="T46" fmla="*/ 2147483647 w 601"/>
              <a:gd name="T47" fmla="*/ 2147483647 h 609"/>
              <a:gd name="T48" fmla="*/ 2147483647 w 601"/>
              <a:gd name="T49" fmla="*/ 2147483647 h 609"/>
              <a:gd name="T50" fmla="*/ 2147483647 w 601"/>
              <a:gd name="T51" fmla="*/ 2147483647 h 609"/>
              <a:gd name="T52" fmla="*/ 2147483647 w 601"/>
              <a:gd name="T53" fmla="*/ 2147483647 h 609"/>
              <a:gd name="T54" fmla="*/ 2147483647 w 601"/>
              <a:gd name="T55" fmla="*/ 2147483647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rgbClr val="521262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21E009-2446-0084-9145-01DBB678F9AD}"/>
              </a:ext>
            </a:extLst>
          </p:cNvPr>
          <p:cNvSpPr txBox="1">
            <a:spLocks/>
          </p:cNvSpPr>
          <p:nvPr/>
        </p:nvSpPr>
        <p:spPr>
          <a:xfrm>
            <a:off x="1951483" y="1648625"/>
            <a:ext cx="7951286" cy="4504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/>
                <a:ea typeface="Calibri Light" panose="020F0302020204030204"/>
                <a:cs typeface="Calibri Light" panose="020F0302020204030204"/>
              </a:rPr>
              <a:t>Your contacts at </a:t>
            </a:r>
            <a:r>
              <a:rPr kumimoji="0" lang="en-GB" sz="2400" b="1" i="0" u="none" strike="noStrike" kern="1200" cap="none" spc="0" normalizeH="0" baseline="0" noProof="0" err="1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/>
                <a:ea typeface="Calibri Light" panose="020F0302020204030204"/>
                <a:cs typeface="Calibri Light" panose="020F0302020204030204"/>
              </a:rPr>
              <a:t>Joreca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pic>
        <p:nvPicPr>
          <p:cNvPr id="11" name="Picture 10" descr="A person with a goatee and mustache&#10;&#10;Description automatically generated">
            <a:extLst>
              <a:ext uri="{FF2B5EF4-FFF2-40B4-BE49-F238E27FC236}">
                <a16:creationId xmlns:a16="http://schemas.microsoft.com/office/drawing/2014/main" id="{425A28DF-B490-889C-560C-19ECC23EDF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9742" b="10596"/>
          <a:stretch/>
        </p:blipFill>
        <p:spPr bwMode="auto">
          <a:xfrm>
            <a:off x="5729990" y="3291822"/>
            <a:ext cx="704348" cy="720000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9BDCC8-B0FA-8303-E511-D4CD1E9D13B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3" r="6133" b="29390"/>
          <a:stretch/>
        </p:blipFill>
        <p:spPr bwMode="auto">
          <a:xfrm>
            <a:off x="1736639" y="3297657"/>
            <a:ext cx="720000" cy="711832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5B8BE7D3-D03B-27B5-0EF4-DC4DD554D80C}"/>
              </a:ext>
            </a:extLst>
          </p:cNvPr>
          <p:cNvSpPr txBox="1">
            <a:spLocks/>
          </p:cNvSpPr>
          <p:nvPr/>
        </p:nvSpPr>
        <p:spPr>
          <a:xfrm>
            <a:off x="8449871" y="3795659"/>
            <a:ext cx="3351600" cy="1756233"/>
          </a:xfrm>
          <a:prstGeom prst="rect">
            <a:avLst/>
          </a:prstGeom>
          <a:solidFill>
            <a:srgbClr val="FFFDEF"/>
          </a:solidFill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2B3C5F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2B3C5F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2B3C5F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043882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Poojitha Thammineni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Data Producer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Analyst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.thammineni@joreca.com</a:t>
            </a:r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0CD73FB5-1F1E-776B-B27D-31FA7D3FC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3409" y="3195688"/>
            <a:ext cx="886542" cy="890499"/>
          </a:xfrm>
          <a:custGeom>
            <a:avLst/>
            <a:gdLst>
              <a:gd name="T0" fmla="*/ 2147483647 w 601"/>
              <a:gd name="T1" fmla="*/ 2147483647 h 609"/>
              <a:gd name="T2" fmla="*/ 2147483647 w 601"/>
              <a:gd name="T3" fmla="*/ 2147483647 h 609"/>
              <a:gd name="T4" fmla="*/ 0 w 601"/>
              <a:gd name="T5" fmla="*/ 2147483647 h 609"/>
              <a:gd name="T6" fmla="*/ 2147483647 w 601"/>
              <a:gd name="T7" fmla="*/ 0 h 609"/>
              <a:gd name="T8" fmla="*/ 2147483647 w 601"/>
              <a:gd name="T9" fmla="*/ 2147483647 h 609"/>
              <a:gd name="T10" fmla="*/ 2147483647 w 601"/>
              <a:gd name="T11" fmla="*/ 2147483647 h 609"/>
              <a:gd name="T12" fmla="*/ 2147483647 w 601"/>
              <a:gd name="T13" fmla="*/ 2147483647 h 609"/>
              <a:gd name="T14" fmla="*/ 2147483647 w 601"/>
              <a:gd name="T15" fmla="*/ 2147483647 h 609"/>
              <a:gd name="T16" fmla="*/ 2147483647 w 601"/>
              <a:gd name="T17" fmla="*/ 2147483647 h 609"/>
              <a:gd name="T18" fmla="*/ 2147483647 w 601"/>
              <a:gd name="T19" fmla="*/ 2147483647 h 609"/>
              <a:gd name="T20" fmla="*/ 2147483647 w 601"/>
              <a:gd name="T21" fmla="*/ 2147483647 h 609"/>
              <a:gd name="T22" fmla="*/ 2147483647 w 601"/>
              <a:gd name="T23" fmla="*/ 2147483647 h 609"/>
              <a:gd name="T24" fmla="*/ 2147483647 w 601"/>
              <a:gd name="T25" fmla="*/ 2147483647 h 609"/>
              <a:gd name="T26" fmla="*/ 2147483647 w 601"/>
              <a:gd name="T27" fmla="*/ 2147483647 h 609"/>
              <a:gd name="T28" fmla="*/ 2147483647 w 601"/>
              <a:gd name="T29" fmla="*/ 2147483647 h 609"/>
              <a:gd name="T30" fmla="*/ 2147483647 w 601"/>
              <a:gd name="T31" fmla="*/ 2147483647 h 609"/>
              <a:gd name="T32" fmla="*/ 2147483647 w 601"/>
              <a:gd name="T33" fmla="*/ 2147483647 h 609"/>
              <a:gd name="T34" fmla="*/ 2147483647 w 601"/>
              <a:gd name="T35" fmla="*/ 2147483647 h 609"/>
              <a:gd name="T36" fmla="*/ 2147483647 w 601"/>
              <a:gd name="T37" fmla="*/ 2147483647 h 609"/>
              <a:gd name="T38" fmla="*/ 2147483647 w 601"/>
              <a:gd name="T39" fmla="*/ 2147483647 h 609"/>
              <a:gd name="T40" fmla="*/ 2147483647 w 601"/>
              <a:gd name="T41" fmla="*/ 2147483647 h 609"/>
              <a:gd name="T42" fmla="*/ 2147483647 w 601"/>
              <a:gd name="T43" fmla="*/ 2147483647 h 609"/>
              <a:gd name="T44" fmla="*/ 2147483647 w 601"/>
              <a:gd name="T45" fmla="*/ 2147483647 h 609"/>
              <a:gd name="T46" fmla="*/ 2147483647 w 601"/>
              <a:gd name="T47" fmla="*/ 2147483647 h 609"/>
              <a:gd name="T48" fmla="*/ 2147483647 w 601"/>
              <a:gd name="T49" fmla="*/ 2147483647 h 609"/>
              <a:gd name="T50" fmla="*/ 2147483647 w 601"/>
              <a:gd name="T51" fmla="*/ 2147483647 h 609"/>
              <a:gd name="T52" fmla="*/ 2147483647 w 601"/>
              <a:gd name="T53" fmla="*/ 2147483647 h 609"/>
              <a:gd name="T54" fmla="*/ 2147483647 w 601"/>
              <a:gd name="T55" fmla="*/ 2147483647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rgbClr val="521262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1.png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028025D7-42C8-BB60-64E6-7E12E4B9167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6952" y="3277334"/>
            <a:ext cx="719455" cy="7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Split NEW USED |</a:t>
            </a:r>
            <a:r>
              <a:rPr lang="en-US" sz="2200" dirty="0">
                <a:latin typeface="Century Gothic"/>
                <a:ea typeface="+mj-lt"/>
                <a:cs typeface="+mj-lt"/>
              </a:rPr>
              <a:t>July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D379876-4A96-23C4-9810-6D1F928F2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7625652"/>
              </p:ext>
            </p:extLst>
          </p:nvPr>
        </p:nvGraphicFramePr>
        <p:xfrm>
          <a:off x="550257" y="1633350"/>
          <a:ext cx="9841518" cy="452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C3153F0-82BF-7BC1-1D98-59857171E79B}"/>
              </a:ext>
            </a:extLst>
          </p:cNvPr>
          <p:cNvSpPr/>
          <p:nvPr/>
        </p:nvSpPr>
        <p:spPr>
          <a:xfrm>
            <a:off x="10005877" y="1426291"/>
            <a:ext cx="648451" cy="109727"/>
          </a:xfrm>
          <a:prstGeom prst="rect">
            <a:avLst/>
          </a:prstGeom>
          <a:solidFill>
            <a:srgbClr val="521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29975C-545C-359C-4096-E5167CBFABF0}"/>
              </a:ext>
            </a:extLst>
          </p:cNvPr>
          <p:cNvSpPr/>
          <p:nvPr/>
        </p:nvSpPr>
        <p:spPr>
          <a:xfrm>
            <a:off x="10005877" y="1548109"/>
            <a:ext cx="648451" cy="109727"/>
          </a:xfrm>
          <a:prstGeom prst="rect">
            <a:avLst/>
          </a:prstGeom>
          <a:solidFill>
            <a:srgbClr val="52126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268D7-E14D-ECD7-B079-F064E1289365}"/>
              </a:ext>
            </a:extLst>
          </p:cNvPr>
          <p:cNvSpPr txBox="1"/>
          <p:nvPr/>
        </p:nvSpPr>
        <p:spPr>
          <a:xfrm>
            <a:off x="10547223" y="1343170"/>
            <a:ext cx="1014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err="1">
                <a:latin typeface="Century Gothic" panose="020B0502020202020204" pitchFamily="34" charset="0"/>
              </a:rPr>
              <a:t>Used</a:t>
            </a:r>
            <a:r>
              <a:rPr lang="fr-FR" sz="900">
                <a:latin typeface="Century Gothic" panose="020B0502020202020204" pitchFamily="34" charset="0"/>
              </a:rPr>
              <a:t> Cars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50A76-6B0B-3773-7488-35B32AC5CE1E}"/>
              </a:ext>
            </a:extLst>
          </p:cNvPr>
          <p:cNvSpPr txBox="1"/>
          <p:nvPr/>
        </p:nvSpPr>
        <p:spPr>
          <a:xfrm>
            <a:off x="10538079" y="1481340"/>
            <a:ext cx="1014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>
                <a:latin typeface="Century Gothic" panose="020B0502020202020204" pitchFamily="34" charset="0"/>
              </a:rPr>
              <a:t>New Cars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A46CC-85DD-C0B0-F5CB-6FD7F143D440}"/>
              </a:ext>
            </a:extLst>
          </p:cNvPr>
          <p:cNvSpPr/>
          <p:nvPr/>
        </p:nvSpPr>
        <p:spPr>
          <a:xfrm>
            <a:off x="3187700" y="2070100"/>
            <a:ext cx="7721600" cy="360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01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28">
            <a:extLst>
              <a:ext uri="{FF2B5EF4-FFF2-40B4-BE49-F238E27FC236}">
                <a16:creationId xmlns:a16="http://schemas.microsoft.com/office/drawing/2014/main" id="{1B747F9C-88CA-4163-DF99-F1B46DEF7EBE}"/>
              </a:ext>
            </a:extLst>
          </p:cNvPr>
          <p:cNvSpPr/>
          <p:nvPr/>
        </p:nvSpPr>
        <p:spPr>
          <a:xfrm>
            <a:off x="731520" y="2886254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Websites performance overview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3" name="Rectangle: Rounded Corners 28">
            <a:extLst>
              <a:ext uri="{FF2B5EF4-FFF2-40B4-BE49-F238E27FC236}">
                <a16:creationId xmlns:a16="http://schemas.microsoft.com/office/drawing/2014/main" id="{CAB38FCE-FA40-EC47-D31C-9B080FBCC1E1}"/>
              </a:ext>
            </a:extLst>
          </p:cNvPr>
          <p:cNvSpPr/>
          <p:nvPr/>
        </p:nvSpPr>
        <p:spPr>
          <a:xfrm>
            <a:off x="731523" y="4062586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Dealer </a:t>
            </a:r>
            <a:r>
              <a:rPr lang="en-US" sz="1600" b="1" dirty="0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Focus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BB630F-70AD-330B-D1A3-7A27FD0D6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3082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GB" sz="2200" b="1">
                <a:latin typeface="Century Gothic"/>
                <a:ea typeface="+mj-lt"/>
                <a:cs typeface="+mj-lt"/>
              </a:rPr>
              <a:t>Contents</a:t>
            </a:r>
            <a:endParaRPr lang="en-US" sz="2200" b="1">
              <a:latin typeface="Century Gothic"/>
            </a:endParaRPr>
          </a:p>
        </p:txBody>
      </p:sp>
      <p:sp>
        <p:nvSpPr>
          <p:cNvPr id="18" name="Rectangle: Rounded Corners 28">
            <a:extLst>
              <a:ext uri="{FF2B5EF4-FFF2-40B4-BE49-F238E27FC236}">
                <a16:creationId xmlns:a16="http://schemas.microsoft.com/office/drawing/2014/main" id="{21D636B6-89F1-8A2A-BCDC-781BBFF96CEA}"/>
              </a:ext>
            </a:extLst>
          </p:cNvPr>
          <p:cNvSpPr/>
          <p:nvPr/>
        </p:nvSpPr>
        <p:spPr>
          <a:xfrm>
            <a:off x="731520" y="2300709"/>
            <a:ext cx="10025649" cy="360000"/>
          </a:xfrm>
          <a:prstGeom prst="roundRect">
            <a:avLst/>
          </a:prstGeom>
          <a:solidFill>
            <a:srgbClr val="5212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FFFFFF"/>
                </a:solidFill>
                <a:latin typeface="Calibri" panose="020F0502020204030204"/>
                <a:cs typeface="Calibri Light" panose="020F0302020204030204" pitchFamily="34" charset="0"/>
              </a:rPr>
              <a:t>Panel overview</a:t>
            </a:r>
            <a:endParaRPr lang="en-GB" sz="1600" b="1">
              <a:solidFill>
                <a:srgbClr val="FFFFFF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2" name="Rectangle: Rounded Corners 28">
            <a:extLst>
              <a:ext uri="{FF2B5EF4-FFF2-40B4-BE49-F238E27FC236}">
                <a16:creationId xmlns:a16="http://schemas.microsoft.com/office/drawing/2014/main" id="{C0195CE7-5D7D-2FA7-EE13-34E079F2F838}"/>
              </a:ext>
            </a:extLst>
          </p:cNvPr>
          <p:cNvSpPr/>
          <p:nvPr/>
        </p:nvSpPr>
        <p:spPr>
          <a:xfrm>
            <a:off x="731520" y="3474420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Private vs dealer segments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3" name="Rectangle: Rounded Corners 28">
            <a:extLst>
              <a:ext uri="{FF2B5EF4-FFF2-40B4-BE49-F238E27FC236}">
                <a16:creationId xmlns:a16="http://schemas.microsoft.com/office/drawing/2014/main" id="{EC02532B-BD1F-0D7D-CE26-A48C08BF9143}"/>
              </a:ext>
            </a:extLst>
          </p:cNvPr>
          <p:cNvSpPr/>
          <p:nvPr/>
        </p:nvSpPr>
        <p:spPr>
          <a:xfrm>
            <a:off x="731520" y="4622425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Methodology &amp; Glossary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7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668391C-4A45-B4CF-ACAB-402064A989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0761683"/>
              </p:ext>
            </p:extLst>
          </p:nvPr>
        </p:nvGraphicFramePr>
        <p:xfrm>
          <a:off x="2807802" y="2029083"/>
          <a:ext cx="6282780" cy="4062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42">
            <a:extLst>
              <a:ext uri="{FF2B5EF4-FFF2-40B4-BE49-F238E27FC236}">
                <a16:creationId xmlns:a16="http://schemas.microsoft.com/office/drawing/2014/main" id="{99624E6E-62E7-E7DE-CB13-FAF5C2A7A209}"/>
              </a:ext>
            </a:extLst>
          </p:cNvPr>
          <p:cNvSpPr txBox="1"/>
          <p:nvPr/>
        </p:nvSpPr>
        <p:spPr>
          <a:xfrm>
            <a:off x="5001208" y="3550572"/>
            <a:ext cx="182524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b="1" dirty="0">
                <a:solidFill>
                  <a:prstClr val="black"/>
                </a:solidFill>
                <a:latin typeface="Calibri" panose="020F0502020204030204" pitchFamily="34" charset="0"/>
              </a:rPr>
              <a:t>1.21</a:t>
            </a: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M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00B050"/>
                </a:solidFill>
                <a:latin typeface="Calibri" panose="020F0502020204030204" pitchFamily="34" charset="0"/>
              </a:rPr>
              <a:t>+2.4% vs July-24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55FC7DC-A95B-43AA-0B1A-81D0F0F34AF2}"/>
              </a:ext>
            </a:extLst>
          </p:cNvPr>
          <p:cNvSpPr txBox="1">
            <a:spLocks/>
          </p:cNvSpPr>
          <p:nvPr/>
        </p:nvSpPr>
        <p:spPr>
          <a:xfrm>
            <a:off x="489875" y="308209"/>
            <a:ext cx="9487797" cy="556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b="1" dirty="0">
                <a:latin typeface="Century Gothic"/>
                <a:ea typeface="+mj-lt"/>
                <a:cs typeface="+mj-lt"/>
              </a:rPr>
              <a:t>Auto FR classifieds market overview</a:t>
            </a:r>
            <a:r>
              <a:rPr lang="en-US" sz="2200" b="1" dirty="0">
                <a:latin typeface="Century Gothic"/>
                <a:ea typeface="+mj-lt"/>
                <a:cs typeface="+mj-lt"/>
              </a:rPr>
              <a:t> |</a:t>
            </a:r>
            <a:r>
              <a:rPr lang="en-US" sz="2200" dirty="0">
                <a:latin typeface="Century Gothic"/>
                <a:ea typeface="+mj-lt"/>
                <a:cs typeface="+mj-lt"/>
              </a:rPr>
              <a:t> August 2024</a:t>
            </a:r>
            <a:endParaRPr lang="en-US" sz="2200" dirty="0">
              <a:latin typeface="Century Gothic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002B3-5830-C89C-9C5F-E3ED35BF0EF0}"/>
              </a:ext>
            </a:extLst>
          </p:cNvPr>
          <p:cNvSpPr/>
          <p:nvPr/>
        </p:nvSpPr>
        <p:spPr>
          <a:xfrm>
            <a:off x="3356815" y="1505800"/>
            <a:ext cx="5082145" cy="472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DEDUPLICATED LISTINGS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341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28">
            <a:extLst>
              <a:ext uri="{FF2B5EF4-FFF2-40B4-BE49-F238E27FC236}">
                <a16:creationId xmlns:a16="http://schemas.microsoft.com/office/drawing/2014/main" id="{1B747F9C-88CA-4163-DF99-F1B46DEF7EBE}"/>
              </a:ext>
            </a:extLst>
          </p:cNvPr>
          <p:cNvSpPr/>
          <p:nvPr/>
        </p:nvSpPr>
        <p:spPr>
          <a:xfrm>
            <a:off x="731520" y="2886254"/>
            <a:ext cx="10025653" cy="388327"/>
          </a:xfrm>
          <a:prstGeom prst="roundRect">
            <a:avLst/>
          </a:prstGeom>
          <a:solidFill>
            <a:srgbClr val="5212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FFFFFF"/>
                </a:solidFill>
                <a:latin typeface="Calibri" panose="020F0502020204030204"/>
                <a:cs typeface="Calibri Light" panose="020F0302020204030204" pitchFamily="34" charset="0"/>
              </a:rPr>
              <a:t>Websites performance overview</a:t>
            </a:r>
            <a:endParaRPr lang="en-GB" sz="1600" b="1">
              <a:solidFill>
                <a:srgbClr val="FFFFFF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13" name="Rectangle: Rounded Corners 28">
            <a:extLst>
              <a:ext uri="{FF2B5EF4-FFF2-40B4-BE49-F238E27FC236}">
                <a16:creationId xmlns:a16="http://schemas.microsoft.com/office/drawing/2014/main" id="{CAB38FCE-FA40-EC47-D31C-9B080FBCC1E1}"/>
              </a:ext>
            </a:extLst>
          </p:cNvPr>
          <p:cNvSpPr/>
          <p:nvPr/>
        </p:nvSpPr>
        <p:spPr>
          <a:xfrm>
            <a:off x="731523" y="4062586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Dealer Focus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BB630F-70AD-330B-D1A3-7A27FD0D6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3082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GB" sz="2200" b="1">
                <a:latin typeface="Century Gothic"/>
                <a:ea typeface="+mj-lt"/>
                <a:cs typeface="+mj-lt"/>
              </a:rPr>
              <a:t>Contents</a:t>
            </a:r>
            <a:endParaRPr lang="en-US" sz="2200" b="1">
              <a:latin typeface="Century Gothic"/>
            </a:endParaRPr>
          </a:p>
        </p:txBody>
      </p:sp>
      <p:sp>
        <p:nvSpPr>
          <p:cNvPr id="18" name="Rectangle: Rounded Corners 28">
            <a:extLst>
              <a:ext uri="{FF2B5EF4-FFF2-40B4-BE49-F238E27FC236}">
                <a16:creationId xmlns:a16="http://schemas.microsoft.com/office/drawing/2014/main" id="{21D636B6-89F1-8A2A-BCDC-781BBFF96CEA}"/>
              </a:ext>
            </a:extLst>
          </p:cNvPr>
          <p:cNvSpPr/>
          <p:nvPr/>
        </p:nvSpPr>
        <p:spPr>
          <a:xfrm>
            <a:off x="731520" y="2300709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Panel overview</a:t>
            </a:r>
            <a:endParaRPr lang="en-GB" sz="1600" b="1" dirty="0">
              <a:solidFill>
                <a:srgbClr val="404040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2" name="Rectangle: Rounded Corners 28">
            <a:extLst>
              <a:ext uri="{FF2B5EF4-FFF2-40B4-BE49-F238E27FC236}">
                <a16:creationId xmlns:a16="http://schemas.microsoft.com/office/drawing/2014/main" id="{C0195CE7-5D7D-2FA7-EE13-34E079F2F838}"/>
              </a:ext>
            </a:extLst>
          </p:cNvPr>
          <p:cNvSpPr/>
          <p:nvPr/>
        </p:nvSpPr>
        <p:spPr>
          <a:xfrm>
            <a:off x="731520" y="3474420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Private vs dealer segments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3" name="Rectangle: Rounded Corners 28">
            <a:extLst>
              <a:ext uri="{FF2B5EF4-FFF2-40B4-BE49-F238E27FC236}">
                <a16:creationId xmlns:a16="http://schemas.microsoft.com/office/drawing/2014/main" id="{0463385F-7192-BA91-DC79-B99CD58FD1FB}"/>
              </a:ext>
            </a:extLst>
          </p:cNvPr>
          <p:cNvSpPr/>
          <p:nvPr/>
        </p:nvSpPr>
        <p:spPr>
          <a:xfrm>
            <a:off x="731520" y="4622425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Methodology &amp; Glossary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05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9FF875C8-BC38-96FF-38E4-84D552D5E9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4071910"/>
              </p:ext>
            </p:extLst>
          </p:nvPr>
        </p:nvGraphicFramePr>
        <p:xfrm>
          <a:off x="760621" y="1701973"/>
          <a:ext cx="7100974" cy="452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16">
            <a:extLst>
              <a:ext uri="{FF2B5EF4-FFF2-40B4-BE49-F238E27FC236}">
                <a16:creationId xmlns:a16="http://schemas.microsoft.com/office/drawing/2014/main" id="{F35C044C-836C-DC4E-CE69-0F1E5CC3D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43320"/>
              </p:ext>
            </p:extLst>
          </p:nvPr>
        </p:nvGraphicFramePr>
        <p:xfrm>
          <a:off x="1944547" y="1179981"/>
          <a:ext cx="9410009" cy="491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97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532947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 </a:t>
                      </a:r>
                      <a:b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</a:br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Aug-24</a:t>
                      </a:r>
                      <a:endParaRPr lang="fr-FR" sz="1200" b="1" i="0" u="none" strike="noStrike" kern="1200" spc="0" baseline="0" dirty="0">
                        <a:solidFill>
                          <a:srgbClr val="52126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Aug-24</a:t>
                      </a:r>
                      <a:endParaRPr lang="fr-FR" sz="1200" b="1" i="0" u="none" strike="noStrike" kern="1200" spc="0" baseline="30000" dirty="0">
                        <a:solidFill>
                          <a:srgbClr val="521262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894 554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383 368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-8%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317 637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189 740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189 444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714229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130 251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036678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83 228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66640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76 112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99425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68 043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521928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32 617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592221"/>
                  </a:ext>
                </a:extLst>
              </a:tr>
            </a:tbl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Total listings per website vs LM |</a:t>
            </a:r>
            <a:r>
              <a:rPr lang="en-US" sz="2200" dirty="0">
                <a:latin typeface="Century Gothic"/>
                <a:ea typeface="+mj-lt"/>
                <a:cs typeface="+mj-lt"/>
              </a:rPr>
              <a:t>August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" name="Tableau 14">
            <a:extLst>
              <a:ext uri="{FF2B5EF4-FFF2-40B4-BE49-F238E27FC236}">
                <a16:creationId xmlns:a16="http://schemas.microsoft.com/office/drawing/2014/main" id="{E594BF9A-1945-2D66-7220-5B53BA29A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59670"/>
              </p:ext>
            </p:extLst>
          </p:nvPr>
        </p:nvGraphicFramePr>
        <p:xfrm>
          <a:off x="7316234" y="6180313"/>
          <a:ext cx="402597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7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2012987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  <a:r>
                        <a:rPr lang="fr-FR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Deduplicate</a:t>
                      </a:r>
                      <a:endParaRPr lang="fr-FR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B050"/>
                          </a:solidFill>
                          <a:latin typeface="+mn-lt"/>
                        </a:rPr>
                        <a:t>+2%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92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9FF875C8-BC38-96FF-38E4-84D552D5E9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056652"/>
              </p:ext>
            </p:extLst>
          </p:nvPr>
        </p:nvGraphicFramePr>
        <p:xfrm>
          <a:off x="760621" y="1701973"/>
          <a:ext cx="7100974" cy="452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16">
            <a:extLst>
              <a:ext uri="{FF2B5EF4-FFF2-40B4-BE49-F238E27FC236}">
                <a16:creationId xmlns:a16="http://schemas.microsoft.com/office/drawing/2014/main" id="{F35C044C-836C-DC4E-CE69-0F1E5CC3D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92080"/>
              </p:ext>
            </p:extLst>
          </p:nvPr>
        </p:nvGraphicFramePr>
        <p:xfrm>
          <a:off x="1944547" y="1179981"/>
          <a:ext cx="9410009" cy="491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97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532947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 </a:t>
                      </a:r>
                      <a:b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</a:br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Aug-24</a:t>
                      </a:r>
                      <a:endParaRPr lang="fr-FR" sz="1200" b="1" i="0" u="none" strike="noStrike" kern="1200" spc="0" baseline="0" dirty="0">
                        <a:solidFill>
                          <a:srgbClr val="52126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Aug-24</a:t>
                      </a:r>
                      <a:endParaRPr lang="fr-FR" sz="1200" b="1" i="0" u="none" strike="noStrike" kern="1200" spc="0" baseline="30000" dirty="0">
                        <a:solidFill>
                          <a:srgbClr val="521262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894 554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383 368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317 637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189 740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189 444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-4%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714229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130 251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-5%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036678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83 228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66640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76 112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+9%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99425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68 043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+6%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521928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32 617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+3%</a:t>
                      </a:r>
                    </a:p>
                  </a:txBody>
                  <a:tcPr marL="4763" marR="4763" marT="4763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592221"/>
                  </a:ext>
                </a:extLst>
              </a:tr>
            </a:tbl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Total listings per website vs LY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August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" name="Tableau 14">
            <a:extLst>
              <a:ext uri="{FF2B5EF4-FFF2-40B4-BE49-F238E27FC236}">
                <a16:creationId xmlns:a16="http://schemas.microsoft.com/office/drawing/2014/main" id="{E594BF9A-1945-2D66-7220-5B53BA29A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52112"/>
              </p:ext>
            </p:extLst>
          </p:nvPr>
        </p:nvGraphicFramePr>
        <p:xfrm>
          <a:off x="7316234" y="6180313"/>
          <a:ext cx="402597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7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2012987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B050"/>
                          </a:solidFill>
                        </a:rPr>
                        <a:t>+5%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  <a:r>
                        <a:rPr lang="fr-FR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Deduplicate</a:t>
                      </a:r>
                      <a:endParaRPr lang="fr-FR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FF0000"/>
                          </a:solidFill>
                        </a:rPr>
                        <a:t>-7%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91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Total listings per website | </a:t>
            </a:r>
            <a:r>
              <a:rPr lang="en-US" sz="2200" dirty="0">
                <a:latin typeface="Century Gothic"/>
                <a:ea typeface="+mj-lt"/>
                <a:cs typeface="+mj-lt"/>
              </a:rPr>
              <a:t>P12M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09CC9F-5CDB-AF20-BCA6-7176743A2F79}"/>
              </a:ext>
            </a:extLst>
          </p:cNvPr>
          <p:cNvSpPr/>
          <p:nvPr/>
        </p:nvSpPr>
        <p:spPr>
          <a:xfrm>
            <a:off x="874915" y="1765538"/>
            <a:ext cx="1012729" cy="3988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2">
            <a:extLst>
              <a:ext uri="{FF2B5EF4-FFF2-40B4-BE49-F238E27FC236}">
                <a16:creationId xmlns:a16="http://schemas.microsoft.com/office/drawing/2014/main" id="{F312AC67-AA2E-610D-850C-8CE60F28F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15366" y="4877170"/>
            <a:ext cx="700467" cy="2445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4" name="Image 3">
            <a:extLst>
              <a:ext uri="{FF2B5EF4-FFF2-40B4-BE49-F238E27FC236}">
                <a16:creationId xmlns:a16="http://schemas.microsoft.com/office/drawing/2014/main" id="{1F69DA40-B267-0BFC-5A87-AE42DEA914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2007" y="4925603"/>
            <a:ext cx="793452" cy="2181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Picture 29">
            <a:extLst>
              <a:ext uri="{FF2B5EF4-FFF2-40B4-BE49-F238E27FC236}">
                <a16:creationId xmlns:a16="http://schemas.microsoft.com/office/drawing/2014/main" id="{6FFCAEFD-F1F6-8973-1ADE-657CB01C2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4920" y="5199478"/>
            <a:ext cx="820239" cy="2096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6" name="Image 3">
            <a:extLst>
              <a:ext uri="{FF2B5EF4-FFF2-40B4-BE49-F238E27FC236}">
                <a16:creationId xmlns:a16="http://schemas.microsoft.com/office/drawing/2014/main" id="{6C7C244C-BBB1-2556-F1D4-93ED72BE8B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417" y="1414687"/>
            <a:ext cx="911469" cy="22786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2" descr="L'argus - Home | Facebook">
            <a:extLst>
              <a:ext uri="{FF2B5EF4-FFF2-40B4-BE49-F238E27FC236}">
                <a16:creationId xmlns:a16="http://schemas.microsoft.com/office/drawing/2014/main" id="{0BEED142-97F0-3357-9413-B026D20D4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4" b="33768"/>
          <a:stretch/>
        </p:blipFill>
        <p:spPr bwMode="auto">
          <a:xfrm>
            <a:off x="9897624" y="3839309"/>
            <a:ext cx="1071563" cy="37353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Image 38">
            <a:extLst>
              <a:ext uri="{FF2B5EF4-FFF2-40B4-BE49-F238E27FC236}">
                <a16:creationId xmlns:a16="http://schemas.microsoft.com/office/drawing/2014/main" id="{06975772-CC5F-DF26-D7EB-54DE8475DC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35159" y="5427676"/>
            <a:ext cx="806652" cy="2445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C11ED3-1478-A981-5382-73A1D86117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19919" y="5427524"/>
            <a:ext cx="594223" cy="25601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5BCC39-BA0D-FD17-A1A5-1AC1AFAFFA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9904" y="5757417"/>
            <a:ext cx="673035" cy="161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0C67ED-5119-3517-FF7B-851E97B1B43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8825" b="36500"/>
          <a:stretch/>
        </p:blipFill>
        <p:spPr>
          <a:xfrm>
            <a:off x="10038054" y="5967793"/>
            <a:ext cx="890574" cy="219749"/>
          </a:xfrm>
          <a:prstGeom prst="rect">
            <a:avLst/>
          </a:prstGeom>
        </p:spPr>
      </p:pic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D9FD704-E775-54FD-713D-56165E1E6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669101"/>
              </p:ext>
            </p:extLst>
          </p:nvPr>
        </p:nvGraphicFramePr>
        <p:xfrm>
          <a:off x="508581" y="1103589"/>
          <a:ext cx="9453714" cy="5288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E49C134-C6AA-4BB1-6E04-A49D00389D9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10841" y="4346895"/>
            <a:ext cx="1092362" cy="20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411520D3-25BE-E49D-044A-2D8AF9775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795260"/>
              </p:ext>
            </p:extLst>
          </p:nvPr>
        </p:nvGraphicFramePr>
        <p:xfrm>
          <a:off x="729803" y="1419562"/>
          <a:ext cx="10732395" cy="5161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Freshness ratio |</a:t>
            </a:r>
            <a:r>
              <a:rPr lang="en-US" sz="2200" dirty="0">
                <a:latin typeface="Century Gothic"/>
                <a:ea typeface="+mj-lt"/>
                <a:cs typeface="+mj-lt"/>
              </a:rPr>
              <a:t>August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pic>
        <p:nvPicPr>
          <p:cNvPr id="7" name="Picture 32">
            <a:extLst>
              <a:ext uri="{FF2B5EF4-FFF2-40B4-BE49-F238E27FC236}">
                <a16:creationId xmlns:a16="http://schemas.microsoft.com/office/drawing/2014/main" id="{8A9C08C0-A860-3219-96E7-AFE372AA6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53742" y="5724815"/>
            <a:ext cx="700467" cy="24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3">
            <a:extLst>
              <a:ext uri="{FF2B5EF4-FFF2-40B4-BE49-F238E27FC236}">
                <a16:creationId xmlns:a16="http://schemas.microsoft.com/office/drawing/2014/main" id="{CD0126A5-7B5A-7F78-7D90-B6208020F3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7604" y="5775841"/>
            <a:ext cx="793452" cy="218199"/>
          </a:xfrm>
          <a:prstGeom prst="rect">
            <a:avLst/>
          </a:prstGeom>
        </p:spPr>
      </p:pic>
      <p:pic>
        <p:nvPicPr>
          <p:cNvPr id="10" name="Picture 29">
            <a:extLst>
              <a:ext uri="{FF2B5EF4-FFF2-40B4-BE49-F238E27FC236}">
                <a16:creationId xmlns:a16="http://schemas.microsoft.com/office/drawing/2014/main" id="{1873DBE6-E8AC-D1AF-659C-59EF685FF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0696" y="5783668"/>
            <a:ext cx="820239" cy="20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3">
            <a:extLst>
              <a:ext uri="{FF2B5EF4-FFF2-40B4-BE49-F238E27FC236}">
                <a16:creationId xmlns:a16="http://schemas.microsoft.com/office/drawing/2014/main" id="{BB3FEDDE-4FDB-DD78-133B-586C336B93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92" y="5774569"/>
            <a:ext cx="911469" cy="227867"/>
          </a:xfrm>
          <a:prstGeom prst="rect">
            <a:avLst/>
          </a:prstGeom>
        </p:spPr>
      </p:pic>
      <p:pic>
        <p:nvPicPr>
          <p:cNvPr id="12" name="Picture 2" descr="L'argus - Home | Facebook">
            <a:extLst>
              <a:ext uri="{FF2B5EF4-FFF2-40B4-BE49-F238E27FC236}">
                <a16:creationId xmlns:a16="http://schemas.microsoft.com/office/drawing/2014/main" id="{9573008A-0291-6C88-805B-706111F45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4" b="33768"/>
          <a:stretch/>
        </p:blipFill>
        <p:spPr bwMode="auto">
          <a:xfrm>
            <a:off x="1447461" y="5696049"/>
            <a:ext cx="866730" cy="30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38">
            <a:extLst>
              <a:ext uri="{FF2B5EF4-FFF2-40B4-BE49-F238E27FC236}">
                <a16:creationId xmlns:a16="http://schemas.microsoft.com/office/drawing/2014/main" id="{1A069BA1-BBB3-3337-DD64-23F48E3C80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17725" y="5724814"/>
            <a:ext cx="806652" cy="2445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08B40C7-B1BD-BE56-8171-FBF7A0AE4A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51930" y="5741153"/>
            <a:ext cx="749427" cy="32287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6B6484-69F3-6369-B5A7-9205D63952CE}"/>
              </a:ext>
            </a:extLst>
          </p:cNvPr>
          <p:cNvCxnSpPr/>
          <p:nvPr/>
        </p:nvCxnSpPr>
        <p:spPr>
          <a:xfrm>
            <a:off x="1364748" y="3103814"/>
            <a:ext cx="9857232" cy="0"/>
          </a:xfrm>
          <a:prstGeom prst="line">
            <a:avLst/>
          </a:prstGeom>
          <a:ln w="12700">
            <a:solidFill>
              <a:srgbClr val="5212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157FA6B-F2E5-64A6-7D95-E34E0F032D47}"/>
              </a:ext>
            </a:extLst>
          </p:cNvPr>
          <p:cNvSpPr/>
          <p:nvPr/>
        </p:nvSpPr>
        <p:spPr>
          <a:xfrm>
            <a:off x="11092662" y="2880652"/>
            <a:ext cx="845252" cy="609599"/>
          </a:xfrm>
          <a:prstGeom prst="rect">
            <a:avLst/>
          </a:prstGeom>
          <a:solidFill>
            <a:srgbClr val="E2E2F2"/>
          </a:solidFill>
          <a:ln w="28575">
            <a:solidFill>
              <a:srgbClr val="5212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err="1">
                <a:solidFill>
                  <a:srgbClr val="521262"/>
                </a:solidFill>
                <a:latin typeface="Century Gothic" panose="020B0502020202020204" pitchFamily="34" charset="0"/>
              </a:rPr>
              <a:t>Average</a:t>
            </a:r>
            <a:r>
              <a:rPr lang="fr-FR" sz="900" b="1" dirty="0">
                <a:solidFill>
                  <a:srgbClr val="521262"/>
                </a:solidFill>
                <a:latin typeface="Century Gothic" panose="020B0502020202020204" pitchFamily="34" charset="0"/>
              </a:rPr>
              <a:t> Panel </a:t>
            </a:r>
          </a:p>
          <a:p>
            <a:pPr algn="ctr"/>
            <a:r>
              <a:rPr lang="fr-FR" sz="900" b="1" dirty="0">
                <a:solidFill>
                  <a:srgbClr val="521262"/>
                </a:solidFill>
                <a:latin typeface="Century Gothic" panose="020B0502020202020204" pitchFamily="34" charset="0"/>
              </a:rPr>
              <a:t>63%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ADC82-45BF-0F84-01A1-7B996DDE4D9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23167" y="5814381"/>
            <a:ext cx="984854" cy="18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8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982BA813F6294896EBFE8614AC0FCB" ma:contentTypeVersion="11" ma:contentTypeDescription="Crée un document." ma:contentTypeScope="" ma:versionID="c8dea3ae42947b5b6920074afd8da07e">
  <xsd:schema xmlns:xsd="http://www.w3.org/2001/XMLSchema" xmlns:xs="http://www.w3.org/2001/XMLSchema" xmlns:p="http://schemas.microsoft.com/office/2006/metadata/properties" xmlns:ns2="52a7b804-16ba-4398-9ae7-84159c8f458e" xmlns:ns3="aa0f9fdb-8829-4300-9128-dfe8b2024df2" targetNamespace="http://schemas.microsoft.com/office/2006/metadata/properties" ma:root="true" ma:fieldsID="05c17bbcd510463191cced2acd9b8392" ns2:_="" ns3:_="">
    <xsd:import namespace="52a7b804-16ba-4398-9ae7-84159c8f458e"/>
    <xsd:import namespace="aa0f9fdb-8829-4300-9128-dfe8b2024d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7b804-16ba-4398-9ae7-84159c8f45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alises d’images" ma:readOnly="false" ma:fieldId="{5cf76f15-5ced-4ddc-b409-7134ff3c332f}" ma:taxonomyMulti="true" ma:sspId="07e7dd8e-940f-49e3-9858-e3dd17596c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0f9fdb-8829-4300-9128-dfe8b2024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f11a5cbc-a6a4-4108-8f12-cfa98c0674bc}" ma:internalName="TaxCatchAll" ma:showField="CatchAllData" ma:web="aa0f9fdb-8829-4300-9128-dfe8b2024d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a0f9fdb-8829-4300-9128-dfe8b2024df2" xsi:nil="true"/>
    <lcf76f155ced4ddcb4097134ff3c332f xmlns="52a7b804-16ba-4398-9ae7-84159c8f458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77AF065-9022-4300-B706-4E5B349871DC}">
  <ds:schemaRefs>
    <ds:schemaRef ds:uri="52a7b804-16ba-4398-9ae7-84159c8f458e"/>
    <ds:schemaRef ds:uri="aa0f9fdb-8829-4300-9128-dfe8b2024d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984C4A8-4F30-4744-B51D-EEAB62BF40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F72143-5591-4416-81A0-86E451256072}">
  <ds:schemaRefs>
    <ds:schemaRef ds:uri="http://purl.org/dc/dcmitype/"/>
    <ds:schemaRef ds:uri="52a7b804-16ba-4398-9ae7-84159c8f458e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aa0f9fdb-8829-4300-9128-dfe8b2024d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</TotalTime>
  <Words>2235</Words>
  <Application>Microsoft Office PowerPoint</Application>
  <PresentationFormat>Grand écran</PresentationFormat>
  <Paragraphs>877</Paragraphs>
  <Slides>26</Slides>
  <Notes>21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Century Gothic</vt:lpstr>
      <vt:lpstr>1_Office Theme</vt:lpstr>
      <vt:lpstr>Présentation PowerPoint</vt:lpstr>
      <vt:lpstr>Changes implemented in the 2024 Joreca Auto FR Panel</vt:lpstr>
      <vt:lpstr>Contents</vt:lpstr>
      <vt:lpstr>Présentation PowerPoint</vt:lpstr>
      <vt:lpstr>Contents</vt:lpstr>
      <vt:lpstr>Total listings per website vs LM |August 2024</vt:lpstr>
      <vt:lpstr>Total listings per website vs LY | August 2024</vt:lpstr>
      <vt:lpstr>Total listings per website | P12M</vt:lpstr>
      <vt:lpstr>Freshness ratio |August 2024</vt:lpstr>
      <vt:lpstr>Shared listings between websites | August 2024</vt:lpstr>
      <vt:lpstr>Contents</vt:lpstr>
      <vt:lpstr>Private listings by website vs LM | August 2024</vt:lpstr>
      <vt:lpstr>Private listings by website vs LY | August 2024</vt:lpstr>
      <vt:lpstr>Dealer listings by website vs LM | August 2024</vt:lpstr>
      <vt:lpstr>Dealer listings by website vs LY | August 2024</vt:lpstr>
      <vt:lpstr>Contents</vt:lpstr>
      <vt:lpstr>Dealers by website vs LM | August 2024</vt:lpstr>
      <vt:lpstr>Dealers by website vs LY | August 2024</vt:lpstr>
      <vt:lpstr>Total dealers per website | P12M</vt:lpstr>
      <vt:lpstr>Dealer per website by size | August 2024</vt:lpstr>
      <vt:lpstr>Shared dealers between websites | August 2024</vt:lpstr>
      <vt:lpstr>Contents</vt:lpstr>
      <vt:lpstr>Methodology</vt:lpstr>
      <vt:lpstr>Glossary</vt:lpstr>
      <vt:lpstr>Présentation PowerPoint</vt:lpstr>
      <vt:lpstr>Split NEW USED |July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ZRINEH</dc:creator>
  <cp:lastModifiedBy>Raul Claros</cp:lastModifiedBy>
  <cp:revision>58</cp:revision>
  <dcterms:created xsi:type="dcterms:W3CDTF">2023-12-11T13:36:42Z</dcterms:created>
  <dcterms:modified xsi:type="dcterms:W3CDTF">2025-01-29T11:07:01Z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0x010100D4982BA813F6294896EBFE8614AC0FCB</vt:lpwstr>
  </property>
  <property fmtid="{D5CDD505-2E9C-101B-9397-08002B2CF9AE}" pid="3" name="MediaServiceImageTags">
    <vt:lpwstr/>
  </property>
</Properties>
</file>