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74" r:id="rId2"/>
    <p:sldId id="258" r:id="rId3"/>
    <p:sldId id="262" r:id="rId4"/>
    <p:sldId id="263" r:id="rId5"/>
    <p:sldId id="264" r:id="rId6"/>
    <p:sldId id="261" r:id="rId7"/>
    <p:sldId id="265" r:id="rId8"/>
    <p:sldId id="268" r:id="rId9"/>
    <p:sldId id="276" r:id="rId10"/>
    <p:sldId id="266" r:id="rId11"/>
    <p:sldId id="267" r:id="rId12"/>
    <p:sldId id="275" r:id="rId13"/>
    <p:sldId id="269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72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7871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4298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191335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62970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9632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17272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737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60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847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776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85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4006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742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306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443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15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2D6E202-B606-4609-B914-27C9371A1F6D}" type="datetime1">
              <a:rPr lang="en-US" smtClean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952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12" y="816635"/>
            <a:ext cx="3382832" cy="225884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5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2020</a:t>
            </a:r>
            <a:br>
              <a:rPr lang="en-US" sz="5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US" sz="5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World Happiness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13" y="3075476"/>
            <a:ext cx="3382831" cy="31470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8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Rankings</a:t>
            </a:r>
          </a:p>
          <a:p>
            <a:pPr algn="l"/>
            <a:endParaRPr lang="en-US" sz="28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 Investigation</a:t>
            </a:r>
          </a:p>
          <a:p>
            <a:r>
              <a:rPr lang="en-US" sz="28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By</a:t>
            </a:r>
          </a:p>
          <a:p>
            <a:r>
              <a:rPr lang="en-US" sz="28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Robert Harris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8187575-5CB4-477B-AA47-020C6D2A7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E585F70-7C5D-424E-A182-39507AF48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7" name="Picture 6" descr="Image result for world happiness images">
            <a:extLst>
              <a:ext uri="{FF2B5EF4-FFF2-40B4-BE49-F238E27FC236}">
                <a16:creationId xmlns:a16="http://schemas.microsoft.com/office/drawing/2014/main" id="{F4069218-A631-4C0F-8A0C-63E8A2C43FD9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3" r="15150" b="-1"/>
          <a:stretch/>
        </p:blipFill>
        <p:spPr bwMode="auto">
          <a:xfrm>
            <a:off x="4654297" y="10"/>
            <a:ext cx="7537704" cy="6857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92424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09463" y="377392"/>
            <a:ext cx="12170534" cy="1172612"/>
          </a:xfrm>
        </p:spPr>
        <p:txBody>
          <a:bodyPr>
            <a:normAutofit lnSpcReduction="10000"/>
          </a:bodyPr>
          <a:lstStyle/>
          <a:p>
            <a:pPr marL="685800" indent="-685800" algn="l">
              <a:buFontTx/>
              <a:buChar char="-"/>
            </a:pPr>
            <a:r>
              <a:rPr lang="en-US" sz="66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 </a:t>
            </a:r>
            <a:r>
              <a:rPr lang="en-US" sz="6600" dirty="0" err="1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DataSet</a:t>
            </a:r>
            <a:r>
              <a:rPr lang="en-US" sz="66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Breakdown:</a:t>
            </a:r>
          </a:p>
          <a:p>
            <a:pPr lvl="1" algn="l"/>
            <a:endParaRPr lang="en-US" sz="40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4343400" lvl="8" indent="-685800" algn="l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/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AC46B9-EA75-4EE8-9347-9959DACAD6AE}"/>
              </a:ext>
            </a:extLst>
          </p:cNvPr>
          <p:cNvSpPr txBox="1"/>
          <p:nvPr/>
        </p:nvSpPr>
        <p:spPr>
          <a:xfrm>
            <a:off x="661097" y="1617455"/>
            <a:ext cx="1099031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Rank	Country			Ladder Score		Freedom Score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</a:t>
            </a:r>
            <a:r>
              <a:rPr lang="en-US" sz="3200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			</a:t>
            </a:r>
            <a:r>
              <a:rPr lang="en-US" sz="32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Finland					7.8087					0.9492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38.		Uzbekistan			6.2576					0.9750</a:t>
            </a:r>
          </a:p>
          <a:p>
            <a:pPr algn="l"/>
            <a:endParaRPr lang="en-US" sz="600" dirty="0">
              <a:solidFill>
                <a:schemeClr val="bg1"/>
              </a:solidFill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/>
            <a:r>
              <a:rPr lang="en-US" sz="3200" dirty="0">
                <a:solidFill>
                  <a:srgbClr val="0070C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39.		</a:t>
            </a:r>
            <a:r>
              <a:rPr lang="en-US" sz="3200" dirty="0">
                <a:solidFill>
                  <a:srgbClr val="0070C0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Chile					6.2285					0.7449</a:t>
            </a:r>
          </a:p>
          <a:p>
            <a:pPr algn="l"/>
            <a:r>
              <a:rPr lang="en-US" sz="3200" dirty="0">
                <a:solidFill>
                  <a:srgbClr val="0070C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76.		North Cyprus		5.5355					0.7953</a:t>
            </a:r>
          </a:p>
          <a:p>
            <a:pPr algn="l"/>
            <a:endParaRPr lang="en-US" sz="6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/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78.		Hong Kong			5.5104					0.7798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115.		Nigeria					4.7241					0.7596</a:t>
            </a:r>
          </a:p>
          <a:p>
            <a:pPr algn="l"/>
            <a:endParaRPr lang="en-US" sz="6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/>
            <a:r>
              <a:rPr lang="en-US" sz="3200" dirty="0">
                <a:solidFill>
                  <a:srgbClr val="C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116.		Armenia				4.6768					0.7120</a:t>
            </a:r>
          </a:p>
          <a:p>
            <a:pPr algn="l"/>
            <a:r>
              <a:rPr lang="en-US" sz="3200" dirty="0">
                <a:solidFill>
                  <a:srgbClr val="C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153.		Afghanistan			2.5670					0.3966</a:t>
            </a:r>
          </a:p>
          <a:p>
            <a:pPr algn="l"/>
            <a:endParaRPr lang="en-US" sz="32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742950" indent="-742950" algn="l">
              <a:buAutoNum type="arabicPeriod" startAt="38"/>
            </a:pPr>
            <a:endParaRPr lang="en-US" sz="36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/>
            <a:endParaRPr lang="en-US" sz="36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30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94444" y="451114"/>
            <a:ext cx="12170534" cy="6406886"/>
          </a:xfrm>
        </p:spPr>
        <p:txBody>
          <a:bodyPr>
            <a:normAutofit/>
          </a:bodyPr>
          <a:lstStyle/>
          <a:p>
            <a:pPr marL="685800" indent="-685800" algn="l">
              <a:buFontTx/>
              <a:buChar char="-"/>
            </a:pPr>
            <a:r>
              <a:rPr lang="en-US" sz="66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Statistical Considerations: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B05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‘Freedom to make life choices’ </a:t>
            </a:r>
          </a:p>
          <a:p>
            <a:pPr marL="91440" lvl="1" algn="l">
              <a:spcBef>
                <a:spcPts val="0"/>
              </a:spcBef>
              <a:spcAft>
                <a:spcPts val="0"/>
              </a:spcAft>
            </a:pPr>
            <a:r>
              <a:rPr lang="en-US" sz="4000" dirty="0">
                <a:solidFill>
                  <a:srgbClr val="00B05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		</a:t>
            </a:r>
            <a:r>
              <a:rPr lang="en-US" sz="40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was normally distributed </a:t>
            </a:r>
          </a:p>
          <a:p>
            <a:pPr marL="91440" lvl="1" algn="l">
              <a:spcBef>
                <a:spcPts val="0"/>
              </a:spcBef>
              <a:spcAft>
                <a:spcPts val="0"/>
              </a:spcAft>
            </a:pPr>
            <a:r>
              <a:rPr lang="en-US" sz="40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		as visually evident</a:t>
            </a:r>
          </a:p>
          <a:p>
            <a:pPr marL="91440" lvl="1" algn="l">
              <a:spcBef>
                <a:spcPts val="0"/>
              </a:spcBef>
              <a:spcAft>
                <a:spcPts val="0"/>
              </a:spcAft>
            </a:pPr>
            <a:r>
              <a:rPr lang="en-US" sz="40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		with supporting </a:t>
            </a:r>
          </a:p>
          <a:p>
            <a:pPr marL="91440" lvl="1" algn="l">
              <a:spcBef>
                <a:spcPts val="0"/>
              </a:spcBef>
              <a:spcAft>
                <a:spcPts val="0"/>
              </a:spcAft>
            </a:pPr>
            <a:r>
              <a:rPr lang="en-US" sz="40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		quantitative data.</a:t>
            </a:r>
          </a:p>
          <a:p>
            <a:pPr marL="91440" lvl="1" algn="l"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lvl="1" algn="l"/>
            <a:endParaRPr lang="en-US" sz="40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/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99DCB3-239A-4E97-8E6A-8F47B47EF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027" y="3034317"/>
            <a:ext cx="4867275" cy="2952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588516-E641-407F-A511-E75697725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123" y="6060809"/>
            <a:ext cx="6536870" cy="30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58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1696" y="1681816"/>
            <a:ext cx="12170534" cy="6406886"/>
          </a:xfrm>
        </p:spPr>
        <p:txBody>
          <a:bodyPr>
            <a:normAutofit/>
          </a:bodyPr>
          <a:lstStyle/>
          <a:p>
            <a:pPr marL="685800" indent="-685800" algn="l">
              <a:buFontTx/>
              <a:buChar char="-"/>
            </a:pPr>
            <a:r>
              <a:rPr lang="en-US" sz="66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Therefore:</a:t>
            </a:r>
          </a:p>
          <a:p>
            <a:pPr marL="662940" lvl="1" indent="-5715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Conclusions were based on running an independent samples T-Test.</a:t>
            </a:r>
          </a:p>
          <a:p>
            <a:pPr marL="662940" lvl="1" indent="-5715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Quantitative outcomes indicate that the probability of observing both data sets having similar average ‘Freedom to make life choice’ scores to be less than 0.001%.</a:t>
            </a:r>
          </a:p>
          <a:p>
            <a:pPr marL="91440" lvl="1" algn="l"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lvl="1" algn="l"/>
            <a:endParaRPr lang="en-US" sz="40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/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154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94444" y="870934"/>
            <a:ext cx="12170534" cy="1172612"/>
          </a:xfrm>
        </p:spPr>
        <p:txBody>
          <a:bodyPr>
            <a:normAutofit lnSpcReduction="10000"/>
          </a:bodyPr>
          <a:lstStyle/>
          <a:p>
            <a:pPr marL="685800" indent="-685800" algn="l">
              <a:buFontTx/>
              <a:buChar char="-"/>
            </a:pPr>
            <a:r>
              <a:rPr lang="en-US" sz="66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Conclusions:</a:t>
            </a:r>
          </a:p>
          <a:p>
            <a:pPr lvl="1" algn="l"/>
            <a:endParaRPr lang="en-US" sz="40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4343400" lvl="8" indent="-685800" algn="l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/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AC46B9-EA75-4EE8-9347-9959DACAD6AE}"/>
              </a:ext>
            </a:extLst>
          </p:cNvPr>
          <p:cNvSpPr txBox="1"/>
          <p:nvPr/>
        </p:nvSpPr>
        <p:spPr>
          <a:xfrm>
            <a:off x="678872" y="2209801"/>
            <a:ext cx="100868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Within a 95% confidence interval I conclude there is a </a:t>
            </a:r>
            <a:r>
              <a:rPr lang="en-US" sz="3600" b="1" i="1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significant difference</a:t>
            </a:r>
            <a:r>
              <a:rPr lang="en-US" sz="3600" b="1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36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between the ‘Freedom to make life choices’ the citizens living in the two groups of countries believe they have.</a:t>
            </a:r>
            <a:endParaRPr lang="en-US" sz="2800" dirty="0">
              <a:solidFill>
                <a:srgbClr val="C00000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547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94444" y="870934"/>
            <a:ext cx="12170534" cy="1172612"/>
          </a:xfrm>
        </p:spPr>
        <p:txBody>
          <a:bodyPr>
            <a:normAutofit lnSpcReduction="10000"/>
          </a:bodyPr>
          <a:lstStyle/>
          <a:p>
            <a:pPr marL="685800" indent="-685800" algn="l">
              <a:buFontTx/>
              <a:buChar char="-"/>
            </a:pPr>
            <a:r>
              <a:rPr lang="en-US" sz="66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Further Conclusions:</a:t>
            </a:r>
          </a:p>
          <a:p>
            <a:pPr lvl="1" algn="l"/>
            <a:endParaRPr lang="en-US" sz="40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4343400" lvl="8" indent="-685800" algn="l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/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AC46B9-EA75-4EE8-9347-9959DACAD6AE}"/>
              </a:ext>
            </a:extLst>
          </p:cNvPr>
          <p:cNvSpPr txBox="1"/>
          <p:nvPr/>
        </p:nvSpPr>
        <p:spPr>
          <a:xfrm>
            <a:off x="678872" y="2209801"/>
            <a:ext cx="100868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 conclude within the same 95% confidence interval that </a:t>
            </a:r>
            <a:r>
              <a:rPr lang="en-US" sz="3600" i="1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significant difference</a:t>
            </a:r>
            <a:r>
              <a:rPr lang="en-US" sz="3600" dirty="0">
                <a:solidFill>
                  <a:schemeClr val="bg1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between average ‘Freedom to make life choices’ disparity exists between all adjacent quartiles of data. </a:t>
            </a:r>
            <a:endParaRPr lang="en-US" sz="2800" dirty="0">
              <a:solidFill>
                <a:srgbClr val="C00000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054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94444" y="870933"/>
            <a:ext cx="12170534" cy="5633384"/>
          </a:xfrm>
        </p:spPr>
        <p:txBody>
          <a:bodyPr>
            <a:normAutofit/>
          </a:bodyPr>
          <a:lstStyle/>
          <a:p>
            <a:pPr marL="685800" indent="-685800" algn="l">
              <a:buFontTx/>
              <a:buChar char="-"/>
            </a:pPr>
            <a:r>
              <a:rPr lang="en-US" sz="66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Further Discussions:</a:t>
            </a:r>
          </a:p>
          <a:p>
            <a:pPr marL="1143000" lvl="1" indent="-685800" algn="l">
              <a:buFontTx/>
              <a:buChar char="-"/>
            </a:pPr>
            <a:r>
              <a:rPr lang="en-US" sz="36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Consider comparing multiple categories.</a:t>
            </a:r>
          </a:p>
          <a:p>
            <a:pPr marL="1143000" lvl="1" indent="-685800" algn="l">
              <a:buFontTx/>
              <a:buChar char="-"/>
            </a:pPr>
            <a:r>
              <a:rPr lang="en-US" sz="36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Consider ranking category significance.</a:t>
            </a:r>
          </a:p>
          <a:p>
            <a:pPr marL="1143000" lvl="1" indent="-685800" algn="l">
              <a:buFontTx/>
              <a:buChar char="-"/>
            </a:pPr>
            <a:r>
              <a:rPr lang="en-US" sz="36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Are categories weighted differently?</a:t>
            </a:r>
          </a:p>
          <a:p>
            <a:pPr marL="1143000" lvl="1" indent="-685800" algn="l">
              <a:buFontTx/>
              <a:buChar char="-"/>
            </a:pPr>
            <a:r>
              <a:rPr lang="en-US" sz="36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Any significant attributes missing?</a:t>
            </a:r>
          </a:p>
          <a:p>
            <a:pPr marL="1143000" lvl="1" indent="-685800" algn="l">
              <a:buFontTx/>
              <a:buChar char="-"/>
            </a:pPr>
            <a:r>
              <a:rPr lang="en-US" sz="36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Are particular regions more or less happy and why?</a:t>
            </a:r>
          </a:p>
          <a:p>
            <a:pPr lvl="1" algn="l"/>
            <a:endParaRPr lang="en-US" sz="40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lvl="8" algn="l"/>
            <a:endParaRPr lang="en-US" sz="36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/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237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 dirty="0">
                <a:cs typeface="Microsoft Sans Serif" panose="020B0604020202020204" pitchFamily="34" charset="0"/>
              </a:rPr>
              <a:t>Thank You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8187575-5CB4-477B-AA47-020C6D2A7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E585F70-7C5D-424E-A182-39507AF48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6" name="Picture 5" descr="Image result for world happiness images">
            <a:extLst>
              <a:ext uri="{FF2B5EF4-FFF2-40B4-BE49-F238E27FC236}">
                <a16:creationId xmlns:a16="http://schemas.microsoft.com/office/drawing/2014/main" id="{1C4327F2-8A2D-4DF9-85EC-7B3D122B58F5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9016"/>
          <a:stretch/>
        </p:blipFill>
        <p:spPr bwMode="auto">
          <a:xfrm>
            <a:off x="4654297" y="10"/>
            <a:ext cx="7537704" cy="6857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32384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6" y="2060619"/>
            <a:ext cx="12170534" cy="4314423"/>
          </a:xfrm>
        </p:spPr>
        <p:txBody>
          <a:bodyPr>
            <a:normAutofit/>
          </a:bodyPr>
          <a:lstStyle/>
          <a:p>
            <a:pPr marL="685800" indent="-685800" algn="l">
              <a:buFontTx/>
              <a:buChar char="-"/>
            </a:pPr>
            <a:r>
              <a:rPr lang="en-US" sz="66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What is Happiness?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US" sz="46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Career Satisfaction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US" sz="46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Social Fulfillment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US" sz="46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Freedom and Liberty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endParaRPr lang="en-US" sz="46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685800" indent="-685800" algn="l">
              <a:buFontTx/>
              <a:buChar char="-"/>
            </a:pP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5" y="1996226"/>
            <a:ext cx="12170534" cy="4675032"/>
          </a:xfrm>
        </p:spPr>
        <p:txBody>
          <a:bodyPr>
            <a:normAutofit lnSpcReduction="10000"/>
          </a:bodyPr>
          <a:lstStyle/>
          <a:p>
            <a:pPr marL="685800" indent="-685800" algn="l">
              <a:buFontTx/>
              <a:buChar char="-"/>
            </a:pPr>
            <a:r>
              <a:rPr lang="en-US" sz="66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Happiness is Subjective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US" sz="46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Happiness is personal.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US" sz="46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Where do the happiest people live?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US" sz="46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What countries are the happiest?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US" sz="46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Why are those countries happier?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endParaRPr lang="en-US" sz="46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685800" indent="-685800" algn="l">
              <a:buFontTx/>
              <a:buChar char="-"/>
            </a:pP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03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66" y="1503608"/>
            <a:ext cx="12170534" cy="5116134"/>
          </a:xfrm>
        </p:spPr>
        <p:txBody>
          <a:bodyPr>
            <a:normAutofit/>
          </a:bodyPr>
          <a:lstStyle/>
          <a:p>
            <a:pPr marL="685800" indent="-685800" algn="l">
              <a:buFontTx/>
              <a:buChar char="-"/>
            </a:pPr>
            <a:r>
              <a:rPr lang="en-US" sz="66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World Happiness Report: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Average happiness of a country’s citizens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Gallup World Poll 2020 (N= 153)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Scoring - </a:t>
            </a:r>
            <a:r>
              <a:rPr lang="en-US" sz="4000" i="1" dirty="0" err="1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Cantril</a:t>
            </a:r>
            <a:r>
              <a:rPr lang="en-US" sz="4000" i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life ladder </a:t>
            </a:r>
            <a:r>
              <a:rPr lang="en-US" sz="40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(0..10)</a:t>
            </a:r>
          </a:p>
          <a:p>
            <a:pPr marL="1600200" lvl="2" indent="-6858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0		Worst possible life</a:t>
            </a:r>
          </a:p>
          <a:p>
            <a:pPr marL="1600200" lvl="2" indent="-6858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10		Best possible life</a:t>
            </a:r>
          </a:p>
          <a:p>
            <a:pPr marL="1600200" lvl="2" indent="-685800" algn="l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/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854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94444" y="870933"/>
            <a:ext cx="12170534" cy="5697292"/>
          </a:xfrm>
        </p:spPr>
        <p:txBody>
          <a:bodyPr>
            <a:normAutofit lnSpcReduction="10000"/>
          </a:bodyPr>
          <a:lstStyle/>
          <a:p>
            <a:pPr marL="685800" indent="-685800" algn="l">
              <a:buFontTx/>
              <a:buChar char="-"/>
            </a:pPr>
            <a:r>
              <a:rPr lang="en-US" sz="66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Score -  Major Factors: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GDP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Life Expectancy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Generosity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Social Support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Freedom &amp; Liberty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Corruption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/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12AFE1-AD83-4B38-86ED-A6C5A6A0B0A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019" y="2300153"/>
            <a:ext cx="4605052" cy="37466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882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548" y="1365162"/>
            <a:ext cx="12170534" cy="1532586"/>
          </a:xfrm>
        </p:spPr>
        <p:txBody>
          <a:bodyPr>
            <a:normAutofit/>
          </a:bodyPr>
          <a:lstStyle/>
          <a:p>
            <a:pPr marL="685800" indent="-685800" algn="l">
              <a:buFontTx/>
              <a:buChar char="-"/>
            </a:pPr>
            <a:r>
              <a:rPr lang="en-US" sz="6600" dirty="0">
                <a:solidFill>
                  <a:schemeClr val="bg1"/>
                </a:solidFill>
              </a:rPr>
              <a:t>What Category to Investigate?</a:t>
            </a:r>
          </a:p>
          <a:p>
            <a:pPr marL="685800" indent="-685800" algn="l">
              <a:buFontTx/>
              <a:buChar char="-"/>
            </a:pPr>
            <a:endParaRPr lang="en-US" sz="4800" dirty="0">
              <a:solidFill>
                <a:schemeClr val="bg1"/>
              </a:solidFill>
            </a:endParaRPr>
          </a:p>
          <a:p>
            <a:pPr algn="l"/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4" name="Picture 3" descr="Image result for thinking man image">
            <a:extLst>
              <a:ext uri="{FF2B5EF4-FFF2-40B4-BE49-F238E27FC236}">
                <a16:creationId xmlns:a16="http://schemas.microsoft.com/office/drawing/2014/main" id="{4236A4AD-E744-4000-9301-FA3E391737E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767" y="2768843"/>
            <a:ext cx="4134321" cy="34080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6213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94444" y="870933"/>
            <a:ext cx="12170534" cy="5697292"/>
          </a:xfrm>
        </p:spPr>
        <p:txBody>
          <a:bodyPr>
            <a:normAutofit lnSpcReduction="10000"/>
          </a:bodyPr>
          <a:lstStyle/>
          <a:p>
            <a:pPr marL="685800" indent="-685800" algn="l">
              <a:buFontTx/>
              <a:buChar char="-"/>
            </a:pPr>
            <a:r>
              <a:rPr lang="en-US" sz="66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 Winner is: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GDP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Life Expectancy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Generosity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Social Support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Freedom &amp; Liberty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Corruption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/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4" name="Picture 3" descr="Image result for Happiness categories images">
            <a:extLst>
              <a:ext uri="{FF2B5EF4-FFF2-40B4-BE49-F238E27FC236}">
                <a16:creationId xmlns:a16="http://schemas.microsoft.com/office/drawing/2014/main" id="{F8D2E2B6-F6B4-4FEB-9EA1-464ABF1EC67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886" y="2386949"/>
            <a:ext cx="4303321" cy="2935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130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CCC1E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29080" y="1840752"/>
            <a:ext cx="12170534" cy="4449212"/>
          </a:xfrm>
        </p:spPr>
        <p:txBody>
          <a:bodyPr>
            <a:normAutofit/>
          </a:bodyPr>
          <a:lstStyle/>
          <a:p>
            <a:pPr marL="685800" indent="-685800" algn="l">
              <a:buFontTx/>
              <a:buChar char="-"/>
            </a:pPr>
            <a:r>
              <a:rPr lang="en-US" sz="6600" dirty="0">
                <a:solidFill>
                  <a:srgbClr val="00B05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‘Freedom to make life choices’</a:t>
            </a:r>
          </a:p>
          <a:p>
            <a:pPr marL="1143000" lvl="1" indent="-685800" algn="l">
              <a:buFontTx/>
              <a:buChar char="-"/>
            </a:pPr>
            <a:r>
              <a:rPr lang="en-US" sz="34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Essence of </a:t>
            </a:r>
            <a:r>
              <a:rPr lang="en-US" sz="3400" i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Happiness</a:t>
            </a:r>
            <a:r>
              <a:rPr lang="en-US" sz="34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encapsulates the opportunity, liberty, and freedom to pursue your dreams.</a:t>
            </a:r>
          </a:p>
          <a:p>
            <a:pPr marL="1143000" lvl="1" indent="-685800" algn="l">
              <a:buFontTx/>
              <a:buChar char="-"/>
            </a:pPr>
            <a:r>
              <a:rPr lang="en-US" sz="34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Minimum score 0.3966</a:t>
            </a:r>
          </a:p>
          <a:p>
            <a:pPr marL="1143000" lvl="1" indent="-685800" algn="l">
              <a:buFontTx/>
              <a:buChar char="-"/>
            </a:pPr>
            <a:r>
              <a:rPr lang="en-US" sz="34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Maximum score 0.9750</a:t>
            </a:r>
          </a:p>
          <a:p>
            <a:pPr marL="1143000" lvl="1" indent="-685800" algn="l">
              <a:buFontTx/>
              <a:buChar char="-"/>
            </a:pPr>
            <a:endParaRPr lang="en-US" sz="34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/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604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09463" y="377392"/>
            <a:ext cx="12170534" cy="1172612"/>
          </a:xfrm>
        </p:spPr>
        <p:txBody>
          <a:bodyPr>
            <a:normAutofit lnSpcReduction="10000"/>
          </a:bodyPr>
          <a:lstStyle/>
          <a:p>
            <a:pPr marL="685800" indent="-685800" algn="l">
              <a:buFontTx/>
              <a:buChar char="-"/>
            </a:pPr>
            <a:r>
              <a:rPr lang="en-US" sz="66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 </a:t>
            </a:r>
            <a:r>
              <a:rPr lang="en-US" sz="6600" dirty="0" err="1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DataSet</a:t>
            </a:r>
            <a:r>
              <a:rPr lang="en-US" sz="66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</a:t>
            </a:r>
          </a:p>
          <a:p>
            <a:pPr lvl="1" algn="l"/>
            <a:endParaRPr lang="en-US" sz="40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4343400" lvl="8" indent="-685800" algn="l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/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AC46B9-EA75-4EE8-9347-9959DACAD6AE}"/>
              </a:ext>
            </a:extLst>
          </p:cNvPr>
          <p:cNvSpPr txBox="1"/>
          <p:nvPr/>
        </p:nvSpPr>
        <p:spPr>
          <a:xfrm>
            <a:off x="661098" y="1617454"/>
            <a:ext cx="4822768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  <a:effectLst/>
              </a:rPr>
              <a:t>Countries are ranked by </a:t>
            </a:r>
            <a:r>
              <a:rPr lang="en-US" sz="3600" b="1" i="1" dirty="0">
                <a:solidFill>
                  <a:schemeClr val="bg1"/>
                </a:solidFill>
                <a:effectLst/>
              </a:rPr>
              <a:t>ladder score (0..10).</a:t>
            </a:r>
            <a:endParaRPr lang="en-US" sz="3600" b="1" dirty="0">
              <a:solidFill>
                <a:schemeClr val="bg1"/>
              </a:solidFill>
              <a:effectLst/>
            </a:endParaRPr>
          </a:p>
          <a:p>
            <a:pPr algn="l"/>
            <a:endParaRPr lang="en-US" sz="800" b="1" dirty="0">
              <a:solidFill>
                <a:schemeClr val="bg1"/>
              </a:solidFill>
              <a:effectLst/>
            </a:endParaRPr>
          </a:p>
          <a:p>
            <a:pPr algn="l"/>
            <a:r>
              <a:rPr lang="en-US" sz="3200" dirty="0">
                <a:solidFill>
                  <a:schemeClr val="bg1"/>
                </a:solidFill>
                <a:effectLst/>
              </a:rPr>
              <a:t>Statistically comparing</a:t>
            </a:r>
            <a:endParaRPr lang="en-US" sz="3200" dirty="0">
              <a:solidFill>
                <a:schemeClr val="bg1"/>
              </a:solidFill>
            </a:endParaRPr>
          </a:p>
          <a:p>
            <a:pPr algn="l"/>
            <a:r>
              <a:rPr lang="en-US" sz="3200" dirty="0">
                <a:solidFill>
                  <a:schemeClr val="bg1"/>
                </a:solidFill>
                <a:effectLst/>
              </a:rPr>
              <a:t> countries in the ranges:</a:t>
            </a:r>
          </a:p>
          <a:p>
            <a:pPr algn="l"/>
            <a:endParaRPr lang="en-US" sz="32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/>
            <a:r>
              <a:rPr lang="en-US" sz="3000" dirty="0">
                <a:solidFill>
                  <a:srgbClr val="0070C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		39-76:		Q3 </a:t>
            </a:r>
          </a:p>
          <a:p>
            <a:pPr algn="l"/>
            <a:r>
              <a:rPr lang="en-US" sz="3000" dirty="0">
                <a:solidFill>
                  <a:srgbClr val="00B05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			   </a:t>
            </a:r>
            <a:r>
              <a:rPr lang="en-US" sz="24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&lt;vs&gt;</a:t>
            </a:r>
          </a:p>
          <a:p>
            <a:r>
              <a:rPr lang="en-US" sz="2800" dirty="0">
                <a:solidFill>
                  <a:srgbClr val="C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		116-153: 	Q1</a:t>
            </a:r>
          </a:p>
          <a:p>
            <a:endParaRPr lang="en-US" sz="2800" dirty="0">
              <a:solidFill>
                <a:srgbClr val="C00000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Compare Freedom scores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5AF6F-DBD0-4326-9096-D409204246AA}"/>
              </a:ext>
            </a:extLst>
          </p:cNvPr>
          <p:cNvSpPr/>
          <p:nvPr/>
        </p:nvSpPr>
        <p:spPr>
          <a:xfrm>
            <a:off x="5856971" y="3019749"/>
            <a:ext cx="1735975" cy="102211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15E8FE-ED34-4602-8125-987E1A35948F}"/>
              </a:ext>
            </a:extLst>
          </p:cNvPr>
          <p:cNvSpPr/>
          <p:nvPr/>
        </p:nvSpPr>
        <p:spPr>
          <a:xfrm>
            <a:off x="5856971" y="4041867"/>
            <a:ext cx="1735975" cy="10221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B30EC6-57E4-43D0-9C91-23D95B9A0E48}"/>
              </a:ext>
            </a:extLst>
          </p:cNvPr>
          <p:cNvCxnSpPr/>
          <p:nvPr/>
        </p:nvCxnSpPr>
        <p:spPr>
          <a:xfrm flipV="1">
            <a:off x="6724958" y="5063985"/>
            <a:ext cx="0" cy="106299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F5856F9-A7F7-4D47-9114-0CD691F1E527}"/>
              </a:ext>
            </a:extLst>
          </p:cNvPr>
          <p:cNvCxnSpPr/>
          <p:nvPr/>
        </p:nvCxnSpPr>
        <p:spPr>
          <a:xfrm flipV="1">
            <a:off x="6634903" y="1956759"/>
            <a:ext cx="0" cy="106299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6766A-18C8-4AF2-835E-7CA712F39D99}"/>
              </a:ext>
            </a:extLst>
          </p:cNvPr>
          <p:cNvSpPr/>
          <p:nvPr/>
        </p:nvSpPr>
        <p:spPr>
          <a:xfrm>
            <a:off x="7679334" y="1771441"/>
            <a:ext cx="2026313" cy="489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  <a:r>
              <a:rPr lang="en-US" sz="18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 </a:t>
            </a:r>
            <a:r>
              <a:rPr lang="en-US" sz="1800" dirty="0" err="1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Finland</a:t>
            </a:r>
            <a:r>
              <a:rPr lang="en-US" dirty="0" err="1"/>
              <a:t>F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CED053-2D35-4EF2-8CC5-C8E352DA5C10}"/>
              </a:ext>
            </a:extLst>
          </p:cNvPr>
          <p:cNvSpPr/>
          <p:nvPr/>
        </p:nvSpPr>
        <p:spPr>
          <a:xfrm>
            <a:off x="7737568" y="5223250"/>
            <a:ext cx="2171432" cy="6591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C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116 Armenia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</a:t>
            </a:r>
          </a:p>
          <a:p>
            <a:pPr algn="ctr"/>
            <a:endParaRPr lang="en-US" dirty="0">
              <a:solidFill>
                <a:srgbClr val="C00000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ctr"/>
            <a:r>
              <a:rPr lang="en-US" dirty="0">
                <a:solidFill>
                  <a:srgbClr val="C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153 </a:t>
            </a:r>
            <a:r>
              <a:rPr lang="en-US" dirty="0" err="1">
                <a:solidFill>
                  <a:srgbClr val="C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Aphganistan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6174F7-E064-4B08-AE2F-F54E7A5489CE}"/>
              </a:ext>
            </a:extLst>
          </p:cNvPr>
          <p:cNvSpPr/>
          <p:nvPr/>
        </p:nvSpPr>
        <p:spPr>
          <a:xfrm>
            <a:off x="7782009" y="3155527"/>
            <a:ext cx="1923638" cy="6591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70C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39 Chile</a:t>
            </a:r>
          </a:p>
          <a:p>
            <a:pPr algn="ctr"/>
            <a:r>
              <a:rPr lang="en-US" dirty="0">
                <a:solidFill>
                  <a:srgbClr val="0070C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</a:t>
            </a:r>
          </a:p>
          <a:p>
            <a:pPr algn="ctr"/>
            <a:endParaRPr lang="en-US" dirty="0">
              <a:solidFill>
                <a:srgbClr val="0070C0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ctr"/>
            <a:r>
              <a:rPr lang="en-US" dirty="0">
                <a:solidFill>
                  <a:srgbClr val="0070C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76 North Cyprus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7405D0-4C04-435E-8A38-16739665E1E9}"/>
              </a:ext>
            </a:extLst>
          </p:cNvPr>
          <p:cNvSpPr/>
          <p:nvPr/>
        </p:nvSpPr>
        <p:spPr>
          <a:xfrm>
            <a:off x="9607264" y="3883487"/>
            <a:ext cx="1854366" cy="489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(Q2)Median=77</a:t>
            </a:r>
          </a:p>
          <a:p>
            <a:pPr algn="ctr"/>
            <a:r>
              <a:rPr lang="en-US" cap="small" dirty="0"/>
              <a:t>an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45538670-3FFC-484E-8C54-908E9C5F5A08}"/>
              </a:ext>
            </a:extLst>
          </p:cNvPr>
          <p:cNvSpPr/>
          <p:nvPr/>
        </p:nvSpPr>
        <p:spPr>
          <a:xfrm>
            <a:off x="7693129" y="5063985"/>
            <a:ext cx="88880" cy="1062990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43D0345E-2A06-4B09-BD6A-317E1D418F86}"/>
              </a:ext>
            </a:extLst>
          </p:cNvPr>
          <p:cNvSpPr/>
          <p:nvPr/>
        </p:nvSpPr>
        <p:spPr>
          <a:xfrm>
            <a:off x="7693129" y="3019749"/>
            <a:ext cx="201712" cy="981246"/>
          </a:xfrm>
          <a:prstGeom prst="rightBrac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0B387E-BAF9-45DB-87C9-1626079A309F}"/>
              </a:ext>
            </a:extLst>
          </p:cNvPr>
          <p:cNvSpPr txBox="1"/>
          <p:nvPr/>
        </p:nvSpPr>
        <p:spPr>
          <a:xfrm>
            <a:off x="5315887" y="3857201"/>
            <a:ext cx="579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Q2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6F26B2-2CA8-47A5-9AB2-910417A56483}"/>
              </a:ext>
            </a:extLst>
          </p:cNvPr>
          <p:cNvSpPr txBox="1"/>
          <p:nvPr/>
        </p:nvSpPr>
        <p:spPr>
          <a:xfrm>
            <a:off x="5322142" y="1919702"/>
            <a:ext cx="579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Q1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FBE317-9605-43BB-9784-D3D751DE9E70}"/>
              </a:ext>
            </a:extLst>
          </p:cNvPr>
          <p:cNvSpPr txBox="1"/>
          <p:nvPr/>
        </p:nvSpPr>
        <p:spPr>
          <a:xfrm>
            <a:off x="5294345" y="4875224"/>
            <a:ext cx="579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Q1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C53172-0D3F-4FD1-9A0E-6E25E4A6EF33}"/>
              </a:ext>
            </a:extLst>
          </p:cNvPr>
          <p:cNvSpPr txBox="1"/>
          <p:nvPr/>
        </p:nvSpPr>
        <p:spPr>
          <a:xfrm>
            <a:off x="5322142" y="2937663"/>
            <a:ext cx="579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Q3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963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778</TotalTime>
  <Words>539</Words>
  <Application>Microsoft Office PowerPoint</Application>
  <PresentationFormat>Widescreen</PresentationFormat>
  <Paragraphs>112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Calisto MT</vt:lpstr>
      <vt:lpstr>Microsoft Sans Serif</vt:lpstr>
      <vt:lpstr>Wingdings 2</vt:lpstr>
      <vt:lpstr>Slate</vt:lpstr>
      <vt:lpstr>2020 World Happiness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Happiness</dc:title>
  <dc:creator>Robert Harris</dc:creator>
  <cp:lastModifiedBy>Robert Harris</cp:lastModifiedBy>
  <cp:revision>101</cp:revision>
  <dcterms:created xsi:type="dcterms:W3CDTF">2021-02-18T02:29:28Z</dcterms:created>
  <dcterms:modified xsi:type="dcterms:W3CDTF">2021-02-19T15:36:56Z</dcterms:modified>
</cp:coreProperties>
</file>