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94" r:id="rId2"/>
    <p:sldId id="258" r:id="rId3"/>
    <p:sldId id="288" r:id="rId4"/>
    <p:sldId id="262" r:id="rId5"/>
    <p:sldId id="263" r:id="rId6"/>
    <p:sldId id="289" r:id="rId7"/>
    <p:sldId id="264" r:id="rId8"/>
    <p:sldId id="290" r:id="rId9"/>
    <p:sldId id="265" r:id="rId10"/>
    <p:sldId id="269" r:id="rId11"/>
    <p:sldId id="284" r:id="rId12"/>
    <p:sldId id="272" r:id="rId13"/>
    <p:sldId id="291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7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2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13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97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2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40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F415-03D2-0E46-B3B1-6FF824E4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973872"/>
          </a:xfrm>
        </p:spPr>
        <p:txBody>
          <a:bodyPr>
            <a:normAutofit/>
          </a:bodyPr>
          <a:lstStyle/>
          <a:p>
            <a:r>
              <a:rPr lang="en-US" sz="5000" dirty="0">
                <a:cs typeface="Microsoft Sans Serif" panose="020B0604020202020204" pitchFamily="34" charset="0"/>
              </a:rPr>
              <a:t>Machine Learning</a:t>
            </a:r>
            <a:endParaRPr lang="en-US" sz="5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D7077-CC2C-2041-9107-299D96B3A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676" y="2185639"/>
            <a:ext cx="5487004" cy="3873189"/>
          </a:xfrm>
        </p:spPr>
        <p:txBody>
          <a:bodyPr>
            <a:normAutofit/>
          </a:bodyPr>
          <a:lstStyle/>
          <a:p>
            <a:pPr>
              <a:buClr>
                <a:srgbClr val="63CDE1"/>
              </a:buClr>
            </a:pPr>
            <a:r>
              <a:rPr lang="en-US" sz="3000" dirty="0"/>
              <a:t>Predicting The Asking Price for: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Used Car Vehicle Listings 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on </a:t>
            </a:r>
            <a:r>
              <a:rPr lang="en-US" sz="3000" dirty="0" err="1"/>
              <a:t>Craigslist.org</a:t>
            </a:r>
            <a:endParaRPr lang="en-US" sz="3000" dirty="0"/>
          </a:p>
          <a:p>
            <a:pPr>
              <a:buClr>
                <a:srgbClr val="63CDE1"/>
              </a:buClr>
            </a:pPr>
            <a:r>
              <a:rPr lang="en-US" sz="3000" dirty="0"/>
              <a:t>by</a:t>
            </a:r>
          </a:p>
          <a:p>
            <a:pPr>
              <a:buClr>
                <a:srgbClr val="63CDE1"/>
              </a:buClr>
            </a:pPr>
            <a:r>
              <a:rPr lang="en-US" sz="3000" dirty="0"/>
              <a:t>Robert Harris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90E11-344B-B54F-9E67-593D1DB1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2" y="2792143"/>
            <a:ext cx="406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6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413999"/>
            <a:ext cx="12170534" cy="117261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Metric Results: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701173" y="1507274"/>
            <a:ext cx="110662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Cross-Validation (5-Folds) comparison results:</a:t>
            </a:r>
          </a:p>
          <a:p>
            <a:pPr algn="l"/>
            <a:r>
              <a:rPr lang="en-US" sz="5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		</a:t>
            </a:r>
            <a:r>
              <a:rPr lang="en-US" sz="24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</a:t>
            </a: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4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R-sq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RMSE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r>
              <a:rPr lang="en-US" sz="24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MAE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MAPE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OLS						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95.545	0.95392	2062.200		1223.63	10.68</a:t>
            </a:r>
          </a:p>
          <a:p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Ridge					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95.550	0.95392	2062.202		1223.77	10.69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Lasso					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95.550	0.95388	2063.090		1217.62	10.61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</a:t>
            </a:r>
            <a:r>
              <a:rPr lang="en-US" sz="30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96.119	0.96479	1802.604		  883.91	  7.85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8B261-F48A-0645-96F9-DBF13C25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3" y="3944202"/>
            <a:ext cx="3704655" cy="16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7" y="580354"/>
            <a:ext cx="12170534" cy="569729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Summary:</a:t>
            </a:r>
          </a:p>
          <a:p>
            <a:pPr algn="l">
              <a:spcBef>
                <a:spcPts val="200"/>
              </a:spcBef>
            </a:pPr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35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 Forest Regressor Model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Predicts used car listing prices that are within: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$884 of the average listing price.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7.85% of the average listing price.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Furthermore, the model’s features account for 96.5% of the variance in the listing price.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11B5-DC0A-1E45-BB75-96541EEB4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44" y="794888"/>
            <a:ext cx="3426209" cy="17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3" y="402582"/>
            <a:ext cx="12170534" cy="6052836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Further Investigation: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Break data down by region.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Aggregate various price points per feature(s).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dataset ended in late 2020.  It would be nice to compare price fluctuations given the current market.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Sales price is not known.  Having sales price would open up many more analytic options for optimization.</a:t>
            </a:r>
            <a:endParaRPr lang="en-US" sz="4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Integrate data into a interactive Tableau Dashboard.</a:t>
            </a:r>
            <a:endParaRPr lang="en-US" sz="3600" dirty="0">
              <a:solidFill>
                <a:srgbClr val="21212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32199F90-3567-4B5A-AF5B-46DDD33C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95" y="402582"/>
            <a:ext cx="2302562" cy="17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3" y="402582"/>
            <a:ext cx="12170534" cy="631073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References</a:t>
            </a:r>
          </a:p>
          <a:p>
            <a:pPr algn="l"/>
            <a:r>
              <a:rPr lang="en-US" sz="3600" b="0" i="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	Dataset - </a:t>
            </a:r>
            <a:r>
              <a:rPr lang="en-US" sz="3600" b="0" i="0" dirty="0" err="1">
                <a:solidFill>
                  <a:srgbClr val="212121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kaggle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algn="l"/>
            <a:r>
              <a:rPr lang="en-US" sz="3300" b="0" i="0" dirty="0">
                <a:solidFill>
                  <a:srgbClr val="212121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			Used Cars Dataset - Vehicle listings from </a:t>
            </a:r>
            <a:r>
              <a:rPr lang="en-US" sz="3300" b="0" i="0" dirty="0" err="1">
                <a:solidFill>
                  <a:srgbClr val="212121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Craigslist.org</a:t>
            </a:r>
            <a:endParaRPr lang="en-US" sz="3300" b="0" i="0" dirty="0">
              <a:solidFill>
                <a:srgbClr val="212121"/>
              </a:solidFill>
              <a:effectLst/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Author: Austin Reese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Code: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r>
              <a:rPr lang="en-US" sz="33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Github.com</a:t>
            </a: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/rharris4080/Capstone2</a:t>
            </a:r>
          </a:p>
          <a:p>
            <a:pPr algn="l"/>
            <a:r>
              <a:rPr lang="en-US" sz="4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In Conclusion:</a:t>
            </a:r>
            <a:endParaRPr lang="en-US" sz="35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5CFF3-CFF8-1648-B3E1-8019FD4B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76" y="3866214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A203-F70F-AE4E-A9ED-5B72F60F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57" y="743886"/>
            <a:ext cx="2451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8995-E936-EF43-920F-E9B420A8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750127"/>
            <a:ext cx="3706889" cy="1821918"/>
          </a:xfrm>
        </p:spPr>
        <p:txBody>
          <a:bodyPr>
            <a:normAutofit/>
          </a:bodyPr>
          <a:lstStyle/>
          <a:p>
            <a:r>
              <a:rPr lang="en-US" sz="3200" dirty="0"/>
              <a:t>Happy Shopping!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3EE831-D344-E044-AC09-6AAE2D701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061426"/>
            <a:ext cx="6411912" cy="4277947"/>
          </a:xfrm>
        </p:spPr>
      </p:pic>
    </p:spTree>
    <p:extLst>
      <p:ext uri="{BB962C8B-B14F-4D97-AF65-F5344CB8AC3E}">
        <p14:creationId xmlns:p14="http://schemas.microsoft.com/office/powerpoint/2010/main" val="35384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670966"/>
            <a:ext cx="12170534" cy="54765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6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So, it’s time to shop used cars.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You’re a savvy Craigslist shopper.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What’s an appropriate price for that M3?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Information is power!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to do some research.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Note – Prior to the 2022 chip shortage!</a:t>
            </a: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F750-E291-F844-9875-A490CDCF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57" y="4365795"/>
            <a:ext cx="3181635" cy="17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86" y="369113"/>
            <a:ext cx="12170534" cy="6596685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to begin</a:t>
            </a:r>
            <a:r>
              <a:rPr lang="en-US" sz="5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endParaRPr lang="en-US" sz="56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  <a:latin typeface="Bradley Hand" pitchFamily="2" charset="77"/>
                <a:ea typeface="Microsoft Sans Serif" panose="020B0604020202020204" pitchFamily="34" charset="0"/>
                <a:cs typeface="Microsoft Sans Serif" panose="020B0604020202020204" pitchFamily="34" charset="0"/>
              </a:rPr>
              <a:t>So many features: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C00000"/>
                </a:solidFill>
                <a:latin typeface="Bradley Hand" pitchFamily="2" charset="77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miles, garage kept, granny driven, …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C00000"/>
                </a:solidFill>
                <a:latin typeface="Bradley Hand" pitchFamily="2" charset="77"/>
                <a:ea typeface="Microsoft Sans Serif" panose="020B0604020202020204" pitchFamily="34" charset="0"/>
                <a:cs typeface="Microsoft Sans Serif" panose="020B0604020202020204" pitchFamily="34" charset="0"/>
              </a:rPr>
              <a:t>A4/S4, A5/S5, A6/S6, A7/S7/RS7, …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C00000"/>
                </a:solidFill>
                <a:latin typeface="Bradley Hand" pitchFamily="2" charset="77"/>
                <a:ea typeface="Microsoft Sans Serif" panose="020B0604020202020204" pitchFamily="34" charset="0"/>
                <a:cs typeface="Microsoft Sans Serif" panose="020B0604020202020204" pitchFamily="34" charset="0"/>
              </a:rPr>
              <a:t>1 car, 2 car, red car, blue car, …</a:t>
            </a:r>
          </a:p>
          <a:p>
            <a:pPr lvl="1" algn="l"/>
            <a:r>
              <a:rPr lang="en-US" sz="3600" dirty="0">
                <a:solidFill>
                  <a:srgbClr val="0070C0"/>
                </a:solidFill>
                <a:latin typeface="Bradley Hand" pitchFamily="2" charset="77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Information overload!</a:t>
            </a:r>
          </a:p>
          <a:p>
            <a:pPr lvl="1" algn="l"/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AI: Machine Learning has you covered!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Clean data in -&gt; accurate price out</a:t>
            </a:r>
          </a:p>
          <a:p>
            <a:pPr lvl="1" algn="l"/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F939D-7346-E742-8A08-C9472D36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70" y="3906982"/>
            <a:ext cx="2954170" cy="23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0795"/>
            <a:ext cx="12170534" cy="65133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Snapshot – Prepped for input: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Size constraints.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Standard missing values and cleaning.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Outliers: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Odometer = 0 -10,000,000 miles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Price = 0 - $2,808,348,671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Older vehicles.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Incorrectly categorized: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Tractors, motorcycles, other, etc.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= ‘civic bad credit’</a:t>
            </a:r>
          </a:p>
          <a:p>
            <a:pPr lvl="8" algn="l"/>
            <a:endParaRPr lang="en-US" sz="18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9B7B0-0F6E-304A-996C-6DB2CD4C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56" y="4115368"/>
            <a:ext cx="2570327" cy="25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333524"/>
            <a:ext cx="12170534" cy="619095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Findings – </a:t>
            </a:r>
            <a:r>
              <a:rPr lang="en-US" sz="44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split train/validate/test: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models performed reasonably well after data prep.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 Forest stood out becoming the Go-To benchmark.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Highlights from the unseen test data (n=10):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 prices were within $100 of list price (1 within $10).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 more predicted prices were within $500.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Worst case had model estimating $5681 for a 2001 Chevy Silverado with 186K miles that was listed at $8750.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5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78" y="465354"/>
            <a:ext cx="12170534" cy="61562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 Results Snapshot </a:t>
            </a:r>
            <a:r>
              <a:rPr lang="en-US" sz="35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(MAE=$884)</a:t>
            </a:r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lang="en-US" sz="5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2600" u="sng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Modeled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u="sng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Listed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Year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Make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  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Miles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Color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26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…</a:t>
            </a:r>
          </a:p>
          <a:p>
            <a:pPr algn="l"/>
            <a:r>
              <a:rPr lang="en-US" sz="2600" dirty="0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$10,996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$10,990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2014	chevy		malibu	  47,466		other		good		</a:t>
            </a:r>
          </a:p>
          <a:p>
            <a:pPr algn="l"/>
            <a:r>
              <a:rPr lang="en-US" sz="2600" dirty="0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$23,086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$22,990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2014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audi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q7 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tdi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  88,427		blue		good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2600" dirty="0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$8,914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  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$8,995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2007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honda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pilot		140,048		grey		excellent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2600" dirty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$5,244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  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$5,400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2005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benz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e320		140,560		silver		good</a:t>
            </a:r>
          </a:p>
          <a:p>
            <a:pPr algn="l"/>
            <a:r>
              <a:rPr lang="en-US" sz="2600" dirty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$21,500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$21,899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2017	chevy		suburb	164,688		black		other</a:t>
            </a:r>
          </a:p>
          <a:p>
            <a:pPr algn="l"/>
            <a:r>
              <a:rPr lang="en-US" sz="2600" dirty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$15,405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$14,899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2008	chevy	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avalan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	144,136		custom	other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:			: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$5,681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  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$8,750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2001	chevy	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silvera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186,238		blue		excellent</a:t>
            </a:r>
          </a:p>
          <a:p>
            <a:pPr algn="l"/>
            <a:r>
              <a:rPr lang="en-US" sz="2600" dirty="0">
                <a:solidFill>
                  <a:srgbClr val="00B0F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$23,748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$22,999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2018	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honda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civic </a:t>
            </a:r>
            <a:r>
              <a:rPr lang="en-US" sz="2600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  44,472		black		excellent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75" y="472769"/>
            <a:ext cx="12170534" cy="591246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6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Specific Process:</a:t>
            </a:r>
          </a:p>
          <a:p>
            <a:pPr algn="l"/>
            <a:endParaRPr lang="en-US" sz="14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14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r>
              <a:rPr lang="en-US" sz="4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EDA / Cleaning / Pre-Processing: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Numeric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Price (target): 		0 or Nan -&gt; Dropped 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	Outliers dropped at [0.5, 0.95]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Year:					2000 and later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Odometer:			Nan -&gt; Rolling average</a:t>
            </a:r>
          </a:p>
          <a:p>
            <a:pPr lvl="2" algn="l"/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		*Sorted by Manufacturer/Model/Year</a:t>
            </a:r>
          </a:p>
          <a:p>
            <a:pPr lvl="2" algn="l"/>
            <a:r>
              <a:rPr lang="en-US" sz="39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		Outliers – Same as price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endParaRPr lang="en-US" sz="3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C9C59-E368-0245-B518-B04B62F5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5" y="358727"/>
            <a:ext cx="3643354" cy="15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029"/>
            <a:ext cx="12170534" cy="65909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Engineering</a:t>
            </a:r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1143000" lvl="1" indent="-685800" algn="l">
              <a:buFontTx/>
              <a:buChar char="-"/>
            </a:pPr>
            <a:r>
              <a:rPr lang="en-US" sz="3800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Categoric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Region:					v1 ignored, v2 compared n=29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Manufacturer: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Ave price/</a:t>
            </a:r>
            <a:r>
              <a:rPr lang="en-US" sz="36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manucturer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per year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Make: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Ave price/make per year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Condition, Color,</a:t>
            </a:r>
          </a:p>
          <a:p>
            <a:pPr lvl="3" algn="l"/>
            <a:r>
              <a:rPr lang="en-US" sz="360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Cylinders, Type: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One-Hot encoding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Fuel:						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gas vs !gas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Transmission:		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 vs !auto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Title:						</a:t>
            </a: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clean vs !clean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3" y="580354"/>
            <a:ext cx="12170534" cy="569729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ML Algorithms: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*Scaled non binary features -&gt; [0, 1]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Baseline Model – OLS Linear Regression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Regularization Techniques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Ridge Regression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Lasso Regression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 Forest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71B92-E8B7-9047-8532-07C7159C8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53" y="3212151"/>
            <a:ext cx="3862032" cy="26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3548</TotalTime>
  <Words>946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</vt:lpstr>
      <vt:lpstr>Calisto MT</vt:lpstr>
      <vt:lpstr>Microsoft Sans Serif</vt:lpstr>
      <vt:lpstr>Wingdings 2</vt:lpstr>
      <vt:lpstr>Slate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Shopping!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Robert Harris</dc:creator>
  <cp:lastModifiedBy>Rob Harris</cp:lastModifiedBy>
  <cp:revision>243</cp:revision>
  <cp:lastPrinted>2022-03-09T20:35:02Z</cp:lastPrinted>
  <dcterms:created xsi:type="dcterms:W3CDTF">2021-02-18T02:29:28Z</dcterms:created>
  <dcterms:modified xsi:type="dcterms:W3CDTF">2022-03-10T14:49:34Z</dcterms:modified>
</cp:coreProperties>
</file>