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74" r:id="rId2"/>
    <p:sldId id="258" r:id="rId3"/>
    <p:sldId id="262" r:id="rId4"/>
    <p:sldId id="263" r:id="rId5"/>
    <p:sldId id="264" r:id="rId6"/>
    <p:sldId id="280" r:id="rId7"/>
    <p:sldId id="284" r:id="rId8"/>
    <p:sldId id="281" r:id="rId9"/>
    <p:sldId id="282" r:id="rId10"/>
    <p:sldId id="261" r:id="rId11"/>
    <p:sldId id="265" r:id="rId12"/>
    <p:sldId id="268" r:id="rId13"/>
    <p:sldId id="279" r:id="rId14"/>
    <p:sldId id="286" r:id="rId15"/>
    <p:sldId id="283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87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2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133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297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3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2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3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0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4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400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4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cs typeface="Microsoft Sans Serif" panose="020B0604020202020204" pitchFamily="34" charset="0"/>
              </a:rPr>
              <a:t>Supervised Learning</a:t>
            </a:r>
            <a:br>
              <a:rPr lang="en-US" sz="3100" dirty="0">
                <a:cs typeface="Microsoft Sans Serif" panose="020B0604020202020204" pitchFamily="34" charset="0"/>
              </a:rPr>
            </a:br>
            <a:endParaRPr lang="en-US" sz="3100" dirty="0">
              <a:cs typeface="Microsoft Sans Serif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5" name="Picture 4" descr="A blue car on a beach&#10;&#10;Description automatically generated with medium confidence">
            <a:extLst>
              <a:ext uri="{FF2B5EF4-FFF2-40B4-BE49-F238E27FC236}">
                <a16:creationId xmlns:a16="http://schemas.microsoft.com/office/drawing/2014/main" id="{9163FDD2-90F0-45A6-9772-C0E85AF94F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2" b="2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2862" y="1732449"/>
            <a:ext cx="554627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63CDE1"/>
              </a:buClr>
            </a:pPr>
            <a:r>
              <a:rPr lang="en-US" sz="3000" dirty="0"/>
              <a:t>Predicting The Asking Price for:</a:t>
            </a:r>
          </a:p>
          <a:p>
            <a:pPr>
              <a:buClr>
                <a:srgbClr val="63CDE1"/>
              </a:buClr>
            </a:pPr>
            <a:r>
              <a:rPr lang="en-US" sz="3000" dirty="0"/>
              <a:t>Used Car Vehicle Listings </a:t>
            </a:r>
          </a:p>
          <a:p>
            <a:pPr>
              <a:buClr>
                <a:srgbClr val="63CDE1"/>
              </a:buClr>
            </a:pPr>
            <a:r>
              <a:rPr lang="en-US" sz="3000" dirty="0"/>
              <a:t>on Craigslist.org</a:t>
            </a:r>
          </a:p>
          <a:p>
            <a:pPr>
              <a:buClr>
                <a:srgbClr val="63CDE1"/>
              </a:buClr>
            </a:pPr>
            <a:r>
              <a:rPr lang="en-US" sz="3000" dirty="0"/>
              <a:t>by</a:t>
            </a:r>
          </a:p>
          <a:p>
            <a:pPr>
              <a:buClr>
                <a:srgbClr val="63CDE1"/>
              </a:buClr>
            </a:pPr>
            <a:r>
              <a:rPr lang="en-US" sz="3000" dirty="0"/>
              <a:t>Robert Harris</a:t>
            </a:r>
          </a:p>
        </p:txBody>
      </p:sp>
    </p:spTree>
    <p:extLst>
      <p:ext uri="{BB962C8B-B14F-4D97-AF65-F5344CB8AC3E}">
        <p14:creationId xmlns:p14="http://schemas.microsoft.com/office/powerpoint/2010/main" val="179242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" y="433508"/>
            <a:ext cx="12170534" cy="6151321"/>
          </a:xfrm>
        </p:spPr>
        <p:txBody>
          <a:bodyPr>
            <a:normAutofit fontScale="70000" lnSpcReduction="2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</a:rPr>
              <a:t>Identify Key Features &amp; Issues: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Manufacturer:	Quantify valuation?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Model:				Quantify valuation?			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Year:				No year listed?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Miles:				Missing information?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Condition:			new, like new, excellent, …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Color:				white, black, …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Cylinders:			4, 6 , 8, …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Type:				</a:t>
            </a:r>
            <a:r>
              <a:rPr lang="en-US" sz="3800" dirty="0" err="1">
                <a:solidFill>
                  <a:schemeClr val="bg1"/>
                </a:solidFill>
              </a:rPr>
              <a:t>suv</a:t>
            </a:r>
            <a:r>
              <a:rPr lang="en-US" sz="3800" dirty="0">
                <a:solidFill>
                  <a:schemeClr val="bg1"/>
                </a:solidFill>
              </a:rPr>
              <a:t>, sedan, coupe, …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Fuel Type:			gas, hybrid, electric, … 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Transmission:		automatic, manual, …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Title:				clean, salvage, parts only, …</a:t>
            </a:r>
          </a:p>
          <a:p>
            <a:pPr marL="1143000" lvl="1" indent="-685800" algn="l">
              <a:buFontTx/>
              <a:buChar char="-"/>
            </a:pPr>
            <a:endParaRPr lang="en-US" sz="38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thinking man image">
            <a:extLst>
              <a:ext uri="{FF2B5EF4-FFF2-40B4-BE49-F238E27FC236}">
                <a16:creationId xmlns:a16="http://schemas.microsoft.com/office/drawing/2014/main" id="{4236A4AD-E744-4000-9301-FA3E391737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64" y="2444152"/>
            <a:ext cx="4106175" cy="2777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621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444" y="870933"/>
            <a:ext cx="12170534" cy="5697292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 Limitations: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File too large 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Split into 46 files of 10K each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California (n = 45,634)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Different location - adjust model accordingly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outdoor, car, vehicle, busy&#10;&#10;Description automatically generated">
            <a:extLst>
              <a:ext uri="{FF2B5EF4-FFF2-40B4-BE49-F238E27FC236}">
                <a16:creationId xmlns:a16="http://schemas.microsoft.com/office/drawing/2014/main" id="{90802358-B611-40BD-8FB7-F90DD35B5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42" y="1079469"/>
            <a:ext cx="3253507" cy="21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0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3586" y="575544"/>
            <a:ext cx="12170534" cy="5900017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‘Exploratory Data Analysis’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Clean dataset:</a:t>
            </a:r>
          </a:p>
          <a:p>
            <a:pPr marL="1600200" lvl="2" indent="-685800" algn="l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Only keep listings with a year and a price</a:t>
            </a:r>
          </a:p>
          <a:p>
            <a:pPr marL="1600200" lvl="2" indent="-685800" algn="l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Outliers in price and odometer eliminated</a:t>
            </a:r>
          </a:p>
          <a:p>
            <a:pPr marL="2057400" lvl="3" indent="-685800" algn="l">
              <a:buFontTx/>
              <a:buChar char="-"/>
            </a:pPr>
            <a:r>
              <a:rPr lang="en-US" sz="3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$2,808,349,000: 		Comes with a free haircut</a:t>
            </a:r>
          </a:p>
          <a:p>
            <a:pPr marL="2057400" lvl="3" indent="-685800" algn="l">
              <a:buFontTx/>
              <a:buChar char="-"/>
            </a:pPr>
            <a:r>
              <a:rPr lang="en-US" sz="3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10,000,000 miles:	Firestone won’t even touch</a:t>
            </a:r>
          </a:p>
          <a:p>
            <a:pPr marL="1600200" lvl="2" indent="-685800" algn="l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Eliminated feature ‘size’ -  73% of data missing</a:t>
            </a:r>
          </a:p>
          <a:p>
            <a:pPr marL="1600200" lvl="2" indent="-685800" algn="l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Filter years from 2000 to present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0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" y="433508"/>
            <a:ext cx="12170534" cy="6346853"/>
          </a:xfrm>
        </p:spPr>
        <p:txBody>
          <a:bodyPr>
            <a:normAutofit fontScale="77500" lnSpcReduction="20000"/>
          </a:bodyPr>
          <a:lstStyle/>
          <a:p>
            <a:pPr marL="685800" indent="-685800" algn="l">
              <a:buFontTx/>
              <a:buChar char="-"/>
            </a:pPr>
            <a:r>
              <a:rPr lang="en-US" sz="85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 Engineering:</a:t>
            </a:r>
            <a:endParaRPr lang="en-US" sz="8500" dirty="0">
              <a:solidFill>
                <a:srgbClr val="002060"/>
              </a:solidFill>
            </a:endParaRP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Manufacturer:		average price per manufacturer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Model:				average price per model per year			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Year:				eliminate listings with no year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Miles:				rolling average of 50 nearest sorted odometer readings*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Condition:			One – hot encoding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Color:						“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Cylinders:					“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Type:						“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Fuel Type:			gas vs non-gas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Transmission:		automatic vs non-automatic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</a:rPr>
              <a:t>Title:				clean vs non-clean (salvage, parts only, …)</a:t>
            </a:r>
          </a:p>
          <a:p>
            <a:pPr marL="1143000" lvl="1" indent="-685800" algn="l">
              <a:buFontTx/>
              <a:buChar char="-"/>
            </a:pPr>
            <a:endParaRPr lang="en-US" sz="38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4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" y="433508"/>
            <a:ext cx="12170534" cy="6346853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Input Features –&gt; Model:</a:t>
            </a:r>
            <a:endParaRPr lang="en-US" sz="38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DE7A0747-50CE-4FDB-B43C-04B6ECCF9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63" y="1621408"/>
            <a:ext cx="7864374" cy="44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1636"/>
            <a:ext cx="12170534" cy="117261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Testing Algorithms:</a:t>
            </a:r>
          </a:p>
          <a:p>
            <a:pPr marL="685800" indent="-685800" algn="l">
              <a:buFontTx/>
              <a:buChar char="-"/>
            </a:pPr>
            <a:endParaRPr lang="en-US" sz="66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46B9-EA75-4EE8-9347-9959DACAD6AE}"/>
              </a:ext>
            </a:extLst>
          </p:cNvPr>
          <p:cNvSpPr txBox="1"/>
          <p:nvPr/>
        </p:nvSpPr>
        <p:spPr>
          <a:xfrm>
            <a:off x="571887" y="1327522"/>
            <a:ext cx="108692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32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OLS – Linear Regression: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Estimate unknown parameters</a:t>
            </a:r>
            <a:endParaRPr lang="en-US" sz="2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32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Lasso Regression: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Reduces Overfitting</a:t>
            </a:r>
            <a:r>
              <a:rPr lang="en-US" sz="32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Ridge Regression: 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Eliminates unimportant features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32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Elastic Net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Combines </a:t>
            </a:r>
            <a:r>
              <a:rPr lang="en-US" sz="24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positives of both</a:t>
            </a:r>
            <a:endParaRPr lang="en-US" sz="2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 Lasso and Ridge</a:t>
            </a:r>
            <a:endParaRPr lang="en-US" sz="24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800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sky, outdoor, road, transport&#10;&#10;Description automatically generated">
            <a:extLst>
              <a:ext uri="{FF2B5EF4-FFF2-40B4-BE49-F238E27FC236}">
                <a16:creationId xmlns:a16="http://schemas.microsoft.com/office/drawing/2014/main" id="{297DDC15-8B0F-41B7-A0A1-DAC29D134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50" y="3685645"/>
            <a:ext cx="3199044" cy="22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1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6" y="424885"/>
            <a:ext cx="12170534" cy="117261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Results: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46B9-EA75-4EE8-9347-9959DACAD6AE}"/>
              </a:ext>
            </a:extLst>
          </p:cNvPr>
          <p:cNvSpPr txBox="1"/>
          <p:nvPr/>
        </p:nvSpPr>
        <p:spPr>
          <a:xfrm>
            <a:off x="701174" y="1507274"/>
            <a:ext cx="100868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Everyone of our Linear Regression Models predicted an accuracy score between 95.2 - 95.5% of listing an appropriate listing price as posted on Craigslist.org.</a:t>
            </a:r>
          </a:p>
          <a:p>
            <a:pPr algn="l"/>
            <a:endParaRPr lang="en-US" sz="36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Furthermore, everyone of the algorithm results were verified with Cross-Validation scores reaching upwards of 96.2% accuracy.</a:t>
            </a:r>
            <a:endParaRPr lang="en-US" sz="2800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4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3" y="402582"/>
            <a:ext cx="12170534" cy="5633384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 Investigation:</a:t>
            </a:r>
            <a:endParaRPr lang="en-US" sz="36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12121"/>
                </a:solidFill>
                <a:effectLst/>
                <a:latin typeface="Roboto"/>
              </a:rPr>
              <a:t>	Adjusting this model to incorporate sales price would 		be optimal.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12121"/>
                </a:solidFill>
                <a:effectLst/>
                <a:latin typeface="Roboto"/>
              </a:rPr>
              <a:t>The ability to predict the best listing price to maximize sales price would be an ideal direction to pursue.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8" algn="l"/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32199F90-3567-4B5A-AF5B-46DDD33C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4188116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DADADA"/>
                </a:solidFill>
                <a:cs typeface="Microsoft Sans Serif" panose="020B0604020202020204" pitchFamily="34" charset="0"/>
              </a:rPr>
              <a:t>Happy Listing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cars parked in a parking lot&#10;&#10;Description automatically generated with medium confidence">
            <a:extLst>
              <a:ext uri="{FF2B5EF4-FFF2-40B4-BE49-F238E27FC236}">
                <a16:creationId xmlns:a16="http://schemas.microsoft.com/office/drawing/2014/main" id="{9E91AC41-C841-49C0-859A-C934112DF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89" y="1708360"/>
            <a:ext cx="5562032" cy="32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4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030" y="1175715"/>
            <a:ext cx="12170534" cy="4314423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So, it’s time to sell your car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You’ve decided to list it on Craigslist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But, how for how much ???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 to </a:t>
            </a:r>
            <a:r>
              <a:rPr lang="en-US" sz="46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 some research</a:t>
            </a: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hat, person, wearing&#10;&#10;Description automatically generated">
            <a:extLst>
              <a:ext uri="{FF2B5EF4-FFF2-40B4-BE49-F238E27FC236}">
                <a16:creationId xmlns:a16="http://schemas.microsoft.com/office/drawing/2014/main" id="{C138615F-6527-4BBC-84FB-CD7F769F0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3" y="3850182"/>
            <a:ext cx="3308817" cy="23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71607"/>
            <a:ext cx="12170534" cy="467503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scour the current listings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Low miles, garage kept, granny driven, …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A4/S4, A5/S5, A6/S6, A7/S7/RS7, …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 car, 2 car, red car, blue car, …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Information Overload!!!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6" y="1503608"/>
            <a:ext cx="12170534" cy="5116134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 to turn?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Don’t worry – we’ve got you covered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Predictive Modeling – Supervised Learning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Hal the supercomputer has your back</a:t>
            </a: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5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47" y="580353"/>
            <a:ext cx="12170534" cy="5912461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Task -  Predict Asking Price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Develop a machine learning algorithm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Gather car’s features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Input those features 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Shake them, not stirred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191919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Voilà</a:t>
            </a: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Your Price is _____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 descr="The front of a car&#10;&#10;Description automatically generated with medium confidence">
            <a:extLst>
              <a:ext uri="{FF2B5EF4-FFF2-40B4-BE49-F238E27FC236}">
                <a16:creationId xmlns:a16="http://schemas.microsoft.com/office/drawing/2014/main" id="{57605470-B035-40B4-80BE-A3DC21AF5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95" y="3910642"/>
            <a:ext cx="3518797" cy="21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47" y="580354"/>
            <a:ext cx="12170534" cy="5697292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Market: California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F745B03E-AC3F-4D68-ACD8-513B3359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19" y="1977820"/>
            <a:ext cx="6323217" cy="36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3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47" y="580354"/>
            <a:ext cx="12170534" cy="5697292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Supply per Model Year: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24303-7ECE-43F8-A281-45F344FD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18" y="1904999"/>
            <a:ext cx="11978721" cy="39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47" y="580354"/>
            <a:ext cx="12170534" cy="5697292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Price per Year: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AA26A-63A9-44B3-A4A0-FE4F2884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57" y="1809750"/>
            <a:ext cx="11385799" cy="39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0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47" y="580354"/>
            <a:ext cx="12170534" cy="5697292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Price per Make: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D51FC-226E-4F2C-94AE-D0D8C956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5" y="1628774"/>
            <a:ext cx="11462417" cy="4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1334</TotalTime>
  <Words>622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Calisto MT</vt:lpstr>
      <vt:lpstr>Microsoft Sans Serif</vt:lpstr>
      <vt:lpstr>Roboto</vt:lpstr>
      <vt:lpstr>Wingdings 2</vt:lpstr>
      <vt:lpstr>Slate</vt:lpstr>
      <vt:lpstr>Supervised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Happy Listing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Robert Harris</dc:creator>
  <cp:lastModifiedBy>Robert Harris</cp:lastModifiedBy>
  <cp:revision>194</cp:revision>
  <dcterms:created xsi:type="dcterms:W3CDTF">2021-02-18T02:29:28Z</dcterms:created>
  <dcterms:modified xsi:type="dcterms:W3CDTF">2021-04-15T14:36:56Z</dcterms:modified>
</cp:coreProperties>
</file>