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74" r:id="rId2"/>
    <p:sldId id="258" r:id="rId3"/>
    <p:sldId id="262" r:id="rId4"/>
    <p:sldId id="288" r:id="rId5"/>
    <p:sldId id="264" r:id="rId6"/>
    <p:sldId id="265" r:id="rId7"/>
    <p:sldId id="280" r:id="rId8"/>
    <p:sldId id="284" r:id="rId9"/>
    <p:sldId id="281" r:id="rId10"/>
    <p:sldId id="282" r:id="rId11"/>
    <p:sldId id="261" r:id="rId12"/>
    <p:sldId id="268" r:id="rId13"/>
    <p:sldId id="286" r:id="rId14"/>
    <p:sldId id="283" r:id="rId15"/>
    <p:sldId id="269"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2" d="100"/>
          <a:sy n="62" d="100"/>
        </p:scale>
        <p:origin x="48"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17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7871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19429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19133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36297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8963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51727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7737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460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984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77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58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5/12/2021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64006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374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230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3044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15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D6E202-B606-4609-B914-27C9371A1F6D}" type="datetime1">
              <a:rPr lang="en-US" smtClean="0"/>
              <a:t>5/12/2021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9521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913795" y="609600"/>
            <a:ext cx="10353762" cy="970450"/>
          </a:xfrm>
        </p:spPr>
        <p:txBody>
          <a:bodyPr vert="horz" lIns="91440" tIns="45720" rIns="91440" bIns="45720" rtlCol="0" anchor="ctr">
            <a:normAutofit fontScale="90000"/>
          </a:bodyPr>
          <a:lstStyle/>
          <a:p>
            <a:pPr>
              <a:lnSpc>
                <a:spcPct val="90000"/>
              </a:lnSpc>
            </a:pPr>
            <a:r>
              <a:rPr lang="en-US" sz="5600" dirty="0">
                <a:cs typeface="Microsoft Sans Serif" panose="020B0604020202020204" pitchFamily="34" charset="0"/>
              </a:rPr>
              <a:t>Unsupervised Learning</a:t>
            </a:r>
            <a:br>
              <a:rPr lang="en-US" sz="3100" dirty="0">
                <a:cs typeface="Microsoft Sans Serif" panose="020B0604020202020204" pitchFamily="34" charset="0"/>
              </a:rPr>
            </a:br>
            <a:endParaRPr lang="en-US" sz="3100" dirty="0">
              <a:cs typeface="Microsoft Sans Serif" panose="020B0604020202020204" pitchFamily="34" charset="0"/>
            </a:endParaRPr>
          </a:p>
        </p:txBody>
      </p:sp>
      <p:pic>
        <p:nvPicPr>
          <p:cNvPr id="27" name="Picture 26">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5722862" y="1732449"/>
            <a:ext cx="5546272" cy="4058751"/>
          </a:xfrm>
        </p:spPr>
        <p:txBody>
          <a:bodyPr vert="horz" lIns="91440" tIns="45720" rIns="91440" bIns="45720" rtlCol="0" anchor="ctr">
            <a:normAutofit/>
          </a:bodyPr>
          <a:lstStyle/>
          <a:p>
            <a:pPr>
              <a:buClr>
                <a:srgbClr val="63CDE1"/>
              </a:buClr>
            </a:pPr>
            <a:r>
              <a:rPr lang="en-US" sz="3000" dirty="0"/>
              <a:t>An Investigation into US Gun Violence</a:t>
            </a:r>
          </a:p>
          <a:p>
            <a:pPr>
              <a:buClr>
                <a:srgbClr val="63CDE1"/>
              </a:buClr>
            </a:pPr>
            <a:r>
              <a:rPr lang="en-US" sz="3000" dirty="0"/>
              <a:t>by</a:t>
            </a:r>
          </a:p>
          <a:p>
            <a:pPr>
              <a:buClr>
                <a:srgbClr val="63CDE1"/>
              </a:buClr>
            </a:pPr>
            <a:r>
              <a:rPr lang="en-US" sz="3000" dirty="0"/>
              <a:t>Robert Harris</a:t>
            </a:r>
          </a:p>
        </p:txBody>
      </p:sp>
      <p:pic>
        <p:nvPicPr>
          <p:cNvPr id="6" name="Picture 5" descr="A picture containing weapon, gun&#10;&#10;Description automatically generated">
            <a:extLst>
              <a:ext uri="{FF2B5EF4-FFF2-40B4-BE49-F238E27FC236}">
                <a16:creationId xmlns:a16="http://schemas.microsoft.com/office/drawing/2014/main" id="{726191C1-3423-4DE6-B6D4-ACC9DE11B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91" y="2175083"/>
            <a:ext cx="4528641" cy="3013605"/>
          </a:xfrm>
          <a:prstGeom prst="rect">
            <a:avLst/>
          </a:prstGeom>
        </p:spPr>
      </p:pic>
    </p:spTree>
    <p:extLst>
      <p:ext uri="{BB962C8B-B14F-4D97-AF65-F5344CB8AC3E}">
        <p14:creationId xmlns:p14="http://schemas.microsoft.com/office/powerpoint/2010/main" val="179242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2847" y="580354"/>
            <a:ext cx="12170534" cy="5697292"/>
          </a:xfrm>
        </p:spPr>
        <p:txBody>
          <a:bodyPr>
            <a:normAutofit/>
          </a:bodyPr>
          <a:lstStyle/>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Key Words:</a:t>
            </a: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 typeface="Arial" panose="020B0604020202020204" pitchFamily="34" charset="0"/>
              <a:buChar char="•"/>
            </a:pPr>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D60A9A3E-C32B-492C-91A0-8570757AA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80" y="1376633"/>
            <a:ext cx="5687088" cy="4271690"/>
          </a:xfrm>
          <a:prstGeom prst="rect">
            <a:avLst/>
          </a:prstGeom>
        </p:spPr>
      </p:pic>
    </p:spTree>
    <p:extLst>
      <p:ext uri="{BB962C8B-B14F-4D97-AF65-F5344CB8AC3E}">
        <p14:creationId xmlns:p14="http://schemas.microsoft.com/office/powerpoint/2010/main" val="164965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533" y="433508"/>
            <a:ext cx="12170534" cy="6151321"/>
          </a:xfrm>
        </p:spPr>
        <p:txBody>
          <a:bodyPr>
            <a:normAutofit/>
          </a:bodyPr>
          <a:lstStyle/>
          <a:p>
            <a:pPr marL="685800" indent="-685800" algn="l">
              <a:buFontTx/>
              <a:buChar char="-"/>
            </a:pPr>
            <a:r>
              <a:rPr lang="en-US" sz="6600" dirty="0">
                <a:solidFill>
                  <a:srgbClr val="002060"/>
                </a:solidFill>
              </a:rPr>
              <a:t>Where to begin?</a:t>
            </a:r>
          </a:p>
          <a:p>
            <a:pPr marL="1143000" lvl="1" indent="-685800" algn="l">
              <a:buFontTx/>
              <a:buChar char="-"/>
            </a:pPr>
            <a:r>
              <a:rPr lang="en-US" sz="3800" dirty="0">
                <a:solidFill>
                  <a:schemeClr val="bg1"/>
                </a:solidFill>
              </a:rPr>
              <a:t>Data Cleaning – Extensive Text</a:t>
            </a:r>
          </a:p>
          <a:p>
            <a:pPr marL="1143000" lvl="1" indent="-685800" algn="l">
              <a:buFontTx/>
              <a:buChar char="-"/>
            </a:pPr>
            <a:r>
              <a:rPr lang="en-US" sz="3800" dirty="0">
                <a:solidFill>
                  <a:schemeClr val="bg1"/>
                </a:solidFill>
              </a:rPr>
              <a:t>Feature Engineering</a:t>
            </a:r>
          </a:p>
          <a:p>
            <a:pPr marL="1600200" lvl="2" indent="-685800" algn="l">
              <a:buFontTx/>
              <a:buChar char="-"/>
            </a:pPr>
            <a:r>
              <a:rPr lang="en-US" sz="3600" dirty="0">
                <a:solidFill>
                  <a:schemeClr val="bg1"/>
                </a:solidFill>
              </a:rPr>
              <a:t>Text descriptors – Key words</a:t>
            </a:r>
          </a:p>
          <a:p>
            <a:pPr marL="1600200" lvl="2" indent="-685800" algn="l">
              <a:buFontTx/>
              <a:buChar char="-"/>
            </a:pPr>
            <a:r>
              <a:rPr lang="en-US" sz="3600" dirty="0">
                <a:solidFill>
                  <a:schemeClr val="bg1"/>
                </a:solidFill>
              </a:rPr>
              <a:t>The number of features became overwhelming</a:t>
            </a:r>
          </a:p>
          <a:p>
            <a:pPr marL="1600200" lvl="2" indent="-685800" algn="l">
              <a:buFontTx/>
              <a:buChar char="-"/>
            </a:pPr>
            <a:r>
              <a:rPr lang="en-US" sz="3600" dirty="0">
                <a:solidFill>
                  <a:schemeClr val="bg1"/>
                </a:solidFill>
              </a:rPr>
              <a:t>Eliminate non-essential features</a:t>
            </a:r>
          </a:p>
          <a:p>
            <a:pPr marL="1143000" lvl="1" indent="-685800" algn="l">
              <a:buFontTx/>
              <a:buChar char="-"/>
            </a:pPr>
            <a:endParaRPr lang="en-US" sz="3800" dirty="0">
              <a:solidFill>
                <a:schemeClr val="bg1"/>
              </a:solidFill>
            </a:endParaRPr>
          </a:p>
          <a:p>
            <a:pPr marL="685800" indent="-685800" algn="l">
              <a:buFontTx/>
              <a:buChar char="-"/>
            </a:pPr>
            <a:endParaRPr lang="en-US" sz="4000" dirty="0">
              <a:solidFill>
                <a:schemeClr val="bg1"/>
              </a:solidFill>
            </a:endParaRPr>
          </a:p>
          <a:p>
            <a:pPr marL="685800" indent="-685800" algn="l">
              <a:buFontTx/>
              <a:buChar char="-"/>
            </a:pPr>
            <a:endParaRPr lang="en-US" sz="4000" dirty="0">
              <a:solidFill>
                <a:schemeClr val="bg1"/>
              </a:solidFill>
            </a:endParaRPr>
          </a:p>
          <a:p>
            <a:pPr marL="685800" indent="-685800" algn="l">
              <a:buFontTx/>
              <a:buChar char="-"/>
            </a:pPr>
            <a:endParaRPr lang="en-US" sz="4000" dirty="0">
              <a:solidFill>
                <a:schemeClr val="bg1"/>
              </a:solidFill>
            </a:endParaRPr>
          </a:p>
        </p:txBody>
      </p:sp>
      <p:pic>
        <p:nvPicPr>
          <p:cNvPr id="4" name="Picture 3" descr="Image result for thinking man image">
            <a:extLst>
              <a:ext uri="{FF2B5EF4-FFF2-40B4-BE49-F238E27FC236}">
                <a16:creationId xmlns:a16="http://schemas.microsoft.com/office/drawing/2014/main" id="{4236A4AD-E744-4000-9301-FA3E391737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98541" y="1214076"/>
            <a:ext cx="3693459" cy="2295091"/>
          </a:xfrm>
          <a:prstGeom prst="rect">
            <a:avLst/>
          </a:prstGeom>
          <a:noFill/>
          <a:ln>
            <a:noFill/>
          </a:ln>
        </p:spPr>
      </p:pic>
    </p:spTree>
    <p:extLst>
      <p:ext uri="{BB962C8B-B14F-4D97-AF65-F5344CB8AC3E}">
        <p14:creationId xmlns:p14="http://schemas.microsoft.com/office/powerpoint/2010/main" val="75621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63586" y="575544"/>
            <a:ext cx="12170534" cy="5900017"/>
          </a:xfrm>
        </p:spPr>
        <p:txBody>
          <a:bodyPr>
            <a:normAutofit/>
          </a:bodyPr>
          <a:lstStyle/>
          <a:p>
            <a:pPr marL="685800" indent="-685800" algn="l">
              <a:buFontTx/>
              <a:buChar char="-"/>
            </a:pPr>
            <a:r>
              <a:rPr lang="en-US" sz="6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‘Computational Limitations:’</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entire file was unable to upload to </a:t>
            </a:r>
            <a:r>
              <a:rPr lang="en-US" sz="38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Colab</a:t>
            </a: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Used dataset from 2018 as a compromise.</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Encoding state and city was too much for CPU.</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Therefore, state and city were eliminated.</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Time to feed the beast.</a:t>
            </a:r>
            <a:b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Tx/>
              <a:buChar char="-"/>
            </a:pPr>
            <a:endPar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spTree>
    <p:extLst>
      <p:ext uri="{BB962C8B-B14F-4D97-AF65-F5344CB8AC3E}">
        <p14:creationId xmlns:p14="http://schemas.microsoft.com/office/powerpoint/2010/main" val="115760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 y="2211573"/>
            <a:ext cx="4552948" cy="3308694"/>
          </a:xfrm>
        </p:spPr>
        <p:txBody>
          <a:bodyPr>
            <a:normAutofit/>
          </a:bodyPr>
          <a:lstStyle/>
          <a:p>
            <a:pPr marL="685800" indent="-685800" algn="l">
              <a:buFontTx/>
              <a:buChar char="-"/>
            </a:pPr>
            <a:r>
              <a:rPr lang="en-US" sz="4000" dirty="0">
                <a:latin typeface="Microsoft Sans Serif" panose="020B0604020202020204" pitchFamily="34" charset="0"/>
                <a:ea typeface="Microsoft Sans Serif" panose="020B0604020202020204" pitchFamily="34" charset="0"/>
                <a:cs typeface="Microsoft Sans Serif" panose="020B0604020202020204" pitchFamily="34" charset="0"/>
              </a:rPr>
              <a:t>Unsupervised Learning</a:t>
            </a:r>
            <a:endParaRPr lang="en-US" sz="4000" dirty="0"/>
          </a:p>
          <a:p>
            <a:pPr marL="685800" indent="-685800" algn="l">
              <a:buFontTx/>
              <a:buChar char="-"/>
            </a:pPr>
            <a:endParaRPr lang="en-US" dirty="0">
              <a:solidFill>
                <a:srgbClr val="02FEC0"/>
              </a:solidFill>
            </a:endParaRPr>
          </a:p>
          <a:p>
            <a:pPr marL="685800" indent="-685800" algn="l">
              <a:buFontTx/>
              <a:buChar char="-"/>
            </a:pPr>
            <a:endParaRPr lang="en-US" dirty="0">
              <a:solidFill>
                <a:srgbClr val="02FEC0"/>
              </a:solidFill>
            </a:endParaRPr>
          </a:p>
          <a:p>
            <a:pPr marL="685800" indent="-685800" algn="l">
              <a:buFontTx/>
              <a:buChar char="-"/>
            </a:pPr>
            <a:endParaRPr lang="en-US" dirty="0">
              <a:solidFill>
                <a:srgbClr val="02FEC0"/>
              </a:solidFill>
            </a:endParaRPr>
          </a:p>
        </p:txBody>
      </p:sp>
      <p:pic>
        <p:nvPicPr>
          <p:cNvPr id="10" name="Picture 9">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12" name="Picture 11">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5" name="Picture 4" descr="A screenshot of a video game&#10;&#10;Description automatically generated with medium confidence">
            <a:extLst>
              <a:ext uri="{FF2B5EF4-FFF2-40B4-BE49-F238E27FC236}">
                <a16:creationId xmlns:a16="http://schemas.microsoft.com/office/drawing/2014/main" id="{F210E663-CAD6-409C-9821-A9D6C0CB9BB0}"/>
              </a:ext>
            </a:extLst>
          </p:cNvPr>
          <p:cNvPicPr>
            <a:picLocks noChangeAspect="1"/>
          </p:cNvPicPr>
          <p:nvPr/>
        </p:nvPicPr>
        <p:blipFill rotWithShape="1">
          <a:blip r:embed="rId4">
            <a:extLst>
              <a:ext uri="{28A0092B-C50C-407E-A947-70E740481C1C}">
                <a14:useLocalDpi xmlns:a14="http://schemas.microsoft.com/office/drawing/2010/main" val="0"/>
              </a:ext>
            </a:extLst>
          </a:blip>
          <a:srcRect l="34037" r="15590" b="7"/>
          <a:stretch/>
        </p:blipFill>
        <p:spPr>
          <a:xfrm>
            <a:off x="4654297" y="10"/>
            <a:ext cx="7537704" cy="6857990"/>
          </a:xfrm>
          <a:prstGeom prst="rect">
            <a:avLst/>
          </a:prstGeom>
        </p:spPr>
      </p:pic>
    </p:spTree>
    <p:extLst>
      <p:ext uri="{BB962C8B-B14F-4D97-AF65-F5344CB8AC3E}">
        <p14:creationId xmlns:p14="http://schemas.microsoft.com/office/powerpoint/2010/main" val="228983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321636"/>
            <a:ext cx="4702629" cy="2114203"/>
          </a:xfrm>
        </p:spPr>
        <p:txBody>
          <a:bodyPr>
            <a:normAutofit/>
          </a:bodyPr>
          <a:lstStyle/>
          <a:p>
            <a:pPr marL="685800" indent="-685800" algn="l">
              <a:buFontTx/>
              <a:buChar char="-"/>
            </a:pPr>
            <a:r>
              <a:rPr lang="en-US" sz="71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Process:</a:t>
            </a:r>
          </a:p>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343400" lvl="8" indent="-685800" algn="l">
              <a:buFont typeface="Arial" panose="020B0604020202020204" pitchFamily="34" charset="0"/>
              <a:buChar char="•"/>
            </a:pPr>
            <a:endPar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sp>
        <p:nvSpPr>
          <p:cNvPr id="5" name="TextBox 4">
            <a:extLst>
              <a:ext uri="{FF2B5EF4-FFF2-40B4-BE49-F238E27FC236}">
                <a16:creationId xmlns:a16="http://schemas.microsoft.com/office/drawing/2014/main" id="{ADAC46B9-EA75-4EE8-9347-9959DACAD6AE}"/>
              </a:ext>
            </a:extLst>
          </p:cNvPr>
          <p:cNvSpPr txBox="1"/>
          <p:nvPr/>
        </p:nvSpPr>
        <p:spPr>
          <a:xfrm>
            <a:off x="5335988" y="105761"/>
            <a:ext cx="6658789" cy="7171194"/>
          </a:xfrm>
          <a:prstGeom prst="rect">
            <a:avLst/>
          </a:prstGeom>
          <a:noFill/>
        </p:spPr>
        <p:txBody>
          <a:bodyPr wrap="square" rtlCol="0">
            <a:spAutoFit/>
          </a:bodyPr>
          <a:lstStyle/>
          <a:p>
            <a:pPr marL="571500" indent="-571500" algn="l">
              <a:lnSpc>
                <a:spcPct val="150000"/>
              </a:lnSpc>
              <a:buFont typeface="+mj-lt"/>
              <a:buAutoNum type="romanUcPeriod"/>
            </a:pPr>
            <a:r>
              <a:rPr lang="en-US" sz="32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Preliminary: </a:t>
            </a:r>
          </a:p>
          <a:p>
            <a:pPr marL="1028700" lvl="1" indent="-571500">
              <a:lnSpc>
                <a:spcPct val="150000"/>
              </a:lnSpc>
              <a:buFont typeface="Arial" panose="020B0604020202020204" pitchFamily="34" charset="0"/>
              <a:buChar char="•"/>
            </a:pPr>
            <a:r>
              <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Establis</a:t>
            </a:r>
            <a:r>
              <a:rPr lang="en-US" sz="2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 ‘fatality’ as target</a:t>
            </a:r>
          </a:p>
          <a:p>
            <a:pPr marL="1028700" lvl="1" indent="-571500">
              <a:lnSpc>
                <a:spcPct val="150000"/>
              </a:lnSpc>
              <a:buFont typeface="Arial" panose="020B0604020202020204" pitchFamily="34" charset="0"/>
              <a:buChar char="•"/>
            </a:pPr>
            <a:r>
              <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Standardize</a:t>
            </a:r>
          </a:p>
          <a:p>
            <a:pPr marL="571500" indent="-571500" algn="l">
              <a:lnSpc>
                <a:spcPct val="150000"/>
              </a:lnSpc>
              <a:buFont typeface="+mj-lt"/>
              <a:buAutoNum type="romanUcPeriod"/>
            </a:pPr>
            <a:r>
              <a:rPr lang="en-US" sz="32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Basic Clustering:</a:t>
            </a:r>
          </a:p>
          <a:p>
            <a:pPr marL="1028700" lvl="1" indent="-571500">
              <a:lnSpc>
                <a:spcPct val="150000"/>
              </a:lnSpc>
              <a:buFont typeface="Arial" panose="020B0604020202020204" pitchFamily="34" charset="0"/>
              <a:buChar char="•"/>
            </a:pPr>
            <a:r>
              <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K-Means</a:t>
            </a:r>
          </a:p>
          <a:p>
            <a:pPr marL="1028700" lvl="1" indent="-571500">
              <a:lnSpc>
                <a:spcPct val="150000"/>
              </a:lnSpc>
              <a:buFont typeface="Arial" panose="020B0604020202020204" pitchFamily="34" charset="0"/>
              <a:buChar char="•"/>
            </a:pPr>
            <a:r>
              <a:rPr lang="en-US" sz="2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Hierarchical - Agglomerative </a:t>
            </a:r>
          </a:p>
          <a:p>
            <a:pPr marL="1028700" lvl="1" indent="-571500">
              <a:lnSpc>
                <a:spcPct val="150000"/>
              </a:lnSpc>
              <a:buFont typeface="Arial" panose="020B0604020202020204" pitchFamily="34" charset="0"/>
              <a:buChar char="•"/>
            </a:pPr>
            <a:r>
              <a:rPr lang="en-US" sz="2000" dirty="0" err="1">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DBScan</a:t>
            </a:r>
            <a:endPar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028700" lvl="1" indent="-571500">
              <a:lnSpc>
                <a:spcPct val="150000"/>
              </a:lnSpc>
              <a:buFont typeface="Arial" panose="020B0604020202020204" pitchFamily="34" charset="0"/>
              <a:buChar char="•"/>
            </a:pPr>
            <a:r>
              <a:rPr lang="en-US" sz="2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Gaussian Mixture Method (GMM)</a:t>
            </a:r>
            <a:endPar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571500" indent="-571500" algn="l">
              <a:lnSpc>
                <a:spcPct val="150000"/>
              </a:lnSpc>
              <a:buFont typeface="+mj-lt"/>
              <a:buAutoNum type="romanUcPeriod"/>
            </a:pPr>
            <a:r>
              <a:rPr lang="en-US" sz="32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Dimensionality Reduction:</a:t>
            </a:r>
          </a:p>
          <a:p>
            <a:pPr marL="1028700" lvl="1" indent="-571500">
              <a:lnSpc>
                <a:spcPct val="150000"/>
              </a:lnSpc>
              <a:buFont typeface="Arial" panose="020B0604020202020204" pitchFamily="34" charset="0"/>
              <a:buChar char="•"/>
            </a:pPr>
            <a:r>
              <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PCA</a:t>
            </a:r>
          </a:p>
          <a:p>
            <a:pPr marL="1028700" lvl="1" indent="-571500">
              <a:lnSpc>
                <a:spcPct val="150000"/>
              </a:lnSpc>
              <a:buFont typeface="Arial" panose="020B0604020202020204" pitchFamily="34" charset="0"/>
              <a:buChar char="•"/>
            </a:pPr>
            <a:r>
              <a:rPr lang="en-US" sz="2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T-SNE</a:t>
            </a:r>
          </a:p>
          <a:p>
            <a:pPr marL="1028700" lvl="1" indent="-571500">
              <a:lnSpc>
                <a:spcPct val="150000"/>
              </a:lnSpc>
              <a:buFont typeface="Arial" panose="020B0604020202020204" pitchFamily="34" charset="0"/>
              <a:buChar char="•"/>
            </a:pPr>
            <a:r>
              <a:rPr lang="en-US" sz="200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UMAP</a:t>
            </a:r>
          </a:p>
          <a:p>
            <a:endParaRPr lang="en-US" sz="28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dirty="0"/>
          </a:p>
        </p:txBody>
      </p:sp>
    </p:spTree>
    <p:extLst>
      <p:ext uri="{BB962C8B-B14F-4D97-AF65-F5344CB8AC3E}">
        <p14:creationId xmlns:p14="http://schemas.microsoft.com/office/powerpoint/2010/main" val="103661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21466" y="424885"/>
            <a:ext cx="12170534" cy="1172612"/>
          </a:xfrm>
        </p:spPr>
        <p:txBody>
          <a:bodyPr>
            <a:normAutofit lnSpcReduction="10000"/>
          </a:bodyPr>
          <a:lstStyle/>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Results </a:t>
            </a:r>
            <a:r>
              <a:rPr lang="en-US" sz="4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(n=13,803 incidents)</a:t>
            </a: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343400" lvl="8" indent="-685800" algn="l">
              <a:buFont typeface="Arial" panose="020B0604020202020204" pitchFamily="34" charset="0"/>
              <a:buChar char="•"/>
            </a:pPr>
            <a:endPar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sp>
        <p:nvSpPr>
          <p:cNvPr id="5" name="TextBox 4">
            <a:extLst>
              <a:ext uri="{FF2B5EF4-FFF2-40B4-BE49-F238E27FC236}">
                <a16:creationId xmlns:a16="http://schemas.microsoft.com/office/drawing/2014/main" id="{ADAC46B9-EA75-4EE8-9347-9959DACAD6AE}"/>
              </a:ext>
            </a:extLst>
          </p:cNvPr>
          <p:cNvSpPr txBox="1"/>
          <p:nvPr/>
        </p:nvSpPr>
        <p:spPr>
          <a:xfrm>
            <a:off x="701173" y="1507274"/>
            <a:ext cx="11393495" cy="5539978"/>
          </a:xfrm>
          <a:prstGeom prst="rect">
            <a:avLst/>
          </a:prstGeom>
          <a:noFill/>
        </p:spPr>
        <p:txBody>
          <a:bodyPr wrap="square" rtlCol="0">
            <a:spAutoFit/>
          </a:bodyPr>
          <a:lstStyle/>
          <a:p>
            <a:pPr marL="742950" indent="-742950" algn="l">
              <a:lnSpc>
                <a:spcPct val="150000"/>
              </a:lnSpc>
              <a:buFont typeface="+mj-lt"/>
              <a:buAutoNum type="arabicPeriod"/>
            </a:pPr>
            <a:r>
              <a:rPr lang="en-US" sz="2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Clustering identified groups of 12-28 out of original 42.</a:t>
            </a:r>
          </a:p>
          <a:p>
            <a:pPr marL="742950" indent="-742950" algn="l">
              <a:lnSpc>
                <a:spcPct val="150000"/>
              </a:lnSpc>
              <a:buFont typeface="+mj-lt"/>
              <a:buAutoNum type="arabicPeriod"/>
            </a:pPr>
            <a:r>
              <a:rPr lang="en-US" sz="2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K-Means and hierarchical clustering at 26 scored the highest when ground truth was not taken into account.</a:t>
            </a:r>
          </a:p>
          <a:p>
            <a:pPr marL="742950" indent="-742950" algn="l">
              <a:lnSpc>
                <a:spcPct val="150000"/>
              </a:lnSpc>
              <a:buFont typeface="+mj-lt"/>
              <a:buAutoNum type="arabicPeriod"/>
            </a:pPr>
            <a:r>
              <a:rPr lang="en-US" sz="2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dendrogram clearly shows 14 clusters.</a:t>
            </a:r>
          </a:p>
          <a:p>
            <a:pPr marL="742950" indent="-742950" algn="l">
              <a:lnSpc>
                <a:spcPct val="150000"/>
              </a:lnSpc>
              <a:buFont typeface="+mj-lt"/>
              <a:buAutoNum type="arabicPeriod"/>
            </a:pPr>
            <a:r>
              <a:rPr lang="en-US" sz="2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Dimensionality reduction displayed a strong clustering of between 12-15 clusters.</a:t>
            </a:r>
          </a:p>
          <a:p>
            <a:pPr marL="742950" indent="-742950" algn="l">
              <a:lnSpc>
                <a:spcPct val="150000"/>
              </a:lnSpc>
              <a:buFont typeface="+mj-lt"/>
              <a:buAutoNum type="arabicPeriod"/>
            </a:pPr>
            <a:r>
              <a:rPr lang="en-US" sz="2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The target value of ‘fatalities, was relatively equally distributed between relational clusters.</a:t>
            </a:r>
            <a:endParaRPr lang="en-US" sz="2800" dirty="0">
              <a:solidFill>
                <a:srgbClr val="C0000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dirty="0"/>
          </a:p>
        </p:txBody>
      </p:sp>
    </p:spTree>
    <p:extLst>
      <p:ext uri="{BB962C8B-B14F-4D97-AF65-F5344CB8AC3E}">
        <p14:creationId xmlns:p14="http://schemas.microsoft.com/office/powerpoint/2010/main" val="48654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0733" y="402582"/>
            <a:ext cx="12170534" cy="6536100"/>
          </a:xfrm>
        </p:spPr>
        <p:txBody>
          <a:bodyPr>
            <a:normAutofit/>
          </a:bodyPr>
          <a:lstStyle/>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Future Investigation:</a:t>
            </a:r>
            <a:endParaRPr lang="en-US" sz="3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028700" lvl="1" indent="-571500" algn="l">
              <a:buFont typeface="Arial" panose="020B0604020202020204" pitchFamily="34" charset="0"/>
              <a:buChar char="•"/>
            </a:pPr>
            <a:r>
              <a:rPr lang="en-US" sz="3400" b="0" i="0" dirty="0">
                <a:solidFill>
                  <a:srgbClr val="212121"/>
                </a:solidFill>
                <a:effectLst/>
                <a:latin typeface="Roboto"/>
              </a:rPr>
              <a:t>Incorporating Natural Language Processing(NLP) into dissecting the effects of specific key words would be the natural segue from this initial investigation. </a:t>
            </a:r>
          </a:p>
          <a:p>
            <a:pPr marL="1028700" lvl="1" indent="-571500" algn="l">
              <a:buFont typeface="Arial" panose="020B0604020202020204" pitchFamily="34" charset="0"/>
              <a:buChar char="•"/>
            </a:pPr>
            <a:r>
              <a:rPr lang="en-US" sz="3400" b="0" i="0" dirty="0">
                <a:solidFill>
                  <a:srgbClr val="212121"/>
                </a:solidFill>
                <a:effectLst/>
                <a:latin typeface="Roboto"/>
              </a:rPr>
              <a:t>Having further knowledge about the suspect would also be very informative as far as predictors of future incidents.  Knowledge of the suspect’s criminal background, drug or alcohol abuse, level of education, mental health issues, and other indicators could be beneficial in detecting future acts of gun violence.</a:t>
            </a: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lvl="8" algn="l"/>
            <a:endParaRPr lang="en-US" sz="3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spTree>
    <p:extLst>
      <p:ext uri="{BB962C8B-B14F-4D97-AF65-F5344CB8AC3E}">
        <p14:creationId xmlns:p14="http://schemas.microsoft.com/office/powerpoint/2010/main" val="64723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brick, building, building material&#10;&#10;Description automatically generated">
            <a:extLst>
              <a:ext uri="{FF2B5EF4-FFF2-40B4-BE49-F238E27FC236}">
                <a16:creationId xmlns:a16="http://schemas.microsoft.com/office/drawing/2014/main" id="{FCCC723A-5F3C-4585-8D81-BAF3BCF6C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036" y="596361"/>
            <a:ext cx="10237340" cy="5835830"/>
          </a:xfrm>
          <a:prstGeom prst="rect">
            <a:avLst/>
          </a:prstGeom>
        </p:spPr>
      </p:pic>
    </p:spTree>
    <p:extLst>
      <p:ext uri="{BB962C8B-B14F-4D97-AF65-F5344CB8AC3E}">
        <p14:creationId xmlns:p14="http://schemas.microsoft.com/office/powerpoint/2010/main" val="23323849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66030" y="1175715"/>
            <a:ext cx="12170534" cy="5374714"/>
          </a:xfrm>
        </p:spPr>
        <p:txBody>
          <a:bodyPr>
            <a:normAutofit/>
          </a:bodyPr>
          <a:lstStyle/>
          <a:p>
            <a:pPr algn="l"/>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United States – est. 1776</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Constitution-based federal republic</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Pursuit of liberty, happiness, …</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Freedom of religion, speech, …</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Right to keep and bear arms (2A).</a:t>
            </a:r>
          </a:p>
          <a:p>
            <a:pPr marL="685800" indent="-685800" algn="l">
              <a:buFontTx/>
              <a:buChar char="-"/>
            </a:pPr>
            <a:endParaRPr lang="en-US" sz="4800"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1271606"/>
            <a:ext cx="12170534" cy="5498027"/>
          </a:xfrm>
        </p:spPr>
        <p:txBody>
          <a:bodyPr>
            <a:normAutofit lnSpcReduction="10000"/>
          </a:bodyPr>
          <a:lstStyle/>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2</a:t>
            </a:r>
            <a:r>
              <a:rPr lang="en-US" sz="6600" baseline="300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nd</a:t>
            </a: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 Amendment:</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Abundance of firearms and ammunition.</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Unchecked availability:</a:t>
            </a:r>
          </a:p>
          <a:p>
            <a:pPr marL="1600200" lvl="2" indent="-685800" algn="l">
              <a:buFont typeface="Arial" panose="020B0604020202020204" pitchFamily="34" charset="0"/>
              <a:buChar char="•"/>
            </a:pPr>
            <a:r>
              <a:rPr lang="en-US" sz="4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Criminals</a:t>
            </a:r>
          </a:p>
          <a:p>
            <a:pPr marL="1600200" lvl="2" indent="-685800" algn="l">
              <a:buFont typeface="Arial" panose="020B0604020202020204" pitchFamily="34" charset="0"/>
              <a:buChar char="•"/>
            </a:pPr>
            <a:r>
              <a:rPr lang="en-US" sz="4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Mentally ill</a:t>
            </a:r>
          </a:p>
          <a:p>
            <a:pPr marL="1600200" lvl="2" indent="-685800" algn="l">
              <a:buFont typeface="Arial" panose="020B0604020202020204" pitchFamily="34" charset="0"/>
              <a:buChar char="•"/>
            </a:pPr>
            <a:r>
              <a:rPr lang="en-US" sz="4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Etc</a:t>
            </a:r>
            <a:r>
              <a:rPr lang="en-US" sz="4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685800" indent="-685800" algn="l">
              <a:buFontTx/>
              <a:buChar char="-"/>
            </a:pPr>
            <a:endParaRPr lang="en-US" sz="4800" dirty="0">
              <a:solidFill>
                <a:schemeClr val="bg1"/>
              </a:solidFill>
            </a:endParaRPr>
          </a:p>
        </p:txBody>
      </p:sp>
      <p:pic>
        <p:nvPicPr>
          <p:cNvPr id="4" name="Picture 3" descr="A picture containing text, hat, person, wearing&#10;&#10;Description automatically generated">
            <a:extLst>
              <a:ext uri="{FF2B5EF4-FFF2-40B4-BE49-F238E27FC236}">
                <a16:creationId xmlns:a16="http://schemas.microsoft.com/office/drawing/2014/main" id="{2D56DFF9-D9A6-4C44-98D2-391C4369C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235" y="4139738"/>
            <a:ext cx="2850726" cy="2013325"/>
          </a:xfrm>
          <a:prstGeom prst="rect">
            <a:avLst/>
          </a:prstGeom>
        </p:spPr>
      </p:pic>
    </p:spTree>
    <p:extLst>
      <p:ext uri="{BB962C8B-B14F-4D97-AF65-F5344CB8AC3E}">
        <p14:creationId xmlns:p14="http://schemas.microsoft.com/office/powerpoint/2010/main" val="39760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1271607"/>
            <a:ext cx="12170534" cy="4675032"/>
          </a:xfrm>
        </p:spPr>
        <p:txBody>
          <a:bodyPr>
            <a:normAutofit lnSpcReduction="10000"/>
          </a:bodyPr>
          <a:lstStyle/>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US Gun Violence:</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Mass shootings</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Armed robbery</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Home invasion</a:t>
            </a:r>
          </a:p>
          <a:p>
            <a:pPr marL="1143000" lvl="1" indent="-685800" algn="l">
              <a:buFont typeface="Arial" panose="020B0604020202020204" pitchFamily="34" charset="0"/>
              <a:buChar char="•"/>
            </a:pPr>
            <a:r>
              <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Gangs</a:t>
            </a:r>
          </a:p>
          <a:p>
            <a:pPr marL="1143000" lvl="1" indent="-685800" algn="l">
              <a:buFont typeface="Arial" panose="020B0604020202020204" pitchFamily="34" charset="0"/>
              <a:buChar char="•"/>
            </a:pPr>
            <a:endPar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 typeface="Arial" panose="020B0604020202020204" pitchFamily="34" charset="0"/>
              <a:buChar char="•"/>
            </a:pPr>
            <a:endParaRPr lang="en-US" sz="46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endParaRPr lang="en-US" sz="4800" dirty="0">
              <a:solidFill>
                <a:schemeClr val="bg1"/>
              </a:solidFill>
            </a:endParaRPr>
          </a:p>
        </p:txBody>
      </p:sp>
      <p:pic>
        <p:nvPicPr>
          <p:cNvPr id="5" name="Picture 4" descr="A person holding a baby's feet&#10;&#10;Description automatically generated with low confidence">
            <a:extLst>
              <a:ext uri="{FF2B5EF4-FFF2-40B4-BE49-F238E27FC236}">
                <a16:creationId xmlns:a16="http://schemas.microsoft.com/office/drawing/2014/main" id="{500D659F-ED83-4C18-AC26-25AA0E63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329" y="2755945"/>
            <a:ext cx="4657947" cy="3190694"/>
          </a:xfrm>
          <a:prstGeom prst="rect">
            <a:avLst/>
          </a:prstGeom>
        </p:spPr>
      </p:pic>
    </p:spTree>
    <p:extLst>
      <p:ext uri="{BB962C8B-B14F-4D97-AF65-F5344CB8AC3E}">
        <p14:creationId xmlns:p14="http://schemas.microsoft.com/office/powerpoint/2010/main" val="85586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2847" y="580353"/>
            <a:ext cx="12170534" cy="5912461"/>
          </a:xfrm>
        </p:spPr>
        <p:txBody>
          <a:bodyPr>
            <a:normAutofit/>
          </a:bodyPr>
          <a:lstStyle/>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Task:</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Identify Gun Violence Patterns</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Develop a machine learning algorithm</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Use unsupervised techniques</a:t>
            </a:r>
          </a:p>
          <a:p>
            <a:pPr marL="1143000" lvl="1" indent="-685800" algn="l">
              <a:buFontTx/>
              <a:buChar char="-"/>
            </a:pPr>
            <a:r>
              <a:rPr lang="en-US" sz="38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Cluster Similar attributes.</a:t>
            </a:r>
          </a:p>
        </p:txBody>
      </p:sp>
    </p:spTree>
    <p:extLst>
      <p:ext uri="{BB962C8B-B14F-4D97-AF65-F5344CB8AC3E}">
        <p14:creationId xmlns:p14="http://schemas.microsoft.com/office/powerpoint/2010/main" val="32188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444" y="822192"/>
            <a:ext cx="12170534" cy="5746033"/>
          </a:xfrm>
        </p:spPr>
        <p:txBody>
          <a:bodyPr>
            <a:normAutofit/>
          </a:bodyPr>
          <a:lstStyle/>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Dataset:</a:t>
            </a:r>
          </a:p>
          <a:p>
            <a:pPr marL="1143000" lvl="1" indent="-685800" algn="l">
              <a:buFont typeface="Arial" panose="020B0604020202020204" pitchFamily="34" charset="0"/>
              <a:buChar char="•"/>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Limitations - file too large </a:t>
            </a:r>
          </a:p>
          <a:p>
            <a:pPr marL="1143000" lvl="1" indent="-685800" algn="l">
              <a:buFont typeface="Arial" panose="020B0604020202020204" pitchFamily="34" charset="0"/>
              <a:buChar char="•"/>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Only used 2018 data</a:t>
            </a:r>
          </a:p>
          <a:p>
            <a:pPr marL="1143000" lvl="1" indent="-685800" algn="l">
              <a:buFont typeface="Arial" panose="020B0604020202020204" pitchFamily="34" charset="0"/>
              <a:buChar char="•"/>
            </a:pPr>
            <a:r>
              <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Could use any year from 2013 - 2018</a:t>
            </a: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 typeface="Arial" panose="020B0604020202020204" pitchFamily="34" charset="0"/>
              <a:buChar char="•"/>
            </a:pPr>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pic>
        <p:nvPicPr>
          <p:cNvPr id="4" name="Picture 3" descr="A picture containing outdoor, wood, bicycle&#10;&#10;Description automatically generated">
            <a:extLst>
              <a:ext uri="{FF2B5EF4-FFF2-40B4-BE49-F238E27FC236}">
                <a16:creationId xmlns:a16="http://schemas.microsoft.com/office/drawing/2014/main" id="{5A94C1C6-92C7-4C53-B2A0-C8DA6277F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586" y="1010094"/>
            <a:ext cx="4585853" cy="2581180"/>
          </a:xfrm>
          <a:prstGeom prst="rect">
            <a:avLst/>
          </a:prstGeom>
        </p:spPr>
      </p:pic>
    </p:spTree>
    <p:extLst>
      <p:ext uri="{BB962C8B-B14F-4D97-AF65-F5344CB8AC3E}">
        <p14:creationId xmlns:p14="http://schemas.microsoft.com/office/powerpoint/2010/main" val="405130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2847" y="580354"/>
            <a:ext cx="12170534" cy="5697292"/>
          </a:xfrm>
        </p:spPr>
        <p:txBody>
          <a:bodyPr>
            <a:normAutofit/>
          </a:bodyPr>
          <a:lstStyle/>
          <a:p>
            <a:pPr algn="l"/>
            <a:b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 typeface="Arial" panose="020B0604020202020204" pitchFamily="34" charset="0"/>
              <a:buChar char="•"/>
            </a:pPr>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pic>
        <p:nvPicPr>
          <p:cNvPr id="4" name="Picture 3" descr="Text&#10;&#10;Description automatically generated">
            <a:extLst>
              <a:ext uri="{FF2B5EF4-FFF2-40B4-BE49-F238E27FC236}">
                <a16:creationId xmlns:a16="http://schemas.microsoft.com/office/drawing/2014/main" id="{288BDF70-04A6-4966-ABC0-D42AFEB39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93" y="3429000"/>
            <a:ext cx="10858442" cy="1709627"/>
          </a:xfrm>
          <a:prstGeom prst="rect">
            <a:avLst/>
          </a:prstGeom>
        </p:spPr>
      </p:pic>
    </p:spTree>
    <p:extLst>
      <p:ext uri="{BB962C8B-B14F-4D97-AF65-F5344CB8AC3E}">
        <p14:creationId xmlns:p14="http://schemas.microsoft.com/office/powerpoint/2010/main" val="298463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2847" y="580354"/>
            <a:ext cx="12170534" cy="5697292"/>
          </a:xfrm>
        </p:spPr>
        <p:txBody>
          <a:bodyPr>
            <a:normAutofit/>
          </a:bodyPr>
          <a:lstStyle/>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Type of Gun:</a:t>
            </a: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 typeface="Arial" panose="020B0604020202020204" pitchFamily="34" charset="0"/>
              <a:buChar char="•"/>
            </a:pPr>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pic>
        <p:nvPicPr>
          <p:cNvPr id="5" name="Picture 4" descr="Text&#10;&#10;Description automatically generated">
            <a:extLst>
              <a:ext uri="{FF2B5EF4-FFF2-40B4-BE49-F238E27FC236}">
                <a16:creationId xmlns:a16="http://schemas.microsoft.com/office/drawing/2014/main" id="{983DF326-CB63-4CF2-8BBB-BDA3A2221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701" y="1115371"/>
            <a:ext cx="6053023" cy="4627257"/>
          </a:xfrm>
          <a:prstGeom prst="rect">
            <a:avLst/>
          </a:prstGeom>
        </p:spPr>
      </p:pic>
    </p:spTree>
    <p:extLst>
      <p:ext uri="{BB962C8B-B14F-4D97-AF65-F5344CB8AC3E}">
        <p14:creationId xmlns:p14="http://schemas.microsoft.com/office/powerpoint/2010/main" val="258243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2847" y="580354"/>
            <a:ext cx="12170534" cy="5697292"/>
          </a:xfrm>
        </p:spPr>
        <p:txBody>
          <a:bodyPr>
            <a:normAutofit/>
          </a:bodyPr>
          <a:lstStyle/>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endPar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685800" indent="-685800" algn="l">
              <a:buFontTx/>
              <a:buChar char="-"/>
            </a:pPr>
            <a:r>
              <a:rPr lang="en-US" sz="6600" dirty="0">
                <a:solidFill>
                  <a:srgbClr val="002060"/>
                </a:solidFill>
                <a:latin typeface="Microsoft Sans Serif" panose="020B0604020202020204" pitchFamily="34" charset="0"/>
                <a:ea typeface="Microsoft Sans Serif" panose="020B0604020202020204" pitchFamily="34" charset="0"/>
                <a:cs typeface="Microsoft Sans Serif" panose="020B0604020202020204" pitchFamily="34" charset="0"/>
              </a:rPr>
              <a:t>Locations:</a:t>
            </a:r>
          </a:p>
          <a:p>
            <a:pPr lvl="1" algn="l"/>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143000" lvl="1" indent="-685800" algn="l">
              <a:buFont typeface="Arial" panose="020B0604020202020204" pitchFamily="34" charset="0"/>
              <a:buChar char="•"/>
            </a:pPr>
            <a:endParaRPr lang="en-US" sz="40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endParaRPr lang="en-US" sz="4800" dirty="0">
              <a:solidFill>
                <a:schemeClr val="bg1"/>
              </a:solidFill>
            </a:endParaRPr>
          </a:p>
        </p:txBody>
      </p:sp>
      <p:pic>
        <p:nvPicPr>
          <p:cNvPr id="4" name="Picture 3" descr="Text&#10;&#10;Description automatically generated">
            <a:extLst>
              <a:ext uri="{FF2B5EF4-FFF2-40B4-BE49-F238E27FC236}">
                <a16:creationId xmlns:a16="http://schemas.microsoft.com/office/drawing/2014/main" id="{AAC9CD51-2DEE-4C02-9094-DF79985CA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8689" y="965869"/>
            <a:ext cx="6245484" cy="4754447"/>
          </a:xfrm>
          <a:prstGeom prst="rect">
            <a:avLst/>
          </a:prstGeom>
        </p:spPr>
      </p:pic>
    </p:spTree>
    <p:extLst>
      <p:ext uri="{BB962C8B-B14F-4D97-AF65-F5344CB8AC3E}">
        <p14:creationId xmlns:p14="http://schemas.microsoft.com/office/powerpoint/2010/main" val="632507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Gallery</Template>
  <TotalTime>1776</TotalTime>
  <Words>373</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Calisto MT</vt:lpstr>
      <vt:lpstr>Microsoft Sans Serif</vt:lpstr>
      <vt:lpstr>Roboto</vt:lpstr>
      <vt:lpstr>Wingdings 2</vt:lpstr>
      <vt:lpstr>Slate</vt:lpstr>
      <vt:lpstr>Unsupervised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Robert Harris</dc:creator>
  <cp:lastModifiedBy>Robert Harris</cp:lastModifiedBy>
  <cp:revision>246</cp:revision>
  <dcterms:created xsi:type="dcterms:W3CDTF">2021-02-18T02:29:28Z</dcterms:created>
  <dcterms:modified xsi:type="dcterms:W3CDTF">2021-05-13T01:36:21Z</dcterms:modified>
</cp:coreProperties>
</file>