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74" r:id="rId2"/>
    <p:sldId id="258" r:id="rId3"/>
    <p:sldId id="262" r:id="rId4"/>
    <p:sldId id="288" r:id="rId5"/>
    <p:sldId id="289" r:id="rId6"/>
    <p:sldId id="290" r:id="rId7"/>
    <p:sldId id="291" r:id="rId8"/>
    <p:sldId id="264" r:id="rId9"/>
    <p:sldId id="265" r:id="rId10"/>
    <p:sldId id="280" r:id="rId11"/>
    <p:sldId id="261" r:id="rId12"/>
    <p:sldId id="268" r:id="rId13"/>
    <p:sldId id="283" r:id="rId14"/>
    <p:sldId id="269" r:id="rId15"/>
    <p:sldId id="292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871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429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9133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297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63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727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37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0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4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7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8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400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4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0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D6E202-B606-4609-B914-27C9371A1F6D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5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cs typeface="Microsoft Sans Serif" panose="020B0604020202020204" pitchFamily="34" charset="0"/>
              </a:rPr>
              <a:t>Traffic Sign Recognition </a:t>
            </a:r>
            <a:br>
              <a:rPr lang="en-US" sz="3100" dirty="0">
                <a:cs typeface="Microsoft Sans Serif" panose="020B0604020202020204" pitchFamily="34" charset="0"/>
              </a:rPr>
            </a:br>
            <a:endParaRPr lang="en-US" sz="3100" dirty="0">
              <a:cs typeface="Microsoft Sans Serif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115FFBB-C8EA-4BA2-A5DD-FE3779505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2862" y="1732449"/>
            <a:ext cx="5546272" cy="40587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63CDE1"/>
              </a:buClr>
            </a:pPr>
            <a:r>
              <a:rPr lang="en-US" sz="3000" dirty="0"/>
              <a:t>A Deep Learning Exercise to Classify Street Signs</a:t>
            </a:r>
          </a:p>
          <a:p>
            <a:pPr>
              <a:buClr>
                <a:srgbClr val="63CDE1"/>
              </a:buClr>
            </a:pPr>
            <a:r>
              <a:rPr lang="en-US" sz="3000" dirty="0"/>
              <a:t>by</a:t>
            </a:r>
          </a:p>
          <a:p>
            <a:pPr>
              <a:buClr>
                <a:srgbClr val="63CDE1"/>
              </a:buClr>
            </a:pPr>
            <a:r>
              <a:rPr lang="en-US" sz="3000" dirty="0"/>
              <a:t>Robert Harris</a:t>
            </a:r>
          </a:p>
        </p:txBody>
      </p:sp>
      <p:pic>
        <p:nvPicPr>
          <p:cNvPr id="5" name="Picture 4" descr="A sign on a highway&#10;&#10;Description automatically generated with low confidence">
            <a:extLst>
              <a:ext uri="{FF2B5EF4-FFF2-40B4-BE49-F238E27FC236}">
                <a16:creationId xmlns:a16="http://schemas.microsoft.com/office/drawing/2014/main" id="{68FECDC2-AC6C-4C29-BAC7-236BBA98D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1" y="1998131"/>
            <a:ext cx="5477230" cy="35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2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C75F9C-7C2E-48E0-A3D5-7D7C4A0C59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5578" r="2866" b="-1"/>
          <a:stretch/>
        </p:blipFill>
        <p:spPr>
          <a:xfrm>
            <a:off x="-170121" y="10"/>
            <a:ext cx="12191980" cy="685799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777CE1B-D667-4D20-958F-1EBD3975E17C}"/>
              </a:ext>
            </a:extLst>
          </p:cNvPr>
          <p:cNvSpPr txBox="1">
            <a:spLocks/>
          </p:cNvSpPr>
          <p:nvPr/>
        </p:nvSpPr>
        <p:spPr>
          <a:xfrm>
            <a:off x="349760" y="350874"/>
            <a:ext cx="11492479" cy="56671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spcBef>
                <a:spcPct val="0"/>
              </a:spcBef>
            </a:pPr>
            <a:endParaRPr lang="en-US" sz="16000" dirty="0">
              <a:solidFill>
                <a:schemeClr val="tx2"/>
              </a:solidFill>
              <a:latin typeface="+mj-lt"/>
              <a:ea typeface="+mj-ea"/>
              <a:cs typeface="Microsoft Sans Serif" panose="020B0604020202020204" pitchFamily="34" charset="0"/>
            </a:endParaRPr>
          </a:p>
          <a:p>
            <a:pPr marL="685800" indent="-685800" algn="l">
              <a:spcBef>
                <a:spcPct val="0"/>
              </a:spcBef>
            </a:pPr>
            <a:r>
              <a:rPr lang="en-US" sz="25600" dirty="0">
                <a:solidFill>
                  <a:schemeClr val="tx2"/>
                </a:solidFill>
                <a:latin typeface="+mj-lt"/>
                <a:ea typeface="+mj-ea"/>
                <a:cs typeface="Microsoft Sans Serif" panose="020B0604020202020204" pitchFamily="34" charset="0"/>
              </a:rPr>
              <a:t>Convolutional Neural Network:</a:t>
            </a:r>
          </a:p>
          <a:p>
            <a:pPr marL="685800" indent="-6858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7600" dirty="0">
                <a:solidFill>
                  <a:schemeClr val="tx2"/>
                </a:solidFill>
                <a:latin typeface="+mj-lt"/>
                <a:ea typeface="+mj-ea"/>
                <a:cs typeface="Microsoft Sans Serif" panose="020B0604020202020204" pitchFamily="34" charset="0"/>
              </a:rPr>
              <a:t>Deep learning algorithm</a:t>
            </a:r>
          </a:p>
          <a:p>
            <a:pPr marL="685800" indent="-6858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7600" dirty="0">
                <a:solidFill>
                  <a:schemeClr val="tx2"/>
                </a:solidFill>
                <a:latin typeface="+mj-lt"/>
                <a:ea typeface="+mj-ea"/>
                <a:cs typeface="Microsoft Sans Serif" panose="020B0604020202020204" pitchFamily="34" charset="0"/>
              </a:rPr>
              <a:t>Assign weights and biases to inputs</a:t>
            </a:r>
          </a:p>
          <a:p>
            <a:pPr marL="685800" indent="-6858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7600" dirty="0">
                <a:solidFill>
                  <a:schemeClr val="tx2"/>
                </a:solidFill>
                <a:latin typeface="+mj-lt"/>
                <a:ea typeface="+mj-ea"/>
                <a:cs typeface="Microsoft Sans Serif" panose="020B0604020202020204" pitchFamily="34" charset="0"/>
              </a:rPr>
              <a:t>Filter &amp; activate inputs-&gt; neurons-&gt; outputs</a:t>
            </a:r>
          </a:p>
          <a:p>
            <a:pPr marL="685800" indent="-6858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7600" dirty="0">
                <a:solidFill>
                  <a:schemeClr val="tx2"/>
                </a:solidFill>
                <a:latin typeface="+mj-lt"/>
                <a:ea typeface="+mj-ea"/>
                <a:cs typeface="Microsoft Sans Serif" panose="020B0604020202020204" pitchFamily="34" charset="0"/>
              </a:rPr>
              <a:t>Model learns and differentiates patterns</a:t>
            </a:r>
          </a:p>
          <a:p>
            <a:pPr marL="685800" indent="-6858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7600" dirty="0">
                <a:solidFill>
                  <a:schemeClr val="tx2"/>
                </a:solidFill>
                <a:latin typeface="+mj-lt"/>
                <a:ea typeface="+mj-ea"/>
                <a:cs typeface="Microsoft Sans Serif" panose="020B0604020202020204" pitchFamily="34" charset="0"/>
              </a:rPr>
              <a:t>Repeated through multiple layers</a:t>
            </a:r>
          </a:p>
          <a:p>
            <a:pPr marL="685800" indent="-6858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7600" dirty="0">
                <a:solidFill>
                  <a:schemeClr val="tx2"/>
                </a:solidFill>
                <a:latin typeface="+mj-lt"/>
                <a:ea typeface="+mj-ea"/>
                <a:cs typeface="Microsoft Sans Serif" panose="020B0604020202020204" pitchFamily="34" charset="0"/>
              </a:rPr>
              <a:t>Final output predicts an outcome.</a:t>
            </a:r>
          </a:p>
          <a:p>
            <a:pPr marL="685800" indent="-685800" algn="l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5400" dirty="0">
              <a:solidFill>
                <a:schemeClr val="tx2"/>
              </a:solidFill>
              <a:latin typeface="+mj-lt"/>
              <a:ea typeface="+mj-ea"/>
              <a:cs typeface="Microsoft Sans Serif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sz="5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463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" y="433508"/>
            <a:ext cx="12170534" cy="6151321"/>
          </a:xfrm>
        </p:spPr>
        <p:txBody>
          <a:bodyPr>
            <a:normAutofit lnSpcReduction="10000"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</a:rPr>
              <a:t>Why CNNs:</a:t>
            </a:r>
          </a:p>
          <a:p>
            <a:pPr marL="1143000" lvl="1" indent="-685800" algn="l">
              <a:buFontTx/>
              <a:buChar char="-"/>
            </a:pPr>
            <a:r>
              <a:rPr lang="en-US" sz="4000" dirty="0">
                <a:solidFill>
                  <a:schemeClr val="bg1"/>
                </a:solidFill>
              </a:rPr>
              <a:t>Trained to interpret sophistication of images better than other deep learning methods.</a:t>
            </a:r>
          </a:p>
          <a:p>
            <a:pPr marL="1143000" lvl="1" indent="-685800" algn="l">
              <a:buFontTx/>
              <a:buChar char="-"/>
            </a:pPr>
            <a:r>
              <a:rPr lang="en-US" sz="4000" dirty="0">
                <a:solidFill>
                  <a:schemeClr val="bg1"/>
                </a:solidFill>
              </a:rPr>
              <a:t>Successfully captures the spatial and temporal dependencies in images through improved filtering.</a:t>
            </a:r>
          </a:p>
          <a:p>
            <a:pPr marL="1143000" lvl="1" indent="-685800" algn="l">
              <a:buFontTx/>
              <a:buChar char="-"/>
            </a:pPr>
            <a:r>
              <a:rPr lang="en-US" sz="4000" dirty="0">
                <a:solidFill>
                  <a:schemeClr val="bg1"/>
                </a:solidFill>
              </a:rPr>
              <a:t>Performs better fitting of images through reusability of weights and a reduction in parameters required.</a:t>
            </a:r>
          </a:p>
          <a:p>
            <a:pPr marL="1143000" lvl="1" indent="-685800" algn="l">
              <a:buFontTx/>
              <a:buChar char="-"/>
            </a:pPr>
            <a:endParaRPr lang="en-US" sz="3800" dirty="0">
              <a:solidFill>
                <a:schemeClr val="bg1"/>
              </a:solidFill>
            </a:endParaRPr>
          </a:p>
          <a:p>
            <a:pPr marL="685800" indent="-685800" algn="l">
              <a:buFontTx/>
              <a:buChar char="-"/>
            </a:pPr>
            <a:endParaRPr lang="en-US" sz="4000" dirty="0">
              <a:solidFill>
                <a:schemeClr val="bg1"/>
              </a:solidFill>
            </a:endParaRPr>
          </a:p>
          <a:p>
            <a:pPr marL="685800" indent="-685800" algn="l">
              <a:buFontTx/>
              <a:buChar char="-"/>
            </a:pPr>
            <a:endParaRPr lang="en-US" sz="4000" dirty="0">
              <a:solidFill>
                <a:schemeClr val="bg1"/>
              </a:solidFill>
            </a:endParaRPr>
          </a:p>
          <a:p>
            <a:pPr marL="685800" indent="-685800" algn="l">
              <a:buFontTx/>
              <a:buChar char="-"/>
            </a:pP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21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4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0AB3B-F21A-4B96-B516-39B2C6D4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21" y="1355139"/>
            <a:ext cx="9046874" cy="425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0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1636"/>
            <a:ext cx="4702629" cy="2114203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71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Process:</a:t>
            </a:r>
          </a:p>
          <a:p>
            <a:pPr marL="685800" indent="-685800" algn="l">
              <a:buFontTx/>
              <a:buChar char="-"/>
            </a:pPr>
            <a:endParaRPr lang="en-US" sz="6600" dirty="0">
              <a:solidFill>
                <a:srgbClr val="00206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343400" lvl="8" indent="-6858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C46B9-EA75-4EE8-9347-9959DACAD6AE}"/>
              </a:ext>
            </a:extLst>
          </p:cNvPr>
          <p:cNvSpPr txBox="1"/>
          <p:nvPr/>
        </p:nvSpPr>
        <p:spPr>
          <a:xfrm>
            <a:off x="5335988" y="105761"/>
            <a:ext cx="6658789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US" sz="32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Pre-Process Dataset: 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augmentation – reduce overfitting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Standardize – 3 channels (RGB)</a:t>
            </a:r>
          </a:p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US" sz="32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Build &amp; Train the Model :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Hidden layers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ReLU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activation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Added dropout – combat overfit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Softmax</a:t>
            </a:r>
            <a:r>
              <a:rPr lang="en-US" sz="2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as the output activation</a:t>
            </a:r>
            <a:endParaRPr lang="en-US" sz="24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Evaluate &amp; Predict: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98.8 % Accuracy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Test on unseen data</a:t>
            </a:r>
            <a:endParaRPr lang="en-US" sz="24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800" dirty="0">
              <a:solidFill>
                <a:srgbClr val="C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B745AE1-88F1-43E0-95D0-8E60F73E6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0" y="2590800"/>
            <a:ext cx="3881078" cy="23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1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2051" y="329624"/>
            <a:ext cx="12170534" cy="6198752"/>
          </a:xfrm>
        </p:spPr>
        <p:txBody>
          <a:bodyPr>
            <a:normAutofit fontScale="92500" lnSpcReduction="10000"/>
          </a:bodyPr>
          <a:lstStyle/>
          <a:p>
            <a:pPr marL="685800" indent="-685800" algn="l">
              <a:buFontTx/>
              <a:buChar char="-"/>
            </a:pPr>
            <a:r>
              <a:rPr lang="en-US" sz="65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Results</a:t>
            </a: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– </a:t>
            </a:r>
            <a:r>
              <a:rPr lang="en-US" sz="48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Training &amp; Validation Data(40k)</a:t>
            </a: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marL="1143000" lvl="1" indent="-685800" algn="l">
              <a:buFontTx/>
              <a:buChar char="-"/>
            </a:pPr>
            <a:r>
              <a:rPr lang="en-US" sz="48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Accuracy</a:t>
            </a:r>
          </a:p>
          <a:p>
            <a:pPr marL="1600200" lvl="2" indent="-685800" algn="l">
              <a:buFontTx/>
              <a:buChar char="-"/>
            </a:pPr>
            <a:r>
              <a:rPr lang="en-US" sz="40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98.8% - Good but good enough?</a:t>
            </a:r>
          </a:p>
          <a:p>
            <a:pPr marL="1600200" lvl="2" indent="-685800" algn="l">
              <a:buFontTx/>
              <a:buChar char="-"/>
            </a:pPr>
            <a:r>
              <a:rPr lang="en-US" sz="40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Probably increase with ideal conditions.</a:t>
            </a:r>
          </a:p>
          <a:p>
            <a:pPr marL="1600200" lvl="2" indent="-685800" algn="l">
              <a:buFontTx/>
              <a:buChar char="-"/>
            </a:pPr>
            <a:r>
              <a:rPr lang="en-US" sz="40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Probably decrease with:</a:t>
            </a:r>
          </a:p>
          <a:p>
            <a:pPr marL="2057400" lvl="3" indent="-685800" algn="l">
              <a:buFontTx/>
              <a:buChar char="-"/>
            </a:pPr>
            <a:r>
              <a:rPr lang="en-US" sz="40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Poorly lit signs</a:t>
            </a:r>
          </a:p>
          <a:p>
            <a:pPr marL="2057400" lvl="3" indent="-685800" algn="l">
              <a:buFontTx/>
              <a:buChar char="-"/>
            </a:pPr>
            <a:r>
              <a:rPr lang="en-US" sz="40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Obstructed images</a:t>
            </a:r>
          </a:p>
          <a:p>
            <a:pPr marL="2057400" lvl="3" indent="-685800" algn="l">
              <a:buFontTx/>
              <a:buChar char="-"/>
            </a:pPr>
            <a:r>
              <a:rPr lang="en-US" sz="40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Inclement weather</a:t>
            </a: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343400" lvl="8" indent="-6858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54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1905" y="97395"/>
            <a:ext cx="12170534" cy="6198752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0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Results – </a:t>
            </a:r>
            <a:r>
              <a:rPr lang="en-US" sz="44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Unseen Test Data(10k)</a:t>
            </a: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  <a:endParaRPr lang="en-US" sz="8800" dirty="0">
              <a:solidFill>
                <a:srgbClr val="00206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0" lvl="1" indent="-685800" algn="l">
              <a:buFontTx/>
              <a:buChar char="-"/>
            </a:pPr>
            <a:r>
              <a:rPr lang="en-US" sz="44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Predictions </a:t>
            </a:r>
          </a:p>
          <a:p>
            <a:pPr marL="1600200" lvl="2" indent="-685800" algn="l">
              <a:buFontTx/>
              <a:buChar char="-"/>
            </a:pPr>
            <a:r>
              <a:rPr lang="en-US" sz="38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93% weighted precision – poor</a:t>
            </a:r>
          </a:p>
          <a:p>
            <a:pPr marL="1600200" lvl="2" indent="-685800" algn="l">
              <a:buFontTx/>
              <a:buChar char="-"/>
            </a:pPr>
            <a:r>
              <a:rPr lang="en-US" sz="38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 poorest predictors:</a:t>
            </a:r>
          </a:p>
          <a:p>
            <a:pPr marL="2571750" lvl="4" indent="-742950" algn="l"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Label 27 correct 58% (n = 53)</a:t>
            </a:r>
          </a:p>
          <a:p>
            <a:pPr marL="2571750" lvl="4" indent="-742950" algn="l"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Label 30 correct 62% (n = 121)</a:t>
            </a:r>
          </a:p>
          <a:p>
            <a:pPr marL="2571750" lvl="4" indent="-742950" algn="l"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Label 29 correct 72% (n = 78)</a:t>
            </a:r>
          </a:p>
          <a:p>
            <a:pPr lvl="4" algn="l"/>
            <a:endParaRPr lang="en-US" sz="3600" dirty="0">
              <a:solidFill>
                <a:srgbClr val="00206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600200" lvl="2" indent="-685800" algn="l">
              <a:buFontTx/>
              <a:buChar char="-"/>
            </a:pPr>
            <a:endParaRPr lang="en-US" sz="4000" dirty="0">
              <a:solidFill>
                <a:srgbClr val="00206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343400" lvl="8" indent="-6858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5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3" y="402582"/>
            <a:ext cx="12170534" cy="6536100"/>
          </a:xfrm>
        </p:spPr>
        <p:txBody>
          <a:bodyPr>
            <a:normAutofit lnSpcReduction="10000"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Future Investigation:</a:t>
            </a:r>
            <a:endParaRPr lang="en-US" sz="3600" dirty="0">
              <a:solidFill>
                <a:srgbClr val="00206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212121"/>
                </a:solidFill>
                <a:effectLst/>
                <a:latin typeface="Roboto"/>
              </a:rPr>
              <a:t>Separate test images into categories based on quality.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12121"/>
                </a:solidFill>
                <a:effectLst/>
                <a:latin typeface="Roboto"/>
              </a:rPr>
              <a:t>Specifically investigate the highest percent of wrongly predicted labels.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212121"/>
                </a:solidFill>
                <a:effectLst/>
                <a:latin typeface="Roboto"/>
              </a:rPr>
              <a:t>Continue research and development with: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12121"/>
                </a:solidFill>
                <a:effectLst/>
                <a:latin typeface="Roboto"/>
              </a:rPr>
              <a:t>Vehicle speed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212121"/>
                </a:solidFill>
                <a:effectLst/>
                <a:latin typeface="Roboto"/>
              </a:rPr>
              <a:t>Time and distance considerations</a:t>
            </a: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8" algn="l"/>
            <a:endParaRPr lang="en-US" sz="3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3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2E620-EBD0-45B2-9E58-DFD80AC170AF}"/>
              </a:ext>
            </a:extLst>
          </p:cNvPr>
          <p:cNvSpPr txBox="1"/>
          <p:nvPr/>
        </p:nvSpPr>
        <p:spPr>
          <a:xfrm>
            <a:off x="1273416" y="5389773"/>
            <a:ext cx="9440034" cy="1017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1 in 10 by 2030?</a:t>
            </a:r>
          </a:p>
        </p:txBody>
      </p:sp>
      <p:pic>
        <p:nvPicPr>
          <p:cNvPr id="4" name="Picture 3" descr="A person standing next to a car&#10;&#10;Description automatically generated with medium confidence">
            <a:extLst>
              <a:ext uri="{FF2B5EF4-FFF2-40B4-BE49-F238E27FC236}">
                <a16:creationId xmlns:a16="http://schemas.microsoft.com/office/drawing/2014/main" id="{43D0D53C-6DA6-4196-81EA-19733555A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76" y="195920"/>
            <a:ext cx="6877455" cy="51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200" y="3119038"/>
            <a:ext cx="9440034" cy="351036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Future Driving Experience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6AED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 Manual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6AED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 Automatic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6AED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 HANDS!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6AED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Autonomous cars are the future.</a:t>
            </a:r>
          </a:p>
          <a:p>
            <a:pPr marL="685800" indent="-685800">
              <a:buFontTx/>
              <a:buChar char="-"/>
            </a:pPr>
            <a:endParaRPr lang="en-US" dirty="0">
              <a:solidFill>
                <a:srgbClr val="6AEDFF"/>
              </a:solidFill>
            </a:endParaRPr>
          </a:p>
        </p:txBody>
      </p:sp>
      <p:pic>
        <p:nvPicPr>
          <p:cNvPr id="4" name="Picture 3" descr="The front of a car&#10;&#10;Description automatically generated with low confidence">
            <a:extLst>
              <a:ext uri="{FF2B5EF4-FFF2-40B4-BE49-F238E27FC236}">
                <a16:creationId xmlns:a16="http://schemas.microsoft.com/office/drawing/2014/main" id="{B9F3FA17-5FE6-4617-9E59-F48B103A7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86" y="392741"/>
            <a:ext cx="6221924" cy="259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71606"/>
            <a:ext cx="12170534" cy="5498027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2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Fully Automated Cars by 2030: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Market volume grows to 13.7 billion USD.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27.5B USD investment in 2018 alone!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 in 10 global cars self-driving.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Robo-taxis top applicant.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https://www.statista.com/press/p/autonomous_cars_2020/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2385F51-8404-4DD1-83CB-C8FF071C6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089" y="4497238"/>
            <a:ext cx="2780144" cy="208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15460"/>
            <a:ext cx="12170534" cy="5416787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Caution - </a:t>
            </a:r>
            <a:r>
              <a:rPr lang="en-US" sz="48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Merging Autonomous Cars: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It’s simply a matter of time.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Objects in rear view are closer than they appear.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Are we ready?</a:t>
            </a:r>
          </a:p>
          <a:p>
            <a:pPr lvl="1" algn="l"/>
            <a:endParaRPr lang="en-US" sz="4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5800" indent="-685800" algn="l">
              <a:buFontTx/>
              <a:buChar char="-"/>
            </a:pP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7" name="Picture 6" descr="A car driving on a road&#10;&#10;Description automatically generated with low confidence">
            <a:extLst>
              <a:ext uri="{FF2B5EF4-FFF2-40B4-BE49-F238E27FC236}">
                <a16:creationId xmlns:a16="http://schemas.microsoft.com/office/drawing/2014/main" id="{476F0DA9-D370-48C5-8161-6C4959016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811" y="4528949"/>
            <a:ext cx="2751733" cy="15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6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71606"/>
            <a:ext cx="12170534" cy="5416787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Possible Positives: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Lower accidents caused by human error.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Prevent drunk driving incidents.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Relieve traffic jam stress.  Sit back &amp; relax.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Similar to taking a limousine.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5800" indent="-685800" algn="l">
              <a:buFontTx/>
              <a:buChar char="-"/>
            </a:pP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71606"/>
            <a:ext cx="12170534" cy="5416787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Possible Negatives: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Who is liable in an accident?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Costs involved with ownership?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Major shift in automotive labor force.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Safety issues?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5800" indent="-685800" algn="l">
              <a:buFontTx/>
              <a:buChar char="-"/>
            </a:pP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63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6" y="1612691"/>
            <a:ext cx="12170534" cy="5416787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#1 Concern - Safety: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CPU’s image recognition capabilities.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Goal: Create a machine learning program to accomplish classifying street signs at an acceptable rate of accuracy.</a:t>
            </a:r>
            <a:endParaRPr lang="en-US" sz="4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5800" indent="-685800" algn="l">
              <a:buFontTx/>
              <a:buChar char="-"/>
            </a:pP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EE7C5FC0-8B4A-4D20-B801-0B6933DB6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194" y="363922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5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16" y="810875"/>
            <a:ext cx="12170534" cy="5912461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Task – Image Classification:</a:t>
            </a:r>
          </a:p>
          <a:p>
            <a:pPr marL="1143000" lvl="1" indent="-685800" algn="l">
              <a:buFontTx/>
              <a:buChar char="-"/>
            </a:pPr>
            <a:endParaRPr lang="en-US" sz="38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694BC-F905-45B4-B49F-26D7C8A2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75" y="2021847"/>
            <a:ext cx="10341271" cy="436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444" y="822192"/>
            <a:ext cx="12170534" cy="5746033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Dataset: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Kaggle - GTSRB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German Traffic Sign Recognition Benchmark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43 Signs - Labels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Over 50K images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Now what?</a:t>
            </a: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, sign, tree, outdoor&#10;&#10;Description automatically generated">
            <a:extLst>
              <a:ext uri="{FF2B5EF4-FFF2-40B4-BE49-F238E27FC236}">
                <a16:creationId xmlns:a16="http://schemas.microsoft.com/office/drawing/2014/main" id="{4F830B68-0CA7-4BFF-BD8F-A5000133A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2" y="3835685"/>
            <a:ext cx="3078552" cy="22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00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3099</TotalTime>
  <Words>473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Calisto MT</vt:lpstr>
      <vt:lpstr>Microsoft Sans Serif</vt:lpstr>
      <vt:lpstr>Roboto</vt:lpstr>
      <vt:lpstr>Wingdings 2</vt:lpstr>
      <vt:lpstr>Slate</vt:lpstr>
      <vt:lpstr>Traffic Sign Recognition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Robert Harris</dc:creator>
  <cp:lastModifiedBy>Robert Harris</cp:lastModifiedBy>
  <cp:revision>333</cp:revision>
  <dcterms:created xsi:type="dcterms:W3CDTF">2021-02-18T02:29:28Z</dcterms:created>
  <dcterms:modified xsi:type="dcterms:W3CDTF">2021-06-19T15:02:40Z</dcterms:modified>
</cp:coreProperties>
</file>