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Impact Metrics (%)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Performance Improvement</c:v>
                </c:pt>
              </c:strCache>
            </c:strRef>
          </c:tx>
          <c:spPr>
            <a:solidFill>
              <a:srgbClr val="5EA8A7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Efficiency</c:v>
                  </c:pt>
                  <c:pt idx="1">
                    <c:v>Accuracy</c:v>
                  </c:pt>
                  <c:pt idx="2">
                    <c:v>Speed</c:v>
                  </c:pt>
                  <c:pt idx="3">
                    <c:v>ROI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62</c:v>
                </c:pt>
                <c:pt idx="2">
                  <c:v>38</c:v>
                </c:pt>
                <c:pt idx="3">
                  <c:v>55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Metric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Improvement (%)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EA8A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1030337"/>
            <a:ext cx="7772400" cy="16383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3000"/>
              </a:spcAft>
              <a:buNone/>
            </a:pPr>
            <a:r>
              <a:rPr lang="en-US" sz="5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Data-Driven Decision Making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3619500" y="3303538"/>
            <a:ext cx="1905000" cy="76200"/>
          </a:xfrm>
          <a:prstGeom prst="rect">
            <a:avLst/>
          </a:prstGeom>
          <a:solidFill>
            <a:srgbClr val="FE444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340016" y="3760738"/>
            <a:ext cx="4463969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Transforming insights into action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74588"/>
            <a:ext cx="2510546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Benefits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3951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0"/>
              </a:spcAft>
              <a:buNone/>
            </a:pPr>
            <a:r>
              <a:rPr lang="en-US" sz="20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Data Matters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07950" y="1819126"/>
            <a:ext cx="3873550" cy="1625203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2560"/>
              </a:lnSpc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 uncertainty in decisions</a:t>
            </a:r>
            <a:endParaRPr lang="en-US" sz="1600" dirty="0"/>
          </a:p>
          <a:p>
            <a:pPr algn="l" marL="127000" indent="-127000">
              <a:lnSpc>
                <a:spcPts val="2560"/>
              </a:lnSpc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Identify trends and patterns</a:t>
            </a:r>
            <a:endParaRPr lang="en-US" sz="1600" dirty="0"/>
          </a:p>
          <a:p>
            <a:pPr algn="l" marL="127000" indent="-127000">
              <a:lnSpc>
                <a:spcPts val="2560"/>
              </a:lnSpc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Optimize resource allocation</a:t>
            </a:r>
            <a:endParaRPr lang="en-US" sz="1600" dirty="0"/>
          </a:p>
          <a:p>
            <a:pPr algn="l" marL="127000" indent="-127000">
              <a:lnSpc>
                <a:spcPts val="2560"/>
              </a:lnSpc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Measure performance accurately</a:t>
            </a:r>
            <a:endParaRPr lang="en-US" sz="1600" dirty="0"/>
          </a:p>
          <a:p>
            <a:pPr algn="l" marL="127000" indent="-127000">
              <a:lnSpc>
                <a:spcPts val="2560"/>
              </a:lnSpc>
              <a:buSzPct val="100000"/>
              <a:buChar char="•"/>
            </a:pPr>
            <a:r>
              <a:rPr lang="en-US" sz="16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Drive competitive advantage</a:t>
            </a:r>
            <a:endParaRPr lang="en-US" sz="1600" dirty="0"/>
          </a:p>
        </p:txBody>
      </p:sp>
      <p:graphicFrame>
        <p:nvGraphicFramePr>
          <p:cNvPr id="6" name="Chart 0" descr=""/>
          <p:cNvGraphicFramePr/>
          <p:nvPr/>
        </p:nvGraphicFramePr>
        <p:xfrm>
          <a:off x="4762500" y="1269950"/>
          <a:ext cx="3873550" cy="336559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15901"/>
          </a:xfrm>
          <a:prstGeom prst="rect">
            <a:avLst/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74588"/>
            <a:ext cx="2464853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Process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1269950"/>
            <a:ext cx="1793974" cy="3365599"/>
          </a:xfrm>
          <a:prstGeom prst="roundRect">
            <a:avLst>
              <a:gd name="adj" fmla="val 5663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55575" y="1269950"/>
            <a:ext cx="0" cy="3365599"/>
          </a:xfrm>
          <a:prstGeom prst="line">
            <a:avLst/>
          </a:prstGeom>
          <a:noFill/>
          <a:ln w="95250">
            <a:solidFill>
              <a:srgbClr val="FE444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857101" y="1587401"/>
            <a:ext cx="507950" cy="507950"/>
          </a:xfrm>
          <a:prstGeom prst="roundRect">
            <a:avLst>
              <a:gd name="adj" fmla="val 180018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1061591" y="1707952"/>
            <a:ext cx="100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857101" y="2285851"/>
            <a:ext cx="12147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Collect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857101" y="2704951"/>
            <a:ext cx="1214741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Gather relevant data from multiple sources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2619375" y="1269950"/>
            <a:ext cx="1793974" cy="3365599"/>
          </a:xfrm>
          <a:prstGeom prst="roundRect">
            <a:avLst>
              <a:gd name="adj" fmla="val 5663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2667000" y="1269950"/>
            <a:ext cx="0" cy="3365599"/>
          </a:xfrm>
          <a:prstGeom prst="line">
            <a:avLst/>
          </a:prstGeom>
          <a:noFill/>
          <a:ln w="95250">
            <a:solidFill>
              <a:srgbClr val="FE4447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2968526" y="1587401"/>
            <a:ext cx="507950" cy="507950"/>
          </a:xfrm>
          <a:prstGeom prst="roundRect">
            <a:avLst>
              <a:gd name="adj" fmla="val 180018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3173016" y="1707952"/>
            <a:ext cx="100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2968526" y="2285851"/>
            <a:ext cx="12147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</a:t>
            </a:r>
            <a:endParaRPr lang="en-US" sz="1800" dirty="0"/>
          </a:p>
        </p:txBody>
      </p:sp>
      <p:sp>
        <p:nvSpPr>
          <p:cNvPr id="15" name="Text 13"/>
          <p:cNvSpPr/>
          <p:nvPr/>
        </p:nvSpPr>
        <p:spPr>
          <a:xfrm>
            <a:off x="2968526" y="2704951"/>
            <a:ext cx="1214741" cy="1066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Apply statistical methods and tools</a:t>
            </a:r>
            <a:endParaRPr lang="en-US" sz="1400" dirty="0"/>
          </a:p>
        </p:txBody>
      </p:sp>
      <p:sp>
        <p:nvSpPr>
          <p:cNvPr id="16" name="Text 14"/>
          <p:cNvSpPr/>
          <p:nvPr/>
        </p:nvSpPr>
        <p:spPr>
          <a:xfrm>
            <a:off x="4730800" y="1269950"/>
            <a:ext cx="1793974" cy="3365599"/>
          </a:xfrm>
          <a:prstGeom prst="roundRect">
            <a:avLst>
              <a:gd name="adj" fmla="val 5663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Shape 15"/>
          <p:cNvSpPr/>
          <p:nvPr/>
        </p:nvSpPr>
        <p:spPr>
          <a:xfrm>
            <a:off x="4778425" y="1269950"/>
            <a:ext cx="0" cy="3365599"/>
          </a:xfrm>
          <a:prstGeom prst="line">
            <a:avLst/>
          </a:prstGeom>
          <a:noFill/>
          <a:ln w="95250">
            <a:solidFill>
              <a:srgbClr val="FE4447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5079950" y="1587401"/>
            <a:ext cx="507950" cy="507950"/>
          </a:xfrm>
          <a:prstGeom prst="roundRect">
            <a:avLst>
              <a:gd name="adj" fmla="val 180018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5284440" y="1707952"/>
            <a:ext cx="100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</a:t>
            </a:r>
            <a:endParaRPr lang="en-US" sz="1400" dirty="0"/>
          </a:p>
        </p:txBody>
      </p:sp>
      <p:sp>
        <p:nvSpPr>
          <p:cNvPr id="20" name="Text 18"/>
          <p:cNvSpPr/>
          <p:nvPr/>
        </p:nvSpPr>
        <p:spPr>
          <a:xfrm>
            <a:off x="5079950" y="2285851"/>
            <a:ext cx="12147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Interpret</a:t>
            </a:r>
            <a:endParaRPr lang="en-US" sz="1800" dirty="0"/>
          </a:p>
        </p:txBody>
      </p:sp>
      <p:sp>
        <p:nvSpPr>
          <p:cNvPr id="21" name="Text 19"/>
          <p:cNvSpPr/>
          <p:nvPr/>
        </p:nvSpPr>
        <p:spPr>
          <a:xfrm>
            <a:off x="5079950" y="2704951"/>
            <a:ext cx="1214741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Extract meaningful insights</a:t>
            </a:r>
            <a:endParaRPr lang="en-US" sz="1400" dirty="0"/>
          </a:p>
        </p:txBody>
      </p:sp>
      <p:sp>
        <p:nvSpPr>
          <p:cNvPr id="22" name="Text 20"/>
          <p:cNvSpPr/>
          <p:nvPr/>
        </p:nvSpPr>
        <p:spPr>
          <a:xfrm>
            <a:off x="6842224" y="1269950"/>
            <a:ext cx="1793974" cy="3365599"/>
          </a:xfrm>
          <a:prstGeom prst="roundRect">
            <a:avLst>
              <a:gd name="adj" fmla="val 5663"/>
            </a:avLst>
          </a:prstGeom>
          <a:solidFill>
            <a:srgbClr val="F8F9F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Shape 21"/>
          <p:cNvSpPr/>
          <p:nvPr/>
        </p:nvSpPr>
        <p:spPr>
          <a:xfrm>
            <a:off x="6889849" y="1269950"/>
            <a:ext cx="0" cy="3365599"/>
          </a:xfrm>
          <a:prstGeom prst="line">
            <a:avLst/>
          </a:prstGeom>
          <a:noFill/>
          <a:ln w="95250">
            <a:solidFill>
              <a:srgbClr val="FE4447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191375" y="1587401"/>
            <a:ext cx="507950" cy="507950"/>
          </a:xfrm>
          <a:prstGeom prst="roundRect">
            <a:avLst>
              <a:gd name="adj" fmla="val 180018"/>
            </a:avLst>
          </a:prstGeom>
          <a:solidFill>
            <a:srgbClr val="5EA8A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5" name="Text 23"/>
          <p:cNvSpPr/>
          <p:nvPr/>
        </p:nvSpPr>
        <p:spPr>
          <a:xfrm>
            <a:off x="7395865" y="1707952"/>
            <a:ext cx="10095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b="1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1400" dirty="0"/>
          </a:p>
        </p:txBody>
      </p:sp>
      <p:sp>
        <p:nvSpPr>
          <p:cNvPr id="26" name="Text 24"/>
          <p:cNvSpPr/>
          <p:nvPr/>
        </p:nvSpPr>
        <p:spPr>
          <a:xfrm>
            <a:off x="7191375" y="2285851"/>
            <a:ext cx="121474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2778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</a:t>
            </a:r>
            <a:endParaRPr lang="en-US" sz="1800" dirty="0"/>
          </a:p>
        </p:txBody>
      </p:sp>
      <p:sp>
        <p:nvSpPr>
          <p:cNvPr id="27" name="Text 25"/>
          <p:cNvSpPr/>
          <p:nvPr/>
        </p:nvSpPr>
        <p:spPr>
          <a:xfrm>
            <a:off x="7191375" y="2704951"/>
            <a:ext cx="1214741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400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 data-driven decisions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011600" y="1512094"/>
            <a:ext cx="3120801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500"/>
              </a:spcAft>
              <a:buNone/>
            </a:pPr>
            <a:r>
              <a:rPr lang="en-US" sz="48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3936950" y="2851845"/>
            <a:ext cx="1269950" cy="50750"/>
          </a:xfrm>
          <a:prstGeom prst="rect">
            <a:avLst/>
          </a:prstGeom>
          <a:solidFill>
            <a:srgbClr val="FE444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982239" y="3220045"/>
            <a:ext cx="1179522" cy="41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240"/>
              </a:lnSpc>
              <a:buNone/>
            </a:pPr>
            <a:r>
              <a:rPr lang="en-US" sz="1800" dirty="0">
                <a:solidFill>
                  <a:srgbClr val="49505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Questions?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Data-Driven Decision Making</dc:title>
  <dc:subject>PptxGenJS Presentation</dc:subject>
  <dc:creator>Claude</dc:creator>
  <cp:lastModifiedBy>Claude</cp:lastModifiedBy>
  <cp:revision>1</cp:revision>
  <dcterms:created xsi:type="dcterms:W3CDTF">2025-10-23T20:42:32Z</dcterms:created>
  <dcterms:modified xsi:type="dcterms:W3CDTF">2025-10-23T20:42:32Z</dcterms:modified>
</cp:coreProperties>
</file>