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B1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52351"/>
          </a:xfrm>
          <a:prstGeom prst="rect">
            <a:avLst/>
          </a:prstGeom>
          <a:solidFill>
            <a:srgbClr val="152B4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81000" y="152400"/>
            <a:ext cx="8549640" cy="990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3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Assembly Challenge for Space-Based Solar Power</a:t>
            </a:r>
            <a:endParaRPr lang="en-US" sz="3400" dirty="0"/>
          </a:p>
        </p:txBody>
      </p:sp>
      <p:sp>
        <p:nvSpPr>
          <p:cNvPr id="4" name="Text 2"/>
          <p:cNvSpPr/>
          <p:nvPr/>
        </p:nvSpPr>
        <p:spPr>
          <a:xfrm>
            <a:off x="381000" y="1181100"/>
            <a:ext cx="854964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500" dirty="0">
                <a:solidFill>
                  <a:srgbClr val="FFA5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current methods can't scale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317450" y="1142851"/>
            <a:ext cx="2734717" cy="3193405"/>
          </a:xfrm>
          <a:prstGeom prst="roundRect">
            <a:avLst>
              <a:gd name="adj" fmla="val 3715"/>
            </a:avLst>
          </a:prstGeom>
          <a:solidFill>
            <a:srgbClr val="FFFFFF">
              <a:alpha val="5000"/>
            </a:srgbClr>
          </a:solidFill>
          <a:ln w="19050">
            <a:solidFill>
              <a:srgbClr val="FFA5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36500" y="1161901"/>
            <a:ext cx="2696617" cy="479227"/>
          </a:xfrm>
          <a:prstGeom prst="roundRect">
            <a:avLst>
              <a:gd name="adj" fmla="val 15901"/>
            </a:avLst>
          </a:prstGeom>
          <a:solidFill>
            <a:srgbClr val="FFA500">
              <a:alpha val="2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Shape 5"/>
          <p:cNvSpPr/>
          <p:nvPr/>
        </p:nvSpPr>
        <p:spPr>
          <a:xfrm>
            <a:off x="336500" y="1631603"/>
            <a:ext cx="2696617" cy="0"/>
          </a:xfrm>
          <a:prstGeom prst="line">
            <a:avLst/>
          </a:prstGeom>
          <a:noFill/>
          <a:ln w="19050">
            <a:solidFill>
              <a:srgbClr val="FFA50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38001" y="1263402"/>
            <a:ext cx="25434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700" b="1" dirty="0">
                <a:solidFill>
                  <a:srgbClr val="FFA5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Current Reality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527000" y="1793528"/>
            <a:ext cx="2315617" cy="1133921"/>
          </a:xfrm>
          <a:prstGeom prst="roundRect">
            <a:avLst>
              <a:gd name="adj" fmla="val 6720"/>
            </a:avLst>
          </a:prstGeom>
          <a:solidFill>
            <a:srgbClr val="FFFFFF">
              <a:alpha val="8000"/>
            </a:srgbClr>
          </a:solidFill>
          <a:ln w="19050">
            <a:solidFill>
              <a:srgbClr val="FFA5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673001" y="1939528"/>
            <a:ext cx="2064088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00" b="1" dirty="0">
                <a:solidFill>
                  <a:srgbClr val="FFA5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ISS (450 tons)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673001" y="2187178"/>
            <a:ext cx="2064088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 40+ missions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673001" y="2385268"/>
            <a:ext cx="2064088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 160+ spacewalks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673001" y="2583359"/>
            <a:ext cx="2064088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 13 years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527000" y="3028950"/>
            <a:ext cx="2315617" cy="737741"/>
          </a:xfrm>
          <a:prstGeom prst="roundRect">
            <a:avLst>
              <a:gd name="adj" fmla="val 10329"/>
            </a:avLst>
          </a:prstGeom>
          <a:solidFill>
            <a:srgbClr val="FFFFFF">
              <a:alpha val="8000"/>
            </a:srgbClr>
          </a:solidFill>
          <a:ln w="19050">
            <a:solidFill>
              <a:srgbClr val="FFA5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673001" y="3174950"/>
            <a:ext cx="2064088" cy="4457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Only </a:t>
            </a:r>
            <a:pPr algn="l" indent="0" marL="0">
              <a:lnSpc>
                <a:spcPts val="1950"/>
              </a:lnSpc>
              <a:buNone/>
            </a:pPr>
            <a:r>
              <a:rPr lang="en-US" sz="1500" b="1" dirty="0">
                <a:solidFill>
                  <a:srgbClr val="FFA5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~128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active astronauts worldwide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3204567" y="1142851"/>
            <a:ext cx="2734717" cy="3193405"/>
          </a:xfrm>
          <a:prstGeom prst="roundRect">
            <a:avLst>
              <a:gd name="adj" fmla="val 3715"/>
            </a:avLst>
          </a:prstGeom>
          <a:solidFill>
            <a:srgbClr val="FFFFFF">
              <a:alpha val="5000"/>
            </a:srgbClr>
          </a:solidFill>
          <a:ln w="19050">
            <a:solidFill>
              <a:srgbClr val="FFA5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3223617" y="1161901"/>
            <a:ext cx="2696617" cy="479227"/>
          </a:xfrm>
          <a:prstGeom prst="roundRect">
            <a:avLst>
              <a:gd name="adj" fmla="val 15901"/>
            </a:avLst>
          </a:prstGeom>
          <a:solidFill>
            <a:srgbClr val="FFA500">
              <a:alpha val="2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Shape 16"/>
          <p:cNvSpPr/>
          <p:nvPr/>
        </p:nvSpPr>
        <p:spPr>
          <a:xfrm>
            <a:off x="3223617" y="1631603"/>
            <a:ext cx="2696617" cy="0"/>
          </a:xfrm>
          <a:prstGeom prst="line">
            <a:avLst/>
          </a:prstGeom>
          <a:noFill/>
          <a:ln w="19050">
            <a:solidFill>
              <a:srgbClr val="FFA500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3325118" y="1263402"/>
            <a:ext cx="25434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700" b="1" dirty="0">
                <a:solidFill>
                  <a:srgbClr val="FFA5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Scale Problem</a:t>
            </a:r>
            <a:endParaRPr lang="en-US" sz="1700" dirty="0"/>
          </a:p>
        </p:txBody>
      </p:sp>
      <p:sp>
        <p:nvSpPr>
          <p:cNvPr id="20" name="Text 18"/>
          <p:cNvSpPr/>
          <p:nvPr/>
        </p:nvSpPr>
        <p:spPr>
          <a:xfrm>
            <a:off x="3414117" y="1793528"/>
            <a:ext cx="2315617" cy="2231678"/>
          </a:xfrm>
          <a:prstGeom prst="roundRect">
            <a:avLst>
              <a:gd name="adj" fmla="val 3414"/>
            </a:avLst>
          </a:prstGeom>
          <a:solidFill>
            <a:srgbClr val="000000">
              <a:alpha val="3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3546409" y="1945928"/>
            <a:ext cx="2051033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FFA5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GW SBSP</a:t>
            </a:r>
            <a:pPr algn="ctr" indent="0" marL="0">
              <a:spcAft>
                <a:spcPts val="80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= 2.44 km² array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3784550" y="2714179"/>
            <a:ext cx="190500" cy="190500"/>
          </a:xfrm>
          <a:prstGeom prst="rect">
            <a:avLst/>
          </a:prstGeom>
          <a:solidFill>
            <a:srgbClr val="00A2E8"/>
          </a:solidFill>
          <a:ln w="19050">
            <a:solidFill>
              <a:srgbClr val="FFFFFF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3782645" y="2955429"/>
            <a:ext cx="194310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400"/>
              </a:spcBef>
              <a:buNone/>
            </a:pPr>
            <a:r>
              <a:rPr lang="en-US" sz="900" dirty="0">
                <a:solidFill>
                  <a:srgbClr val="00A2E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ISS</a:t>
            </a:r>
            <a:endParaRPr lang="en-US" sz="900" dirty="0"/>
          </a:p>
        </p:txBody>
      </p:sp>
      <p:sp>
        <p:nvSpPr>
          <p:cNvPr id="24" name="Text 22"/>
          <p:cNvSpPr/>
          <p:nvPr/>
        </p:nvSpPr>
        <p:spPr>
          <a:xfrm>
            <a:off x="4125926" y="2764929"/>
            <a:ext cx="15544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80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4432250" y="2437954"/>
            <a:ext cx="927050" cy="927050"/>
          </a:xfrm>
          <a:prstGeom prst="rect">
            <a:avLst/>
          </a:prstGeom>
          <a:solidFill>
            <a:srgbClr val="FFA500"/>
          </a:solidFill>
          <a:ln w="19050">
            <a:solidFill>
              <a:srgbClr val="FFFFFF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Text 24"/>
          <p:cNvSpPr/>
          <p:nvPr/>
        </p:nvSpPr>
        <p:spPr>
          <a:xfrm>
            <a:off x="4717852" y="2634704"/>
            <a:ext cx="50750" cy="50750"/>
          </a:xfrm>
          <a:prstGeom prst="roundRect">
            <a:avLst>
              <a:gd name="adj" fmla="val 1801773"/>
            </a:avLst>
          </a:prstGeom>
          <a:solidFill>
            <a:srgbClr val="FF00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7" name="Text 25"/>
          <p:cNvSpPr/>
          <p:nvPr/>
        </p:nvSpPr>
        <p:spPr>
          <a:xfrm>
            <a:off x="4984552" y="2901404"/>
            <a:ext cx="50750" cy="50750"/>
          </a:xfrm>
          <a:prstGeom prst="roundRect">
            <a:avLst>
              <a:gd name="adj" fmla="val 1801773"/>
            </a:avLst>
          </a:prstGeom>
          <a:solidFill>
            <a:srgbClr val="FF00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8" name="Text 26"/>
          <p:cNvSpPr/>
          <p:nvPr/>
        </p:nvSpPr>
        <p:spPr>
          <a:xfrm>
            <a:off x="4673501" y="3079254"/>
            <a:ext cx="50750" cy="50750"/>
          </a:xfrm>
          <a:prstGeom prst="roundRect">
            <a:avLst>
              <a:gd name="adj" fmla="val 1801773"/>
            </a:avLst>
          </a:prstGeom>
          <a:solidFill>
            <a:srgbClr val="FF00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9" name="Text 27"/>
          <p:cNvSpPr/>
          <p:nvPr/>
        </p:nvSpPr>
        <p:spPr>
          <a:xfrm>
            <a:off x="5117902" y="2768054"/>
            <a:ext cx="50750" cy="50750"/>
          </a:xfrm>
          <a:prstGeom prst="roundRect">
            <a:avLst>
              <a:gd name="adj" fmla="val 1801773"/>
            </a:avLst>
          </a:prstGeom>
          <a:solidFill>
            <a:srgbClr val="FF00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0" name="Text 28"/>
          <p:cNvSpPr/>
          <p:nvPr/>
        </p:nvSpPr>
        <p:spPr>
          <a:xfrm>
            <a:off x="4603020" y="2749004"/>
            <a:ext cx="585511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24,400</a:t>
            </a:r>
            <a:endParaRPr lang="en-US" sz="1100" dirty="0"/>
          </a:p>
          <a:p>
            <a:pPr algn="ctr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modules</a:t>
            </a:r>
            <a:endParaRPr lang="en-US" sz="1100" dirty="0"/>
          </a:p>
        </p:txBody>
      </p:sp>
      <p:sp>
        <p:nvSpPr>
          <p:cNvPr id="31" name="Text 29"/>
          <p:cNvSpPr/>
          <p:nvPr/>
        </p:nvSpPr>
        <p:spPr>
          <a:xfrm>
            <a:off x="3546409" y="3466505"/>
            <a:ext cx="2051033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100" dirty="0">
                <a:solidFill>
                  <a:srgbClr val="FF6B6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0.1% failure = 24 modules needing repair</a:t>
            </a:r>
            <a:endParaRPr lang="en-US" sz="1100" dirty="0"/>
          </a:p>
        </p:txBody>
      </p:sp>
      <p:sp>
        <p:nvSpPr>
          <p:cNvPr id="32" name="Text 30"/>
          <p:cNvSpPr/>
          <p:nvPr/>
        </p:nvSpPr>
        <p:spPr>
          <a:xfrm>
            <a:off x="6091684" y="1142851"/>
            <a:ext cx="2734717" cy="3193405"/>
          </a:xfrm>
          <a:prstGeom prst="roundRect">
            <a:avLst>
              <a:gd name="adj" fmla="val 3715"/>
            </a:avLst>
          </a:prstGeom>
          <a:solidFill>
            <a:srgbClr val="FFFFFF">
              <a:alpha val="5000"/>
            </a:srgbClr>
          </a:solidFill>
          <a:ln w="19050">
            <a:solidFill>
              <a:srgbClr val="FFA5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3" name="Text 31"/>
          <p:cNvSpPr/>
          <p:nvPr/>
        </p:nvSpPr>
        <p:spPr>
          <a:xfrm>
            <a:off x="6110734" y="1161901"/>
            <a:ext cx="2696617" cy="479227"/>
          </a:xfrm>
          <a:prstGeom prst="roundRect">
            <a:avLst>
              <a:gd name="adj" fmla="val 15901"/>
            </a:avLst>
          </a:prstGeom>
          <a:solidFill>
            <a:srgbClr val="FFA500">
              <a:alpha val="2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4" name="Shape 32"/>
          <p:cNvSpPr/>
          <p:nvPr/>
        </p:nvSpPr>
        <p:spPr>
          <a:xfrm>
            <a:off x="6110734" y="1631603"/>
            <a:ext cx="2696617" cy="0"/>
          </a:xfrm>
          <a:prstGeom prst="line">
            <a:avLst/>
          </a:prstGeom>
          <a:noFill/>
          <a:ln w="19050">
            <a:solidFill>
              <a:srgbClr val="FFA500"/>
            </a:solidFill>
            <a:prstDash val="solid"/>
          </a:ln>
        </p:spPr>
      </p:sp>
      <p:sp>
        <p:nvSpPr>
          <p:cNvPr id="35" name="Text 33"/>
          <p:cNvSpPr/>
          <p:nvPr/>
        </p:nvSpPr>
        <p:spPr>
          <a:xfrm>
            <a:off x="6212235" y="1263402"/>
            <a:ext cx="25434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700" b="1" dirty="0">
                <a:solidFill>
                  <a:srgbClr val="FFA5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Bottleneck</a:t>
            </a:r>
            <a:endParaRPr lang="en-US" sz="1700" dirty="0"/>
          </a:p>
        </p:txBody>
      </p:sp>
      <p:sp>
        <p:nvSpPr>
          <p:cNvPr id="36" name="Text 34"/>
          <p:cNvSpPr/>
          <p:nvPr/>
        </p:nvSpPr>
        <p:spPr>
          <a:xfrm>
            <a:off x="6301234" y="1793528"/>
            <a:ext cx="2315617" cy="198120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500" b="1" dirty="0">
                <a:solidFill>
                  <a:srgbClr val="FFA5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Not enough</a:t>
            </a:r>
            <a:pPr algn="l" indent="0" marL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expert astronauts</a:t>
            </a:r>
            <a:endParaRPr lang="en-US" sz="1200" dirty="0"/>
          </a:p>
          <a:p>
            <a:pPr algn="l" marL="127000" indent="-12700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Human EVAs are </a:t>
            </a:r>
            <a:pPr algn="l" indent="0" marL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FFA5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dangerous, expensive, limited</a:t>
            </a:r>
            <a:endParaRPr lang="en-US" sz="1200" dirty="0"/>
          </a:p>
          <a:p>
            <a:pPr algn="l" marL="127000" indent="-127000">
              <a:lnSpc>
                <a:spcPts val="1800"/>
              </a:lnSpc>
              <a:spcAft>
                <a:spcPts val="600"/>
              </a:spcAft>
              <a:buSzPct val="100000"/>
              <a:buChar char="•"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Pre-assembled modules </a:t>
            </a:r>
            <a:pPr algn="l" indent="0" marL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FFA5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don't scale</a:t>
            </a:r>
            <a:pPr algn="l" indent="0" marL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to km-size</a:t>
            </a:r>
            <a:endParaRPr lang="en-US" sz="1200" dirty="0"/>
          </a:p>
        </p:txBody>
      </p:sp>
      <p:sp>
        <p:nvSpPr>
          <p:cNvPr id="37" name="Text 35"/>
          <p:cNvSpPr/>
          <p:nvPr/>
        </p:nvSpPr>
        <p:spPr>
          <a:xfrm>
            <a:off x="0" y="4463207"/>
            <a:ext cx="9144000" cy="223093"/>
          </a:xfrm>
          <a:prstGeom prst="rect">
            <a:avLst/>
          </a:prstGeom>
          <a:solidFill>
            <a:srgbClr val="8B00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8" name="Text 36"/>
          <p:cNvSpPr/>
          <p:nvPr/>
        </p:nvSpPr>
        <p:spPr>
          <a:xfrm>
            <a:off x="1191311" y="4465141"/>
            <a:ext cx="6761229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Without autonomous assembly, gigawatt-scale SBSP remains impossible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19175"/>
          </a:xfrm>
          <a:prstGeom prst="rect">
            <a:avLst/>
          </a:prstGeom>
          <a:solidFill>
            <a:srgbClr val="2C3E5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1014413"/>
            <a:ext cx="9144000" cy="0"/>
          </a:xfrm>
          <a:prstGeom prst="line">
            <a:avLst/>
          </a:prstGeom>
          <a:noFill/>
          <a:ln w="9525">
            <a:solidFill>
              <a:srgbClr val="34495E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81000" y="152400"/>
            <a:ext cx="8549640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Research Focus: Robot-Agnostic Intelligence Infrastructure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317450" y="1146125"/>
            <a:ext cx="4063901" cy="3547467"/>
          </a:xfrm>
          <a:prstGeom prst="roundRect">
            <a:avLst>
              <a:gd name="adj" fmla="val 1432"/>
            </a:avLst>
          </a:prstGeom>
          <a:solidFill>
            <a:srgbClr val="F8F9FA"/>
          </a:solidFill>
          <a:ln w="9525">
            <a:solidFill>
              <a:srgbClr val="BDC3C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1650607" y="2739926"/>
            <a:ext cx="141649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100" dirty="0">
                <a:solidFill>
                  <a:srgbClr val="7F8C8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[Architecture Diagram]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4533751" y="1146125"/>
            <a:ext cx="4292798" cy="1674912"/>
          </a:xfrm>
          <a:prstGeom prst="rect">
            <a:avLst/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Shape 6"/>
          <p:cNvSpPr/>
          <p:nvPr/>
        </p:nvSpPr>
        <p:spPr>
          <a:xfrm>
            <a:off x="4552801" y="1146125"/>
            <a:ext cx="0" cy="1674912"/>
          </a:xfrm>
          <a:prstGeom prst="line">
            <a:avLst/>
          </a:prstGeom>
          <a:noFill/>
          <a:ln w="38100">
            <a:solidFill>
              <a:srgbClr val="34495E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698802" y="1222325"/>
            <a:ext cx="408081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1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Core Technical Contributions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4698802" y="1425476"/>
            <a:ext cx="4000798" cy="1294061"/>
          </a:xfrm>
          <a:prstGeom prst="rect">
            <a:avLst/>
          </a:prstGeom>
          <a:noFill/>
          <a:ln/>
        </p:spPr>
        <p:txBody>
          <a:bodyPr wrap="square" lIns="88900" tIns="0" rIns="0" bIns="0" rtlCol="0" anchor="t"/>
          <a:lstStyle/>
          <a:p>
            <a:pPr algn="l" marL="88900" indent="-88900">
              <a:lnSpc>
                <a:spcPts val="1125"/>
              </a:lnSpc>
              <a:spcAft>
                <a:spcPts val="200"/>
              </a:spcAft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Digital twin framework for real-time structural state tracking </a:t>
            </a:r>
            <a:endParaRPr lang="en-US" sz="900" dirty="0"/>
          </a:p>
          <a:p>
            <a:pPr algn="l" marL="88900" indent="-88900">
              <a:lnSpc>
                <a:spcPts val="1125"/>
              </a:lnSpc>
              <a:spcAft>
                <a:spcPts val="200"/>
              </a:spcAft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Physics-based simulation of 10⁶+ component interactions</a:t>
            </a:r>
            <a:endParaRPr lang="en-US" sz="900" dirty="0"/>
          </a:p>
          <a:p>
            <a:pPr algn="l" marL="88900" indent="-88900">
              <a:lnSpc>
                <a:spcPts val="1125"/>
              </a:lnSpc>
              <a:spcAft>
                <a:spcPts val="200"/>
              </a:spcAft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Hierarchical representation: component → module → subsystem</a:t>
            </a:r>
            <a:endParaRPr lang="en-US" sz="900" dirty="0"/>
          </a:p>
          <a:p>
            <a:pPr algn="l" marL="88900" indent="-88900">
              <a:lnSpc>
                <a:spcPts val="1125"/>
              </a:lnSpc>
              <a:spcAft>
                <a:spcPts val="200"/>
              </a:spcAft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Vision-based state estimation to minimize sim-to-real gap </a:t>
            </a:r>
            <a:endParaRPr lang="en-US" sz="900" dirty="0"/>
          </a:p>
          <a:p>
            <a:pPr algn="l" marL="88900" indent="-88900">
              <a:lnSpc>
                <a:spcPts val="1125"/>
              </a:lnSpc>
              <a:spcAft>
                <a:spcPts val="200"/>
              </a:spcAft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Multi-modal sensor fusion (RGB-D, thermal, force/torque)</a:t>
            </a:r>
            <a:endParaRPr lang="en-US" sz="900" dirty="0"/>
          </a:p>
          <a:p>
            <a:pPr algn="l" marL="88900" indent="-88900">
              <a:lnSpc>
                <a:spcPts val="1125"/>
              </a:lnSpc>
              <a:spcAft>
                <a:spcPts val="200"/>
              </a:spcAft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Online model calibration using assembly anomalies</a:t>
            </a:r>
            <a:endParaRPr lang="en-US" sz="900" dirty="0"/>
          </a:p>
          <a:p>
            <a:pPr algn="l" marL="88900" indent="-88900">
              <a:lnSpc>
                <a:spcPts val="1125"/>
              </a:lnSpc>
              <a:spcAft>
                <a:spcPts val="200"/>
              </a:spcAft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Standardized agentic interface for heterogeneous robots </a:t>
            </a:r>
            <a:endParaRPr lang="en-US" sz="900" dirty="0"/>
          </a:p>
          <a:p>
            <a:pPr algn="l" marL="88900" indent="-88900">
              <a:lnSpc>
                <a:spcPts val="1125"/>
              </a:lnSpc>
              <a:spcAft>
                <a:spcPts val="200"/>
              </a:spcAft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Task decomposition: structure-level → robot-specific commands</a:t>
            </a:r>
            <a:endParaRPr lang="en-US" sz="900" dirty="0"/>
          </a:p>
          <a:p>
            <a:pPr algn="l" marL="88900" indent="-88900">
              <a:lnSpc>
                <a:spcPts val="1125"/>
              </a:lnSpc>
              <a:spcAft>
                <a:spcPts val="200"/>
              </a:spcAft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Protocol-agnostic: ROS2, SpaceWire, custom interfaces</a:t>
            </a:r>
            <a:endParaRPr lang="en-US" sz="900" dirty="0"/>
          </a:p>
        </p:txBody>
      </p:sp>
      <p:sp>
        <p:nvSpPr>
          <p:cNvPr id="11" name="Text 9"/>
          <p:cNvSpPr/>
          <p:nvPr/>
        </p:nvSpPr>
        <p:spPr>
          <a:xfrm>
            <a:off x="4876502" y="1593652"/>
            <a:ext cx="3823097" cy="246311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920"/>
              </a:lnSpc>
              <a:spcAft>
                <a:spcPts val="100"/>
              </a:spcAft>
              <a:buSzPct val="100000"/>
              <a:buChar char="•"/>
            </a:pPr>
            <a:r>
              <a:rPr lang="en-US" sz="8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Physics-based simulation of 10⁶+ component interactions</a:t>
            </a:r>
            <a:endParaRPr lang="en-US" sz="800" dirty="0"/>
          </a:p>
          <a:p>
            <a:pPr algn="l" marL="76200" indent="-76200">
              <a:lnSpc>
                <a:spcPts val="920"/>
              </a:lnSpc>
              <a:spcAft>
                <a:spcPts val="100"/>
              </a:spcAft>
              <a:buSzPct val="100000"/>
              <a:buChar char="•"/>
            </a:pPr>
            <a:r>
              <a:rPr lang="en-US" sz="8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Hierarchical representation: component → module → subsystem</a:t>
            </a:r>
            <a:endParaRPr lang="en-US" sz="800" dirty="0"/>
          </a:p>
        </p:txBody>
      </p:sp>
      <p:sp>
        <p:nvSpPr>
          <p:cNvPr id="12" name="Text 10"/>
          <p:cNvSpPr/>
          <p:nvPr/>
        </p:nvSpPr>
        <p:spPr>
          <a:xfrm>
            <a:off x="4876502" y="2033439"/>
            <a:ext cx="3823097" cy="246311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920"/>
              </a:lnSpc>
              <a:spcAft>
                <a:spcPts val="100"/>
              </a:spcAft>
              <a:buSzPct val="100000"/>
              <a:buChar char="•"/>
            </a:pPr>
            <a:r>
              <a:rPr lang="en-US" sz="8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Multi-modal sensor fusion (RGB-D, thermal, force/torque)</a:t>
            </a:r>
            <a:endParaRPr lang="en-US" sz="800" dirty="0"/>
          </a:p>
          <a:p>
            <a:pPr algn="l" marL="76200" indent="-76200">
              <a:lnSpc>
                <a:spcPts val="920"/>
              </a:lnSpc>
              <a:spcAft>
                <a:spcPts val="100"/>
              </a:spcAft>
              <a:buSzPct val="100000"/>
              <a:buChar char="•"/>
            </a:pPr>
            <a:r>
              <a:rPr lang="en-US" sz="8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Online model calibration using assembly anomalies</a:t>
            </a:r>
            <a:endParaRPr lang="en-US" sz="800" dirty="0"/>
          </a:p>
        </p:txBody>
      </p:sp>
      <p:sp>
        <p:nvSpPr>
          <p:cNvPr id="13" name="Text 11"/>
          <p:cNvSpPr/>
          <p:nvPr/>
        </p:nvSpPr>
        <p:spPr>
          <a:xfrm>
            <a:off x="4876502" y="2473226"/>
            <a:ext cx="3823097" cy="246311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920"/>
              </a:lnSpc>
              <a:spcAft>
                <a:spcPts val="100"/>
              </a:spcAft>
              <a:buSzPct val="100000"/>
              <a:buChar char="•"/>
            </a:pPr>
            <a:r>
              <a:rPr lang="en-US" sz="8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Task decomposition: structure-level → robot-specific commands</a:t>
            </a:r>
            <a:endParaRPr lang="en-US" sz="800" dirty="0"/>
          </a:p>
          <a:p>
            <a:pPr algn="l" marL="76200" indent="-76200">
              <a:lnSpc>
                <a:spcPts val="920"/>
              </a:lnSpc>
              <a:spcAft>
                <a:spcPts val="100"/>
              </a:spcAft>
              <a:buSzPct val="100000"/>
              <a:buChar char="•"/>
            </a:pPr>
            <a:r>
              <a:rPr lang="en-US" sz="8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Protocol-agnostic: ROS2, SpaceWire, custom interfaces</a:t>
            </a:r>
            <a:endParaRPr lang="en-US" sz="800" dirty="0"/>
          </a:p>
        </p:txBody>
      </p:sp>
      <p:sp>
        <p:nvSpPr>
          <p:cNvPr id="14" name="Text 12"/>
          <p:cNvSpPr/>
          <p:nvPr/>
        </p:nvSpPr>
        <p:spPr>
          <a:xfrm>
            <a:off x="4533751" y="2897237"/>
            <a:ext cx="4292798" cy="860078"/>
          </a:xfrm>
          <a:prstGeom prst="rect">
            <a:avLst/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Shape 13"/>
          <p:cNvSpPr/>
          <p:nvPr/>
        </p:nvSpPr>
        <p:spPr>
          <a:xfrm>
            <a:off x="4552801" y="2897237"/>
            <a:ext cx="0" cy="860078"/>
          </a:xfrm>
          <a:prstGeom prst="line">
            <a:avLst/>
          </a:prstGeom>
          <a:noFill/>
          <a:ln w="38100">
            <a:solidFill>
              <a:srgbClr val="7F8C8D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4698802" y="2973437"/>
            <a:ext cx="408081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1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Enabling Multi-Sided Marketplace</a:t>
            </a:r>
            <a:endParaRPr lang="en-US" sz="1100" dirty="0"/>
          </a:p>
        </p:txBody>
      </p:sp>
      <p:sp>
        <p:nvSpPr>
          <p:cNvPr id="17" name="Text 15"/>
          <p:cNvSpPr/>
          <p:nvPr/>
        </p:nvSpPr>
        <p:spPr>
          <a:xfrm>
            <a:off x="4698802" y="3176588"/>
            <a:ext cx="4000798" cy="479227"/>
          </a:xfrm>
          <a:prstGeom prst="rect">
            <a:avLst/>
          </a:prstGeom>
          <a:noFill/>
          <a:ln/>
        </p:spPr>
        <p:txBody>
          <a:bodyPr wrap="square" lIns="88900" tIns="0" rIns="0" bIns="0" rtlCol="0" anchor="t"/>
          <a:lstStyle/>
          <a:p>
            <a:pPr algn="l" marL="88900" indent="-88900">
              <a:lnSpc>
                <a:spcPts val="1125"/>
              </a:lnSpc>
              <a:spcAft>
                <a:spcPts val="200"/>
              </a:spcAft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Robot OEMs: Focus on hardware reliability, not task planning</a:t>
            </a:r>
            <a:endParaRPr lang="en-US" sz="900" dirty="0"/>
          </a:p>
          <a:p>
            <a:pPr algn="l" marL="88900" indent="-88900">
              <a:lnSpc>
                <a:spcPts val="1125"/>
              </a:lnSpc>
              <a:spcAft>
                <a:spcPts val="200"/>
              </a:spcAft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Structure designers: Define assembly sequences, not robot control</a:t>
            </a:r>
            <a:endParaRPr lang="en-US" sz="900" dirty="0"/>
          </a:p>
          <a:p>
            <a:pPr algn="l" marL="88900" indent="-88900">
              <a:lnSpc>
                <a:spcPts val="1125"/>
              </a:lnSpc>
              <a:spcAft>
                <a:spcPts val="200"/>
              </a:spcAft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Operators: Purchase assembly/maintenance-as-a-service</a:t>
            </a:r>
            <a:endParaRPr lang="en-US" sz="900" dirty="0"/>
          </a:p>
        </p:txBody>
      </p:sp>
      <p:sp>
        <p:nvSpPr>
          <p:cNvPr id="18" name="Text 16"/>
          <p:cNvSpPr/>
          <p:nvPr/>
        </p:nvSpPr>
        <p:spPr>
          <a:xfrm>
            <a:off x="4533751" y="3833515"/>
            <a:ext cx="4292798" cy="860078"/>
          </a:xfrm>
          <a:prstGeom prst="rect">
            <a:avLst/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Shape 17"/>
          <p:cNvSpPr/>
          <p:nvPr/>
        </p:nvSpPr>
        <p:spPr>
          <a:xfrm>
            <a:off x="4552801" y="3833515"/>
            <a:ext cx="0" cy="860078"/>
          </a:xfrm>
          <a:prstGeom prst="line">
            <a:avLst/>
          </a:prstGeom>
          <a:noFill/>
          <a:ln w="38100">
            <a:solidFill>
              <a:srgbClr val="7F8C8D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4698802" y="3909715"/>
            <a:ext cx="408081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11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Validation Approach</a:t>
            </a:r>
            <a:endParaRPr lang="en-US" sz="1100" dirty="0"/>
          </a:p>
        </p:txBody>
      </p:sp>
      <p:sp>
        <p:nvSpPr>
          <p:cNvPr id="21" name="Text 19"/>
          <p:cNvSpPr/>
          <p:nvPr/>
        </p:nvSpPr>
        <p:spPr>
          <a:xfrm>
            <a:off x="4698802" y="4112865"/>
            <a:ext cx="4000798" cy="479227"/>
          </a:xfrm>
          <a:prstGeom prst="rect">
            <a:avLst/>
          </a:prstGeom>
          <a:noFill/>
          <a:ln/>
        </p:spPr>
        <p:txBody>
          <a:bodyPr wrap="square" lIns="88900" tIns="0" rIns="0" bIns="0" rtlCol="0" anchor="t"/>
          <a:lstStyle/>
          <a:p>
            <a:pPr algn="l" marL="88900" indent="-88900">
              <a:lnSpc>
                <a:spcPts val="1125"/>
              </a:lnSpc>
              <a:spcAft>
                <a:spcPts val="200"/>
              </a:spcAft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Earth-based testbed with 3+ heterogeneous robots</a:t>
            </a:r>
            <a:endParaRPr lang="en-US" sz="900" dirty="0"/>
          </a:p>
          <a:p>
            <a:pPr algn="l" marL="88900" indent="-88900">
              <a:lnSpc>
                <a:spcPts val="1125"/>
              </a:lnSpc>
              <a:spcAft>
                <a:spcPts val="200"/>
              </a:spcAft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Mock SBSP truss assembly (100+ components)</a:t>
            </a:r>
            <a:endParaRPr lang="en-US" sz="900" dirty="0"/>
          </a:p>
          <a:p>
            <a:pPr algn="l" marL="88900" indent="-88900">
              <a:lnSpc>
                <a:spcPts val="1125"/>
              </a:lnSpc>
              <a:spcAft>
                <a:spcPts val="200"/>
              </a:spcAft>
              <a:buSzPct val="100000"/>
              <a:buChar char="•"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Metrics: Assembly time, error recovery, cross-robot compatibility</a:t>
            </a:r>
            <a:endParaRPr lang="en-US" sz="900" dirty="0"/>
          </a:p>
        </p:txBody>
      </p:sp>
      <p:pic>
        <p:nvPicPr>
          <p:cNvPr id="22" name="Image 0" descr="architectur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5329" y="1188720"/>
            <a:ext cx="5511298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B1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58751"/>
          </a:xfrm>
          <a:prstGeom prst="rect">
            <a:avLst/>
          </a:prstGeom>
          <a:solidFill>
            <a:srgbClr val="1A3A5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949226"/>
            <a:ext cx="9144000" cy="0"/>
          </a:xfrm>
          <a:prstGeom prst="line">
            <a:avLst/>
          </a:prstGeom>
          <a:noFill/>
          <a:ln w="19050">
            <a:solidFill>
              <a:srgbClr val="00A2E8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81000" y="152400"/>
            <a:ext cx="8549640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About the Author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746760" y="1485900"/>
            <a:ext cx="1554480" cy="926902"/>
          </a:xfrm>
          <a:prstGeom prst="rect">
            <a:avLst/>
          </a:prstGeom>
          <a:noFill/>
          <a:ln/>
        </p:spPr>
        <p:txBody>
          <a:bodyPr wrap="square" lIns="254000" tIns="254000" rIns="254000" bIns="254000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A2E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[LinkedIn Photo]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381000" y="2876401"/>
            <a:ext cx="2286000" cy="799951"/>
          </a:xfrm>
          <a:prstGeom prst="roundRect">
            <a:avLst>
              <a:gd name="adj" fmla="val 9526"/>
            </a:avLst>
          </a:prstGeom>
          <a:solidFill>
            <a:srgbClr val="FFFFFF"/>
          </a:solidFill>
          <a:ln w="19050">
            <a:solidFill>
              <a:srgbClr val="00A2E8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1149801" y="3176290"/>
            <a:ext cx="74839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1A3A5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TU Berlin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381000" y="3803303"/>
            <a:ext cx="2286000" cy="799951"/>
          </a:xfrm>
          <a:prstGeom prst="roundRect">
            <a:avLst>
              <a:gd name="adj" fmla="val 9526"/>
            </a:avLst>
          </a:prstGeom>
          <a:solidFill>
            <a:srgbClr val="FFFFFF"/>
          </a:solidFill>
          <a:ln w="19050">
            <a:solidFill>
              <a:srgbClr val="00A2E8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1079668" y="4103191"/>
            <a:ext cx="88866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1A3A5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Fraunhofer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2895600" y="1149251"/>
            <a:ext cx="5867400" cy="1106388"/>
          </a:xfrm>
          <a:prstGeom prst="roundRect">
            <a:avLst>
              <a:gd name="adj" fmla="val 6887"/>
            </a:avLst>
          </a:prstGeom>
          <a:solidFill>
            <a:srgbClr val="FFFFFF">
              <a:alpha val="5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2919412" y="1149251"/>
            <a:ext cx="0" cy="1106388"/>
          </a:xfrm>
          <a:prstGeom prst="line">
            <a:avLst/>
          </a:prstGeom>
          <a:noFill/>
          <a:ln w="47625">
            <a:solidFill>
              <a:srgbClr val="00A2E8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3133725" y="1301651"/>
            <a:ext cx="5547551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A2E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Hendrik Wirthwein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3133725" y="1641277"/>
            <a:ext cx="5547551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buNone/>
            </a:pPr>
            <a:r>
              <a:rPr lang="en-US" sz="1300" b="1" dirty="0">
                <a:solidFill>
                  <a:srgbClr val="FFA5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Bachelor of Computer Engineering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3133725" y="1872258"/>
            <a:ext cx="5547551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TU Berlin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2895600" y="2408039"/>
            <a:ext cx="5867400" cy="1106388"/>
          </a:xfrm>
          <a:prstGeom prst="roundRect">
            <a:avLst>
              <a:gd name="adj" fmla="val 6887"/>
            </a:avLst>
          </a:prstGeom>
          <a:solidFill>
            <a:srgbClr val="FFFFFF">
              <a:alpha val="5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Shape 14"/>
          <p:cNvSpPr/>
          <p:nvPr/>
        </p:nvSpPr>
        <p:spPr>
          <a:xfrm>
            <a:off x="2919412" y="2408039"/>
            <a:ext cx="0" cy="1106388"/>
          </a:xfrm>
          <a:prstGeom prst="line">
            <a:avLst/>
          </a:prstGeom>
          <a:noFill/>
          <a:ln w="47625">
            <a:solidFill>
              <a:srgbClr val="32CD32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3133725" y="2560439"/>
            <a:ext cx="5547551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32C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Research Focus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3133725" y="2900065"/>
            <a:ext cx="5547551" cy="461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Thesis on </a:t>
            </a:r>
            <a:pPr algn="l" indent="0" marL="0">
              <a:lnSpc>
                <a:spcPts val="1820"/>
              </a:lnSpc>
              <a:buNone/>
            </a:pPr>
            <a:r>
              <a:rPr lang="en-US" sz="1300" b="1" dirty="0">
                <a:solidFill>
                  <a:srgbClr val="FFA5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Multi-Agent Reinforcement Learning</a:t>
            </a:r>
            <a:pPr algn="l" indent="0" marL="0">
              <a:lnSpc>
                <a:spcPts val="182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for Flexible Job Shop Problem</a:t>
            </a:r>
            <a:endParaRPr lang="en-US" sz="1300" dirty="0"/>
          </a:p>
        </p:txBody>
      </p:sp>
      <p:sp>
        <p:nvSpPr>
          <p:cNvPr id="19" name="Text 17"/>
          <p:cNvSpPr/>
          <p:nvPr/>
        </p:nvSpPr>
        <p:spPr>
          <a:xfrm>
            <a:off x="2895600" y="3666827"/>
            <a:ext cx="5867400" cy="875407"/>
          </a:xfrm>
          <a:prstGeom prst="roundRect">
            <a:avLst>
              <a:gd name="adj" fmla="val 8705"/>
            </a:avLst>
          </a:prstGeom>
          <a:solidFill>
            <a:srgbClr val="FFFFFF">
              <a:alpha val="5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Shape 18"/>
          <p:cNvSpPr/>
          <p:nvPr/>
        </p:nvSpPr>
        <p:spPr>
          <a:xfrm>
            <a:off x="2919412" y="3666827"/>
            <a:ext cx="0" cy="875407"/>
          </a:xfrm>
          <a:prstGeom prst="line">
            <a:avLst/>
          </a:prstGeom>
          <a:noFill/>
          <a:ln w="47625">
            <a:solidFill>
              <a:srgbClr val="FFA500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3133725" y="3819227"/>
            <a:ext cx="5547551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FFA5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Contact</a:t>
            </a:r>
            <a:endParaRPr lang="en-US" sz="1600" dirty="0"/>
          </a:p>
        </p:txBody>
      </p:sp>
      <p:sp>
        <p:nvSpPr>
          <p:cNvPr id="22" name="Text 20"/>
          <p:cNvSpPr/>
          <p:nvPr/>
        </p:nvSpPr>
        <p:spPr>
          <a:xfrm>
            <a:off x="3133725" y="4158853"/>
            <a:ext cx="5547551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hendrik.wirthwein@outlook.com</a:t>
            </a:r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Space-Based Solar Power Assembly Challenge</dc:title>
  <dc:subject>PptxGenJS Presentation</dc:subject>
  <dc:creator>SBSP Research Team</dc:creator>
  <cp:lastModifiedBy>SBSP Research Team</cp:lastModifiedBy>
  <cp:revision>1</cp:revision>
  <dcterms:created xsi:type="dcterms:W3CDTF">2025-10-23T21:43:28Z</dcterms:created>
  <dcterms:modified xsi:type="dcterms:W3CDTF">2025-10-23T21:43:28Z</dcterms:modified>
</cp:coreProperties>
</file>