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0" r:id="rId4"/>
    <p:sldId id="258" r:id="rId5"/>
    <p:sldId id="276" r:id="rId6"/>
    <p:sldId id="262" r:id="rId7"/>
    <p:sldId id="263" r:id="rId8"/>
    <p:sldId id="261" r:id="rId9"/>
    <p:sldId id="275" r:id="rId10"/>
    <p:sldId id="264" r:id="rId11"/>
    <p:sldId id="265" r:id="rId12"/>
    <p:sldId id="267" r:id="rId13"/>
    <p:sldId id="268" r:id="rId14"/>
    <p:sldId id="270" r:id="rId15"/>
  </p:sldIdLst>
  <p:sldSz cx="9144000" cy="6858000" type="letter"/>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6600"/>
    <a:srgbClr val="A9A9A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02" y="-396"/>
      </p:cViewPr>
      <p:guideLst>
        <p:guide orient="horz" pos="2160"/>
        <p:guide pos="2880"/>
      </p:guideLst>
    </p:cSldViewPr>
  </p:slideViewPr>
  <p:notesTextViewPr>
    <p:cViewPr>
      <p:scale>
        <a:sx n="100" d="100"/>
        <a:sy n="100" d="100"/>
      </p:scale>
      <p:origin x="0" y="0"/>
    </p:cViewPr>
  </p:notesTextViewPr>
  <p:notesViewPr>
    <p:cSldViewPr>
      <p:cViewPr varScale="1">
        <p:scale>
          <a:sx n="82" d="100"/>
          <a:sy n="82" d="100"/>
        </p:scale>
        <p:origin x="-2064"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5C3F5B-9C8E-4EA1-8232-F1CFAB549452}" type="doc">
      <dgm:prSet loTypeId="urn:microsoft.com/office/officeart/2005/8/layout/list1" loCatId="list" qsTypeId="urn:microsoft.com/office/officeart/2005/8/quickstyle/simple1" qsCatId="simple" csTypeId="urn:microsoft.com/office/officeart/2005/8/colors/accent1_2" csCatId="accent1" phldr="0"/>
      <dgm:spPr/>
      <dgm:t>
        <a:bodyPr/>
        <a:lstStyle/>
        <a:p>
          <a:endParaRPr lang="en-US"/>
        </a:p>
      </dgm:t>
    </dgm:pt>
    <dgm:pt modelId="{196FBE81-8870-42E7-9FCA-D0F60D97255F}" type="pres">
      <dgm:prSet presAssocID="{815C3F5B-9C8E-4EA1-8232-F1CFAB549452}" presName="linear" presStyleCnt="0">
        <dgm:presLayoutVars>
          <dgm:dir/>
          <dgm:animLvl val="lvl"/>
          <dgm:resizeHandles val="exact"/>
        </dgm:presLayoutVars>
      </dgm:prSet>
      <dgm:spPr/>
      <dgm:t>
        <a:bodyPr/>
        <a:lstStyle/>
        <a:p>
          <a:endParaRPr lang="en-US"/>
        </a:p>
      </dgm:t>
    </dgm:pt>
  </dgm:ptLst>
  <dgm:cxnLst>
    <dgm:cxn modelId="{77B30ED4-1581-424D-9AF8-27A464B878B7}" type="presOf" srcId="{815C3F5B-9C8E-4EA1-8232-F1CFAB549452}" destId="{196FBE81-8870-42E7-9FCA-D0F60D97255F}" srcOrd="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900" b="1">
                <a:latin typeface="Verdana" pitchFamily="34" charset="0"/>
              </a:defRPr>
            </a:lvl1pPr>
          </a:lstStyle>
          <a:p>
            <a:pPr>
              <a:defRPr/>
            </a:pPr>
            <a:r>
              <a:rPr lang="en-GB" dirty="0"/>
              <a:t>Insert your presentation title here</a:t>
            </a:r>
          </a:p>
          <a:p>
            <a:pPr>
              <a:defRPr/>
            </a:pP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000">
                <a:latin typeface="Verdana" pitchFamily="34" charset="0"/>
              </a:defRPr>
            </a:lvl1pPr>
          </a:lstStyle>
          <a:p>
            <a:pPr>
              <a:defRPr/>
            </a:pPr>
            <a:fld id="{DFDE1225-854B-4DF4-9FE6-490822097D09}" type="datetimeFigureOut">
              <a:rPr lang="en-US"/>
              <a:pPr>
                <a:defRPr/>
              </a:pPr>
              <a:t>4/16/2013</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000" b="1">
                <a:latin typeface="Verdana" pitchFamily="34" charset="0"/>
              </a:defRPr>
            </a:lvl1pPr>
          </a:lstStyle>
          <a:p>
            <a:pPr>
              <a:defRPr/>
            </a:pP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000">
                <a:latin typeface="Verdana" pitchFamily="34" charset="0"/>
              </a:defRPr>
            </a:lvl1pPr>
          </a:lstStyle>
          <a:p>
            <a:pPr>
              <a:defRPr/>
            </a:pPr>
            <a:fld id="{21F0BF4A-BA3E-4761-9A2D-3CCEAECC1074}" type="slidenum">
              <a:rPr lang="en-GB"/>
              <a:pPr>
                <a:defRPr/>
              </a:pPr>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900" b="1">
                <a:latin typeface="Verdana" pitchFamily="34" charset="0"/>
              </a:defRPr>
            </a:lvl1pPr>
          </a:lstStyle>
          <a:p>
            <a:pPr>
              <a:defRPr/>
            </a:pPr>
            <a:r>
              <a:rPr lang="en-GB" dirty="0"/>
              <a:t>Insert your presentation title here</a:t>
            </a:r>
          </a:p>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000">
                <a:latin typeface="Verdana" pitchFamily="34" charset="0"/>
              </a:defRPr>
            </a:lvl1pPr>
          </a:lstStyle>
          <a:p>
            <a:pPr>
              <a:defRPr/>
            </a:pPr>
            <a:fld id="{8623D8A9-C079-4D5B-BC79-E223FE4D0C6F}" type="datetimeFigureOut">
              <a:rPr lang="en-US"/>
              <a:pPr>
                <a:defRPr/>
              </a:pPr>
              <a:t>4/16/2013</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900" b="1">
                <a:latin typeface="Verdana" pitchFamily="34"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000">
                <a:latin typeface="Verdana" pitchFamily="34" charset="0"/>
              </a:defRPr>
            </a:lvl1pPr>
          </a:lstStyle>
          <a:p>
            <a:pPr>
              <a:defRPr/>
            </a:pPr>
            <a:fld id="{F2555F5E-F99A-40FC-BCAE-0B0F232BD0E2}"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ED3F8D9-83A1-4226-B883-05C0E331AC32}" type="slidenum">
              <a:rPr lang="en-GB" smtClean="0"/>
              <a:pPr>
                <a:defRPr/>
              </a:pPr>
              <a:t>6</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5" descr="1_DWNL_ws111001"/>
          <p:cNvPicPr>
            <a:picLocks noChangeArrowheads="1"/>
          </p:cNvPicPr>
          <p:nvPr/>
        </p:nvPicPr>
        <p:blipFill>
          <a:blip r:embed="rId2" cstate="print"/>
          <a:srcRect/>
          <a:stretch>
            <a:fillRect/>
          </a:stretch>
        </p:blipFill>
        <p:spPr bwMode="auto">
          <a:xfrm>
            <a:off x="0" y="531813"/>
            <a:ext cx="4264025" cy="4264025"/>
          </a:xfrm>
          <a:prstGeom prst="rect">
            <a:avLst/>
          </a:prstGeom>
          <a:noFill/>
          <a:ln w="9525">
            <a:noFill/>
            <a:miter lim="800000"/>
            <a:headEnd/>
            <a:tailEnd/>
          </a:ln>
        </p:spPr>
      </p:pic>
      <p:sp>
        <p:nvSpPr>
          <p:cNvPr id="5" name="Rectangle 4"/>
          <p:cNvSpPr/>
          <p:nvPr/>
        </p:nvSpPr>
        <p:spPr>
          <a:xfrm>
            <a:off x="3260725" y="3222625"/>
            <a:ext cx="1368425" cy="2105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6" name="Rectangle 3"/>
          <p:cNvSpPr txBox="1">
            <a:spLocks noChangeArrowheads="1"/>
          </p:cNvSpPr>
          <p:nvPr/>
        </p:nvSpPr>
        <p:spPr>
          <a:xfrm>
            <a:off x="3324225" y="4651375"/>
            <a:ext cx="5064125" cy="533400"/>
          </a:xfrm>
          <a:prstGeom prst="rect">
            <a:avLst/>
          </a:prstGeom>
          <a:solidFill>
            <a:srgbClr val="FF6600"/>
          </a:solidFill>
        </p:spPr>
        <p:txBody>
          <a:bodyPr>
            <a:normAutofit fontScale="92500"/>
          </a:bodyPr>
          <a:lstStyle/>
          <a:p>
            <a:pPr marL="88900">
              <a:lnSpc>
                <a:spcPts val="3000"/>
              </a:lnSpc>
              <a:spcBef>
                <a:spcPct val="20000"/>
              </a:spcBef>
              <a:buFont typeface="Times" pitchFamily="-112" charset="0"/>
              <a:buNone/>
              <a:defRPr/>
            </a:pPr>
            <a:r>
              <a:rPr lang="en-GB" sz="2000" dirty="0" smtClean="0">
                <a:solidFill>
                  <a:schemeClr val="accent1"/>
                </a:solidFill>
                <a:latin typeface="Verdana" pitchFamily="34" charset="0"/>
              </a:rPr>
              <a:t>Supporting you every</a:t>
            </a:r>
            <a:r>
              <a:rPr lang="en-GB" sz="2000" baseline="0" dirty="0" smtClean="0">
                <a:solidFill>
                  <a:schemeClr val="accent1"/>
                </a:solidFill>
                <a:latin typeface="Verdana" pitchFamily="34" charset="0"/>
              </a:rPr>
              <a:t> step of the way</a:t>
            </a:r>
            <a:endParaRPr lang="en-GB" sz="2000" dirty="0">
              <a:solidFill>
                <a:schemeClr val="accent1"/>
              </a:solidFill>
              <a:latin typeface="Verdana" pitchFamily="34" charset="0"/>
            </a:endParaRPr>
          </a:p>
        </p:txBody>
      </p:sp>
      <p:sp>
        <p:nvSpPr>
          <p:cNvPr id="2" name="Title 1"/>
          <p:cNvSpPr>
            <a:spLocks noGrp="1"/>
          </p:cNvSpPr>
          <p:nvPr>
            <p:ph type="ctrTitle" hasCustomPrompt="1"/>
          </p:nvPr>
        </p:nvSpPr>
        <p:spPr>
          <a:xfrm>
            <a:off x="3323077" y="3279600"/>
            <a:ext cx="5064369" cy="1299600"/>
          </a:xfrm>
          <a:solidFill>
            <a:srgbClr val="000099"/>
          </a:solidFill>
        </p:spPr>
        <p:txBody>
          <a:bodyPr>
            <a:normAutofit/>
          </a:bodyPr>
          <a:lstStyle>
            <a:lvl1pPr marL="88900" indent="0" algn="l">
              <a:defRPr sz="3200">
                <a:solidFill>
                  <a:schemeClr val="accent1"/>
                </a:solidFill>
                <a:latin typeface="+mn-lt"/>
              </a:defRPr>
            </a:lvl1pPr>
          </a:lstStyle>
          <a:p>
            <a:r>
              <a:rPr lang="en-US" sz="2200" dirty="0" smtClean="0"/>
              <a:t/>
            </a:r>
            <a:br>
              <a:rPr lang="en-US" sz="2200" dirty="0" smtClean="0"/>
            </a:br>
            <a:r>
              <a:rPr lang="en-US" sz="2200" dirty="0" smtClean="0"/>
              <a:t>General Services</a:t>
            </a:r>
            <a:br>
              <a:rPr lang="en-US" sz="2200" dirty="0" smtClean="0"/>
            </a:br>
            <a:r>
              <a:rPr lang="en-US" sz="2200" dirty="0" smtClean="0"/>
              <a:t>Web Portal Help Guide</a:t>
            </a:r>
            <a:br>
              <a:rPr lang="en-US" sz="2200" dirty="0" smtClean="0"/>
            </a:br>
            <a:r>
              <a:rPr lang="en-US" sz="2200" dirty="0" smtClean="0"/>
              <a:t>AAA Property Services </a:t>
            </a:r>
            <a:br>
              <a:rPr lang="en-US" sz="2200" dirty="0" smtClean="0"/>
            </a:br>
            <a:endParaRPr lang="en-GB" noProof="0" dirty="0"/>
          </a:p>
        </p:txBody>
      </p:sp>
      <p:sp>
        <p:nvSpPr>
          <p:cNvPr id="3" name="Subtitle 2"/>
          <p:cNvSpPr>
            <a:spLocks noGrp="1"/>
          </p:cNvSpPr>
          <p:nvPr>
            <p:ph type="subTitle" idx="1" hasCustomPrompt="1"/>
          </p:nvPr>
        </p:nvSpPr>
        <p:spPr>
          <a:xfrm>
            <a:off x="3299816" y="5389200"/>
            <a:ext cx="5064369" cy="442800"/>
          </a:xfrm>
          <a:noFill/>
        </p:spPr>
        <p:txBody>
          <a:bodyPr>
            <a:normAutofit/>
          </a:bodyPr>
          <a:lstStyle>
            <a:lvl1pPr marL="88900" indent="0" algn="r">
              <a:buNone/>
              <a:defRPr sz="16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April 2013</a:t>
            </a:r>
            <a:endParaRPr lang="en-GB" noProof="0" dirty="0"/>
          </a:p>
        </p:txBody>
      </p:sp>
      <p:sp>
        <p:nvSpPr>
          <p:cNvPr id="7" name="Date Placeholder 3"/>
          <p:cNvSpPr>
            <a:spLocks noGrp="1"/>
          </p:cNvSpPr>
          <p:nvPr>
            <p:ph type="dt" sz="half" idx="10"/>
          </p:nvPr>
        </p:nvSpPr>
        <p:spPr>
          <a:xfrm>
            <a:off x="771525" y="5532438"/>
            <a:ext cx="1900238" cy="354012"/>
          </a:xfrm>
          <a:prstGeom prst="rect">
            <a:avLst/>
          </a:prstGeom>
        </p:spPr>
        <p:txBody>
          <a:bodyPr/>
          <a:lstStyle>
            <a:lvl1pPr>
              <a:defRPr sz="1400">
                <a:solidFill>
                  <a:srgbClr val="A9A9A9"/>
                </a:solidFill>
                <a:latin typeface="+mn-lt"/>
              </a:defRPr>
            </a:lvl1pPr>
          </a:lstStyle>
          <a:p>
            <a:pPr>
              <a:defRPr/>
            </a:pPr>
            <a:endParaRPr lang="en-GB" dirty="0"/>
          </a:p>
        </p:txBody>
      </p:sp>
      <p:sp>
        <p:nvSpPr>
          <p:cNvPr id="8" name="Footer Placeholder 4"/>
          <p:cNvSpPr>
            <a:spLocks noGrp="1"/>
          </p:cNvSpPr>
          <p:nvPr>
            <p:ph type="ftr" sz="quarter" idx="11"/>
          </p:nvPr>
        </p:nvSpPr>
        <p:spPr/>
        <p:txBody>
          <a:bodyPr/>
          <a:lstStyle>
            <a:lvl1pPr algn="r">
              <a:defRPr b="1" i="1">
                <a:solidFill>
                  <a:srgbClr val="000099"/>
                </a:solidFill>
              </a:defRPr>
            </a:lvl1pPr>
          </a:lstStyle>
          <a:p>
            <a:pPr>
              <a:defRPr/>
            </a:pP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Vertical Text Placeholder 2"/>
          <p:cNvSpPr>
            <a:spLocks noGrp="1"/>
          </p:cNvSpPr>
          <p:nvPr>
            <p:ph type="body" orient="vert" idx="1"/>
          </p:nvPr>
        </p:nvSpPr>
        <p:spPr/>
        <p:txBody>
          <a:bodyPr vert="eaVe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Footer Placeholder 4"/>
          <p:cNvSpPr>
            <a:spLocks noGrp="1"/>
          </p:cNvSpPr>
          <p:nvPr>
            <p:ph type="ftr" sz="quarter" idx="10"/>
          </p:nvPr>
        </p:nvSpPr>
        <p:spPr/>
        <p:txBody>
          <a:bodyPr/>
          <a:lstStyle>
            <a:lvl1pPr>
              <a:defRPr/>
            </a:lvl1pPr>
          </a:lstStyle>
          <a:p>
            <a:pPr>
              <a:defRPr/>
            </a:pP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5201CD18-2B2A-47C4-AAEC-AF2358A28843}" type="slidenum">
              <a:rPr lang="en-GB"/>
              <a:pPr>
                <a:defRPr/>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57400" cy="5851525"/>
          </a:xfrm>
        </p:spPr>
        <p:txBody>
          <a:bodyPr vert="eaVert"/>
          <a:lstStyle/>
          <a:p>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457200" y="274643"/>
            <a:ext cx="6019800" cy="5851525"/>
          </a:xfrm>
        </p:spPr>
        <p:txBody>
          <a:bodyPr vert="eaVert"/>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Footer Placeholder 4"/>
          <p:cNvSpPr>
            <a:spLocks noGrp="1"/>
          </p:cNvSpPr>
          <p:nvPr>
            <p:ph type="ftr" sz="quarter" idx="10"/>
          </p:nvPr>
        </p:nvSpPr>
        <p:spPr/>
        <p:txBody>
          <a:bodyPr/>
          <a:lstStyle>
            <a:lvl1pPr>
              <a:defRPr/>
            </a:lvl1pPr>
          </a:lstStyle>
          <a:p>
            <a:pPr>
              <a:defRPr/>
            </a:pP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195B266F-C936-4C8B-A0F7-1F39C03E9962}" type="slidenum">
              <a:rPr lang="en-GB"/>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0954" y="532800"/>
            <a:ext cx="6592985" cy="896400"/>
          </a:xfrm>
        </p:spPr>
        <p:txBody>
          <a:bodyPr/>
          <a:lstStyle/>
          <a:p>
            <a:r>
              <a:rPr lang="en-US" noProof="0" smtClean="0"/>
              <a:t>Click to edit Master title style</a:t>
            </a:r>
            <a:endParaRPr lang="en-GB" noProof="0" dirty="0"/>
          </a:p>
        </p:txBody>
      </p:sp>
      <p:sp>
        <p:nvSpPr>
          <p:cNvPr id="3" name="Content Placeholder 2"/>
          <p:cNvSpPr>
            <a:spLocks noGrp="1"/>
          </p:cNvSpPr>
          <p:nvPr>
            <p:ph idx="1"/>
          </p:nvPr>
        </p:nvSpPr>
        <p:spPr>
          <a:xfrm>
            <a:off x="770954" y="1753200"/>
            <a:ext cx="7593231" cy="44856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Footer Placeholder 4"/>
          <p:cNvSpPr>
            <a:spLocks noGrp="1"/>
          </p:cNvSpPr>
          <p:nvPr>
            <p:ph type="ftr" sz="quarter" idx="10"/>
          </p:nvPr>
        </p:nvSpPr>
        <p:spPr/>
        <p:txBody>
          <a:bodyPr/>
          <a:lstStyle>
            <a:lvl1pPr>
              <a:defRPr/>
            </a:lvl1pPr>
          </a:lstStyle>
          <a:p>
            <a:pPr>
              <a:defRPr/>
            </a:pP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005EC147-8E84-407F-A16E-FA160C120008}" type="slidenum">
              <a:rPr lang="en-GB"/>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22BF45E8-3905-4718-BEC9-1D916E95E7A8}" type="slidenum">
              <a:rPr lang="en-GB"/>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sz="half" idx="1"/>
          </p:nvPr>
        </p:nvSpPr>
        <p:spPr>
          <a:xfrm>
            <a:off x="765668" y="1600205"/>
            <a:ext cx="375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Content Placeholder 3"/>
          <p:cNvSpPr>
            <a:spLocks noGrp="1"/>
          </p:cNvSpPr>
          <p:nvPr>
            <p:ph sz="half" idx="2"/>
          </p:nvPr>
        </p:nvSpPr>
        <p:spPr>
          <a:xfrm>
            <a:off x="4637943" y="1600205"/>
            <a:ext cx="37587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Footer Placeholder 4"/>
          <p:cNvSpPr>
            <a:spLocks noGrp="1"/>
          </p:cNvSpPr>
          <p:nvPr>
            <p:ph type="ftr" sz="quarter" idx="10"/>
          </p:nvPr>
        </p:nvSpPr>
        <p:spPr/>
        <p:txBody>
          <a:bodyPr/>
          <a:lstStyle>
            <a:lvl1pPr>
              <a:defRPr/>
            </a:lvl1pPr>
          </a:lstStyle>
          <a:p>
            <a:pPr>
              <a:defRPr/>
            </a:pP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E2267DA7-438D-40CD-A681-6FD64C51A7F2}" type="slidenum">
              <a:rPr lang="en-GB"/>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764308" y="1535113"/>
            <a:ext cx="3758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764308" y="2174875"/>
            <a:ext cx="3758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5" name="Text Placeholder 4"/>
          <p:cNvSpPr>
            <a:spLocks noGrp="1"/>
          </p:cNvSpPr>
          <p:nvPr>
            <p:ph type="body" sz="quarter" idx="3"/>
          </p:nvPr>
        </p:nvSpPr>
        <p:spPr>
          <a:xfrm>
            <a:off x="4645027" y="1535113"/>
            <a:ext cx="3758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45027" y="2174875"/>
            <a:ext cx="3758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7" name="Footer Placeholder 4"/>
          <p:cNvSpPr>
            <a:spLocks noGrp="1"/>
          </p:cNvSpPr>
          <p:nvPr>
            <p:ph type="ftr" sz="quarter" idx="10"/>
          </p:nvPr>
        </p:nvSpPr>
        <p:spPr/>
        <p:txBody>
          <a:bodyPr/>
          <a:lstStyle>
            <a:lvl1pPr>
              <a:defRPr/>
            </a:lvl1pPr>
          </a:lstStyle>
          <a:p>
            <a:pPr>
              <a:defRPr/>
            </a:pPr>
            <a:endParaRPr lang="en-GB" dirty="0"/>
          </a:p>
        </p:txBody>
      </p:sp>
      <p:sp>
        <p:nvSpPr>
          <p:cNvPr id="8" name="Slide Number Placeholder 5"/>
          <p:cNvSpPr>
            <a:spLocks noGrp="1"/>
          </p:cNvSpPr>
          <p:nvPr>
            <p:ph type="sldNum" sz="quarter" idx="11"/>
          </p:nvPr>
        </p:nvSpPr>
        <p:spPr/>
        <p:txBody>
          <a:bodyPr/>
          <a:lstStyle>
            <a:lvl1pPr>
              <a:defRPr/>
            </a:lvl1pPr>
          </a:lstStyle>
          <a:p>
            <a:pPr>
              <a:defRPr/>
            </a:pPr>
            <a:fld id="{EC3F312D-598B-4904-BF23-7E819DC43629}"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Footer Placeholder 4"/>
          <p:cNvSpPr>
            <a:spLocks noGrp="1"/>
          </p:cNvSpPr>
          <p:nvPr>
            <p:ph type="ftr" sz="quarter" idx="10"/>
          </p:nvPr>
        </p:nvSpPr>
        <p:spPr/>
        <p:txBody>
          <a:bodyPr/>
          <a:lstStyle>
            <a:lvl1pPr>
              <a:defRPr/>
            </a:lvl1pPr>
          </a:lstStyle>
          <a:p>
            <a:pPr>
              <a:defRPr/>
            </a:pPr>
            <a:endParaRPr lang="en-GB" dirty="0"/>
          </a:p>
        </p:txBody>
      </p:sp>
      <p:sp>
        <p:nvSpPr>
          <p:cNvPr id="4" name="Slide Number Placeholder 5"/>
          <p:cNvSpPr>
            <a:spLocks noGrp="1"/>
          </p:cNvSpPr>
          <p:nvPr>
            <p:ph type="sldNum" sz="quarter" idx="11"/>
          </p:nvPr>
        </p:nvSpPr>
        <p:spPr/>
        <p:txBody>
          <a:bodyPr/>
          <a:lstStyle>
            <a:lvl1pPr>
              <a:defRPr/>
            </a:lvl1pPr>
          </a:lstStyle>
          <a:p>
            <a:pPr>
              <a:defRPr/>
            </a:pPr>
            <a:fld id="{C9AEBA0E-49B1-4FBA-967A-DFF09A7AD167}"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GB" dirty="0"/>
          </a:p>
        </p:txBody>
      </p:sp>
      <p:sp>
        <p:nvSpPr>
          <p:cNvPr id="3" name="Slide Number Placeholder 5"/>
          <p:cNvSpPr>
            <a:spLocks noGrp="1"/>
          </p:cNvSpPr>
          <p:nvPr>
            <p:ph type="sldNum" sz="quarter" idx="11"/>
          </p:nvPr>
        </p:nvSpPr>
        <p:spPr/>
        <p:txBody>
          <a:bodyPr/>
          <a:lstStyle>
            <a:lvl1pPr>
              <a:defRPr/>
            </a:lvl1pPr>
          </a:lstStyle>
          <a:p>
            <a:pPr>
              <a:defRPr/>
            </a:pPr>
            <a:fld id="{C1632D71-16EE-4F92-A83D-4A3794497CFF}" type="slidenum">
              <a:rPr lang="en-GB"/>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smtClean="0"/>
              <a:t>Click to edit Master title style</a:t>
            </a:r>
            <a:endParaRPr lang="en-GB" noProof="0" dirty="0"/>
          </a:p>
        </p:txBody>
      </p:sp>
      <p:sp>
        <p:nvSpPr>
          <p:cNvPr id="3" name="Content Placeholder 2"/>
          <p:cNvSpPr>
            <a:spLocks noGrp="1"/>
          </p:cNvSpPr>
          <p:nvPr>
            <p:ph idx="1"/>
          </p:nvPr>
        </p:nvSpPr>
        <p:spPr>
          <a:xfrm>
            <a:off x="3575051"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D841749C-A8A5-4D31-919F-610E369AB25C}" type="slidenum">
              <a:rPr lang="en-GB"/>
              <a:pPr>
                <a:defRPr/>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smtClean="0"/>
              <a:t>Click to edit Master title style</a:t>
            </a:r>
            <a:endParaRPr lang="en-GB" noProof="0"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GB" dirty="0"/>
          </a:p>
        </p:txBody>
      </p:sp>
      <p:sp>
        <p:nvSpPr>
          <p:cNvPr id="6" name="Slide Number Placeholder 5"/>
          <p:cNvSpPr>
            <a:spLocks noGrp="1"/>
          </p:cNvSpPr>
          <p:nvPr>
            <p:ph type="sldNum" sz="quarter" idx="11"/>
          </p:nvPr>
        </p:nvSpPr>
        <p:spPr/>
        <p:txBody>
          <a:bodyPr/>
          <a:lstStyle>
            <a:lvl1pPr>
              <a:defRPr/>
            </a:lvl1pPr>
          </a:lstStyle>
          <a:p>
            <a:pPr>
              <a:defRPr/>
            </a:pPr>
            <a:fld id="{BC6D7062-78AA-476D-9C0E-30AF89D03157}"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71525" y="533400"/>
            <a:ext cx="6591300" cy="8953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71525" y="1752600"/>
            <a:ext cx="7593013" cy="4486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572000" y="6486525"/>
            <a:ext cx="3805238" cy="306388"/>
          </a:xfrm>
          <a:prstGeom prst="rect">
            <a:avLst/>
          </a:prstGeom>
        </p:spPr>
        <p:txBody>
          <a:bodyPr vert="horz" lIns="91440" tIns="45720" rIns="91440" bIns="45720" rtlCol="0" anchor="ctr"/>
          <a:lstStyle>
            <a:lvl1pPr algn="r" fontAlgn="auto">
              <a:spcBef>
                <a:spcPts val="0"/>
              </a:spcBef>
              <a:spcAft>
                <a:spcPts val="0"/>
              </a:spcAft>
              <a:defRPr sz="1200" b="1" i="1">
                <a:solidFill>
                  <a:srgbClr val="000099"/>
                </a:solidFill>
                <a:latin typeface="+mn-lt"/>
              </a:defRPr>
            </a:lvl1pPr>
          </a:lstStyle>
          <a:p>
            <a:pPr>
              <a:defRPr/>
            </a:pPr>
            <a:endParaRPr lang="en-GB" dirty="0"/>
          </a:p>
        </p:txBody>
      </p:sp>
      <p:sp>
        <p:nvSpPr>
          <p:cNvPr id="6" name="Slide Number Placeholder 5"/>
          <p:cNvSpPr>
            <a:spLocks noGrp="1"/>
          </p:cNvSpPr>
          <p:nvPr>
            <p:ph type="sldNum" sz="quarter" idx="4"/>
          </p:nvPr>
        </p:nvSpPr>
        <p:spPr>
          <a:xfrm>
            <a:off x="484188" y="6497638"/>
            <a:ext cx="536575" cy="284162"/>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1D21059-D96E-4470-B987-198B1960ABBC}" type="slidenum">
              <a:rPr lang="en-GB"/>
              <a:pPr>
                <a:defRPr/>
              </a:pPr>
              <a:t>‹#›</a:t>
            </a:fld>
            <a:endParaRPr lang="en-GB" dirty="0"/>
          </a:p>
        </p:txBody>
      </p:sp>
      <p:pic>
        <p:nvPicPr>
          <p:cNvPr id="1030" name="Picture 19" descr="RB_logo_94_version-B"/>
          <p:cNvPicPr>
            <a:picLocks noChangeAspect="1" noChangeArrowheads="1"/>
          </p:cNvPicPr>
          <p:nvPr/>
        </p:nvPicPr>
        <p:blipFill>
          <a:blip r:embed="rId13" cstate="print"/>
          <a:srcRect/>
          <a:stretch>
            <a:fillRect/>
          </a:stretch>
        </p:blipFill>
        <p:spPr bwMode="auto">
          <a:xfrm>
            <a:off x="7975600" y="438150"/>
            <a:ext cx="758825" cy="9128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1"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hdr="0" ftr="0" dt="0"/>
  <p:txStyles>
    <p:titleStyle>
      <a:lvl1pPr algn="l" rtl="0" eaLnBrk="1" fontAlgn="base" hangingPunct="1">
        <a:spcBef>
          <a:spcPct val="0"/>
        </a:spcBef>
        <a:spcAft>
          <a:spcPct val="0"/>
        </a:spcAft>
        <a:defRPr sz="3000" kern="1200">
          <a:solidFill>
            <a:srgbClr val="000099"/>
          </a:solidFill>
          <a:latin typeface="+mn-lt"/>
          <a:ea typeface="+mj-ea"/>
          <a:cs typeface="+mj-cs"/>
        </a:defRPr>
      </a:lvl1pPr>
      <a:lvl2pPr algn="l" rtl="0" eaLnBrk="1" fontAlgn="base" hangingPunct="1">
        <a:spcBef>
          <a:spcPct val="0"/>
        </a:spcBef>
        <a:spcAft>
          <a:spcPct val="0"/>
        </a:spcAft>
        <a:defRPr sz="3000">
          <a:solidFill>
            <a:srgbClr val="000099"/>
          </a:solidFill>
          <a:latin typeface="Verdana" pitchFamily="34" charset="0"/>
        </a:defRPr>
      </a:lvl2pPr>
      <a:lvl3pPr algn="l" rtl="0" eaLnBrk="1" fontAlgn="base" hangingPunct="1">
        <a:spcBef>
          <a:spcPct val="0"/>
        </a:spcBef>
        <a:spcAft>
          <a:spcPct val="0"/>
        </a:spcAft>
        <a:defRPr sz="3000">
          <a:solidFill>
            <a:srgbClr val="000099"/>
          </a:solidFill>
          <a:latin typeface="Verdana" pitchFamily="34" charset="0"/>
        </a:defRPr>
      </a:lvl3pPr>
      <a:lvl4pPr algn="l" rtl="0" eaLnBrk="1" fontAlgn="base" hangingPunct="1">
        <a:spcBef>
          <a:spcPct val="0"/>
        </a:spcBef>
        <a:spcAft>
          <a:spcPct val="0"/>
        </a:spcAft>
        <a:defRPr sz="3000">
          <a:solidFill>
            <a:srgbClr val="000099"/>
          </a:solidFill>
          <a:latin typeface="Verdana" pitchFamily="34" charset="0"/>
        </a:defRPr>
      </a:lvl4pPr>
      <a:lvl5pPr algn="l" rtl="0" eaLnBrk="1" fontAlgn="base" hangingPunct="1">
        <a:spcBef>
          <a:spcPct val="0"/>
        </a:spcBef>
        <a:spcAft>
          <a:spcPct val="0"/>
        </a:spcAft>
        <a:defRPr sz="3000">
          <a:solidFill>
            <a:srgbClr val="000099"/>
          </a:solidFill>
          <a:latin typeface="Verdana" pitchFamily="34" charset="0"/>
        </a:defRPr>
      </a:lvl5pPr>
      <a:lvl6pPr marL="457200" algn="l" rtl="0" eaLnBrk="1" fontAlgn="base" hangingPunct="1">
        <a:spcBef>
          <a:spcPct val="0"/>
        </a:spcBef>
        <a:spcAft>
          <a:spcPct val="0"/>
        </a:spcAft>
        <a:defRPr sz="3000">
          <a:solidFill>
            <a:srgbClr val="000099"/>
          </a:solidFill>
          <a:latin typeface="Verdana" pitchFamily="34" charset="0"/>
        </a:defRPr>
      </a:lvl6pPr>
      <a:lvl7pPr marL="914400" algn="l" rtl="0" eaLnBrk="1" fontAlgn="base" hangingPunct="1">
        <a:spcBef>
          <a:spcPct val="0"/>
        </a:spcBef>
        <a:spcAft>
          <a:spcPct val="0"/>
        </a:spcAft>
        <a:defRPr sz="3000">
          <a:solidFill>
            <a:srgbClr val="000099"/>
          </a:solidFill>
          <a:latin typeface="Verdana" pitchFamily="34" charset="0"/>
        </a:defRPr>
      </a:lvl7pPr>
      <a:lvl8pPr marL="1371600" algn="l" rtl="0" eaLnBrk="1" fontAlgn="base" hangingPunct="1">
        <a:spcBef>
          <a:spcPct val="0"/>
        </a:spcBef>
        <a:spcAft>
          <a:spcPct val="0"/>
        </a:spcAft>
        <a:defRPr sz="3000">
          <a:solidFill>
            <a:srgbClr val="000099"/>
          </a:solidFill>
          <a:latin typeface="Verdana" pitchFamily="34" charset="0"/>
        </a:defRPr>
      </a:lvl8pPr>
      <a:lvl9pPr marL="1828800" algn="l" rtl="0" eaLnBrk="1" fontAlgn="base" hangingPunct="1">
        <a:spcBef>
          <a:spcPct val="0"/>
        </a:spcBef>
        <a:spcAft>
          <a:spcPct val="0"/>
        </a:spcAft>
        <a:defRPr sz="3000">
          <a:solidFill>
            <a:srgbClr val="000099"/>
          </a:solidFill>
          <a:latin typeface="Verdana" pitchFamily="34" charset="0"/>
        </a:defRPr>
      </a:lvl9pPr>
    </p:titleStyle>
    <p:bodyStyle>
      <a:lvl1pPr marL="342900" indent="-342900" algn="l" rtl="0" eaLnBrk="1" fontAlgn="base" hangingPunct="1">
        <a:spcBef>
          <a:spcPct val="20000"/>
        </a:spcBef>
        <a:spcAft>
          <a:spcPct val="0"/>
        </a:spcAft>
        <a:buFont typeface="Arial" charset="0"/>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Verdana"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Verdana" pitchFamily="34"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Verdana"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Verdana"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General Services</a:t>
            </a:r>
            <a:br>
              <a:rPr lang="en-US" sz="2200" dirty="0" smtClean="0"/>
            </a:br>
            <a:r>
              <a:rPr lang="en-US" sz="2200" dirty="0" smtClean="0"/>
              <a:t>Web Portal Help Guide</a:t>
            </a:r>
            <a:br>
              <a:rPr lang="en-US" sz="2200" dirty="0" smtClean="0"/>
            </a:br>
            <a:r>
              <a:rPr lang="en-US" sz="2200" dirty="0" smtClean="0"/>
              <a:t>AAA Property Services </a:t>
            </a:r>
            <a:br>
              <a:rPr lang="en-US" sz="2200" dirty="0" smtClean="0"/>
            </a:br>
            <a:r>
              <a:rPr lang="en-US" dirty="0" smtClean="0"/>
              <a:t/>
            </a:r>
            <a:br>
              <a:rPr lang="en-US" dirty="0" smtClean="0"/>
            </a:br>
            <a:endParaRPr lang="en-US" dirty="0" smtClean="0"/>
          </a:p>
        </p:txBody>
      </p:sp>
      <p:sp>
        <p:nvSpPr>
          <p:cNvPr id="3075" name="Subtitle 2"/>
          <p:cNvSpPr>
            <a:spLocks noGrp="1"/>
          </p:cNvSpPr>
          <p:nvPr>
            <p:ph type="subTitle" idx="1"/>
          </p:nvPr>
        </p:nvSpPr>
        <p:spPr/>
        <p:txBody>
          <a:bodyPr>
            <a:normAutofit/>
          </a:bodyPr>
          <a:lstStyle/>
          <a:p>
            <a:pPr algn="r" eaLnBrk="1" hangingPunct="1"/>
            <a:r>
              <a:rPr lang="en-US" b="1" dirty="0" smtClean="0"/>
              <a:t>April 2013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b="1" dirty="0" smtClean="0">
                <a:effectLst>
                  <a:outerShdw blurRad="38100" dist="38100" dir="2700000" algn="tl">
                    <a:srgbClr val="000000">
                      <a:alpha val="43137"/>
                    </a:srgbClr>
                  </a:outerShdw>
                </a:effectLst>
              </a:rPr>
              <a:t>Creating a Bid Request</a:t>
            </a:r>
            <a:br>
              <a:rPr lang="en-US" sz="2000" b="1" dirty="0" smtClean="0">
                <a:effectLst>
                  <a:outerShdw blurRad="38100" dist="38100" dir="2700000" algn="tl">
                    <a:srgbClr val="000000">
                      <a:alpha val="43137"/>
                    </a:srgbClr>
                  </a:outerShdw>
                </a:effectLst>
              </a:rPr>
            </a:br>
            <a:r>
              <a:rPr lang="en-US" sz="1400" b="1" dirty="0" smtClean="0"/>
              <a:t>Step #1</a:t>
            </a:r>
            <a:endParaRPr lang="en-US" sz="1400" b="1" dirty="0"/>
          </a:p>
        </p:txBody>
      </p:sp>
      <p:pic>
        <p:nvPicPr>
          <p:cNvPr id="6" name="Picture 2"/>
          <p:cNvPicPr>
            <a:picLocks noChangeAspect="1" noChangeArrowheads="1"/>
          </p:cNvPicPr>
          <p:nvPr/>
        </p:nvPicPr>
        <p:blipFill>
          <a:blip r:embed="rId2" cstate="print"/>
          <a:srcRect/>
          <a:stretch>
            <a:fillRect/>
          </a:stretch>
        </p:blipFill>
        <p:spPr bwMode="auto">
          <a:xfrm>
            <a:off x="990600" y="1981200"/>
            <a:ext cx="7447863" cy="3886200"/>
          </a:xfrm>
          <a:prstGeom prst="rect">
            <a:avLst/>
          </a:prstGeom>
          <a:noFill/>
          <a:ln w="9525">
            <a:noFill/>
            <a:miter lim="800000"/>
            <a:headEnd/>
            <a:tailEnd/>
          </a:ln>
        </p:spPr>
      </p:pic>
      <p:sp>
        <p:nvSpPr>
          <p:cNvPr id="7" name="Right Arrow 6"/>
          <p:cNvSpPr/>
          <p:nvPr/>
        </p:nvSpPr>
        <p:spPr>
          <a:xfrm rot="10414756" flipV="1">
            <a:off x="1454145" y="2704381"/>
            <a:ext cx="677040" cy="1514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066800" y="1447800"/>
            <a:ext cx="3048000" cy="276999"/>
          </a:xfrm>
          <a:prstGeom prst="rect">
            <a:avLst/>
          </a:prstGeom>
          <a:noFill/>
        </p:spPr>
        <p:txBody>
          <a:bodyPr wrap="square" rtlCol="0">
            <a:spAutoFit/>
          </a:bodyPr>
          <a:lstStyle/>
          <a:p>
            <a:r>
              <a:rPr lang="en-US" sz="1200" b="1" dirty="0" smtClean="0">
                <a:solidFill>
                  <a:schemeClr val="bg2"/>
                </a:solidFill>
                <a:latin typeface="+mn-lt"/>
              </a:rPr>
              <a:t>Step #1:  Select “Request Bid”</a:t>
            </a:r>
            <a:endParaRPr lang="en-US" sz="1200" b="1" dirty="0">
              <a:solidFill>
                <a:schemeClr val="bg2"/>
              </a:solidFill>
              <a:latin typeface="+mn-lt"/>
            </a:endParaRPr>
          </a:p>
        </p:txBody>
      </p:sp>
      <p:sp>
        <p:nvSpPr>
          <p:cNvPr id="8" name="Slide Number Placeholder 7"/>
          <p:cNvSpPr>
            <a:spLocks noGrp="1"/>
          </p:cNvSpPr>
          <p:nvPr>
            <p:ph type="sldNum" sz="quarter" idx="11"/>
          </p:nvPr>
        </p:nvSpPr>
        <p:spPr/>
        <p:txBody>
          <a:bodyPr/>
          <a:lstStyle/>
          <a:p>
            <a:pPr>
              <a:defRPr/>
            </a:pPr>
            <a:fld id="{C9AEBA0E-49B1-4FBA-967A-DFF09A7AD167}" type="slidenum">
              <a:rPr lang="en-GB" smtClean="0"/>
              <a:pPr>
                <a:defRPr/>
              </a:pPr>
              <a:t>10</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533400"/>
            <a:ext cx="6591300" cy="685800"/>
          </a:xfrm>
        </p:spPr>
        <p:txBody>
          <a:bodyPr/>
          <a:lstStyle/>
          <a:p>
            <a:pPr algn="ctr"/>
            <a:r>
              <a:rPr lang="en-US" sz="2000" b="1" dirty="0" smtClean="0">
                <a:effectLst>
                  <a:outerShdw blurRad="38100" dist="38100" dir="2700000" algn="tl">
                    <a:srgbClr val="000000">
                      <a:alpha val="43137"/>
                    </a:srgbClr>
                  </a:outerShdw>
                </a:effectLst>
              </a:rPr>
              <a:t>Creating a Bid Request</a:t>
            </a:r>
            <a:br>
              <a:rPr lang="en-US" sz="2000" b="1" dirty="0" smtClean="0">
                <a:effectLst>
                  <a:outerShdw blurRad="38100" dist="38100" dir="2700000" algn="tl">
                    <a:srgbClr val="000000">
                      <a:alpha val="43137"/>
                    </a:srgbClr>
                  </a:outerShdw>
                </a:effectLst>
              </a:rPr>
            </a:br>
            <a:r>
              <a:rPr lang="en-US" sz="1400" b="1" dirty="0" smtClean="0"/>
              <a:t>Step #2</a:t>
            </a:r>
            <a:endParaRPr lang="en-US" sz="1400" b="1" dirty="0"/>
          </a:p>
        </p:txBody>
      </p:sp>
      <p:pic>
        <p:nvPicPr>
          <p:cNvPr id="3074" name="Picture 2"/>
          <p:cNvPicPr>
            <a:picLocks noChangeAspect="1" noChangeArrowheads="1"/>
          </p:cNvPicPr>
          <p:nvPr/>
        </p:nvPicPr>
        <p:blipFill>
          <a:blip r:embed="rId2" cstate="print"/>
          <a:srcRect/>
          <a:stretch>
            <a:fillRect/>
          </a:stretch>
        </p:blipFill>
        <p:spPr bwMode="auto">
          <a:xfrm>
            <a:off x="838200" y="1905000"/>
            <a:ext cx="7239000" cy="4114800"/>
          </a:xfrm>
          <a:prstGeom prst="rect">
            <a:avLst/>
          </a:prstGeom>
          <a:noFill/>
          <a:ln w="9525">
            <a:noFill/>
            <a:miter lim="800000"/>
            <a:headEnd/>
            <a:tailEnd/>
          </a:ln>
        </p:spPr>
      </p:pic>
      <p:sp>
        <p:nvSpPr>
          <p:cNvPr id="6" name="TextBox 5"/>
          <p:cNvSpPr txBox="1"/>
          <p:nvPr/>
        </p:nvSpPr>
        <p:spPr>
          <a:xfrm>
            <a:off x="990600" y="1219201"/>
            <a:ext cx="6705600" cy="954107"/>
          </a:xfrm>
          <a:prstGeom prst="rect">
            <a:avLst/>
          </a:prstGeom>
          <a:noFill/>
        </p:spPr>
        <p:txBody>
          <a:bodyPr wrap="square" rtlCol="0">
            <a:spAutoFit/>
          </a:bodyPr>
          <a:lstStyle/>
          <a:p>
            <a:r>
              <a:rPr lang="en-US" sz="1200" b="1" dirty="0" smtClean="0">
                <a:solidFill>
                  <a:schemeClr val="bg2"/>
                </a:solidFill>
                <a:latin typeface="+mn-lt"/>
              </a:rPr>
              <a:t>Step #2:  Input information into each field then select “Submit Bid Request.”  Once completed, an automated email will be forwarded to you.   </a:t>
            </a:r>
          </a:p>
          <a:p>
            <a:endParaRPr lang="en-US" sz="1200" dirty="0" smtClean="0">
              <a:solidFill>
                <a:schemeClr val="accent2"/>
              </a:solidFill>
            </a:endParaRPr>
          </a:p>
          <a:p>
            <a:r>
              <a:rPr lang="en-US" sz="2000" dirty="0" smtClean="0">
                <a:latin typeface="+mn-lt"/>
              </a:rPr>
              <a:t> </a:t>
            </a:r>
            <a:endParaRPr lang="en-US" sz="2000" dirty="0">
              <a:latin typeface="+mn-lt"/>
            </a:endParaRPr>
          </a:p>
        </p:txBody>
      </p:sp>
      <p:sp>
        <p:nvSpPr>
          <p:cNvPr id="7" name="Right Arrow 6"/>
          <p:cNvSpPr/>
          <p:nvPr/>
        </p:nvSpPr>
        <p:spPr>
          <a:xfrm rot="10414756" flipV="1">
            <a:off x="3964510" y="4838219"/>
            <a:ext cx="677040" cy="7572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p:cNvSpPr>
            <a:spLocks noGrp="1"/>
          </p:cNvSpPr>
          <p:nvPr>
            <p:ph type="sldNum" sz="quarter" idx="11"/>
          </p:nvPr>
        </p:nvSpPr>
        <p:spPr/>
        <p:txBody>
          <a:bodyPr/>
          <a:lstStyle/>
          <a:p>
            <a:pPr>
              <a:defRPr/>
            </a:pPr>
            <a:fld id="{C9AEBA0E-49B1-4FBA-967A-DFF09A7AD167}" type="slidenum">
              <a:rPr lang="en-GB" smtClean="0"/>
              <a:pPr>
                <a:defRPr/>
              </a:pPr>
              <a:t>11</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b="1" dirty="0" smtClean="0">
                <a:effectLst>
                  <a:outerShdw blurRad="38100" dist="38100" dir="2700000" algn="tl">
                    <a:srgbClr val="000000">
                      <a:alpha val="43137"/>
                    </a:srgbClr>
                  </a:outerShdw>
                </a:effectLst>
              </a:rPr>
              <a:t>Submitting Comments and Complaints</a:t>
            </a:r>
            <a:br>
              <a:rPr lang="en-US" sz="2000" b="1" dirty="0" smtClean="0">
                <a:effectLst>
                  <a:outerShdw blurRad="38100" dist="38100" dir="2700000" algn="tl">
                    <a:srgbClr val="000000">
                      <a:alpha val="43137"/>
                    </a:srgbClr>
                  </a:outerShdw>
                </a:effectLst>
              </a:rPr>
            </a:br>
            <a:r>
              <a:rPr lang="en-US" sz="1400" b="1" dirty="0" smtClean="0"/>
              <a:t>Step #1</a:t>
            </a:r>
            <a:endParaRPr lang="en-US" sz="1400" b="1" dirty="0"/>
          </a:p>
        </p:txBody>
      </p:sp>
      <p:pic>
        <p:nvPicPr>
          <p:cNvPr id="4" name="Picture 2"/>
          <p:cNvPicPr>
            <a:picLocks noChangeAspect="1" noChangeArrowheads="1"/>
          </p:cNvPicPr>
          <p:nvPr/>
        </p:nvPicPr>
        <p:blipFill>
          <a:blip r:embed="rId2" cstate="print"/>
          <a:srcRect r="15909"/>
          <a:stretch>
            <a:fillRect/>
          </a:stretch>
        </p:blipFill>
        <p:spPr bwMode="auto">
          <a:xfrm>
            <a:off x="304800" y="2133600"/>
            <a:ext cx="8458200" cy="3413283"/>
          </a:xfrm>
          <a:prstGeom prst="rect">
            <a:avLst/>
          </a:prstGeom>
          <a:noFill/>
          <a:ln w="9525">
            <a:noFill/>
            <a:miter lim="800000"/>
            <a:headEnd/>
            <a:tailEnd/>
          </a:ln>
        </p:spPr>
      </p:pic>
      <p:sp>
        <p:nvSpPr>
          <p:cNvPr id="5" name="TextBox 4"/>
          <p:cNvSpPr txBox="1"/>
          <p:nvPr/>
        </p:nvSpPr>
        <p:spPr>
          <a:xfrm>
            <a:off x="762000" y="1447800"/>
            <a:ext cx="5943600" cy="276999"/>
          </a:xfrm>
          <a:prstGeom prst="rect">
            <a:avLst/>
          </a:prstGeom>
          <a:noFill/>
        </p:spPr>
        <p:txBody>
          <a:bodyPr wrap="square" rtlCol="0">
            <a:spAutoFit/>
          </a:bodyPr>
          <a:lstStyle/>
          <a:p>
            <a:r>
              <a:rPr lang="en-US" sz="1200" b="1" dirty="0" smtClean="0">
                <a:solidFill>
                  <a:schemeClr val="bg2"/>
                </a:solidFill>
                <a:latin typeface="+mn-lt"/>
              </a:rPr>
              <a:t>Step 1:  Select “Submit a Comment/Complaint.”  </a:t>
            </a:r>
            <a:endParaRPr lang="en-US" sz="1200" b="1" dirty="0">
              <a:solidFill>
                <a:schemeClr val="bg2"/>
              </a:solidFill>
              <a:latin typeface="+mn-lt"/>
            </a:endParaRPr>
          </a:p>
        </p:txBody>
      </p:sp>
      <p:sp>
        <p:nvSpPr>
          <p:cNvPr id="6" name="Right Arrow 5"/>
          <p:cNvSpPr/>
          <p:nvPr/>
        </p:nvSpPr>
        <p:spPr>
          <a:xfrm rot="10414756" flipV="1">
            <a:off x="1448232" y="3390513"/>
            <a:ext cx="677040"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p:cNvSpPr>
            <a:spLocks noGrp="1"/>
          </p:cNvSpPr>
          <p:nvPr>
            <p:ph type="sldNum" sz="quarter" idx="11"/>
          </p:nvPr>
        </p:nvSpPr>
        <p:spPr/>
        <p:txBody>
          <a:bodyPr/>
          <a:lstStyle/>
          <a:p>
            <a:pPr>
              <a:defRPr/>
            </a:pPr>
            <a:fld id="{C9AEBA0E-49B1-4FBA-967A-DFF09A7AD167}" type="slidenum">
              <a:rPr lang="en-GB" smtClean="0"/>
              <a:pPr>
                <a:defRPr/>
              </a:pPr>
              <a:t>12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b="1" dirty="0" smtClean="0">
                <a:effectLst>
                  <a:outerShdw blurRad="38100" dist="38100" dir="2700000" algn="tl">
                    <a:srgbClr val="000000">
                      <a:alpha val="43137"/>
                    </a:srgbClr>
                  </a:outerShdw>
                </a:effectLst>
              </a:rPr>
              <a:t>Submitting Comments and Complaints</a:t>
            </a:r>
            <a:r>
              <a:rPr lang="en-US" sz="2000" b="1" dirty="0" smtClean="0"/>
              <a:t/>
            </a:r>
            <a:br>
              <a:rPr lang="en-US" sz="2000" b="1" dirty="0" smtClean="0"/>
            </a:br>
            <a:r>
              <a:rPr lang="en-US" sz="1400" b="1" dirty="0" smtClean="0"/>
              <a:t>Step #2</a:t>
            </a:r>
            <a:endParaRPr lang="en-US" sz="1400" dirty="0"/>
          </a:p>
        </p:txBody>
      </p:sp>
      <p:pic>
        <p:nvPicPr>
          <p:cNvPr id="4" name="Picture 2"/>
          <p:cNvPicPr>
            <a:picLocks noChangeAspect="1" noChangeArrowheads="1"/>
          </p:cNvPicPr>
          <p:nvPr/>
        </p:nvPicPr>
        <p:blipFill>
          <a:blip r:embed="rId2" cstate="print"/>
          <a:srcRect b="11340"/>
          <a:stretch>
            <a:fillRect/>
          </a:stretch>
        </p:blipFill>
        <p:spPr bwMode="auto">
          <a:xfrm>
            <a:off x="685800" y="2057400"/>
            <a:ext cx="6970713" cy="3429000"/>
          </a:xfrm>
          <a:prstGeom prst="rect">
            <a:avLst/>
          </a:prstGeom>
          <a:noFill/>
          <a:ln w="9525">
            <a:noFill/>
            <a:miter lim="800000"/>
            <a:headEnd/>
            <a:tailEnd/>
          </a:ln>
        </p:spPr>
      </p:pic>
      <p:sp>
        <p:nvSpPr>
          <p:cNvPr id="6" name="TextBox 5"/>
          <p:cNvSpPr txBox="1"/>
          <p:nvPr/>
        </p:nvSpPr>
        <p:spPr>
          <a:xfrm>
            <a:off x="990600" y="1600200"/>
            <a:ext cx="5867400" cy="276999"/>
          </a:xfrm>
          <a:prstGeom prst="rect">
            <a:avLst/>
          </a:prstGeom>
          <a:noFill/>
        </p:spPr>
        <p:txBody>
          <a:bodyPr wrap="square" rtlCol="0">
            <a:spAutoFit/>
          </a:bodyPr>
          <a:lstStyle/>
          <a:p>
            <a:r>
              <a:rPr lang="en-US" sz="1200" b="1" dirty="0" smtClean="0">
                <a:solidFill>
                  <a:schemeClr val="bg2"/>
                </a:solidFill>
                <a:latin typeface="+mn-lt"/>
              </a:rPr>
              <a:t>Step #2: Input information into each field then select “Submit”.  </a:t>
            </a:r>
            <a:endParaRPr lang="en-US" sz="1200" b="1" dirty="0">
              <a:solidFill>
                <a:schemeClr val="bg2"/>
              </a:solidFill>
              <a:latin typeface="+mn-lt"/>
            </a:endParaRPr>
          </a:p>
        </p:txBody>
      </p:sp>
      <p:sp>
        <p:nvSpPr>
          <p:cNvPr id="7" name="Right Arrow 6"/>
          <p:cNvSpPr/>
          <p:nvPr/>
        </p:nvSpPr>
        <p:spPr>
          <a:xfrm rot="10414756">
            <a:off x="4342008" y="4958184"/>
            <a:ext cx="677040" cy="7834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p:cNvSpPr>
            <a:spLocks noGrp="1"/>
          </p:cNvSpPr>
          <p:nvPr>
            <p:ph type="sldNum" sz="quarter" idx="11"/>
          </p:nvPr>
        </p:nvSpPr>
        <p:spPr/>
        <p:txBody>
          <a:bodyPr/>
          <a:lstStyle/>
          <a:p>
            <a:pPr>
              <a:defRPr/>
            </a:pPr>
            <a:fld id="{C9AEBA0E-49B1-4FBA-967A-DFF09A7AD167}" type="slidenum">
              <a:rPr lang="en-GB" smtClean="0"/>
              <a:pPr>
                <a:defRPr/>
              </a:pPr>
              <a:t>13</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4" y="533400"/>
            <a:ext cx="6924675" cy="895350"/>
          </a:xfrm>
        </p:spPr>
        <p:txBody>
          <a:bodyPr/>
          <a:lstStyle/>
          <a:p>
            <a:pPr algn="ctr"/>
            <a:r>
              <a:rPr lang="en-US" sz="2000" b="1" dirty="0" smtClean="0">
                <a:effectLst>
                  <a:outerShdw blurRad="38100" dist="38100" dir="2700000" algn="tl">
                    <a:srgbClr val="000000">
                      <a:alpha val="43137"/>
                    </a:srgbClr>
                  </a:outerShdw>
                </a:effectLst>
              </a:rPr>
              <a:t>Reporting Afterhours Emergencies</a:t>
            </a:r>
            <a:endParaRPr lang="en-US" sz="2000" b="1" dirty="0">
              <a:effectLst>
                <a:outerShdw blurRad="38100" dist="38100" dir="2700000" algn="tl">
                  <a:srgbClr val="000000">
                    <a:alpha val="43137"/>
                  </a:srgbClr>
                </a:outerShdw>
              </a:effectLst>
            </a:endParaRPr>
          </a:p>
        </p:txBody>
      </p:sp>
      <p:sp>
        <p:nvSpPr>
          <p:cNvPr id="9" name="TextBox 8"/>
          <p:cNvSpPr txBox="1"/>
          <p:nvPr/>
        </p:nvSpPr>
        <p:spPr>
          <a:xfrm>
            <a:off x="1219200" y="1905000"/>
            <a:ext cx="5715000" cy="3539430"/>
          </a:xfrm>
          <a:prstGeom prst="rect">
            <a:avLst/>
          </a:prstGeom>
          <a:noFill/>
        </p:spPr>
        <p:txBody>
          <a:bodyPr wrap="square" rtlCol="0">
            <a:spAutoFit/>
          </a:bodyPr>
          <a:lstStyle/>
          <a:p>
            <a:pPr algn="ctr"/>
            <a:r>
              <a:rPr lang="en-US" sz="1600" b="1" dirty="0" smtClean="0">
                <a:solidFill>
                  <a:schemeClr val="bg2"/>
                </a:solidFill>
                <a:latin typeface="+mn-lt"/>
              </a:rPr>
              <a:t>To report emergency service issues  </a:t>
            </a:r>
          </a:p>
          <a:p>
            <a:pPr algn="ctr"/>
            <a:endParaRPr lang="en-US" sz="1600" b="1" dirty="0" smtClean="0">
              <a:solidFill>
                <a:schemeClr val="bg2"/>
              </a:solidFill>
              <a:latin typeface="+mn-lt"/>
            </a:endParaRPr>
          </a:p>
          <a:p>
            <a:pPr algn="ctr"/>
            <a:r>
              <a:rPr lang="en-US" sz="1600" b="1" dirty="0" smtClean="0">
                <a:solidFill>
                  <a:schemeClr val="bg2"/>
                </a:solidFill>
                <a:latin typeface="+mn-lt"/>
              </a:rPr>
              <a:t>Before 8:00 a.m. or after 5:00 p.m. </a:t>
            </a:r>
          </a:p>
          <a:p>
            <a:pPr algn="ctr"/>
            <a:r>
              <a:rPr lang="en-US" sz="1600" b="1" dirty="0" smtClean="0">
                <a:solidFill>
                  <a:schemeClr val="bg2"/>
                </a:solidFill>
                <a:latin typeface="+mn-lt"/>
              </a:rPr>
              <a:t>Monday-Friday</a:t>
            </a:r>
          </a:p>
          <a:p>
            <a:pPr algn="ctr"/>
            <a:endParaRPr lang="en-US" sz="1600" b="1" dirty="0" smtClean="0">
              <a:solidFill>
                <a:schemeClr val="bg2"/>
              </a:solidFill>
              <a:latin typeface="+mn-lt"/>
            </a:endParaRPr>
          </a:p>
          <a:p>
            <a:pPr algn="ctr"/>
            <a:r>
              <a:rPr lang="en-US" sz="1600" b="1" dirty="0" smtClean="0">
                <a:solidFill>
                  <a:schemeClr val="bg2"/>
                </a:solidFill>
                <a:latin typeface="+mn-lt"/>
              </a:rPr>
              <a:t>OR </a:t>
            </a:r>
          </a:p>
          <a:p>
            <a:pPr algn="ctr"/>
            <a:endParaRPr lang="en-US" sz="1600" b="1" dirty="0" smtClean="0">
              <a:solidFill>
                <a:schemeClr val="bg2"/>
              </a:solidFill>
              <a:latin typeface="+mn-lt"/>
            </a:endParaRPr>
          </a:p>
          <a:p>
            <a:pPr algn="ctr"/>
            <a:r>
              <a:rPr lang="en-US" sz="1600" b="1" dirty="0" smtClean="0">
                <a:solidFill>
                  <a:schemeClr val="bg2"/>
                </a:solidFill>
                <a:latin typeface="+mn-lt"/>
              </a:rPr>
              <a:t>Saturday, Sunday and Holidays</a:t>
            </a:r>
          </a:p>
          <a:p>
            <a:endParaRPr lang="en-US" sz="1600" b="1" dirty="0" smtClean="0">
              <a:solidFill>
                <a:schemeClr val="bg2"/>
              </a:solidFill>
              <a:latin typeface="+mn-lt"/>
            </a:endParaRPr>
          </a:p>
          <a:p>
            <a:pPr algn="ctr"/>
            <a:r>
              <a:rPr lang="en-US" sz="1600" b="1" dirty="0" smtClean="0">
                <a:solidFill>
                  <a:schemeClr val="bg2"/>
                </a:solidFill>
                <a:latin typeface="+mn-lt"/>
              </a:rPr>
              <a:t>877-7AA-AHELP </a:t>
            </a:r>
          </a:p>
          <a:p>
            <a:pPr algn="ctr"/>
            <a:r>
              <a:rPr lang="en-US" sz="1600" b="1" dirty="0" smtClean="0">
                <a:solidFill>
                  <a:schemeClr val="bg2"/>
                </a:solidFill>
                <a:latin typeface="+mn-lt"/>
              </a:rPr>
              <a:t>(877-722-2435)</a:t>
            </a:r>
          </a:p>
          <a:p>
            <a:pPr algn="ctr"/>
            <a:endParaRPr lang="en-US" sz="1600" b="1" dirty="0" smtClean="0">
              <a:solidFill>
                <a:schemeClr val="bg2"/>
              </a:solidFill>
              <a:latin typeface="+mn-lt"/>
            </a:endParaRPr>
          </a:p>
          <a:p>
            <a:pPr algn="ctr"/>
            <a:r>
              <a:rPr lang="en-US" sz="1600" b="1" i="1" dirty="0" smtClean="0">
                <a:solidFill>
                  <a:schemeClr val="bg2"/>
                </a:solidFill>
                <a:latin typeface="+mn-lt"/>
              </a:rPr>
              <a:t>Note that additional service fees are charged by AAA for emergency repair reporting.</a:t>
            </a:r>
            <a:endParaRPr lang="en-US" sz="1600" b="1" i="1" dirty="0">
              <a:solidFill>
                <a:schemeClr val="bg2"/>
              </a:solidFill>
              <a:latin typeface="+mn-lt"/>
            </a:endParaRPr>
          </a:p>
        </p:txBody>
      </p:sp>
      <p:sp>
        <p:nvSpPr>
          <p:cNvPr id="10" name="Slide Number Placeholder 9"/>
          <p:cNvSpPr>
            <a:spLocks noGrp="1"/>
          </p:cNvSpPr>
          <p:nvPr>
            <p:ph type="sldNum" sz="quarter" idx="11"/>
          </p:nvPr>
        </p:nvSpPr>
        <p:spPr/>
        <p:txBody>
          <a:bodyPr/>
          <a:lstStyle/>
          <a:p>
            <a:pPr>
              <a:defRPr/>
            </a:pPr>
            <a:fld id="{C9AEBA0E-49B1-4FBA-967A-DFF09A7AD167}" type="slidenum">
              <a:rPr lang="en-GB" smtClean="0"/>
              <a:pPr>
                <a:defRPr/>
              </a:pPr>
              <a:t>14</a:t>
            </a:fld>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Learn About....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70954" y="1524000"/>
            <a:ext cx="7593231" cy="4714800"/>
          </a:xfrm>
        </p:spPr>
        <p:txBody>
          <a:bodyPr/>
          <a:lstStyle/>
          <a:p>
            <a:pPr>
              <a:lnSpc>
                <a:spcPct val="150000"/>
              </a:lnSpc>
            </a:pPr>
            <a:r>
              <a:rPr lang="en-US" sz="2000" dirty="0" smtClean="0">
                <a:solidFill>
                  <a:schemeClr val="bg2"/>
                </a:solidFill>
              </a:rPr>
              <a:t>Logging into the AAA Web Portal</a:t>
            </a:r>
          </a:p>
          <a:p>
            <a:pPr>
              <a:lnSpc>
                <a:spcPct val="150000"/>
              </a:lnSpc>
            </a:pPr>
            <a:r>
              <a:rPr lang="en-US" sz="2000" dirty="0" smtClean="0">
                <a:solidFill>
                  <a:schemeClr val="bg2"/>
                </a:solidFill>
              </a:rPr>
              <a:t>Services provided by AAA Properties Services</a:t>
            </a:r>
          </a:p>
          <a:p>
            <a:pPr>
              <a:lnSpc>
                <a:spcPct val="150000"/>
              </a:lnSpc>
            </a:pPr>
            <a:r>
              <a:rPr lang="en-US" sz="2000" dirty="0" smtClean="0">
                <a:solidFill>
                  <a:schemeClr val="bg2"/>
                </a:solidFill>
              </a:rPr>
              <a:t>Route Maintenance Program </a:t>
            </a:r>
          </a:p>
          <a:p>
            <a:pPr>
              <a:lnSpc>
                <a:spcPct val="150000"/>
              </a:lnSpc>
            </a:pPr>
            <a:r>
              <a:rPr lang="en-US" sz="2000" dirty="0" smtClean="0">
                <a:solidFill>
                  <a:schemeClr val="bg2"/>
                </a:solidFill>
              </a:rPr>
              <a:t>Creating a Service Request </a:t>
            </a:r>
          </a:p>
          <a:p>
            <a:pPr>
              <a:lnSpc>
                <a:spcPct val="150000"/>
              </a:lnSpc>
            </a:pPr>
            <a:r>
              <a:rPr lang="en-US" sz="2000" dirty="0" smtClean="0">
                <a:solidFill>
                  <a:schemeClr val="bg2"/>
                </a:solidFill>
              </a:rPr>
              <a:t>Reviewing Service Tickets (open/closed)</a:t>
            </a:r>
          </a:p>
          <a:p>
            <a:pPr>
              <a:lnSpc>
                <a:spcPct val="150000"/>
              </a:lnSpc>
            </a:pPr>
            <a:r>
              <a:rPr lang="en-US" sz="2000" dirty="0" smtClean="0">
                <a:solidFill>
                  <a:schemeClr val="bg2"/>
                </a:solidFill>
              </a:rPr>
              <a:t>Reviewing a Calendar of Scheduled Services </a:t>
            </a:r>
          </a:p>
          <a:p>
            <a:pPr>
              <a:lnSpc>
                <a:spcPct val="150000"/>
              </a:lnSpc>
            </a:pPr>
            <a:r>
              <a:rPr lang="en-US" sz="2000" dirty="0" smtClean="0">
                <a:solidFill>
                  <a:schemeClr val="bg2"/>
                </a:solidFill>
              </a:rPr>
              <a:t>Creating a Bid Request</a:t>
            </a:r>
          </a:p>
          <a:p>
            <a:pPr>
              <a:lnSpc>
                <a:spcPct val="150000"/>
              </a:lnSpc>
            </a:pPr>
            <a:r>
              <a:rPr lang="en-US" sz="2000" dirty="0" smtClean="0">
                <a:solidFill>
                  <a:schemeClr val="bg2"/>
                </a:solidFill>
              </a:rPr>
              <a:t>Submitting Comments and Complaints</a:t>
            </a:r>
          </a:p>
          <a:p>
            <a:pPr>
              <a:lnSpc>
                <a:spcPct val="150000"/>
              </a:lnSpc>
            </a:pPr>
            <a:r>
              <a:rPr lang="en-US" sz="2000" dirty="0" smtClean="0">
                <a:solidFill>
                  <a:schemeClr val="bg2"/>
                </a:solidFill>
              </a:rPr>
              <a:t>Reporting Afterhours Emergencies</a:t>
            </a:r>
          </a:p>
        </p:txBody>
      </p:sp>
      <p:sp>
        <p:nvSpPr>
          <p:cNvPr id="5" name="Slide Number Placeholder 4"/>
          <p:cNvSpPr>
            <a:spLocks noGrp="1"/>
          </p:cNvSpPr>
          <p:nvPr>
            <p:ph type="sldNum" sz="quarter" idx="11"/>
          </p:nvPr>
        </p:nvSpPr>
        <p:spPr/>
        <p:txBody>
          <a:bodyPr/>
          <a:lstStyle/>
          <a:p>
            <a:pPr>
              <a:defRPr/>
            </a:pPr>
            <a:fld id="{005EC147-8E84-407F-A16E-FA160C120008}" type="slidenum">
              <a:rPr lang="en-GB" smtClean="0"/>
              <a:pPr>
                <a:defRPr/>
              </a:pPr>
              <a:t>2</a:t>
            </a:fld>
            <a:endParaRPr lang="en-GB"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04800"/>
          </a:xfrm>
        </p:spPr>
        <p:txBody>
          <a:bodyPr/>
          <a:lstStyle/>
          <a:p>
            <a:pPr algn="ctr"/>
            <a:r>
              <a:rPr lang="en-US" sz="2000" b="1" dirty="0" smtClean="0">
                <a:effectLst>
                  <a:outerShdw blurRad="38100" dist="38100" dir="2700000" algn="tl">
                    <a:srgbClr val="000000">
                      <a:alpha val="43137"/>
                    </a:srgbClr>
                  </a:outerShdw>
                </a:effectLst>
              </a:rPr>
              <a:t>Logging into the AAA Web Portal</a:t>
            </a:r>
            <a:br>
              <a:rPr lang="en-US" sz="2000" b="1" dirty="0" smtClean="0">
                <a:effectLst>
                  <a:outerShdw blurRad="38100" dist="38100" dir="2700000" algn="tl">
                    <a:srgbClr val="000000">
                      <a:alpha val="43137"/>
                    </a:srgbClr>
                  </a:outerShdw>
                </a:effectLst>
              </a:rPr>
            </a:br>
            <a:endParaRPr lang="en-US" sz="2000" b="1" dirty="0">
              <a:effectLst>
                <a:outerShdw blurRad="38100" dist="38100" dir="2700000" algn="tl">
                  <a:srgbClr val="000000">
                    <a:alpha val="43137"/>
                  </a:srgbClr>
                </a:outerShdw>
              </a:effectLst>
            </a:endParaRPr>
          </a:p>
        </p:txBody>
      </p:sp>
      <p:sp>
        <p:nvSpPr>
          <p:cNvPr id="10" name="TextBox 9"/>
          <p:cNvSpPr txBox="1"/>
          <p:nvPr/>
        </p:nvSpPr>
        <p:spPr>
          <a:xfrm>
            <a:off x="990600" y="990600"/>
            <a:ext cx="6781800" cy="1754326"/>
          </a:xfrm>
          <a:prstGeom prst="rect">
            <a:avLst/>
          </a:prstGeom>
          <a:noFill/>
        </p:spPr>
        <p:txBody>
          <a:bodyPr wrap="square" rtlCol="0">
            <a:spAutoFit/>
          </a:bodyPr>
          <a:lstStyle/>
          <a:p>
            <a:r>
              <a:rPr lang="en-US" sz="1200" b="1" dirty="0" smtClean="0">
                <a:solidFill>
                  <a:schemeClr val="bg2"/>
                </a:solidFill>
                <a:latin typeface="+mn-lt"/>
              </a:rPr>
              <a:t>Step #1: Locate the AAA Property Services link on Sundial at:</a:t>
            </a:r>
          </a:p>
          <a:p>
            <a:r>
              <a:rPr lang="en-US" sz="1200" b="1" dirty="0" smtClean="0">
                <a:solidFill>
                  <a:schemeClr val="bg2"/>
                </a:solidFill>
                <a:latin typeface="+mn-lt"/>
              </a:rPr>
              <a:t>	</a:t>
            </a:r>
            <a:r>
              <a:rPr lang="en-US" sz="1200" u="sng" dirty="0" smtClean="0">
                <a:solidFill>
                  <a:schemeClr val="bg2"/>
                </a:solidFill>
                <a:latin typeface="+mn-lt"/>
              </a:rPr>
              <a:t>Reference Center/Applications &amp; Tools/</a:t>
            </a:r>
          </a:p>
          <a:p>
            <a:r>
              <a:rPr lang="en-US" sz="1200" dirty="0" smtClean="0">
                <a:solidFill>
                  <a:schemeClr val="bg2"/>
                </a:solidFill>
                <a:latin typeface="+mn-lt"/>
              </a:rPr>
              <a:t>	</a:t>
            </a:r>
            <a:r>
              <a:rPr lang="en-US" sz="1200" u="sng" dirty="0" smtClean="0">
                <a:solidFill>
                  <a:schemeClr val="bg2"/>
                </a:solidFill>
                <a:latin typeface="+mn-lt"/>
              </a:rPr>
              <a:t>General Services/Facilities Service Requests</a:t>
            </a:r>
          </a:p>
          <a:p>
            <a:endParaRPr lang="en-US" sz="1200" b="1" dirty="0" smtClean="0">
              <a:solidFill>
                <a:schemeClr val="bg2"/>
              </a:solidFill>
              <a:latin typeface="+mn-lt"/>
            </a:endParaRPr>
          </a:p>
          <a:p>
            <a:r>
              <a:rPr lang="en-US" sz="1200" b="1" dirty="0" smtClean="0">
                <a:solidFill>
                  <a:schemeClr val="bg2"/>
                </a:solidFill>
                <a:latin typeface="+mn-lt"/>
              </a:rPr>
              <a:t>Step #2:  To access the AAA Web Portal, enter your email address and password. </a:t>
            </a:r>
          </a:p>
          <a:p>
            <a:endParaRPr lang="en-US" sz="1200" b="1" dirty="0" smtClean="0">
              <a:solidFill>
                <a:schemeClr val="bg2"/>
              </a:solidFill>
              <a:latin typeface="+mn-lt"/>
            </a:endParaRPr>
          </a:p>
          <a:p>
            <a:r>
              <a:rPr lang="en-US" sz="1200" b="1" dirty="0" smtClean="0">
                <a:solidFill>
                  <a:schemeClr val="bg2"/>
                </a:solidFill>
                <a:latin typeface="+mn-lt"/>
              </a:rPr>
              <a:t>For initial user set-up, contact AAA Property Services at (800) 892-4784. </a:t>
            </a:r>
          </a:p>
          <a:p>
            <a:r>
              <a:rPr lang="en-US" sz="1200" b="1" dirty="0" smtClean="0">
                <a:solidFill>
                  <a:schemeClr val="bg2"/>
                </a:solidFill>
                <a:latin typeface="+mn-lt"/>
              </a:rPr>
              <a:t>Prior approval from your supervisor is REQUIRED.  </a:t>
            </a:r>
            <a:endParaRPr lang="en-US" sz="1200" b="1" dirty="0">
              <a:solidFill>
                <a:schemeClr val="bg2"/>
              </a:solidFill>
              <a:latin typeface="+mn-lt"/>
            </a:endParaRPr>
          </a:p>
        </p:txBody>
      </p:sp>
      <p:sp>
        <p:nvSpPr>
          <p:cNvPr id="9" name="Slide Number Placeholder 8"/>
          <p:cNvSpPr>
            <a:spLocks noGrp="1"/>
          </p:cNvSpPr>
          <p:nvPr>
            <p:ph type="sldNum" sz="quarter" idx="11"/>
          </p:nvPr>
        </p:nvSpPr>
        <p:spPr/>
        <p:txBody>
          <a:bodyPr/>
          <a:lstStyle/>
          <a:p>
            <a:pPr>
              <a:defRPr/>
            </a:pPr>
            <a:fld id="{005EC147-8E84-407F-A16E-FA160C120008}" type="slidenum">
              <a:rPr lang="en-GB" smtClean="0"/>
              <a:pPr>
                <a:defRPr/>
              </a:pPr>
              <a:t>3</a:t>
            </a:fld>
            <a:endParaRPr lang="en-GB" dirty="0"/>
          </a:p>
        </p:txBody>
      </p:sp>
      <p:pic>
        <p:nvPicPr>
          <p:cNvPr id="11" name="Picture 10"/>
          <p:cNvPicPr/>
          <p:nvPr/>
        </p:nvPicPr>
        <p:blipFill>
          <a:blip r:embed="rId2" cstate="print"/>
          <a:srcRect t="13959" r="25895" b="36983"/>
          <a:stretch>
            <a:fillRect/>
          </a:stretch>
        </p:blipFill>
        <p:spPr bwMode="auto">
          <a:xfrm>
            <a:off x="838200" y="2819400"/>
            <a:ext cx="7848600" cy="3581400"/>
          </a:xfrm>
          <a:prstGeom prst="rect">
            <a:avLst/>
          </a:prstGeom>
          <a:solidFill>
            <a:srgbClr val="FFFFFF">
              <a:shade val="85000"/>
            </a:srgbClr>
          </a:solidFill>
          <a:ln w="952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26" name="AutoShape 2"/>
          <p:cNvSpPr>
            <a:spLocks noChangeArrowheads="1"/>
          </p:cNvSpPr>
          <p:nvPr/>
        </p:nvSpPr>
        <p:spPr bwMode="auto">
          <a:xfrm>
            <a:off x="7162800" y="4876800"/>
            <a:ext cx="1123950" cy="152399"/>
          </a:xfrm>
          <a:prstGeom prst="leftArrow">
            <a:avLst>
              <a:gd name="adj1" fmla="val 50000"/>
              <a:gd name="adj2" fmla="val 151282"/>
            </a:avLst>
          </a:pr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2000" b="1" dirty="0" smtClean="0">
                <a:solidFill>
                  <a:schemeClr val="bg2"/>
                </a:solidFill>
                <a:effectLst>
                  <a:outerShdw blurRad="38100" dist="38100" dir="2700000" algn="tl">
                    <a:srgbClr val="000000">
                      <a:alpha val="43137"/>
                    </a:srgbClr>
                  </a:outerShdw>
                </a:effectLst>
              </a:rPr>
              <a:t>Services Provided by</a:t>
            </a:r>
            <a:br>
              <a:rPr lang="en-US" sz="2000" b="1" dirty="0" smtClean="0">
                <a:solidFill>
                  <a:schemeClr val="bg2"/>
                </a:solidFill>
                <a:effectLst>
                  <a:outerShdw blurRad="38100" dist="38100" dir="2700000" algn="tl">
                    <a:srgbClr val="000000">
                      <a:alpha val="43137"/>
                    </a:srgbClr>
                  </a:outerShdw>
                </a:effectLst>
              </a:rPr>
            </a:br>
            <a:r>
              <a:rPr lang="en-US" sz="2000" b="1" dirty="0" smtClean="0">
                <a:solidFill>
                  <a:schemeClr val="bg2"/>
                </a:solidFill>
                <a:effectLst>
                  <a:outerShdw blurRad="38100" dist="38100" dir="2700000" algn="tl">
                    <a:srgbClr val="000000">
                      <a:alpha val="43137"/>
                    </a:srgbClr>
                  </a:outerShdw>
                </a:effectLst>
              </a:rPr>
              <a:t>AAA Property Services</a:t>
            </a:r>
            <a:endParaRPr lang="en-US" sz="2000" b="1" strike="sngStrike" dirty="0">
              <a:solidFill>
                <a:schemeClr val="bg2"/>
              </a:solidFill>
              <a:effectLst>
                <a:outerShdw blurRad="38100" dist="38100" dir="2700000" algn="tl">
                  <a:srgbClr val="000000">
                    <a:alpha val="43137"/>
                  </a:srgbClr>
                </a:outerShdw>
              </a:effectLst>
            </a:endParaRPr>
          </a:p>
        </p:txBody>
      </p:sp>
      <p:sp>
        <p:nvSpPr>
          <p:cNvPr id="7" name="Text Placeholder 6"/>
          <p:cNvSpPr>
            <a:spLocks noGrp="1"/>
          </p:cNvSpPr>
          <p:nvPr>
            <p:ph type="body" idx="1"/>
          </p:nvPr>
        </p:nvSpPr>
        <p:spPr>
          <a:xfrm>
            <a:off x="764308" y="1524000"/>
            <a:ext cx="3758400" cy="4484688"/>
          </a:xfrm>
        </p:spPr>
        <p:txBody>
          <a:bodyPr anchor="t"/>
          <a:lstStyle/>
          <a:p>
            <a:pPr>
              <a:lnSpc>
                <a:spcPct val="150000"/>
              </a:lnSpc>
            </a:pPr>
            <a:r>
              <a:rPr lang="en-US" sz="1200" dirty="0" smtClean="0">
                <a:solidFill>
                  <a:schemeClr val="bg2"/>
                </a:solidFill>
              </a:rPr>
              <a:t>Afterhours Emergency Response</a:t>
            </a:r>
          </a:p>
          <a:p>
            <a:pPr>
              <a:lnSpc>
                <a:spcPct val="150000"/>
              </a:lnSpc>
            </a:pPr>
            <a:r>
              <a:rPr lang="en-US" sz="1200" dirty="0" smtClean="0">
                <a:solidFill>
                  <a:srgbClr val="FF0000"/>
                </a:solidFill>
              </a:rPr>
              <a:t>Appliance Repairs</a:t>
            </a:r>
          </a:p>
          <a:p>
            <a:pPr>
              <a:lnSpc>
                <a:spcPct val="150000"/>
              </a:lnSpc>
            </a:pPr>
            <a:r>
              <a:rPr lang="en-US" sz="1200" dirty="0" smtClean="0">
                <a:solidFill>
                  <a:schemeClr val="bg2"/>
                </a:solidFill>
              </a:rPr>
              <a:t>ATM Cleaning</a:t>
            </a:r>
          </a:p>
          <a:p>
            <a:pPr>
              <a:lnSpc>
                <a:spcPct val="150000"/>
              </a:lnSpc>
            </a:pPr>
            <a:r>
              <a:rPr lang="en-US" sz="1200" dirty="0" smtClean="0">
                <a:solidFill>
                  <a:schemeClr val="bg2"/>
                </a:solidFill>
              </a:rPr>
              <a:t>Construction Services</a:t>
            </a:r>
          </a:p>
          <a:p>
            <a:pPr>
              <a:lnSpc>
                <a:spcPct val="150000"/>
              </a:lnSpc>
            </a:pPr>
            <a:r>
              <a:rPr lang="en-US" sz="1200" dirty="0" smtClean="0">
                <a:solidFill>
                  <a:schemeClr val="bg2"/>
                </a:solidFill>
              </a:rPr>
              <a:t>Currency Counter Equipment &amp; Repairs</a:t>
            </a:r>
          </a:p>
          <a:p>
            <a:pPr>
              <a:lnSpc>
                <a:spcPct val="150000"/>
              </a:lnSpc>
            </a:pPr>
            <a:r>
              <a:rPr lang="en-US" sz="1200" dirty="0" smtClean="0">
                <a:solidFill>
                  <a:srgbClr val="FF0000"/>
                </a:solidFill>
              </a:rPr>
              <a:t>Door and Gates Repairs</a:t>
            </a:r>
          </a:p>
          <a:p>
            <a:pPr>
              <a:lnSpc>
                <a:spcPct val="150000"/>
              </a:lnSpc>
            </a:pPr>
            <a:r>
              <a:rPr lang="en-US" sz="1200" dirty="0" smtClean="0">
                <a:solidFill>
                  <a:srgbClr val="FF0000"/>
                </a:solidFill>
              </a:rPr>
              <a:t>Electrical Work</a:t>
            </a:r>
          </a:p>
          <a:p>
            <a:pPr>
              <a:lnSpc>
                <a:spcPct val="150000"/>
              </a:lnSpc>
            </a:pPr>
            <a:r>
              <a:rPr lang="en-US" sz="1200" dirty="0" smtClean="0">
                <a:solidFill>
                  <a:schemeClr val="bg2"/>
                </a:solidFill>
              </a:rPr>
              <a:t>Elevator Maintenance &amp; Repairs</a:t>
            </a:r>
          </a:p>
          <a:p>
            <a:pPr>
              <a:lnSpc>
                <a:spcPct val="150000"/>
              </a:lnSpc>
            </a:pPr>
            <a:r>
              <a:rPr lang="en-US" sz="1200" dirty="0" smtClean="0">
                <a:solidFill>
                  <a:schemeClr val="bg2"/>
                </a:solidFill>
              </a:rPr>
              <a:t>Encoders Equipment &amp; Repairs</a:t>
            </a:r>
          </a:p>
          <a:p>
            <a:pPr>
              <a:lnSpc>
                <a:spcPct val="150000"/>
              </a:lnSpc>
            </a:pPr>
            <a:r>
              <a:rPr lang="en-US" sz="1200" dirty="0" smtClean="0">
                <a:solidFill>
                  <a:schemeClr val="bg2"/>
                </a:solidFill>
              </a:rPr>
              <a:t>Fire Safety &amp; Extinguishers</a:t>
            </a:r>
          </a:p>
          <a:p>
            <a:pPr>
              <a:lnSpc>
                <a:spcPct val="150000"/>
              </a:lnSpc>
            </a:pPr>
            <a:r>
              <a:rPr lang="en-US" sz="1200" dirty="0" smtClean="0">
                <a:solidFill>
                  <a:schemeClr val="bg2"/>
                </a:solidFill>
              </a:rPr>
              <a:t>Flooring Repairs &amp; Installations</a:t>
            </a:r>
          </a:p>
          <a:p>
            <a:pPr>
              <a:lnSpc>
                <a:spcPct val="150000"/>
              </a:lnSpc>
            </a:pPr>
            <a:r>
              <a:rPr lang="en-US" sz="1200" dirty="0" smtClean="0">
                <a:solidFill>
                  <a:srgbClr val="FF0000"/>
                </a:solidFill>
              </a:rPr>
              <a:t>Furniture Moving</a:t>
            </a:r>
          </a:p>
          <a:p>
            <a:pPr>
              <a:lnSpc>
                <a:spcPct val="150000"/>
              </a:lnSpc>
            </a:pPr>
            <a:r>
              <a:rPr lang="en-US" sz="1200" dirty="0" smtClean="0">
                <a:solidFill>
                  <a:schemeClr val="bg2"/>
                </a:solidFill>
              </a:rPr>
              <a:t>Glass Repairs/Replace &amp; Clean-Up</a:t>
            </a:r>
          </a:p>
          <a:p>
            <a:pPr>
              <a:lnSpc>
                <a:spcPct val="150000"/>
              </a:lnSpc>
            </a:pPr>
            <a:r>
              <a:rPr lang="en-US" sz="1200" dirty="0" smtClean="0">
                <a:solidFill>
                  <a:srgbClr val="FF0000"/>
                </a:solidFill>
              </a:rPr>
              <a:t>Handyman Repairs</a:t>
            </a:r>
          </a:p>
          <a:p>
            <a:endParaRPr lang="en-US" sz="1400" b="0" dirty="0"/>
          </a:p>
        </p:txBody>
      </p:sp>
      <p:sp>
        <p:nvSpPr>
          <p:cNvPr id="8" name="Text Placeholder 7"/>
          <p:cNvSpPr>
            <a:spLocks noGrp="1"/>
          </p:cNvSpPr>
          <p:nvPr>
            <p:ph type="body" sz="quarter" idx="3"/>
          </p:nvPr>
        </p:nvSpPr>
        <p:spPr>
          <a:xfrm>
            <a:off x="4645027" y="1535112"/>
            <a:ext cx="3758400" cy="4560888"/>
          </a:xfrm>
        </p:spPr>
        <p:txBody>
          <a:bodyPr anchor="t"/>
          <a:lstStyle/>
          <a:p>
            <a:pPr>
              <a:lnSpc>
                <a:spcPct val="150000"/>
              </a:lnSpc>
            </a:pPr>
            <a:r>
              <a:rPr lang="en-US" sz="1200" dirty="0" smtClean="0">
                <a:solidFill>
                  <a:schemeClr val="bg2"/>
                </a:solidFill>
              </a:rPr>
              <a:t>HVAC Repairs &amp; Services</a:t>
            </a:r>
          </a:p>
          <a:p>
            <a:pPr>
              <a:lnSpc>
                <a:spcPct val="150000"/>
              </a:lnSpc>
            </a:pPr>
            <a:r>
              <a:rPr lang="en-US" sz="1200" dirty="0" smtClean="0">
                <a:solidFill>
                  <a:srgbClr val="000099"/>
                </a:solidFill>
              </a:rPr>
              <a:t>Interior Cleaning/Janitorial</a:t>
            </a:r>
          </a:p>
          <a:p>
            <a:pPr>
              <a:lnSpc>
                <a:spcPct val="150000"/>
              </a:lnSpc>
            </a:pPr>
            <a:r>
              <a:rPr lang="en-US" sz="1200" dirty="0" smtClean="0">
                <a:solidFill>
                  <a:schemeClr val="bg2"/>
                </a:solidFill>
              </a:rPr>
              <a:t>Landscaping </a:t>
            </a:r>
          </a:p>
          <a:p>
            <a:pPr>
              <a:lnSpc>
                <a:spcPct val="150000"/>
              </a:lnSpc>
            </a:pPr>
            <a:r>
              <a:rPr lang="en-US" sz="1200" dirty="0" smtClean="0">
                <a:solidFill>
                  <a:srgbClr val="FF0000"/>
                </a:solidFill>
              </a:rPr>
              <a:t>Lighting &amp; Bulb Replacement</a:t>
            </a:r>
            <a:endParaRPr lang="en-US" sz="1200" strike="sngStrike" dirty="0" smtClean="0">
              <a:solidFill>
                <a:srgbClr val="FF0000"/>
              </a:solidFill>
            </a:endParaRPr>
          </a:p>
          <a:p>
            <a:pPr>
              <a:lnSpc>
                <a:spcPct val="150000"/>
              </a:lnSpc>
            </a:pPr>
            <a:r>
              <a:rPr lang="en-US" sz="1200" dirty="0" smtClean="0">
                <a:solidFill>
                  <a:schemeClr val="bg2"/>
                </a:solidFill>
              </a:rPr>
              <a:t>Music Services </a:t>
            </a:r>
          </a:p>
          <a:p>
            <a:pPr>
              <a:lnSpc>
                <a:spcPct val="150000"/>
              </a:lnSpc>
            </a:pPr>
            <a:r>
              <a:rPr lang="en-US" sz="1200" dirty="0" smtClean="0">
                <a:solidFill>
                  <a:srgbClr val="FF0000"/>
                </a:solidFill>
              </a:rPr>
              <a:t>Painting Services &amp; Touch-ups</a:t>
            </a:r>
          </a:p>
          <a:p>
            <a:pPr>
              <a:lnSpc>
                <a:spcPct val="150000"/>
              </a:lnSpc>
            </a:pPr>
            <a:r>
              <a:rPr lang="en-US" sz="1200" dirty="0" smtClean="0">
                <a:solidFill>
                  <a:schemeClr val="bg2"/>
                </a:solidFill>
              </a:rPr>
              <a:t>Parking Lot Striping</a:t>
            </a:r>
          </a:p>
          <a:p>
            <a:pPr>
              <a:lnSpc>
                <a:spcPct val="150000"/>
              </a:lnSpc>
            </a:pPr>
            <a:r>
              <a:rPr lang="en-US" sz="1200" dirty="0" smtClean="0">
                <a:solidFill>
                  <a:schemeClr val="bg2"/>
                </a:solidFill>
              </a:rPr>
              <a:t>Pest Control </a:t>
            </a:r>
          </a:p>
          <a:p>
            <a:pPr>
              <a:lnSpc>
                <a:spcPct val="150000"/>
              </a:lnSpc>
            </a:pPr>
            <a:r>
              <a:rPr lang="en-US" sz="1200" dirty="0" smtClean="0">
                <a:solidFill>
                  <a:srgbClr val="FF0000"/>
                </a:solidFill>
              </a:rPr>
              <a:t>Plumbing Repairs </a:t>
            </a:r>
            <a:r>
              <a:rPr lang="en-US" sz="1200" dirty="0" smtClean="0">
                <a:solidFill>
                  <a:schemeClr val="bg2"/>
                </a:solidFill>
              </a:rPr>
              <a:t>&amp; Emergency Work</a:t>
            </a:r>
          </a:p>
          <a:p>
            <a:pPr>
              <a:lnSpc>
                <a:spcPct val="150000"/>
              </a:lnSpc>
            </a:pPr>
            <a:r>
              <a:rPr lang="en-US" sz="1200" dirty="0" smtClean="0">
                <a:solidFill>
                  <a:schemeClr val="bg2"/>
                </a:solidFill>
              </a:rPr>
              <a:t>Power Washing/Window Cleaning</a:t>
            </a:r>
          </a:p>
          <a:p>
            <a:pPr>
              <a:lnSpc>
                <a:spcPct val="150000"/>
              </a:lnSpc>
            </a:pPr>
            <a:r>
              <a:rPr lang="en-US" sz="1200" dirty="0" smtClean="0">
                <a:solidFill>
                  <a:schemeClr val="bg2"/>
                </a:solidFill>
              </a:rPr>
              <a:t>Roof Repairs &amp; Leaks</a:t>
            </a:r>
          </a:p>
          <a:p>
            <a:pPr>
              <a:lnSpc>
                <a:spcPct val="150000"/>
              </a:lnSpc>
            </a:pPr>
            <a:r>
              <a:rPr lang="en-US" sz="1200" dirty="0" smtClean="0">
                <a:solidFill>
                  <a:schemeClr val="bg2"/>
                </a:solidFill>
              </a:rPr>
              <a:t>Sign Lighting &amp; Maintenance</a:t>
            </a:r>
          </a:p>
          <a:p>
            <a:pPr>
              <a:lnSpc>
                <a:spcPct val="150000"/>
              </a:lnSpc>
            </a:pPr>
            <a:r>
              <a:rPr lang="en-US" sz="1200" dirty="0" smtClean="0">
                <a:solidFill>
                  <a:schemeClr val="bg2"/>
                </a:solidFill>
              </a:rPr>
              <a:t>Water Backflow Testing</a:t>
            </a:r>
          </a:p>
          <a:p>
            <a:pPr>
              <a:lnSpc>
                <a:spcPct val="150000"/>
              </a:lnSpc>
            </a:pPr>
            <a:r>
              <a:rPr lang="en-US" sz="1200" dirty="0" smtClean="0">
                <a:solidFill>
                  <a:schemeClr val="bg2"/>
                </a:solidFill>
              </a:rPr>
              <a:t>Water Purification Systems  </a:t>
            </a:r>
          </a:p>
          <a:p>
            <a:endParaRPr lang="en-US" sz="2000" dirty="0"/>
          </a:p>
        </p:txBody>
      </p:sp>
      <p:sp>
        <p:nvSpPr>
          <p:cNvPr id="9" name="Slide Number Placeholder 8"/>
          <p:cNvSpPr>
            <a:spLocks noGrp="1"/>
          </p:cNvSpPr>
          <p:nvPr>
            <p:ph type="sldNum" sz="quarter" idx="11"/>
          </p:nvPr>
        </p:nvSpPr>
        <p:spPr/>
        <p:txBody>
          <a:bodyPr/>
          <a:lstStyle/>
          <a:p>
            <a:pPr>
              <a:defRPr/>
            </a:pPr>
            <a:fld id="{EC3F312D-598B-4904-BF23-7E819DC43629}" type="slidenum">
              <a:rPr lang="en-GB" smtClean="0"/>
              <a:pPr>
                <a:defRPr/>
              </a:pPr>
              <a:t>4</a:t>
            </a:fld>
            <a:endParaRPr lang="en-GB" dirty="0"/>
          </a:p>
        </p:txBody>
      </p:sp>
      <p:graphicFrame>
        <p:nvGraphicFramePr>
          <p:cNvPr id="5" name="Content Placeholder 4"/>
          <p:cNvGraphicFramePr>
            <a:graphicFrameLocks noGrp="1"/>
          </p:cNvGraphicFramePr>
          <p:nvPr>
            <p:ph sz="half" idx="2"/>
          </p:nvPr>
        </p:nvGraphicFramePr>
        <p:xfrm>
          <a:off x="763588" y="5181600"/>
          <a:ext cx="608012" cy="944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2743200" y="6172200"/>
            <a:ext cx="5791200" cy="215444"/>
          </a:xfrm>
          <a:prstGeom prst="rect">
            <a:avLst/>
          </a:prstGeom>
          <a:noFill/>
        </p:spPr>
        <p:txBody>
          <a:bodyPr wrap="square" rtlCol="0">
            <a:spAutoFit/>
          </a:bodyPr>
          <a:lstStyle/>
          <a:p>
            <a:pPr algn="ctr"/>
            <a:r>
              <a:rPr lang="en-US" sz="800" b="1" dirty="0" smtClean="0">
                <a:solidFill>
                  <a:srgbClr val="FF0000"/>
                </a:solidFill>
                <a:latin typeface="+mn-lt"/>
              </a:rPr>
              <a:t>Services in red may be included in monthly route maintenance inspections.  </a:t>
            </a:r>
            <a:endParaRPr lang="en-US" sz="800" b="1" dirty="0">
              <a:solidFill>
                <a:srgbClr val="FF0000"/>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rPr>
              <a:t>Route Maintenance </a:t>
            </a:r>
            <a:endParaRPr lang="en-US" b="1" dirty="0">
              <a:effectLst>
                <a:outerShdw blurRad="38100" dist="38100" dir="2700000" algn="tl">
                  <a:srgbClr val="000000">
                    <a:alpha val="43137"/>
                  </a:srgbClr>
                </a:outerShdw>
              </a:effectLst>
            </a:endParaRPr>
          </a:p>
        </p:txBody>
      </p:sp>
      <p:sp>
        <p:nvSpPr>
          <p:cNvPr id="4" name="TextBox 3"/>
          <p:cNvSpPr txBox="1"/>
          <p:nvPr/>
        </p:nvSpPr>
        <p:spPr>
          <a:xfrm>
            <a:off x="762000" y="1371600"/>
            <a:ext cx="6324600" cy="5262979"/>
          </a:xfrm>
          <a:prstGeom prst="rect">
            <a:avLst/>
          </a:prstGeom>
          <a:noFill/>
        </p:spPr>
        <p:txBody>
          <a:bodyPr wrap="square" rtlCol="0">
            <a:spAutoFit/>
          </a:bodyPr>
          <a:lstStyle/>
          <a:p>
            <a:r>
              <a:rPr lang="en-US" sz="1100" dirty="0" smtClean="0">
                <a:solidFill>
                  <a:schemeClr val="bg2"/>
                </a:solidFill>
                <a:latin typeface="+mn-lt"/>
              </a:rPr>
              <a:t>Most locations have monthly route maintenance inspections. During these inspections, the AAA Property Services technician will inspect the following: </a:t>
            </a:r>
          </a:p>
          <a:p>
            <a:endParaRPr lang="en-US" sz="1100" dirty="0" smtClean="0">
              <a:solidFill>
                <a:schemeClr val="bg2"/>
              </a:solidFill>
              <a:latin typeface="+mn-lt"/>
            </a:endParaRPr>
          </a:p>
          <a:p>
            <a:pPr lvl="1">
              <a:buFont typeface="Arial" pitchFamily="34" charset="0"/>
              <a:buChar char="•"/>
            </a:pPr>
            <a:r>
              <a:rPr lang="en-US" sz="1100" dirty="0" smtClean="0">
                <a:solidFill>
                  <a:schemeClr val="bg2"/>
                </a:solidFill>
                <a:latin typeface="+mn-lt"/>
              </a:rPr>
              <a:t> Lighting &amp; Electrical Systems</a:t>
            </a:r>
          </a:p>
          <a:p>
            <a:pPr lvl="1">
              <a:buFont typeface="Arial" pitchFamily="34" charset="0"/>
              <a:buChar char="•"/>
            </a:pPr>
            <a:r>
              <a:rPr lang="en-US" sz="1100" dirty="0" smtClean="0">
                <a:solidFill>
                  <a:schemeClr val="bg2"/>
                </a:solidFill>
                <a:latin typeface="+mn-lt"/>
              </a:rPr>
              <a:t> Plumbing</a:t>
            </a:r>
          </a:p>
          <a:p>
            <a:pPr lvl="1">
              <a:buFont typeface="Arial" pitchFamily="34" charset="0"/>
              <a:buChar char="•"/>
            </a:pPr>
            <a:r>
              <a:rPr lang="en-US" sz="1100" dirty="0" smtClean="0">
                <a:solidFill>
                  <a:schemeClr val="bg2"/>
                </a:solidFill>
                <a:latin typeface="+mn-lt"/>
              </a:rPr>
              <a:t> Cables</a:t>
            </a:r>
          </a:p>
          <a:p>
            <a:pPr lvl="1">
              <a:buFont typeface="Arial" pitchFamily="34" charset="0"/>
              <a:buChar char="•"/>
            </a:pPr>
            <a:r>
              <a:rPr lang="en-US" sz="1100" dirty="0" smtClean="0">
                <a:solidFill>
                  <a:schemeClr val="bg2"/>
                </a:solidFill>
                <a:latin typeface="+mn-lt"/>
              </a:rPr>
              <a:t> Door and Hardware Systems</a:t>
            </a:r>
          </a:p>
          <a:p>
            <a:pPr lvl="1">
              <a:buFont typeface="Arial" pitchFamily="34" charset="0"/>
              <a:buChar char="•"/>
            </a:pPr>
            <a:r>
              <a:rPr lang="en-US" sz="1100" dirty="0" smtClean="0">
                <a:solidFill>
                  <a:schemeClr val="bg2"/>
                </a:solidFill>
                <a:latin typeface="+mn-lt"/>
              </a:rPr>
              <a:t> Furniture</a:t>
            </a:r>
          </a:p>
          <a:p>
            <a:pPr lvl="1">
              <a:buFont typeface="Arial" pitchFamily="34" charset="0"/>
              <a:buChar char="•"/>
            </a:pPr>
            <a:r>
              <a:rPr lang="en-US" sz="1100" dirty="0" smtClean="0">
                <a:solidFill>
                  <a:schemeClr val="bg2"/>
                </a:solidFill>
                <a:latin typeface="+mn-lt"/>
              </a:rPr>
              <a:t> Flooring</a:t>
            </a:r>
          </a:p>
          <a:p>
            <a:pPr lvl="1">
              <a:buFont typeface="Arial" pitchFamily="34" charset="0"/>
              <a:buChar char="•"/>
            </a:pPr>
            <a:r>
              <a:rPr lang="en-US" sz="1100" dirty="0" smtClean="0">
                <a:solidFill>
                  <a:schemeClr val="bg2"/>
                </a:solidFill>
                <a:latin typeface="+mn-lt"/>
              </a:rPr>
              <a:t> Wall Coverings</a:t>
            </a:r>
          </a:p>
          <a:p>
            <a:pPr lvl="1">
              <a:buFont typeface="Arial" pitchFamily="34" charset="0"/>
              <a:buChar char="•"/>
            </a:pPr>
            <a:r>
              <a:rPr lang="en-US" sz="1100" dirty="0" smtClean="0">
                <a:solidFill>
                  <a:schemeClr val="bg2"/>
                </a:solidFill>
                <a:latin typeface="+mn-lt"/>
              </a:rPr>
              <a:t> Graffiti</a:t>
            </a:r>
          </a:p>
          <a:p>
            <a:pPr lvl="1">
              <a:buFont typeface="Arial" pitchFamily="34" charset="0"/>
              <a:buChar char="•"/>
            </a:pPr>
            <a:r>
              <a:rPr lang="en-US" sz="1100" dirty="0" smtClean="0">
                <a:solidFill>
                  <a:schemeClr val="bg2"/>
                </a:solidFill>
                <a:latin typeface="+mn-lt"/>
              </a:rPr>
              <a:t> ATM Cleaning</a:t>
            </a:r>
          </a:p>
          <a:p>
            <a:pPr lvl="1">
              <a:buFont typeface="Arial" pitchFamily="34" charset="0"/>
              <a:buChar char="•"/>
            </a:pPr>
            <a:r>
              <a:rPr lang="en-US" sz="1100" dirty="0" smtClean="0">
                <a:solidFill>
                  <a:schemeClr val="bg2"/>
                </a:solidFill>
                <a:latin typeface="+mn-lt"/>
              </a:rPr>
              <a:t> Ceiling</a:t>
            </a:r>
          </a:p>
          <a:p>
            <a:pPr lvl="1">
              <a:buFont typeface="Arial" pitchFamily="34" charset="0"/>
              <a:buChar char="•"/>
            </a:pPr>
            <a:r>
              <a:rPr lang="en-US" sz="1100" dirty="0" smtClean="0">
                <a:solidFill>
                  <a:schemeClr val="bg2"/>
                </a:solidFill>
                <a:latin typeface="+mn-lt"/>
              </a:rPr>
              <a:t> Fire Extinguishers /Fire, Life &amp; Safety Systems</a:t>
            </a:r>
          </a:p>
          <a:p>
            <a:pPr lvl="1">
              <a:buFont typeface="Arial" pitchFamily="34" charset="0"/>
              <a:buChar char="•"/>
            </a:pPr>
            <a:r>
              <a:rPr lang="en-US" sz="1100" dirty="0" smtClean="0">
                <a:solidFill>
                  <a:schemeClr val="bg2"/>
                </a:solidFill>
                <a:latin typeface="+mn-lt"/>
              </a:rPr>
              <a:t> Janitorial</a:t>
            </a:r>
          </a:p>
          <a:p>
            <a:pPr lvl="1">
              <a:buFont typeface="Arial" pitchFamily="34" charset="0"/>
              <a:buChar char="•"/>
            </a:pPr>
            <a:r>
              <a:rPr lang="en-US" sz="1100" dirty="0" smtClean="0">
                <a:solidFill>
                  <a:schemeClr val="bg2"/>
                </a:solidFill>
                <a:latin typeface="+mn-lt"/>
              </a:rPr>
              <a:t> Parking Lot</a:t>
            </a:r>
          </a:p>
          <a:p>
            <a:pPr lvl="1">
              <a:buFont typeface="Arial" pitchFamily="34" charset="0"/>
              <a:buChar char="•"/>
            </a:pPr>
            <a:r>
              <a:rPr lang="en-US" sz="1100" dirty="0" smtClean="0">
                <a:solidFill>
                  <a:schemeClr val="bg2"/>
                </a:solidFill>
                <a:latin typeface="+mn-lt"/>
              </a:rPr>
              <a:t> Roof Inspections</a:t>
            </a:r>
          </a:p>
          <a:p>
            <a:endParaRPr lang="en-US" sz="1200" dirty="0" smtClean="0">
              <a:solidFill>
                <a:schemeClr val="bg2"/>
              </a:solidFill>
              <a:latin typeface="+mn-lt"/>
            </a:endParaRPr>
          </a:p>
          <a:p>
            <a:r>
              <a:rPr lang="en-US" sz="1100" dirty="0" smtClean="0">
                <a:solidFill>
                  <a:schemeClr val="bg2"/>
                </a:solidFill>
                <a:latin typeface="+mn-lt"/>
              </a:rPr>
              <a:t>A complete description of services is located in the front sleeve of the Facility Log, three-ring binder at each location where Route Maintenance inspections occur. General repair items should be logged into the Facility Log and the technician will complete during the monthly service. Additionally, the technician will review the inspection report with onsite management advising on any issues that need submitted as either a Service Request or Bid Request. </a:t>
            </a:r>
          </a:p>
          <a:p>
            <a:endParaRPr lang="en-US" sz="1200" dirty="0">
              <a:solidFill>
                <a:schemeClr val="accent2"/>
              </a:solidFill>
              <a:latin typeface="+mn-lt"/>
            </a:endParaRPr>
          </a:p>
          <a:p>
            <a:r>
              <a:rPr lang="en-US" sz="1200" b="1" dirty="0" smtClean="0">
                <a:solidFill>
                  <a:schemeClr val="bg2"/>
                </a:solidFill>
                <a:effectLst>
                  <a:outerShdw blurRad="38100" dist="38100" dir="2700000" algn="tl">
                    <a:srgbClr val="000000">
                      <a:alpha val="43137"/>
                    </a:srgbClr>
                  </a:outerShdw>
                </a:effectLst>
                <a:latin typeface="+mn-lt"/>
              </a:rPr>
              <a:t>IMPORTANT NOTE: </a:t>
            </a:r>
            <a:r>
              <a:rPr lang="en-US" sz="1200" b="1" dirty="0" smtClean="0">
                <a:solidFill>
                  <a:srgbClr val="FF0000"/>
                </a:solidFill>
                <a:latin typeface="+mn-lt"/>
              </a:rPr>
              <a:t>Route Maintenance should be used as a first step to resolving any facility issue.  The cost of minor repairs  and services is included within the Route Maintenance service fee.  There are additional fees for Service Requests. </a:t>
            </a:r>
          </a:p>
          <a:p>
            <a:endParaRPr lang="en-US" sz="1100" dirty="0">
              <a:solidFill>
                <a:schemeClr val="bg2"/>
              </a:solidFill>
              <a:latin typeface="+mn-lt"/>
            </a:endParaRPr>
          </a:p>
        </p:txBody>
      </p:sp>
      <p:sp>
        <p:nvSpPr>
          <p:cNvPr id="5" name="Slide Number Placeholder 4"/>
          <p:cNvSpPr>
            <a:spLocks noGrp="1"/>
          </p:cNvSpPr>
          <p:nvPr>
            <p:ph type="sldNum" sz="quarter" idx="11"/>
          </p:nvPr>
        </p:nvSpPr>
        <p:spPr/>
        <p:txBody>
          <a:bodyPr/>
          <a:lstStyle/>
          <a:p>
            <a:pPr>
              <a:defRPr/>
            </a:pPr>
            <a:fld id="{C9AEBA0E-49B1-4FBA-967A-DFF09A7AD167}" type="slidenum">
              <a:rPr lang="en-GB" smtClean="0"/>
              <a:pPr>
                <a:defRPr/>
              </a:pPr>
              <a:t>5</a:t>
            </a:fld>
            <a:endParaRPr lang="en-GB" dirty="0"/>
          </a:p>
        </p:txBody>
      </p:sp>
      <p:sp>
        <p:nvSpPr>
          <p:cNvPr id="6" name="Footer Placeholder 5"/>
          <p:cNvSpPr>
            <a:spLocks noGrp="1"/>
          </p:cNvSpPr>
          <p:nvPr>
            <p:ph type="ftr" sz="quarter" idx="10"/>
          </p:nvPr>
        </p:nvSpPr>
        <p:spPr/>
        <p:txBody>
          <a:bodyPr/>
          <a:lstStyle/>
          <a:p>
            <a:pPr>
              <a:defRPr/>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533400"/>
            <a:ext cx="6591300" cy="762000"/>
          </a:xfrm>
        </p:spPr>
        <p:txBody>
          <a:bodyPr/>
          <a:lstStyle/>
          <a:p>
            <a:pPr algn="ctr"/>
            <a:r>
              <a:rPr lang="en-US" sz="2000" b="1" dirty="0" smtClean="0">
                <a:effectLst>
                  <a:outerShdw blurRad="38100" dist="38100" dir="2700000" algn="tl">
                    <a:srgbClr val="000000">
                      <a:alpha val="43137"/>
                    </a:srgbClr>
                  </a:outerShdw>
                </a:effectLst>
              </a:rPr>
              <a:t>Creating a Service Request</a:t>
            </a:r>
            <a:br>
              <a:rPr lang="en-US" sz="2000" b="1" dirty="0" smtClean="0">
                <a:effectLst>
                  <a:outerShdw blurRad="38100" dist="38100" dir="2700000" algn="tl">
                    <a:srgbClr val="000000">
                      <a:alpha val="43137"/>
                    </a:srgbClr>
                  </a:outerShdw>
                </a:effectLst>
              </a:rPr>
            </a:br>
            <a:r>
              <a:rPr lang="en-US" sz="1400" b="1" dirty="0" smtClean="0"/>
              <a:t>Step #1</a:t>
            </a:r>
            <a:endParaRPr lang="en-US" sz="1400" b="1" dirty="0"/>
          </a:p>
        </p:txBody>
      </p:sp>
      <p:pic>
        <p:nvPicPr>
          <p:cNvPr id="4" name="Picture 2"/>
          <p:cNvPicPr>
            <a:picLocks noChangeAspect="1" noChangeArrowheads="1"/>
          </p:cNvPicPr>
          <p:nvPr/>
        </p:nvPicPr>
        <p:blipFill>
          <a:blip r:embed="rId3" cstate="print"/>
          <a:srcRect t="4432"/>
          <a:stretch>
            <a:fillRect/>
          </a:stretch>
        </p:blipFill>
        <p:spPr bwMode="auto">
          <a:xfrm>
            <a:off x="609600" y="2057400"/>
            <a:ext cx="7467600" cy="3886200"/>
          </a:xfrm>
          <a:prstGeom prst="rect">
            <a:avLst/>
          </a:prstGeom>
          <a:noFill/>
          <a:ln w="9525">
            <a:noFill/>
            <a:miter lim="800000"/>
            <a:headEnd/>
            <a:tailEnd/>
          </a:ln>
        </p:spPr>
      </p:pic>
      <p:sp>
        <p:nvSpPr>
          <p:cNvPr id="8" name="TextBox 7"/>
          <p:cNvSpPr txBox="1"/>
          <p:nvPr/>
        </p:nvSpPr>
        <p:spPr>
          <a:xfrm>
            <a:off x="609600" y="1295400"/>
            <a:ext cx="6934200" cy="677108"/>
          </a:xfrm>
          <a:prstGeom prst="rect">
            <a:avLst/>
          </a:prstGeom>
          <a:noFill/>
        </p:spPr>
        <p:txBody>
          <a:bodyPr wrap="square" rtlCol="0">
            <a:spAutoFit/>
          </a:bodyPr>
          <a:lstStyle/>
          <a:p>
            <a:pPr algn="ctr"/>
            <a:r>
              <a:rPr lang="en-US" sz="1400" b="1" dirty="0" smtClean="0">
                <a:solidFill>
                  <a:schemeClr val="bg2"/>
                </a:solidFill>
                <a:latin typeface="+mn-lt"/>
              </a:rPr>
              <a:t>Service Requests are used to request </a:t>
            </a:r>
            <a:r>
              <a:rPr lang="en-US" sz="1400" b="1" u="sng" dirty="0" smtClean="0">
                <a:solidFill>
                  <a:schemeClr val="bg2"/>
                </a:solidFill>
                <a:latin typeface="+mn-lt"/>
              </a:rPr>
              <a:t>non-emergency</a:t>
            </a:r>
            <a:r>
              <a:rPr lang="en-US" sz="1400" b="1" dirty="0" smtClean="0">
                <a:solidFill>
                  <a:schemeClr val="bg2"/>
                </a:solidFill>
                <a:latin typeface="+mn-lt"/>
              </a:rPr>
              <a:t> repairs.  </a:t>
            </a:r>
          </a:p>
          <a:p>
            <a:endParaRPr lang="en-US" sz="1200" b="1" dirty="0" smtClean="0">
              <a:solidFill>
                <a:schemeClr val="bg2"/>
              </a:solidFill>
              <a:latin typeface="+mn-lt"/>
            </a:endParaRPr>
          </a:p>
          <a:p>
            <a:r>
              <a:rPr lang="en-US" sz="1200" b="1" dirty="0" smtClean="0">
                <a:solidFill>
                  <a:schemeClr val="bg2"/>
                </a:solidFill>
                <a:latin typeface="+mn-lt"/>
              </a:rPr>
              <a:t>Step #1:  Select “Service” then “Create Service Request” </a:t>
            </a:r>
            <a:endParaRPr lang="en-US" sz="1200" b="1" dirty="0">
              <a:solidFill>
                <a:schemeClr val="bg2"/>
              </a:solidFill>
              <a:latin typeface="+mn-lt"/>
            </a:endParaRPr>
          </a:p>
        </p:txBody>
      </p:sp>
      <p:sp>
        <p:nvSpPr>
          <p:cNvPr id="7" name="Slide Number Placeholder 6"/>
          <p:cNvSpPr>
            <a:spLocks noGrp="1"/>
          </p:cNvSpPr>
          <p:nvPr>
            <p:ph type="sldNum" sz="quarter" idx="11"/>
          </p:nvPr>
        </p:nvSpPr>
        <p:spPr/>
        <p:txBody>
          <a:bodyPr/>
          <a:lstStyle/>
          <a:p>
            <a:pPr>
              <a:defRPr/>
            </a:pPr>
            <a:fld id="{C9AEBA0E-49B1-4FBA-967A-DFF09A7AD167}" type="slidenum">
              <a:rPr lang="en-GB" smtClean="0"/>
              <a:pPr>
                <a:defRPr/>
              </a:pPr>
              <a:t>6</a:t>
            </a:fld>
            <a:endParaRPr lang="en-GB" dirty="0"/>
          </a:p>
        </p:txBody>
      </p:sp>
      <p:sp>
        <p:nvSpPr>
          <p:cNvPr id="9" name="Left Arrow 8"/>
          <p:cNvSpPr/>
          <p:nvPr/>
        </p:nvSpPr>
        <p:spPr>
          <a:xfrm>
            <a:off x="2133600" y="2362200"/>
            <a:ext cx="838200" cy="152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5" y="533400"/>
            <a:ext cx="6591300" cy="685800"/>
          </a:xfrm>
        </p:spPr>
        <p:txBody>
          <a:bodyPr/>
          <a:lstStyle/>
          <a:p>
            <a:pPr algn="ctr"/>
            <a:r>
              <a:rPr lang="en-US" sz="2000" b="1" dirty="0" smtClean="0">
                <a:effectLst>
                  <a:outerShdw blurRad="38100" dist="38100" dir="2700000" algn="tl">
                    <a:srgbClr val="000000">
                      <a:alpha val="43137"/>
                    </a:srgbClr>
                  </a:outerShdw>
                </a:effectLst>
              </a:rPr>
              <a:t>Creating a Service Request</a:t>
            </a:r>
            <a:br>
              <a:rPr lang="en-US" sz="2000" b="1" dirty="0" smtClean="0">
                <a:effectLst>
                  <a:outerShdw blurRad="38100" dist="38100" dir="2700000" algn="tl">
                    <a:srgbClr val="000000">
                      <a:alpha val="43137"/>
                    </a:srgbClr>
                  </a:outerShdw>
                </a:effectLst>
              </a:rPr>
            </a:br>
            <a:r>
              <a:rPr lang="en-US" sz="1400" b="1" dirty="0" smtClean="0"/>
              <a:t>Step #2</a:t>
            </a:r>
            <a:endParaRPr lang="en-US" sz="1400" dirty="0"/>
          </a:p>
        </p:txBody>
      </p:sp>
      <p:pic>
        <p:nvPicPr>
          <p:cNvPr id="4" name="Picture 2"/>
          <p:cNvPicPr>
            <a:picLocks noChangeAspect="1" noChangeArrowheads="1"/>
          </p:cNvPicPr>
          <p:nvPr/>
        </p:nvPicPr>
        <p:blipFill>
          <a:blip r:embed="rId2" cstate="print"/>
          <a:srcRect/>
          <a:stretch>
            <a:fillRect/>
          </a:stretch>
        </p:blipFill>
        <p:spPr bwMode="auto">
          <a:xfrm>
            <a:off x="762001" y="1828800"/>
            <a:ext cx="7027332" cy="4495800"/>
          </a:xfrm>
          <a:prstGeom prst="rect">
            <a:avLst/>
          </a:prstGeom>
          <a:noFill/>
          <a:ln w="9525">
            <a:noFill/>
            <a:miter lim="800000"/>
            <a:headEnd/>
            <a:tailEnd/>
          </a:ln>
        </p:spPr>
      </p:pic>
      <p:sp>
        <p:nvSpPr>
          <p:cNvPr id="9" name="TextBox 8"/>
          <p:cNvSpPr txBox="1"/>
          <p:nvPr/>
        </p:nvSpPr>
        <p:spPr>
          <a:xfrm>
            <a:off x="762000" y="1295400"/>
            <a:ext cx="7010400" cy="461665"/>
          </a:xfrm>
          <a:prstGeom prst="rect">
            <a:avLst/>
          </a:prstGeom>
          <a:noFill/>
        </p:spPr>
        <p:txBody>
          <a:bodyPr wrap="square" rtlCol="0">
            <a:spAutoFit/>
          </a:bodyPr>
          <a:lstStyle/>
          <a:p>
            <a:r>
              <a:rPr lang="en-US" sz="1200" b="1" dirty="0" smtClean="0">
                <a:solidFill>
                  <a:schemeClr val="bg2"/>
                </a:solidFill>
                <a:latin typeface="+mn-lt"/>
              </a:rPr>
              <a:t>Step #2:  Input the requested information into each field, then select “Create Ticket.”  Once completed, an automated email will be forwarded to you. </a:t>
            </a:r>
            <a:endParaRPr lang="en-US" sz="1200" b="1" dirty="0">
              <a:solidFill>
                <a:schemeClr val="bg2"/>
              </a:solidFill>
              <a:latin typeface="+mn-lt"/>
            </a:endParaRPr>
          </a:p>
        </p:txBody>
      </p:sp>
      <p:sp>
        <p:nvSpPr>
          <p:cNvPr id="6" name="Right Arrow 5"/>
          <p:cNvSpPr/>
          <p:nvPr/>
        </p:nvSpPr>
        <p:spPr>
          <a:xfrm rot="10414756" flipV="1">
            <a:off x="3588329" y="5338240"/>
            <a:ext cx="677040" cy="7572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p:cNvSpPr>
            <a:spLocks noGrp="1"/>
          </p:cNvSpPr>
          <p:nvPr>
            <p:ph type="sldNum" sz="quarter" idx="11"/>
          </p:nvPr>
        </p:nvSpPr>
        <p:spPr/>
        <p:txBody>
          <a:bodyPr/>
          <a:lstStyle/>
          <a:p>
            <a:pPr>
              <a:defRPr/>
            </a:pPr>
            <a:fld id="{C9AEBA0E-49B1-4FBA-967A-DFF09A7AD167}" type="slidenum">
              <a:rPr lang="en-GB" smtClean="0"/>
              <a:pPr>
                <a:defRPr/>
              </a:pPr>
              <a:t>7</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6592985" cy="896400"/>
          </a:xfrm>
        </p:spPr>
        <p:txBody>
          <a:bodyPr/>
          <a:lstStyle/>
          <a:p>
            <a:pPr algn="ctr"/>
            <a:r>
              <a:rPr lang="en-US" sz="2000" b="1" dirty="0" smtClean="0">
                <a:effectLst>
                  <a:outerShdw blurRad="38100" dist="38100" dir="2700000" algn="tl">
                    <a:srgbClr val="000000">
                      <a:alpha val="43137"/>
                    </a:srgbClr>
                  </a:outerShdw>
                </a:effectLst>
              </a:rPr>
              <a:t>Reviewing Service Tickets</a:t>
            </a:r>
            <a:br>
              <a:rPr lang="en-US" sz="2000" b="1" dirty="0" smtClean="0">
                <a:effectLst>
                  <a:outerShdw blurRad="38100" dist="38100" dir="2700000" algn="tl">
                    <a:srgbClr val="000000">
                      <a:alpha val="43137"/>
                    </a:srgbClr>
                  </a:outerShdw>
                </a:effectLst>
              </a:rPr>
            </a:br>
            <a:r>
              <a:rPr lang="en-US" sz="2000" b="1" dirty="0" smtClean="0">
                <a:effectLst>
                  <a:outerShdw blurRad="38100" dist="38100" dir="2700000" algn="tl">
                    <a:srgbClr val="000000">
                      <a:alpha val="43137"/>
                    </a:srgbClr>
                  </a:outerShdw>
                </a:effectLst>
              </a:rPr>
              <a:t>Open and Closed</a:t>
            </a:r>
            <a:endParaRPr lang="en-US" sz="1200" b="1" dirty="0">
              <a:effectLst>
                <a:outerShdw blurRad="38100" dist="38100" dir="2700000" algn="tl">
                  <a:srgbClr val="000000">
                    <a:alpha val="43137"/>
                  </a:srgbClr>
                </a:outerShdw>
              </a:effectLst>
            </a:endParaRPr>
          </a:p>
        </p:txBody>
      </p:sp>
      <p:pic>
        <p:nvPicPr>
          <p:cNvPr id="5" name="Picture 2"/>
          <p:cNvPicPr>
            <a:picLocks noGrp="1" noChangeAspect="1" noChangeArrowheads="1"/>
          </p:cNvPicPr>
          <p:nvPr>
            <p:ph idx="1"/>
          </p:nvPr>
        </p:nvPicPr>
        <p:blipFill>
          <a:blip r:embed="rId2" cstate="print"/>
          <a:srcRect/>
          <a:stretch>
            <a:fillRect/>
          </a:stretch>
        </p:blipFill>
        <p:spPr bwMode="auto">
          <a:xfrm>
            <a:off x="685800" y="1905000"/>
            <a:ext cx="7593013" cy="4267200"/>
          </a:xfrm>
          <a:prstGeom prst="rect">
            <a:avLst/>
          </a:prstGeom>
          <a:noFill/>
          <a:ln w="9525">
            <a:noFill/>
            <a:miter lim="800000"/>
            <a:headEnd/>
            <a:tailEnd/>
          </a:ln>
        </p:spPr>
      </p:pic>
      <p:sp>
        <p:nvSpPr>
          <p:cNvPr id="6" name="TextBox 5"/>
          <p:cNvSpPr txBox="1"/>
          <p:nvPr/>
        </p:nvSpPr>
        <p:spPr>
          <a:xfrm>
            <a:off x="762000" y="1219200"/>
            <a:ext cx="6858000" cy="461665"/>
          </a:xfrm>
          <a:prstGeom prst="rect">
            <a:avLst/>
          </a:prstGeom>
          <a:noFill/>
        </p:spPr>
        <p:txBody>
          <a:bodyPr wrap="square" rtlCol="0">
            <a:spAutoFit/>
          </a:bodyPr>
          <a:lstStyle/>
          <a:p>
            <a:r>
              <a:rPr lang="en-US" sz="1200" b="1" dirty="0" smtClean="0">
                <a:solidFill>
                  <a:schemeClr val="bg2"/>
                </a:solidFill>
                <a:latin typeface="+mn-lt"/>
              </a:rPr>
              <a:t>Once you log into the AAA web portal, the Service Board is the first screen. </a:t>
            </a:r>
          </a:p>
          <a:p>
            <a:r>
              <a:rPr lang="en-US" sz="1200" b="1" dirty="0" smtClean="0">
                <a:solidFill>
                  <a:schemeClr val="bg2"/>
                </a:solidFill>
                <a:latin typeface="+mn-lt"/>
              </a:rPr>
              <a:t>This details all service requests for your location. </a:t>
            </a:r>
            <a:endParaRPr lang="en-US" sz="1200" b="1" dirty="0">
              <a:solidFill>
                <a:schemeClr val="bg2"/>
              </a:solidFill>
              <a:latin typeface="+mn-lt"/>
            </a:endParaRPr>
          </a:p>
        </p:txBody>
      </p:sp>
      <p:sp>
        <p:nvSpPr>
          <p:cNvPr id="7" name="Slide Number Placeholder 6"/>
          <p:cNvSpPr>
            <a:spLocks noGrp="1"/>
          </p:cNvSpPr>
          <p:nvPr>
            <p:ph type="sldNum" sz="quarter" idx="11"/>
          </p:nvPr>
        </p:nvSpPr>
        <p:spPr/>
        <p:txBody>
          <a:bodyPr/>
          <a:lstStyle/>
          <a:p>
            <a:pPr>
              <a:defRPr/>
            </a:pPr>
            <a:fld id="{005EC147-8E84-407F-A16E-FA160C120008}" type="slidenum">
              <a:rPr lang="en-GB" smtClean="0"/>
              <a:pPr>
                <a:defRPr/>
              </a:pPr>
              <a:t>8</a:t>
            </a:fld>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000" b="1" dirty="0" smtClean="0">
                <a:effectLst>
                  <a:outerShdw blurRad="38100" dist="38100" dir="2700000" algn="tl">
                    <a:srgbClr val="000000">
                      <a:alpha val="43137"/>
                    </a:srgbClr>
                  </a:outerShdw>
                </a:effectLst>
              </a:rPr>
              <a:t>Reviewing Calendar </a:t>
            </a:r>
            <a:br>
              <a:rPr lang="en-US" sz="2000" b="1" dirty="0" smtClean="0">
                <a:effectLst>
                  <a:outerShdw blurRad="38100" dist="38100" dir="2700000" algn="tl">
                    <a:srgbClr val="000000">
                      <a:alpha val="43137"/>
                    </a:srgbClr>
                  </a:outerShdw>
                </a:effectLst>
              </a:rPr>
            </a:br>
            <a:r>
              <a:rPr lang="en-US" sz="2000" b="1" dirty="0" smtClean="0">
                <a:effectLst>
                  <a:outerShdw blurRad="38100" dist="38100" dir="2700000" algn="tl">
                    <a:srgbClr val="000000">
                      <a:alpha val="43137"/>
                    </a:srgbClr>
                  </a:outerShdw>
                </a:effectLst>
              </a:rPr>
              <a:t>of Scheduled Services</a:t>
            </a:r>
            <a:br>
              <a:rPr lang="en-US" sz="2000" b="1" dirty="0" smtClean="0">
                <a:effectLst>
                  <a:outerShdw blurRad="38100" dist="38100" dir="2700000" algn="tl">
                    <a:srgbClr val="000000">
                      <a:alpha val="43137"/>
                    </a:srgbClr>
                  </a:outerShdw>
                </a:effectLst>
              </a:rPr>
            </a:br>
            <a:endParaRPr lang="en-US" sz="2000" b="1"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2" cstate="print"/>
          <a:srcRect t="20000"/>
          <a:stretch>
            <a:fillRect/>
          </a:stretch>
        </p:blipFill>
        <p:spPr bwMode="auto">
          <a:xfrm>
            <a:off x="990600" y="1905000"/>
            <a:ext cx="5410200" cy="3581400"/>
          </a:xfrm>
          <a:prstGeom prst="rect">
            <a:avLst/>
          </a:prstGeom>
          <a:noFill/>
          <a:ln w="9525">
            <a:noFill/>
            <a:miter lim="800000"/>
            <a:headEnd/>
            <a:tailEnd/>
          </a:ln>
        </p:spPr>
      </p:pic>
      <p:sp>
        <p:nvSpPr>
          <p:cNvPr id="5" name="TextBox 4"/>
          <p:cNvSpPr txBox="1"/>
          <p:nvPr/>
        </p:nvSpPr>
        <p:spPr>
          <a:xfrm>
            <a:off x="838200" y="1371600"/>
            <a:ext cx="6477000" cy="461665"/>
          </a:xfrm>
          <a:prstGeom prst="rect">
            <a:avLst/>
          </a:prstGeom>
          <a:noFill/>
        </p:spPr>
        <p:txBody>
          <a:bodyPr wrap="square" rtlCol="0">
            <a:spAutoFit/>
          </a:bodyPr>
          <a:lstStyle/>
          <a:p>
            <a:r>
              <a:rPr lang="en-US" sz="1200" dirty="0" smtClean="0">
                <a:solidFill>
                  <a:schemeClr val="bg2"/>
                </a:solidFill>
                <a:latin typeface="+mn-lt"/>
              </a:rPr>
              <a:t>The calendar shows route maintenance and HVAC servicing schedules for all locations.</a:t>
            </a:r>
            <a:endParaRPr lang="en-US" sz="1200" dirty="0">
              <a:solidFill>
                <a:schemeClr val="bg2"/>
              </a:solidFill>
              <a:latin typeface="+mn-lt"/>
            </a:endParaRPr>
          </a:p>
        </p:txBody>
      </p:sp>
      <p:sp>
        <p:nvSpPr>
          <p:cNvPr id="6" name="Slide Number Placeholder 5"/>
          <p:cNvSpPr>
            <a:spLocks noGrp="1"/>
          </p:cNvSpPr>
          <p:nvPr>
            <p:ph type="sldNum" sz="quarter" idx="11"/>
          </p:nvPr>
        </p:nvSpPr>
        <p:spPr/>
        <p:txBody>
          <a:bodyPr/>
          <a:lstStyle/>
          <a:p>
            <a:pPr>
              <a:defRPr/>
            </a:pPr>
            <a:fld id="{C9AEBA0E-49B1-4FBA-967A-DFF09A7AD167}" type="slidenum">
              <a:rPr lang="en-GB" smtClean="0"/>
              <a:pPr>
                <a:defRPr/>
              </a:pPr>
              <a:t>9</a:t>
            </a:fld>
            <a:endParaRPr lang="en-GB" dirty="0"/>
          </a:p>
        </p:txBody>
      </p:sp>
      <p:sp>
        <p:nvSpPr>
          <p:cNvPr id="7" name="Footer Placeholder 6"/>
          <p:cNvSpPr>
            <a:spLocks noGrp="1"/>
          </p:cNvSpPr>
          <p:nvPr>
            <p:ph type="ftr" sz="quarter" idx="10"/>
          </p:nvPr>
        </p:nvSpPr>
        <p:spPr/>
        <p:txBody>
          <a:bodyPr/>
          <a:lstStyle/>
          <a:p>
            <a:pPr>
              <a:defRPr/>
            </a:pPr>
            <a:endParaRPr lang="en-GB" dirty="0"/>
          </a:p>
        </p:txBody>
      </p:sp>
    </p:spTree>
  </p:cSld>
  <p:clrMapOvr>
    <a:masterClrMapping/>
  </p:clrMapOvr>
</p:sld>
</file>

<file path=ppt/theme/theme1.xml><?xml version="1.0" encoding="utf-8"?>
<a:theme xmlns:a="http://schemas.openxmlformats.org/drawingml/2006/main" name="YouAreNotAlone">
  <a:themeElements>
    <a:clrScheme name="RaboPPT">
      <a:dk1>
        <a:sysClr val="windowText" lastClr="000000"/>
      </a:dk1>
      <a:lt1>
        <a:srgbClr val="FFFFFF"/>
      </a:lt1>
      <a:dk2>
        <a:srgbClr val="FFFFFF"/>
      </a:dk2>
      <a:lt2>
        <a:srgbClr val="000099"/>
      </a:lt2>
      <a:accent1>
        <a:srgbClr val="FFFFFF"/>
      </a:accent1>
      <a:accent2>
        <a:srgbClr val="FF6600"/>
      </a:accent2>
      <a:accent3>
        <a:srgbClr val="000099"/>
      </a:accent3>
      <a:accent4>
        <a:srgbClr val="660066"/>
      </a:accent4>
      <a:accent5>
        <a:srgbClr val="AAAAAA"/>
      </a:accent5>
      <a:accent6>
        <a:srgbClr val="334477"/>
      </a:accent6>
      <a:hlink>
        <a:srgbClr val="777777"/>
      </a:hlink>
      <a:folHlink>
        <a:srgbClr val="87A9CC"/>
      </a:folHlink>
    </a:clrScheme>
    <a:fontScheme name="Rabobank">
      <a:majorFont>
        <a:latin typeface="Myriad SemiBold"/>
        <a:ea typeface=""/>
        <a:cs typeface=""/>
      </a:majorFont>
      <a:minorFont>
        <a:latin typeface="Verdana"/>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595</Words>
  <Application>Microsoft Office PowerPoint</Application>
  <PresentationFormat>Letter Paper (8.5x11 in)</PresentationFormat>
  <Paragraphs>121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YouAreNotAlone</vt:lpstr>
      <vt:lpstr>  General Services Web Portal Help Guide AAA Property Services   </vt:lpstr>
      <vt:lpstr>Learn About....</vt:lpstr>
      <vt:lpstr>Logging into the AAA Web Portal </vt:lpstr>
      <vt:lpstr>Services Provided by AAA Property Services</vt:lpstr>
      <vt:lpstr>Route Maintenance </vt:lpstr>
      <vt:lpstr>Creating a Service Request Step #1</vt:lpstr>
      <vt:lpstr>Creating a Service Request Step #2</vt:lpstr>
      <vt:lpstr>Reviewing Service Tickets Open and Closed</vt:lpstr>
      <vt:lpstr>Reviewing Calendar  of Scheduled Services </vt:lpstr>
      <vt:lpstr>Creating a Bid Request Step #1</vt:lpstr>
      <vt:lpstr>Creating a Bid Request Step #2</vt:lpstr>
      <vt:lpstr>Submitting Comments and Complaints Step #1</vt:lpstr>
      <vt:lpstr>Submitting Comments and Complaints Step #2</vt:lpstr>
      <vt:lpstr>Reporting Afterhours Emergencies</vt:lpstr>
    </vt:vector>
  </TitlesOfParts>
  <Company>Rabobank International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twomeyl</dc:creator>
  <cp:lastModifiedBy>twomeyl</cp:lastModifiedBy>
  <cp:revision>43</cp:revision>
  <dcterms:created xsi:type="dcterms:W3CDTF">2013-01-24T00:51:18Z</dcterms:created>
  <dcterms:modified xsi:type="dcterms:W3CDTF">2013-04-16T16:01:17Z</dcterms:modified>
</cp:coreProperties>
</file>