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0" r:id="rId4"/>
    <p:sldId id="258" r:id="rId5"/>
    <p:sldId id="276" r:id="rId6"/>
    <p:sldId id="262" r:id="rId7"/>
    <p:sldId id="261" r:id="rId8"/>
    <p:sldId id="264" r:id="rId9"/>
    <p:sldId id="267" r:id="rId10"/>
    <p:sldId id="275" r:id="rId11"/>
    <p:sldId id="277" r:id="rId12"/>
    <p:sldId id="270" r:id="rId13"/>
    <p:sldId id="278" r:id="rId14"/>
  </p:sldIdLst>
  <p:sldSz cx="9144000" cy="6858000" type="letter"/>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6600"/>
    <a:srgbClr val="A9A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2" d="100"/>
          <a:sy n="112" d="100"/>
        </p:scale>
        <p:origin x="1578" y="108"/>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20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5C3F5B-9C8E-4EA1-8232-F1CFAB549452}"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en-US"/>
        </a:p>
      </dgm:t>
    </dgm:pt>
    <dgm:pt modelId="{196FBE81-8870-42E7-9FCA-D0F60D97255F}" type="pres">
      <dgm:prSet presAssocID="{815C3F5B-9C8E-4EA1-8232-F1CFAB549452}" presName="linear" presStyleCnt="0">
        <dgm:presLayoutVars>
          <dgm:dir/>
          <dgm:animLvl val="lvl"/>
          <dgm:resizeHandles val="exact"/>
        </dgm:presLayoutVars>
      </dgm:prSet>
      <dgm:spPr/>
      <dgm:t>
        <a:bodyPr/>
        <a:lstStyle/>
        <a:p>
          <a:endParaRPr lang="en-US"/>
        </a:p>
      </dgm:t>
    </dgm:pt>
  </dgm:ptLst>
  <dgm:cxnLst>
    <dgm:cxn modelId="{77B30ED4-1581-424D-9AF8-27A464B878B7}" type="presOf" srcId="{815C3F5B-9C8E-4EA1-8232-F1CFAB549452}" destId="{196FBE81-8870-42E7-9FCA-D0F60D97255F}"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900" b="1">
                <a:latin typeface="Verdana" pitchFamily="34" charset="0"/>
              </a:defRPr>
            </a:lvl1pPr>
          </a:lstStyle>
          <a:p>
            <a:pPr>
              <a:defRPr/>
            </a:pPr>
            <a:r>
              <a:rPr lang="en-GB" dirty="0"/>
              <a:t>Insert your presentation title here</a:t>
            </a:r>
          </a:p>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000">
                <a:latin typeface="Verdana" pitchFamily="34" charset="0"/>
              </a:defRPr>
            </a:lvl1pPr>
          </a:lstStyle>
          <a:p>
            <a:pPr>
              <a:defRPr/>
            </a:pPr>
            <a:fld id="{DFDE1225-854B-4DF4-9FE6-490822097D09}" type="datetimeFigureOut">
              <a:rPr lang="en-US"/>
              <a:pPr>
                <a:defRPr/>
              </a:pPr>
              <a:t>11/8/2016</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000" b="1">
                <a:latin typeface="Verdana" pitchFamily="34" charset="0"/>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000">
                <a:latin typeface="Verdana" pitchFamily="34" charset="0"/>
              </a:defRPr>
            </a:lvl1pPr>
          </a:lstStyle>
          <a:p>
            <a:pPr>
              <a:defRPr/>
            </a:pPr>
            <a:fld id="{21F0BF4A-BA3E-4761-9A2D-3CCEAECC1074}" type="slidenum">
              <a:rPr lang="en-GB"/>
              <a:pPr>
                <a:defRPr/>
              </a:pPr>
              <a:t>‹#›</a:t>
            </a:fld>
            <a:endParaRPr lang="en-GB" dirty="0"/>
          </a:p>
        </p:txBody>
      </p:sp>
    </p:spTree>
    <p:extLst>
      <p:ext uri="{BB962C8B-B14F-4D97-AF65-F5344CB8AC3E}">
        <p14:creationId xmlns:p14="http://schemas.microsoft.com/office/powerpoint/2010/main" val="267667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900" b="1">
                <a:latin typeface="Verdana" pitchFamily="34" charset="0"/>
              </a:defRPr>
            </a:lvl1pPr>
          </a:lstStyle>
          <a:p>
            <a:pPr>
              <a:defRPr/>
            </a:pPr>
            <a:r>
              <a:rPr lang="en-GB" dirty="0"/>
              <a:t>Insert your presentation title here</a:t>
            </a:r>
          </a:p>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000">
                <a:latin typeface="Verdana" pitchFamily="34" charset="0"/>
              </a:defRPr>
            </a:lvl1pPr>
          </a:lstStyle>
          <a:p>
            <a:pPr>
              <a:defRPr/>
            </a:pPr>
            <a:fld id="{8623D8A9-C079-4D5B-BC79-E223FE4D0C6F}" type="datetimeFigureOut">
              <a:rPr lang="en-US"/>
              <a:pPr>
                <a:defRPr/>
              </a:pPr>
              <a:t>11/8/2016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900" b="1">
                <a:latin typeface="Verdana" pitchFamily="34"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000">
                <a:latin typeface="Verdana" pitchFamily="34" charset="0"/>
              </a:defRPr>
            </a:lvl1pPr>
          </a:lstStyle>
          <a:p>
            <a:pPr>
              <a:defRPr/>
            </a:pPr>
            <a:fld id="{F2555F5E-F99A-40FC-BCAE-0B0F232BD0E2}" type="slidenum">
              <a:rPr lang="en-GB"/>
              <a:pPr>
                <a:defRPr/>
              </a:pPr>
              <a:t>‹#›</a:t>
            </a:fld>
            <a:endParaRPr lang="en-GB" dirty="0"/>
          </a:p>
        </p:txBody>
      </p:sp>
    </p:spTree>
    <p:extLst>
      <p:ext uri="{BB962C8B-B14F-4D97-AF65-F5344CB8AC3E}">
        <p14:creationId xmlns:p14="http://schemas.microsoft.com/office/powerpoint/2010/main" val="2576685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ED3F8D9-83A1-4226-B883-05C0E331AC32}" type="slidenum">
              <a:rPr lang="en-GB" smtClean="0"/>
              <a:pPr>
                <a:defRPr/>
              </a:pPr>
              <a:t>6</a:t>
            </a:fld>
            <a:endParaRPr lang="en-GB" dirty="0"/>
          </a:p>
        </p:txBody>
      </p:sp>
    </p:spTree>
    <p:extLst>
      <p:ext uri="{BB962C8B-B14F-4D97-AF65-F5344CB8AC3E}">
        <p14:creationId xmlns:p14="http://schemas.microsoft.com/office/powerpoint/2010/main" val="892691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5" descr="1_DWNL_ws111001"/>
          <p:cNvPicPr>
            <a:picLocks noChangeArrowheads="1"/>
          </p:cNvPicPr>
          <p:nvPr/>
        </p:nvPicPr>
        <p:blipFill>
          <a:blip r:embed="rId2" cstate="print"/>
          <a:srcRect/>
          <a:stretch>
            <a:fillRect/>
          </a:stretch>
        </p:blipFill>
        <p:spPr bwMode="auto">
          <a:xfrm>
            <a:off x="0" y="531813"/>
            <a:ext cx="4264025" cy="4264025"/>
          </a:xfrm>
          <a:prstGeom prst="rect">
            <a:avLst/>
          </a:prstGeom>
          <a:noFill/>
          <a:ln w="9525">
            <a:noFill/>
            <a:miter lim="800000"/>
            <a:headEnd/>
            <a:tailEnd/>
          </a:ln>
        </p:spPr>
      </p:pic>
      <p:sp>
        <p:nvSpPr>
          <p:cNvPr id="5" name="Rectangle 4"/>
          <p:cNvSpPr/>
          <p:nvPr/>
        </p:nvSpPr>
        <p:spPr>
          <a:xfrm>
            <a:off x="3260725" y="3222625"/>
            <a:ext cx="1368425" cy="2105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Rectangle 3"/>
          <p:cNvSpPr txBox="1">
            <a:spLocks noChangeArrowheads="1"/>
          </p:cNvSpPr>
          <p:nvPr/>
        </p:nvSpPr>
        <p:spPr>
          <a:xfrm>
            <a:off x="3324225" y="4651375"/>
            <a:ext cx="5064125" cy="533400"/>
          </a:xfrm>
          <a:prstGeom prst="rect">
            <a:avLst/>
          </a:prstGeom>
          <a:solidFill>
            <a:srgbClr val="FF6600"/>
          </a:solidFill>
        </p:spPr>
        <p:txBody>
          <a:bodyPr>
            <a:normAutofit fontScale="92500"/>
          </a:bodyPr>
          <a:lstStyle/>
          <a:p>
            <a:pPr marL="88900">
              <a:lnSpc>
                <a:spcPts val="3000"/>
              </a:lnSpc>
              <a:spcBef>
                <a:spcPct val="20000"/>
              </a:spcBef>
              <a:buFont typeface="Times" pitchFamily="-112" charset="0"/>
              <a:buNone/>
              <a:defRPr/>
            </a:pPr>
            <a:r>
              <a:rPr lang="en-GB" sz="2000" dirty="0" smtClean="0">
                <a:solidFill>
                  <a:schemeClr val="accent1"/>
                </a:solidFill>
                <a:latin typeface="Verdana" pitchFamily="34" charset="0"/>
              </a:rPr>
              <a:t>Supporting you every</a:t>
            </a:r>
            <a:r>
              <a:rPr lang="en-GB" sz="2000" baseline="0" dirty="0" smtClean="0">
                <a:solidFill>
                  <a:schemeClr val="accent1"/>
                </a:solidFill>
                <a:latin typeface="Verdana" pitchFamily="34" charset="0"/>
              </a:rPr>
              <a:t> step of the way</a:t>
            </a:r>
            <a:endParaRPr lang="en-GB" sz="2000" dirty="0">
              <a:solidFill>
                <a:schemeClr val="accent1"/>
              </a:solidFill>
              <a:latin typeface="Verdana" pitchFamily="34" charset="0"/>
            </a:endParaRPr>
          </a:p>
        </p:txBody>
      </p:sp>
      <p:sp>
        <p:nvSpPr>
          <p:cNvPr id="2" name="Title 1"/>
          <p:cNvSpPr>
            <a:spLocks noGrp="1"/>
          </p:cNvSpPr>
          <p:nvPr>
            <p:ph type="ctrTitle" hasCustomPrompt="1"/>
          </p:nvPr>
        </p:nvSpPr>
        <p:spPr>
          <a:xfrm>
            <a:off x="3323077" y="3279600"/>
            <a:ext cx="5064369" cy="1299600"/>
          </a:xfrm>
          <a:solidFill>
            <a:srgbClr val="000099"/>
          </a:solidFill>
        </p:spPr>
        <p:txBody>
          <a:bodyPr>
            <a:normAutofit/>
          </a:bodyPr>
          <a:lstStyle>
            <a:lvl1pPr marL="88900" indent="0" algn="l">
              <a:defRPr sz="3200">
                <a:solidFill>
                  <a:schemeClr val="accent1"/>
                </a:solidFill>
                <a:latin typeface="+mn-lt"/>
              </a:defRPr>
            </a:lvl1pPr>
          </a:lstStyle>
          <a:p>
            <a:r>
              <a:rPr lang="en-US" sz="2200" dirty="0" smtClean="0"/>
              <a:t/>
            </a:r>
            <a:br>
              <a:rPr lang="en-US" sz="2200" dirty="0" smtClean="0"/>
            </a:br>
            <a:r>
              <a:rPr lang="en-US" sz="2200" dirty="0" smtClean="0"/>
              <a:t>General Services</a:t>
            </a:r>
            <a:br>
              <a:rPr lang="en-US" sz="2200" dirty="0" smtClean="0"/>
            </a:br>
            <a:r>
              <a:rPr lang="en-US" sz="2200" dirty="0" smtClean="0"/>
              <a:t>Web Portal Help Guide</a:t>
            </a:r>
            <a:br>
              <a:rPr lang="en-US" sz="2200" dirty="0" smtClean="0"/>
            </a:br>
            <a:r>
              <a:rPr lang="en-US" sz="2200" dirty="0" smtClean="0"/>
              <a:t>AAA Property Services </a:t>
            </a:r>
            <a:br>
              <a:rPr lang="en-US" sz="2200" dirty="0" smtClean="0"/>
            </a:br>
            <a:endParaRPr lang="en-GB" noProof="0" dirty="0"/>
          </a:p>
        </p:txBody>
      </p:sp>
      <p:sp>
        <p:nvSpPr>
          <p:cNvPr id="3" name="Subtitle 2"/>
          <p:cNvSpPr>
            <a:spLocks noGrp="1"/>
          </p:cNvSpPr>
          <p:nvPr>
            <p:ph type="subTitle" idx="1" hasCustomPrompt="1"/>
          </p:nvPr>
        </p:nvSpPr>
        <p:spPr>
          <a:xfrm>
            <a:off x="3299816" y="5389200"/>
            <a:ext cx="5064369" cy="442800"/>
          </a:xfrm>
          <a:noFill/>
        </p:spPr>
        <p:txBody>
          <a:bodyPr>
            <a:normAutofit/>
          </a:bodyPr>
          <a:lstStyle>
            <a:lvl1pPr marL="88900" indent="0" algn="r">
              <a:buNone/>
              <a:defRPr sz="16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April 2013</a:t>
            </a:r>
            <a:endParaRPr lang="en-GB" noProof="0" dirty="0"/>
          </a:p>
        </p:txBody>
      </p:sp>
      <p:sp>
        <p:nvSpPr>
          <p:cNvPr id="7" name="Date Placeholder 3"/>
          <p:cNvSpPr>
            <a:spLocks noGrp="1"/>
          </p:cNvSpPr>
          <p:nvPr>
            <p:ph type="dt" sz="half" idx="10"/>
          </p:nvPr>
        </p:nvSpPr>
        <p:spPr>
          <a:xfrm>
            <a:off x="771525" y="5532438"/>
            <a:ext cx="1900238" cy="354012"/>
          </a:xfrm>
          <a:prstGeom prst="rect">
            <a:avLst/>
          </a:prstGeom>
        </p:spPr>
        <p:txBody>
          <a:bodyPr/>
          <a:lstStyle>
            <a:lvl1pPr>
              <a:defRPr sz="1400">
                <a:solidFill>
                  <a:srgbClr val="A9A9A9"/>
                </a:solidFill>
                <a:latin typeface="+mn-lt"/>
              </a:defRPr>
            </a:lvl1pPr>
          </a:lstStyle>
          <a:p>
            <a:pPr>
              <a:defRPr/>
            </a:pPr>
            <a:endParaRPr lang="en-GB" dirty="0"/>
          </a:p>
        </p:txBody>
      </p:sp>
      <p:sp>
        <p:nvSpPr>
          <p:cNvPr id="8" name="Footer Placeholder 4"/>
          <p:cNvSpPr>
            <a:spLocks noGrp="1"/>
          </p:cNvSpPr>
          <p:nvPr>
            <p:ph type="ftr" sz="quarter" idx="11"/>
          </p:nvPr>
        </p:nvSpPr>
        <p:spPr/>
        <p:txBody>
          <a:bodyPr/>
          <a:lstStyle>
            <a:lvl1pPr algn="r">
              <a:defRPr b="1" i="1">
                <a:solidFill>
                  <a:srgbClr val="000099"/>
                </a:solidFill>
              </a:defRPr>
            </a:lvl1pPr>
          </a:lstStyle>
          <a:p>
            <a:pPr>
              <a:defRPr/>
            </a:pP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5201CD18-2B2A-47C4-AAEC-AF2358A28843}" type="slidenum">
              <a:rPr lang="en-GB"/>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195B266F-C936-4C8B-A0F7-1F39C03E9962}"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0954" y="532800"/>
            <a:ext cx="6592985" cy="896400"/>
          </a:xfrm>
        </p:spPr>
        <p:txBody>
          <a:bodyPr/>
          <a:lstStyle/>
          <a:p>
            <a:r>
              <a:rPr lang="en-US" noProof="0" smtClean="0"/>
              <a:t>Click to edit Master title style</a:t>
            </a:r>
            <a:endParaRPr lang="en-GB" noProof="0" dirty="0"/>
          </a:p>
        </p:txBody>
      </p:sp>
      <p:sp>
        <p:nvSpPr>
          <p:cNvPr id="3" name="Content Placeholder 2"/>
          <p:cNvSpPr>
            <a:spLocks noGrp="1"/>
          </p:cNvSpPr>
          <p:nvPr>
            <p:ph idx="1"/>
          </p:nvPr>
        </p:nvSpPr>
        <p:spPr>
          <a:xfrm>
            <a:off x="770954" y="1753200"/>
            <a:ext cx="7593231" cy="4485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005EC147-8E84-407F-A16E-FA160C120008}"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22BF45E8-3905-4718-BEC9-1D916E95E7A8}"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765668" y="1600205"/>
            <a:ext cx="375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4637943" y="1600205"/>
            <a:ext cx="37587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Footer Placeholder 4"/>
          <p:cNvSpPr>
            <a:spLocks noGrp="1"/>
          </p:cNvSpPr>
          <p:nvPr>
            <p:ph type="ftr" sz="quarter" idx="10"/>
          </p:nvPr>
        </p:nvSpPr>
        <p:spPr/>
        <p:txBody>
          <a:bodyPr/>
          <a:lstStyle>
            <a:lvl1pPr>
              <a:defRPr/>
            </a:lvl1pPr>
          </a:lstStyle>
          <a:p>
            <a:pPr>
              <a:defRPr/>
            </a:pP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E2267DA7-438D-40CD-A681-6FD64C51A7F2}"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764308" y="1535113"/>
            <a:ext cx="3758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764308" y="2174875"/>
            <a:ext cx="3758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Text Placeholder 4"/>
          <p:cNvSpPr>
            <a:spLocks noGrp="1"/>
          </p:cNvSpPr>
          <p:nvPr>
            <p:ph type="body" sz="quarter" idx="3"/>
          </p:nvPr>
        </p:nvSpPr>
        <p:spPr>
          <a:xfrm>
            <a:off x="4645027" y="1535113"/>
            <a:ext cx="3758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45027" y="2174875"/>
            <a:ext cx="3758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Footer Placeholder 4"/>
          <p:cNvSpPr>
            <a:spLocks noGrp="1"/>
          </p:cNvSpPr>
          <p:nvPr>
            <p:ph type="ftr" sz="quarter" idx="10"/>
          </p:nvPr>
        </p:nvSpPr>
        <p:spPr/>
        <p:txBody>
          <a:bodyPr/>
          <a:lstStyle>
            <a:lvl1pPr>
              <a:defRPr/>
            </a:lvl1pPr>
          </a:lstStyle>
          <a:p>
            <a:pPr>
              <a:defRPr/>
            </a:pPr>
            <a:endParaRPr lang="en-GB" dirty="0"/>
          </a:p>
        </p:txBody>
      </p:sp>
      <p:sp>
        <p:nvSpPr>
          <p:cNvPr id="8" name="Slide Number Placeholder 5"/>
          <p:cNvSpPr>
            <a:spLocks noGrp="1"/>
          </p:cNvSpPr>
          <p:nvPr>
            <p:ph type="sldNum" sz="quarter" idx="11"/>
          </p:nvPr>
        </p:nvSpPr>
        <p:spPr/>
        <p:txBody>
          <a:bodyPr/>
          <a:lstStyle>
            <a:lvl1pPr>
              <a:defRPr/>
            </a:lvl1pPr>
          </a:lstStyle>
          <a:p>
            <a:pPr>
              <a:defRPr/>
            </a:pPr>
            <a:fld id="{EC3F312D-598B-4904-BF23-7E819DC43629}"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Footer Placeholder 4"/>
          <p:cNvSpPr>
            <a:spLocks noGrp="1"/>
          </p:cNvSpPr>
          <p:nvPr>
            <p:ph type="ftr" sz="quarter" idx="10"/>
          </p:nvPr>
        </p:nvSpPr>
        <p:spPr/>
        <p:txBody>
          <a:bodyPr/>
          <a:lstStyle>
            <a:lvl1pPr>
              <a:defRPr/>
            </a:lvl1pPr>
          </a:lstStyle>
          <a:p>
            <a:pPr>
              <a:defRPr/>
            </a:pPr>
            <a:endParaRPr lang="en-GB" dirty="0"/>
          </a:p>
        </p:txBody>
      </p:sp>
      <p:sp>
        <p:nvSpPr>
          <p:cNvPr id="4" name="Slide Number Placeholder 5"/>
          <p:cNvSpPr>
            <a:spLocks noGrp="1"/>
          </p:cNvSpPr>
          <p:nvPr>
            <p:ph type="sldNum" sz="quarter" idx="11"/>
          </p:nvPr>
        </p:nvSpPr>
        <p:spPr/>
        <p:txBody>
          <a:bodyPr/>
          <a:lstStyle>
            <a:lvl1pPr>
              <a:defRPr/>
            </a:lvl1pPr>
          </a:lstStyle>
          <a:p>
            <a:pPr>
              <a:defRPr/>
            </a:pPr>
            <a:fld id="{C9AEBA0E-49B1-4FBA-967A-DFF09A7AD167}"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GB" dirty="0"/>
          </a:p>
        </p:txBody>
      </p:sp>
      <p:sp>
        <p:nvSpPr>
          <p:cNvPr id="3" name="Slide Number Placeholder 5"/>
          <p:cNvSpPr>
            <a:spLocks noGrp="1"/>
          </p:cNvSpPr>
          <p:nvPr>
            <p:ph type="sldNum" sz="quarter" idx="11"/>
          </p:nvPr>
        </p:nvSpPr>
        <p:spPr/>
        <p:txBody>
          <a:bodyPr/>
          <a:lstStyle>
            <a:lvl1pPr>
              <a:defRPr/>
            </a:lvl1pPr>
          </a:lstStyle>
          <a:p>
            <a:pPr>
              <a:defRPr/>
            </a:pPr>
            <a:fld id="{C1632D71-16EE-4F92-A83D-4A3794497CFF}"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smtClean="0"/>
              <a:t>Click to edit Master title style</a:t>
            </a:r>
            <a:endParaRPr lang="en-GB" noProof="0" dirty="0"/>
          </a:p>
        </p:txBody>
      </p:sp>
      <p:sp>
        <p:nvSpPr>
          <p:cNvPr id="3" name="Content Placeholder 2"/>
          <p:cNvSpPr>
            <a:spLocks noGrp="1"/>
          </p:cNvSpPr>
          <p:nvPr>
            <p:ph idx="1"/>
          </p:nvPr>
        </p:nvSpPr>
        <p:spPr>
          <a:xfrm>
            <a:off x="3575051"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D841749C-A8A5-4D31-919F-610E369AB25C}" type="slidenum">
              <a:rPr lang="en-GB"/>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smtClean="0"/>
              <a:t>Click to edit Master title style</a:t>
            </a:r>
            <a:endParaRPr lang="en-GB" noProof="0"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BC6D7062-78AA-476D-9C0E-30AF89D03157}"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1525" y="533400"/>
            <a:ext cx="6591300" cy="8953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71525" y="1752600"/>
            <a:ext cx="7593013" cy="4486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0" y="6486525"/>
            <a:ext cx="3805238" cy="306388"/>
          </a:xfrm>
          <a:prstGeom prst="rect">
            <a:avLst/>
          </a:prstGeom>
        </p:spPr>
        <p:txBody>
          <a:bodyPr vert="horz" lIns="91440" tIns="45720" rIns="91440" bIns="45720" rtlCol="0" anchor="ctr"/>
          <a:lstStyle>
            <a:lvl1pPr algn="r" fontAlgn="auto">
              <a:spcBef>
                <a:spcPts val="0"/>
              </a:spcBef>
              <a:spcAft>
                <a:spcPts val="0"/>
              </a:spcAft>
              <a:defRPr sz="1200" b="1" i="1">
                <a:solidFill>
                  <a:srgbClr val="000099"/>
                </a:solidFill>
                <a:latin typeface="+mn-lt"/>
              </a:defRPr>
            </a:lvl1pPr>
          </a:lstStyle>
          <a:p>
            <a:pPr>
              <a:defRPr/>
            </a:pPr>
            <a:endParaRPr lang="en-GB" dirty="0"/>
          </a:p>
        </p:txBody>
      </p:sp>
      <p:sp>
        <p:nvSpPr>
          <p:cNvPr id="6" name="Slide Number Placeholder 5"/>
          <p:cNvSpPr>
            <a:spLocks noGrp="1"/>
          </p:cNvSpPr>
          <p:nvPr>
            <p:ph type="sldNum" sz="quarter" idx="4"/>
          </p:nvPr>
        </p:nvSpPr>
        <p:spPr>
          <a:xfrm>
            <a:off x="484188" y="6497638"/>
            <a:ext cx="536575" cy="284162"/>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1D21059-D96E-4470-B987-198B1960ABBC}" type="slidenum">
              <a:rPr lang="en-GB"/>
              <a:pPr>
                <a:defRPr/>
              </a:pPr>
              <a:t>‹#›</a:t>
            </a:fld>
            <a:endParaRPr lang="en-GB" dirty="0"/>
          </a:p>
        </p:txBody>
      </p:sp>
      <p:pic>
        <p:nvPicPr>
          <p:cNvPr id="1030" name="Picture 19" descr="RB_logo_94_version-B"/>
          <p:cNvPicPr>
            <a:picLocks noChangeAspect="1" noChangeArrowheads="1"/>
          </p:cNvPicPr>
          <p:nvPr/>
        </p:nvPicPr>
        <p:blipFill>
          <a:blip r:embed="rId13" cstate="print"/>
          <a:srcRect/>
          <a:stretch>
            <a:fillRect/>
          </a:stretch>
        </p:blipFill>
        <p:spPr bwMode="auto">
          <a:xfrm>
            <a:off x="7975600" y="438150"/>
            <a:ext cx="758825" cy="9128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1"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hdr="0" ftr="0" dt="0"/>
  <p:txStyles>
    <p:titleStyle>
      <a:lvl1pPr algn="l" rtl="0" eaLnBrk="1" fontAlgn="base" hangingPunct="1">
        <a:spcBef>
          <a:spcPct val="0"/>
        </a:spcBef>
        <a:spcAft>
          <a:spcPct val="0"/>
        </a:spcAft>
        <a:defRPr sz="3000" kern="1200">
          <a:solidFill>
            <a:srgbClr val="000099"/>
          </a:solidFill>
          <a:latin typeface="+mn-lt"/>
          <a:ea typeface="+mj-ea"/>
          <a:cs typeface="+mj-cs"/>
        </a:defRPr>
      </a:lvl1pPr>
      <a:lvl2pPr algn="l" rtl="0" eaLnBrk="1" fontAlgn="base" hangingPunct="1">
        <a:spcBef>
          <a:spcPct val="0"/>
        </a:spcBef>
        <a:spcAft>
          <a:spcPct val="0"/>
        </a:spcAft>
        <a:defRPr sz="3000">
          <a:solidFill>
            <a:srgbClr val="000099"/>
          </a:solidFill>
          <a:latin typeface="Verdana" pitchFamily="34" charset="0"/>
        </a:defRPr>
      </a:lvl2pPr>
      <a:lvl3pPr algn="l" rtl="0" eaLnBrk="1" fontAlgn="base" hangingPunct="1">
        <a:spcBef>
          <a:spcPct val="0"/>
        </a:spcBef>
        <a:spcAft>
          <a:spcPct val="0"/>
        </a:spcAft>
        <a:defRPr sz="3000">
          <a:solidFill>
            <a:srgbClr val="000099"/>
          </a:solidFill>
          <a:latin typeface="Verdana" pitchFamily="34" charset="0"/>
        </a:defRPr>
      </a:lvl3pPr>
      <a:lvl4pPr algn="l" rtl="0" eaLnBrk="1" fontAlgn="base" hangingPunct="1">
        <a:spcBef>
          <a:spcPct val="0"/>
        </a:spcBef>
        <a:spcAft>
          <a:spcPct val="0"/>
        </a:spcAft>
        <a:defRPr sz="3000">
          <a:solidFill>
            <a:srgbClr val="000099"/>
          </a:solidFill>
          <a:latin typeface="Verdana" pitchFamily="34" charset="0"/>
        </a:defRPr>
      </a:lvl4pPr>
      <a:lvl5pPr algn="l" rtl="0" eaLnBrk="1" fontAlgn="base" hangingPunct="1">
        <a:spcBef>
          <a:spcPct val="0"/>
        </a:spcBef>
        <a:spcAft>
          <a:spcPct val="0"/>
        </a:spcAft>
        <a:defRPr sz="3000">
          <a:solidFill>
            <a:srgbClr val="000099"/>
          </a:solidFill>
          <a:latin typeface="Verdana" pitchFamily="34" charset="0"/>
        </a:defRPr>
      </a:lvl5pPr>
      <a:lvl6pPr marL="457200" algn="l" rtl="0" eaLnBrk="1" fontAlgn="base" hangingPunct="1">
        <a:spcBef>
          <a:spcPct val="0"/>
        </a:spcBef>
        <a:spcAft>
          <a:spcPct val="0"/>
        </a:spcAft>
        <a:defRPr sz="3000">
          <a:solidFill>
            <a:srgbClr val="000099"/>
          </a:solidFill>
          <a:latin typeface="Verdana" pitchFamily="34" charset="0"/>
        </a:defRPr>
      </a:lvl6pPr>
      <a:lvl7pPr marL="914400" algn="l" rtl="0" eaLnBrk="1" fontAlgn="base" hangingPunct="1">
        <a:spcBef>
          <a:spcPct val="0"/>
        </a:spcBef>
        <a:spcAft>
          <a:spcPct val="0"/>
        </a:spcAft>
        <a:defRPr sz="3000">
          <a:solidFill>
            <a:srgbClr val="000099"/>
          </a:solidFill>
          <a:latin typeface="Verdana" pitchFamily="34" charset="0"/>
        </a:defRPr>
      </a:lvl7pPr>
      <a:lvl8pPr marL="1371600" algn="l" rtl="0" eaLnBrk="1" fontAlgn="base" hangingPunct="1">
        <a:spcBef>
          <a:spcPct val="0"/>
        </a:spcBef>
        <a:spcAft>
          <a:spcPct val="0"/>
        </a:spcAft>
        <a:defRPr sz="3000">
          <a:solidFill>
            <a:srgbClr val="000099"/>
          </a:solidFill>
          <a:latin typeface="Verdana" pitchFamily="34" charset="0"/>
        </a:defRPr>
      </a:lvl8pPr>
      <a:lvl9pPr marL="1828800" algn="l" rtl="0" eaLnBrk="1" fontAlgn="base" hangingPunct="1">
        <a:spcBef>
          <a:spcPct val="0"/>
        </a:spcBef>
        <a:spcAft>
          <a:spcPct val="0"/>
        </a:spcAft>
        <a:defRPr sz="3000">
          <a:solidFill>
            <a:srgbClr val="000099"/>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mailto:l.us.rna.GSDFacilities@Raboban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abobank.assetsaa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AAA Companies</a:t>
            </a:r>
            <a:br>
              <a:rPr lang="en-US" sz="2200" dirty="0" smtClean="0"/>
            </a:br>
            <a:r>
              <a:rPr lang="en-US" sz="2200" dirty="0" smtClean="0"/>
              <a:t>Web Portal Help Guide</a:t>
            </a:r>
            <a:br>
              <a:rPr lang="en-US" sz="2200" dirty="0" smtClean="0"/>
            </a:br>
            <a:r>
              <a:rPr lang="en-US" sz="2200" dirty="0" smtClean="0"/>
              <a:t/>
            </a:r>
            <a:br>
              <a:rPr lang="en-US" sz="2200" dirty="0" smtClean="0"/>
            </a:br>
            <a:r>
              <a:rPr lang="en-US" dirty="0" smtClean="0"/>
              <a:t/>
            </a:r>
            <a:br>
              <a:rPr lang="en-US" dirty="0" smtClean="0"/>
            </a:br>
            <a:endParaRPr lang="en-US" dirty="0" smtClean="0"/>
          </a:p>
        </p:txBody>
      </p:sp>
      <p:sp>
        <p:nvSpPr>
          <p:cNvPr id="3075" name="Subtitle 2"/>
          <p:cNvSpPr>
            <a:spLocks noGrp="1"/>
          </p:cNvSpPr>
          <p:nvPr>
            <p:ph type="subTitle" idx="1"/>
          </p:nvPr>
        </p:nvSpPr>
        <p:spPr/>
        <p:txBody>
          <a:bodyPr>
            <a:normAutofit/>
          </a:bodyPr>
          <a:lstStyle/>
          <a:p>
            <a:pPr marL="0" indent="0" algn="r" eaLnBrk="1" hangingPunct="1">
              <a:buNone/>
            </a:pPr>
            <a:r>
              <a:rPr lang="en-US" b="1"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smtClean="0">
                <a:effectLst>
                  <a:outerShdw blurRad="38100" dist="38100" dir="2700000" algn="tl">
                    <a:srgbClr val="000000">
                      <a:alpha val="43137"/>
                    </a:srgbClr>
                  </a:outerShdw>
                </a:effectLst>
              </a:rPr>
              <a:t>Calendar of</a:t>
            </a:r>
            <a:br>
              <a:rPr lang="en-US" sz="2000" b="1" dirty="0" smtClean="0">
                <a:effectLst>
                  <a:outerShdw blurRad="38100" dist="38100" dir="2700000" algn="tl">
                    <a:srgbClr val="000000">
                      <a:alpha val="43137"/>
                    </a:srgbClr>
                  </a:outerShdw>
                </a:effectLst>
              </a:rPr>
            </a:br>
            <a:r>
              <a:rPr lang="en-US" sz="2000" b="1" dirty="0" smtClean="0">
                <a:effectLst>
                  <a:outerShdw blurRad="38100" dist="38100" dir="2700000" algn="tl">
                    <a:srgbClr val="000000">
                      <a:alpha val="43137"/>
                    </a:srgbClr>
                  </a:outerShdw>
                </a:effectLst>
              </a:rPr>
              <a:t>Scheduled Services</a:t>
            </a:r>
            <a:br>
              <a:rPr lang="en-US" sz="2000" b="1" dirty="0" smtClean="0">
                <a:effectLst>
                  <a:outerShdw blurRad="38100" dist="38100" dir="2700000" algn="tl">
                    <a:srgbClr val="000000">
                      <a:alpha val="43137"/>
                    </a:srgbClr>
                  </a:outerShdw>
                </a:effectLst>
              </a:rPr>
            </a:br>
            <a:endParaRPr lang="en-US" sz="2000" b="1" dirty="0">
              <a:effectLst>
                <a:outerShdw blurRad="38100" dist="38100" dir="2700000" algn="tl">
                  <a:srgbClr val="000000">
                    <a:alpha val="43137"/>
                  </a:srgbClr>
                </a:outerShdw>
              </a:effectLst>
            </a:endParaRPr>
          </a:p>
        </p:txBody>
      </p:sp>
      <p:sp>
        <p:nvSpPr>
          <p:cNvPr id="5" name="TextBox 4"/>
          <p:cNvSpPr txBox="1"/>
          <p:nvPr/>
        </p:nvSpPr>
        <p:spPr>
          <a:xfrm>
            <a:off x="885825" y="1865000"/>
            <a:ext cx="6477000" cy="276999"/>
          </a:xfrm>
          <a:prstGeom prst="rect">
            <a:avLst/>
          </a:prstGeom>
          <a:noFill/>
        </p:spPr>
        <p:txBody>
          <a:bodyPr wrap="square" rtlCol="0">
            <a:spAutoFit/>
          </a:bodyPr>
          <a:lstStyle/>
          <a:p>
            <a:r>
              <a:rPr lang="en-US" sz="1200" dirty="0" smtClean="0">
                <a:solidFill>
                  <a:schemeClr val="bg2"/>
                </a:solidFill>
                <a:latin typeface="+mn-lt"/>
              </a:rPr>
              <a:t>A list of all scheduled services can be found under “</a:t>
            </a:r>
            <a:r>
              <a:rPr lang="en-US" sz="1200" b="1" dirty="0" smtClean="0">
                <a:solidFill>
                  <a:schemeClr val="bg2"/>
                </a:solidFill>
                <a:latin typeface="+mn-lt"/>
              </a:rPr>
              <a:t>Service Schedules</a:t>
            </a:r>
            <a:r>
              <a:rPr lang="en-US" sz="1200" dirty="0" smtClean="0">
                <a:solidFill>
                  <a:schemeClr val="bg2"/>
                </a:solidFill>
                <a:latin typeface="+mn-lt"/>
              </a:rPr>
              <a:t>”</a:t>
            </a:r>
            <a:endParaRPr lang="en-US" sz="1200" dirty="0">
              <a:solidFill>
                <a:schemeClr val="bg2"/>
              </a:solidFill>
              <a:latin typeface="+mn-lt"/>
            </a:endParaRPr>
          </a:p>
        </p:txBody>
      </p:sp>
      <p:sp>
        <p:nvSpPr>
          <p:cNvPr id="6" name="Slide Number Placeholder 5"/>
          <p:cNvSpPr>
            <a:spLocks noGrp="1"/>
          </p:cNvSpPr>
          <p:nvPr>
            <p:ph type="sldNum" sz="quarter" idx="11"/>
          </p:nvPr>
        </p:nvSpPr>
        <p:spPr/>
        <p:txBody>
          <a:bodyPr/>
          <a:lstStyle/>
          <a:p>
            <a:pPr>
              <a:defRPr/>
            </a:pPr>
            <a:fld id="{C9AEBA0E-49B1-4FBA-967A-DFF09A7AD167}" type="slidenum">
              <a:rPr lang="en-GB" smtClean="0"/>
              <a:pPr>
                <a:defRPr/>
              </a:pPr>
              <a:t>10</a:t>
            </a:fld>
            <a:endParaRPr lang="en-GB" dirty="0"/>
          </a:p>
        </p:txBody>
      </p:sp>
      <p:sp>
        <p:nvSpPr>
          <p:cNvPr id="7" name="Footer Placeholder 6"/>
          <p:cNvSpPr>
            <a:spLocks noGrp="1"/>
          </p:cNvSpPr>
          <p:nvPr>
            <p:ph type="ftr" sz="quarter" idx="10"/>
          </p:nvPr>
        </p:nvSpPr>
        <p:spPr/>
        <p:txBody>
          <a:bodyPr/>
          <a:lstStyle/>
          <a:p>
            <a:pPr>
              <a:defRPr/>
            </a:pPr>
            <a:endParaRPr lang="en-GB" dirty="0"/>
          </a:p>
        </p:txBody>
      </p:sp>
      <p:pic>
        <p:nvPicPr>
          <p:cNvPr id="3" name="Picture 2"/>
          <p:cNvPicPr>
            <a:picLocks noChangeAspect="1"/>
          </p:cNvPicPr>
          <p:nvPr/>
        </p:nvPicPr>
        <p:blipFill>
          <a:blip r:embed="rId2"/>
          <a:stretch>
            <a:fillRect/>
          </a:stretch>
        </p:blipFill>
        <p:spPr>
          <a:xfrm>
            <a:off x="1162050" y="2524125"/>
            <a:ext cx="5168768" cy="1371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533400"/>
            <a:ext cx="6591300" cy="685800"/>
          </a:xfrm>
        </p:spPr>
        <p:txBody>
          <a:bodyPr/>
          <a:lstStyle/>
          <a:p>
            <a:pPr algn="ctr"/>
            <a:r>
              <a:rPr lang="en-US" sz="2000" b="1" dirty="0" smtClean="0">
                <a:effectLst>
                  <a:outerShdw blurRad="38100" dist="38100" dir="2700000" algn="tl">
                    <a:srgbClr val="000000">
                      <a:alpha val="43137"/>
                    </a:srgbClr>
                  </a:outerShdw>
                </a:effectLst>
              </a:rPr>
              <a:t>Quality Assurance Forms</a:t>
            </a:r>
            <a:r>
              <a:rPr lang="en-US" sz="3200" b="1" dirty="0" smtClean="0"/>
              <a:t/>
            </a:r>
            <a:br>
              <a:rPr lang="en-US" sz="3200" b="1" dirty="0" smtClean="0"/>
            </a:br>
            <a:endParaRPr lang="en-US" dirty="0"/>
          </a:p>
        </p:txBody>
      </p:sp>
      <p:sp>
        <p:nvSpPr>
          <p:cNvPr id="3" name="Slide Number Placeholder 2"/>
          <p:cNvSpPr>
            <a:spLocks noGrp="1"/>
          </p:cNvSpPr>
          <p:nvPr>
            <p:ph type="sldNum" sz="quarter" idx="11"/>
          </p:nvPr>
        </p:nvSpPr>
        <p:spPr/>
        <p:txBody>
          <a:bodyPr/>
          <a:lstStyle/>
          <a:p>
            <a:pPr>
              <a:defRPr/>
            </a:pPr>
            <a:fld id="{C9AEBA0E-49B1-4FBA-967A-DFF09A7AD167}" type="slidenum">
              <a:rPr lang="en-GB" smtClean="0"/>
              <a:pPr>
                <a:defRPr/>
              </a:pPr>
              <a:t>11</a:t>
            </a:fld>
            <a:endParaRPr lang="en-GB" dirty="0"/>
          </a:p>
        </p:txBody>
      </p:sp>
      <p:sp>
        <p:nvSpPr>
          <p:cNvPr id="4" name="Footer Placeholder 3"/>
          <p:cNvSpPr>
            <a:spLocks noGrp="1"/>
          </p:cNvSpPr>
          <p:nvPr>
            <p:ph type="ftr" sz="quarter" idx="10"/>
          </p:nvPr>
        </p:nvSpPr>
        <p:spPr/>
        <p:txBody>
          <a:bodyPr/>
          <a:lstStyle/>
          <a:p>
            <a:pPr>
              <a:defRPr/>
            </a:pPr>
            <a:endParaRPr lang="en-GB" dirty="0"/>
          </a:p>
        </p:txBody>
      </p:sp>
      <p:pic>
        <p:nvPicPr>
          <p:cNvPr id="1026" name="Picture 2"/>
          <p:cNvPicPr>
            <a:picLocks noChangeAspect="1" noChangeArrowheads="1"/>
          </p:cNvPicPr>
          <p:nvPr/>
        </p:nvPicPr>
        <p:blipFill>
          <a:blip r:embed="rId2" cstate="print"/>
          <a:srcRect l="1875" t="17188" r="61875" b="18750"/>
          <a:stretch>
            <a:fillRect/>
          </a:stretch>
        </p:blipFill>
        <p:spPr bwMode="auto">
          <a:xfrm>
            <a:off x="457200" y="2133600"/>
            <a:ext cx="3039824" cy="429768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1875" t="17187" r="61875" b="17188"/>
          <a:stretch>
            <a:fillRect/>
          </a:stretch>
        </p:blipFill>
        <p:spPr bwMode="auto">
          <a:xfrm>
            <a:off x="4191000" y="2209800"/>
            <a:ext cx="2967449" cy="4297680"/>
          </a:xfrm>
          <a:prstGeom prst="rect">
            <a:avLst/>
          </a:prstGeom>
          <a:noFill/>
          <a:ln w="9525">
            <a:noFill/>
            <a:miter lim="800000"/>
            <a:headEnd/>
            <a:tailEnd/>
          </a:ln>
        </p:spPr>
      </p:pic>
      <p:sp>
        <p:nvSpPr>
          <p:cNvPr id="7" name="TextBox 6"/>
          <p:cNvSpPr txBox="1"/>
          <p:nvPr/>
        </p:nvSpPr>
        <p:spPr>
          <a:xfrm>
            <a:off x="533400" y="1066800"/>
            <a:ext cx="6934200" cy="861774"/>
          </a:xfrm>
          <a:prstGeom prst="rect">
            <a:avLst/>
          </a:prstGeom>
          <a:noFill/>
        </p:spPr>
        <p:txBody>
          <a:bodyPr wrap="square" rtlCol="0">
            <a:spAutoFit/>
          </a:bodyPr>
          <a:lstStyle/>
          <a:p>
            <a:r>
              <a:rPr lang="en-US" sz="1000" b="1" dirty="0" smtClean="0">
                <a:solidFill>
                  <a:schemeClr val="bg2"/>
                </a:solidFill>
                <a:latin typeface="+mn-lt"/>
              </a:rPr>
              <a:t>Onsite staff will  be asked to complete the below Quality Assurance Forms for janitorial monthly and landscaping quarterly. Any general concerns/complaints or unsatisfactory service levels should be reported on this form. AAA Property Services will follow up on each unfavorable report. A copy of the contracted </a:t>
            </a:r>
            <a:r>
              <a:rPr lang="en-US" sz="1000" b="1" i="1" dirty="0" smtClean="0">
                <a:solidFill>
                  <a:schemeClr val="bg2"/>
                </a:solidFill>
                <a:latin typeface="+mn-lt"/>
              </a:rPr>
              <a:t>Scope of Work </a:t>
            </a:r>
            <a:r>
              <a:rPr lang="en-US" sz="1000" b="1" dirty="0" smtClean="0">
                <a:solidFill>
                  <a:schemeClr val="bg2"/>
                </a:solidFill>
                <a:latin typeface="+mn-lt"/>
              </a:rPr>
              <a:t>for each service is posted onsite in the janitor closet.  </a:t>
            </a:r>
            <a:endParaRPr lang="en-US" sz="1000" b="1" dirty="0">
              <a:solidFill>
                <a:schemeClr val="bg2"/>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533400"/>
            <a:ext cx="6924675" cy="895350"/>
          </a:xfrm>
        </p:spPr>
        <p:txBody>
          <a:bodyPr/>
          <a:lstStyle/>
          <a:p>
            <a:pPr algn="ctr"/>
            <a:r>
              <a:rPr lang="en-US" sz="2000" b="1" dirty="0" smtClean="0">
                <a:effectLst>
                  <a:outerShdw blurRad="38100" dist="38100" dir="2700000" algn="tl">
                    <a:srgbClr val="000000">
                      <a:alpha val="43137"/>
                    </a:srgbClr>
                  </a:outerShdw>
                </a:effectLst>
              </a:rPr>
              <a:t>Reporting Afterhours Emergencies</a:t>
            </a:r>
            <a:endParaRPr lang="en-US" sz="2000" b="1" dirty="0">
              <a:effectLst>
                <a:outerShdw blurRad="38100" dist="38100" dir="2700000" algn="tl">
                  <a:srgbClr val="000000">
                    <a:alpha val="43137"/>
                  </a:srgbClr>
                </a:outerShdw>
              </a:effectLst>
            </a:endParaRPr>
          </a:p>
        </p:txBody>
      </p:sp>
      <p:sp>
        <p:nvSpPr>
          <p:cNvPr id="9" name="TextBox 8"/>
          <p:cNvSpPr txBox="1"/>
          <p:nvPr/>
        </p:nvSpPr>
        <p:spPr>
          <a:xfrm>
            <a:off x="1219200" y="1905000"/>
            <a:ext cx="5715000" cy="4278094"/>
          </a:xfrm>
          <a:prstGeom prst="rect">
            <a:avLst/>
          </a:prstGeom>
          <a:noFill/>
        </p:spPr>
        <p:txBody>
          <a:bodyPr wrap="square" rtlCol="0">
            <a:spAutoFit/>
          </a:bodyPr>
          <a:lstStyle/>
          <a:p>
            <a:pPr algn="ctr"/>
            <a:r>
              <a:rPr lang="en-US" sz="1600" b="1" dirty="0" smtClean="0">
                <a:solidFill>
                  <a:schemeClr val="bg2"/>
                </a:solidFill>
                <a:latin typeface="+mn-lt"/>
              </a:rPr>
              <a:t>To report emergency service issues  </a:t>
            </a:r>
          </a:p>
          <a:p>
            <a:pPr algn="ctr"/>
            <a:endParaRPr lang="en-US" sz="1600" b="1" dirty="0" smtClean="0">
              <a:solidFill>
                <a:schemeClr val="bg2"/>
              </a:solidFill>
              <a:latin typeface="+mn-lt"/>
            </a:endParaRPr>
          </a:p>
          <a:p>
            <a:pPr algn="ctr"/>
            <a:r>
              <a:rPr lang="en-US" sz="1600" b="1" dirty="0" smtClean="0">
                <a:solidFill>
                  <a:schemeClr val="bg2"/>
                </a:solidFill>
                <a:latin typeface="+mn-lt"/>
              </a:rPr>
              <a:t>Before 8:00 a.m. or after 5:00 p.m. </a:t>
            </a:r>
          </a:p>
          <a:p>
            <a:pPr algn="ctr"/>
            <a:r>
              <a:rPr lang="en-US" sz="1600" b="1" dirty="0" smtClean="0">
                <a:solidFill>
                  <a:schemeClr val="bg2"/>
                </a:solidFill>
                <a:latin typeface="+mn-lt"/>
              </a:rPr>
              <a:t>Monday-Friday</a:t>
            </a:r>
          </a:p>
          <a:p>
            <a:pPr algn="ctr"/>
            <a:endParaRPr lang="en-US" sz="1600" b="1" dirty="0" smtClean="0">
              <a:solidFill>
                <a:schemeClr val="bg2"/>
              </a:solidFill>
              <a:latin typeface="+mn-lt"/>
            </a:endParaRPr>
          </a:p>
          <a:p>
            <a:pPr algn="ctr"/>
            <a:r>
              <a:rPr lang="en-US" sz="1600" b="1" dirty="0" smtClean="0">
                <a:solidFill>
                  <a:schemeClr val="bg2"/>
                </a:solidFill>
                <a:latin typeface="+mn-lt"/>
              </a:rPr>
              <a:t>OR </a:t>
            </a:r>
          </a:p>
          <a:p>
            <a:pPr algn="ctr"/>
            <a:endParaRPr lang="en-US" sz="1600" b="1" dirty="0" smtClean="0">
              <a:solidFill>
                <a:schemeClr val="bg2"/>
              </a:solidFill>
              <a:latin typeface="+mn-lt"/>
            </a:endParaRPr>
          </a:p>
          <a:p>
            <a:pPr algn="ctr"/>
            <a:r>
              <a:rPr lang="en-US" sz="1600" b="1" dirty="0" smtClean="0">
                <a:solidFill>
                  <a:schemeClr val="bg2"/>
                </a:solidFill>
                <a:latin typeface="+mn-lt"/>
              </a:rPr>
              <a:t>Saturday, Sunday and Holidays</a:t>
            </a:r>
          </a:p>
          <a:p>
            <a:endParaRPr lang="en-US" sz="1600" b="1" dirty="0" smtClean="0">
              <a:solidFill>
                <a:schemeClr val="bg2"/>
              </a:solidFill>
              <a:latin typeface="+mn-lt"/>
            </a:endParaRPr>
          </a:p>
          <a:p>
            <a:pPr algn="ctr"/>
            <a:r>
              <a:rPr lang="en-US" sz="1600" b="1" dirty="0" smtClean="0">
                <a:solidFill>
                  <a:schemeClr val="bg2"/>
                </a:solidFill>
                <a:latin typeface="+mn-lt"/>
              </a:rPr>
              <a:t>877-7AA-AHELP </a:t>
            </a:r>
          </a:p>
          <a:p>
            <a:pPr algn="ctr"/>
            <a:r>
              <a:rPr lang="en-US" sz="1600" b="1" dirty="0" smtClean="0">
                <a:solidFill>
                  <a:schemeClr val="bg2"/>
                </a:solidFill>
                <a:latin typeface="+mn-lt"/>
              </a:rPr>
              <a:t>(877-722-2435)</a:t>
            </a:r>
          </a:p>
          <a:p>
            <a:pPr algn="ctr"/>
            <a:endParaRPr lang="en-US" sz="1600" b="1" dirty="0" smtClean="0">
              <a:solidFill>
                <a:schemeClr val="bg2"/>
              </a:solidFill>
              <a:latin typeface="+mn-lt"/>
            </a:endParaRPr>
          </a:p>
          <a:p>
            <a:pPr algn="ctr"/>
            <a:r>
              <a:rPr lang="en-US" sz="1600" b="1" i="1" dirty="0" smtClean="0">
                <a:solidFill>
                  <a:schemeClr val="bg2"/>
                </a:solidFill>
                <a:latin typeface="+mn-lt"/>
              </a:rPr>
              <a:t>Emergency repairs are a premium fee</a:t>
            </a:r>
          </a:p>
          <a:p>
            <a:pPr algn="ctr"/>
            <a:endParaRPr lang="en-US" sz="1600" b="1" i="1" dirty="0">
              <a:solidFill>
                <a:schemeClr val="bg2"/>
              </a:solidFill>
              <a:latin typeface="+mn-lt"/>
            </a:endParaRPr>
          </a:p>
          <a:p>
            <a:pPr algn="ctr"/>
            <a:r>
              <a:rPr lang="en-US" sz="1600" b="1" i="1" dirty="0" smtClean="0">
                <a:solidFill>
                  <a:schemeClr val="bg2"/>
                </a:solidFill>
                <a:latin typeface="+mn-lt"/>
              </a:rPr>
              <a:t>Make sure to leave your name and contact information when leaving an afterhours message</a:t>
            </a:r>
            <a:endParaRPr lang="en-US" sz="1600" b="1" i="1" dirty="0">
              <a:solidFill>
                <a:schemeClr val="bg2"/>
              </a:solidFill>
              <a:latin typeface="+mn-lt"/>
            </a:endParaRPr>
          </a:p>
        </p:txBody>
      </p:sp>
      <p:sp>
        <p:nvSpPr>
          <p:cNvPr id="10" name="Slide Number Placeholder 9"/>
          <p:cNvSpPr>
            <a:spLocks noGrp="1"/>
          </p:cNvSpPr>
          <p:nvPr>
            <p:ph type="sldNum" sz="quarter" idx="11"/>
          </p:nvPr>
        </p:nvSpPr>
        <p:spPr/>
        <p:txBody>
          <a:bodyPr/>
          <a:lstStyle/>
          <a:p>
            <a:pPr>
              <a:defRPr/>
            </a:pPr>
            <a:fld id="{C9AEBA0E-49B1-4FBA-967A-DFF09A7AD167}" type="slidenum">
              <a:rPr lang="en-GB" smtClean="0"/>
              <a:pPr>
                <a:defRPr/>
              </a:pPr>
              <a:t>12</a:t>
            </a:fld>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smtClean="0">
                <a:effectLst>
                  <a:outerShdw blurRad="38100" dist="38100" dir="2700000" algn="tl">
                    <a:srgbClr val="000000">
                      <a:alpha val="43137"/>
                    </a:srgbClr>
                  </a:outerShdw>
                </a:effectLst>
              </a:rPr>
              <a:t>Questions? </a:t>
            </a:r>
            <a:endParaRPr lang="en-GB" sz="2000" dirty="0"/>
          </a:p>
        </p:txBody>
      </p:sp>
      <p:sp>
        <p:nvSpPr>
          <p:cNvPr id="3" name="Content Placeholder 2"/>
          <p:cNvSpPr>
            <a:spLocks noGrp="1"/>
          </p:cNvSpPr>
          <p:nvPr>
            <p:ph idx="1"/>
          </p:nvPr>
        </p:nvSpPr>
        <p:spPr/>
        <p:txBody>
          <a:bodyPr/>
          <a:lstStyle/>
          <a:p>
            <a:pPr marL="0" indent="0" algn="ctr">
              <a:buNone/>
            </a:pPr>
            <a:r>
              <a:rPr lang="en-US" dirty="0" smtClean="0">
                <a:solidFill>
                  <a:schemeClr val="bg2"/>
                </a:solidFill>
              </a:rPr>
              <a:t>If you have any facility related questions,</a:t>
            </a:r>
          </a:p>
          <a:p>
            <a:pPr marL="0" indent="0" algn="ctr">
              <a:buNone/>
            </a:pPr>
            <a:r>
              <a:rPr lang="en-US" dirty="0" smtClean="0">
                <a:solidFill>
                  <a:schemeClr val="bg2"/>
                </a:solidFill>
              </a:rPr>
              <a:t>please email the department at </a:t>
            </a:r>
          </a:p>
          <a:p>
            <a:pPr marL="0" indent="0" algn="ctr">
              <a:buNone/>
            </a:pPr>
            <a:endParaRPr lang="en-US" dirty="0">
              <a:solidFill>
                <a:schemeClr val="bg2"/>
              </a:solidFill>
            </a:endParaRPr>
          </a:p>
          <a:p>
            <a:pPr marL="0" indent="0" algn="ctr">
              <a:buNone/>
            </a:pPr>
            <a:r>
              <a:rPr lang="en-US" dirty="0" smtClean="0">
                <a:solidFill>
                  <a:schemeClr val="bg2"/>
                </a:solidFill>
                <a:hlinkClick r:id="rId2"/>
              </a:rPr>
              <a:t>l.us.rna.GSDFacilities@Rabobank.com</a:t>
            </a:r>
            <a:endParaRPr lang="en-US" dirty="0" smtClean="0">
              <a:solidFill>
                <a:schemeClr val="bg2"/>
              </a:solidFill>
            </a:endParaRPr>
          </a:p>
          <a:p>
            <a:pPr marL="0" indent="0" algn="ctr">
              <a:buNone/>
            </a:pPr>
            <a:endParaRPr lang="en-GB" dirty="0">
              <a:solidFill>
                <a:schemeClr val="bg2"/>
              </a:solidFill>
            </a:endParaRPr>
          </a:p>
        </p:txBody>
      </p:sp>
      <p:sp>
        <p:nvSpPr>
          <p:cNvPr id="4" name="Slide Number Placeholder 3"/>
          <p:cNvSpPr>
            <a:spLocks noGrp="1"/>
          </p:cNvSpPr>
          <p:nvPr>
            <p:ph type="sldNum" sz="quarter" idx="11"/>
          </p:nvPr>
        </p:nvSpPr>
        <p:spPr/>
        <p:txBody>
          <a:bodyPr/>
          <a:lstStyle/>
          <a:p>
            <a:pPr>
              <a:defRPr/>
            </a:pPr>
            <a:fld id="{005EC147-8E84-407F-A16E-FA160C120008}" type="slidenum">
              <a:rPr lang="en-GB" smtClean="0"/>
              <a:pPr>
                <a:defRPr/>
              </a:pPr>
              <a:t>13</a:t>
            </a:fld>
            <a:endParaRPr lang="en-GB" dirty="0"/>
          </a:p>
        </p:txBody>
      </p:sp>
    </p:spTree>
    <p:extLst>
      <p:ext uri="{BB962C8B-B14F-4D97-AF65-F5344CB8AC3E}">
        <p14:creationId xmlns:p14="http://schemas.microsoft.com/office/powerpoint/2010/main" val="27390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54" y="502178"/>
            <a:ext cx="6592985" cy="896400"/>
          </a:xfrm>
        </p:spPr>
        <p:txBody>
          <a:bodyPr/>
          <a:lstStyle/>
          <a:p>
            <a:r>
              <a:rPr lang="en-US" dirty="0" smtClean="0">
                <a:effectLst>
                  <a:outerShdw blurRad="38100" dist="38100" dir="2700000" algn="tl">
                    <a:srgbClr val="000000">
                      <a:alpha val="43137"/>
                    </a:srgbClr>
                  </a:outerShdw>
                </a:effectLst>
              </a:rPr>
              <a:t>Learn About....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2475" y="1409972"/>
            <a:ext cx="7593231" cy="5181600"/>
          </a:xfrm>
        </p:spPr>
        <p:txBody>
          <a:bodyPr/>
          <a:lstStyle/>
          <a:p>
            <a:pPr>
              <a:lnSpc>
                <a:spcPct val="150000"/>
              </a:lnSpc>
            </a:pPr>
            <a:r>
              <a:rPr lang="en-US" sz="2000" dirty="0" smtClean="0">
                <a:solidFill>
                  <a:schemeClr val="bg2"/>
                </a:solidFill>
              </a:rPr>
              <a:t>Logging into the AAA Web Portal</a:t>
            </a:r>
          </a:p>
          <a:p>
            <a:pPr>
              <a:lnSpc>
                <a:spcPct val="150000"/>
              </a:lnSpc>
            </a:pPr>
            <a:r>
              <a:rPr lang="en-US" sz="2000" dirty="0" smtClean="0">
                <a:solidFill>
                  <a:schemeClr val="bg2"/>
                </a:solidFill>
              </a:rPr>
              <a:t>Services provided by AAA Properties Services</a:t>
            </a:r>
          </a:p>
          <a:p>
            <a:pPr>
              <a:lnSpc>
                <a:spcPct val="150000"/>
              </a:lnSpc>
            </a:pPr>
            <a:r>
              <a:rPr lang="en-US" sz="2000" dirty="0" smtClean="0">
                <a:solidFill>
                  <a:schemeClr val="bg2"/>
                </a:solidFill>
              </a:rPr>
              <a:t>Route Maintenance Program </a:t>
            </a:r>
          </a:p>
          <a:p>
            <a:pPr>
              <a:lnSpc>
                <a:spcPct val="150000"/>
              </a:lnSpc>
            </a:pPr>
            <a:r>
              <a:rPr lang="en-US" sz="2000" dirty="0" smtClean="0">
                <a:solidFill>
                  <a:schemeClr val="bg2"/>
                </a:solidFill>
              </a:rPr>
              <a:t>Creating a Service Request </a:t>
            </a:r>
          </a:p>
          <a:p>
            <a:pPr>
              <a:lnSpc>
                <a:spcPct val="150000"/>
              </a:lnSpc>
            </a:pPr>
            <a:r>
              <a:rPr lang="en-US" sz="2000" dirty="0" smtClean="0">
                <a:solidFill>
                  <a:schemeClr val="bg2"/>
                </a:solidFill>
              </a:rPr>
              <a:t>Reviewing Service Tickets (open/closed)</a:t>
            </a:r>
          </a:p>
          <a:p>
            <a:pPr>
              <a:lnSpc>
                <a:spcPct val="150000"/>
              </a:lnSpc>
            </a:pPr>
            <a:r>
              <a:rPr lang="en-US" sz="2000" dirty="0" smtClean="0">
                <a:solidFill>
                  <a:schemeClr val="bg2"/>
                </a:solidFill>
              </a:rPr>
              <a:t>Reviewing a Calendar of Scheduled Services </a:t>
            </a:r>
          </a:p>
          <a:p>
            <a:pPr>
              <a:lnSpc>
                <a:spcPct val="150000"/>
              </a:lnSpc>
            </a:pPr>
            <a:r>
              <a:rPr lang="en-US" sz="2000" dirty="0" smtClean="0">
                <a:solidFill>
                  <a:schemeClr val="bg2"/>
                </a:solidFill>
              </a:rPr>
              <a:t>Creating a Bid Request</a:t>
            </a:r>
          </a:p>
          <a:p>
            <a:pPr>
              <a:lnSpc>
                <a:spcPct val="150000"/>
              </a:lnSpc>
            </a:pPr>
            <a:r>
              <a:rPr lang="en-US" sz="2000" dirty="0" smtClean="0">
                <a:solidFill>
                  <a:schemeClr val="bg2"/>
                </a:solidFill>
              </a:rPr>
              <a:t>Submitting Comments</a:t>
            </a:r>
          </a:p>
          <a:p>
            <a:pPr>
              <a:lnSpc>
                <a:spcPct val="150000"/>
              </a:lnSpc>
            </a:pPr>
            <a:r>
              <a:rPr lang="en-US" sz="2000" dirty="0" smtClean="0">
                <a:solidFill>
                  <a:schemeClr val="bg2"/>
                </a:solidFill>
              </a:rPr>
              <a:t>Reporting Afterhours Emergencies</a:t>
            </a:r>
          </a:p>
          <a:p>
            <a:pPr>
              <a:lnSpc>
                <a:spcPct val="150000"/>
              </a:lnSpc>
            </a:pPr>
            <a:r>
              <a:rPr lang="en-US" sz="2000" dirty="0" smtClean="0">
                <a:solidFill>
                  <a:schemeClr val="bg2"/>
                </a:solidFill>
              </a:rPr>
              <a:t>Questions?</a:t>
            </a:r>
          </a:p>
        </p:txBody>
      </p:sp>
      <p:sp>
        <p:nvSpPr>
          <p:cNvPr id="5" name="Slide Number Placeholder 4"/>
          <p:cNvSpPr>
            <a:spLocks noGrp="1"/>
          </p:cNvSpPr>
          <p:nvPr>
            <p:ph type="sldNum" sz="quarter" idx="11"/>
          </p:nvPr>
        </p:nvSpPr>
        <p:spPr/>
        <p:txBody>
          <a:bodyPr/>
          <a:lstStyle/>
          <a:p>
            <a:pPr>
              <a:defRPr/>
            </a:pPr>
            <a:fld id="{005EC147-8E84-407F-A16E-FA160C120008}" type="slidenum">
              <a:rPr lang="en-GB" smtClean="0"/>
              <a:pPr>
                <a:defRPr/>
              </a:pPr>
              <a:t>2</a:t>
            </a:fld>
            <a:endParaRPr lang="en-GB"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04800"/>
          </a:xfrm>
        </p:spPr>
        <p:txBody>
          <a:bodyPr/>
          <a:lstStyle/>
          <a:p>
            <a:pPr algn="ctr"/>
            <a:r>
              <a:rPr lang="en-US" sz="2000" b="1" dirty="0" smtClean="0">
                <a:effectLst>
                  <a:outerShdw blurRad="38100" dist="38100" dir="2700000" algn="tl">
                    <a:srgbClr val="000000">
                      <a:alpha val="43137"/>
                    </a:srgbClr>
                  </a:outerShdw>
                </a:effectLst>
              </a:rPr>
              <a:t>Logging into the AAA Web Portal</a:t>
            </a:r>
            <a:br>
              <a:rPr lang="en-US" sz="2000" b="1" dirty="0" smtClean="0">
                <a:effectLst>
                  <a:outerShdw blurRad="38100" dist="38100" dir="2700000" algn="tl">
                    <a:srgbClr val="000000">
                      <a:alpha val="43137"/>
                    </a:srgbClr>
                  </a:outerShdw>
                </a:effectLst>
              </a:rPr>
            </a:br>
            <a:endParaRPr lang="en-US" sz="2000" b="1" dirty="0">
              <a:effectLst>
                <a:outerShdw blurRad="38100" dist="38100" dir="2700000" algn="tl">
                  <a:srgbClr val="000000">
                    <a:alpha val="43137"/>
                  </a:srgbClr>
                </a:outerShdw>
              </a:effectLst>
            </a:endParaRPr>
          </a:p>
        </p:txBody>
      </p:sp>
      <p:sp>
        <p:nvSpPr>
          <p:cNvPr id="10" name="TextBox 9"/>
          <p:cNvSpPr txBox="1"/>
          <p:nvPr/>
        </p:nvSpPr>
        <p:spPr>
          <a:xfrm>
            <a:off x="1181100" y="2590800"/>
            <a:ext cx="6781800" cy="1938992"/>
          </a:xfrm>
          <a:prstGeom prst="rect">
            <a:avLst/>
          </a:prstGeom>
          <a:noFill/>
        </p:spPr>
        <p:txBody>
          <a:bodyPr wrap="square" rtlCol="0">
            <a:spAutoFit/>
          </a:bodyPr>
          <a:lstStyle/>
          <a:p>
            <a:pPr marL="171450" indent="-171450">
              <a:buFont typeface="Arial" panose="020B0604020202020204" pitchFamily="34" charset="0"/>
              <a:buChar char="•"/>
            </a:pPr>
            <a:r>
              <a:rPr lang="en-US" sz="1200" b="1" dirty="0" smtClean="0">
                <a:solidFill>
                  <a:schemeClr val="bg2"/>
                </a:solidFill>
                <a:latin typeface="+mn-lt"/>
              </a:rPr>
              <a:t>Access to AAA Property Services Portal: </a:t>
            </a:r>
            <a:r>
              <a:rPr lang="en-GB" sz="1200" u="sng" dirty="0">
                <a:hlinkClick r:id="rId2"/>
              </a:rPr>
              <a:t>https://rabobank.assetsaaa.com</a:t>
            </a:r>
            <a:r>
              <a:rPr lang="en-GB" sz="1200" u="sng" dirty="0" smtClean="0">
                <a:hlinkClick r:id="rId2"/>
              </a:rPr>
              <a:t>/</a:t>
            </a:r>
            <a:r>
              <a:rPr lang="en-GB" sz="1200" u="sng" dirty="0" smtClean="0"/>
              <a:t>.</a:t>
            </a:r>
          </a:p>
          <a:p>
            <a:endParaRPr lang="en-US" sz="1200" b="1" dirty="0" smtClean="0">
              <a:solidFill>
                <a:schemeClr val="bg2"/>
              </a:solidFill>
              <a:latin typeface="+mn-lt"/>
            </a:endParaRPr>
          </a:p>
          <a:p>
            <a:pPr marL="171450" indent="-171450">
              <a:buFont typeface="Arial" panose="020B0604020202020204" pitchFamily="34" charset="0"/>
              <a:buChar char="•"/>
            </a:pPr>
            <a:endParaRPr lang="en-US" sz="1200" b="1" dirty="0" smtClean="0">
              <a:solidFill>
                <a:schemeClr val="bg2"/>
              </a:solidFill>
              <a:latin typeface="+mn-lt"/>
            </a:endParaRPr>
          </a:p>
          <a:p>
            <a:pPr marL="171450" indent="-171450">
              <a:buFont typeface="Arial" panose="020B0604020202020204" pitchFamily="34" charset="0"/>
              <a:buChar char="•"/>
            </a:pPr>
            <a:r>
              <a:rPr lang="en-US" sz="1200" b="1" dirty="0" smtClean="0">
                <a:solidFill>
                  <a:schemeClr val="bg2"/>
                </a:solidFill>
                <a:latin typeface="+mn-lt"/>
              </a:rPr>
              <a:t>Locate </a:t>
            </a:r>
            <a:r>
              <a:rPr lang="en-US" sz="1200" b="1" dirty="0" smtClean="0">
                <a:solidFill>
                  <a:schemeClr val="bg2"/>
                </a:solidFill>
                <a:latin typeface="+mn-lt"/>
              </a:rPr>
              <a:t>the AAA Property Services link on Sundial at:</a:t>
            </a:r>
          </a:p>
          <a:p>
            <a:r>
              <a:rPr lang="en-US" sz="1200" u="sng" dirty="0" smtClean="0">
                <a:solidFill>
                  <a:schemeClr val="bg2"/>
                </a:solidFill>
                <a:latin typeface="+mn-lt"/>
              </a:rPr>
              <a:t>Reference Center/Applications &amp; Tools/General Services/Facilities Service Requests</a:t>
            </a:r>
          </a:p>
          <a:p>
            <a:endParaRPr lang="en-US" sz="1200" u="sng" dirty="0">
              <a:solidFill>
                <a:schemeClr val="bg2"/>
              </a:solidFill>
              <a:latin typeface="+mn-lt"/>
            </a:endParaRPr>
          </a:p>
          <a:p>
            <a:pPr marL="171450" indent="-171450">
              <a:buFont typeface="Arial" panose="020B0604020202020204" pitchFamily="34" charset="0"/>
              <a:buChar char="•"/>
            </a:pPr>
            <a:r>
              <a:rPr lang="en-US" sz="1200" b="1" dirty="0" smtClean="0">
                <a:solidFill>
                  <a:schemeClr val="bg2"/>
                </a:solidFill>
                <a:latin typeface="+mn-lt"/>
              </a:rPr>
              <a:t>To access the AAA Web Portal, enter your email address and password. </a:t>
            </a:r>
          </a:p>
          <a:p>
            <a:endParaRPr lang="en-US" sz="1200" b="1" dirty="0" smtClean="0">
              <a:solidFill>
                <a:schemeClr val="bg2"/>
              </a:solidFill>
              <a:latin typeface="+mn-lt"/>
            </a:endParaRPr>
          </a:p>
          <a:p>
            <a:pPr marL="171450" indent="-171450">
              <a:buFont typeface="Arial" panose="020B0604020202020204" pitchFamily="34" charset="0"/>
              <a:buChar char="•"/>
            </a:pPr>
            <a:r>
              <a:rPr lang="en-US" sz="1200" b="1" dirty="0" smtClean="0">
                <a:solidFill>
                  <a:schemeClr val="bg2"/>
                </a:solidFill>
                <a:latin typeface="+mn-lt"/>
              </a:rPr>
              <a:t>For initial user set-up, contact AAA Property Services at (800) 892-4784. </a:t>
            </a:r>
          </a:p>
          <a:p>
            <a:r>
              <a:rPr lang="en-US" sz="1200" b="1" dirty="0" smtClean="0">
                <a:solidFill>
                  <a:schemeClr val="bg2"/>
                </a:solidFill>
                <a:latin typeface="+mn-lt"/>
              </a:rPr>
              <a:t>   Prior approval from your supervisor is REQUIRED.   </a:t>
            </a:r>
            <a:endParaRPr lang="en-US" sz="1200" b="1" dirty="0">
              <a:solidFill>
                <a:schemeClr val="bg2"/>
              </a:solidFill>
              <a:latin typeface="+mn-lt"/>
            </a:endParaRPr>
          </a:p>
        </p:txBody>
      </p:sp>
      <p:sp>
        <p:nvSpPr>
          <p:cNvPr id="9" name="Slide Number Placeholder 8"/>
          <p:cNvSpPr>
            <a:spLocks noGrp="1"/>
          </p:cNvSpPr>
          <p:nvPr>
            <p:ph type="sldNum" sz="quarter" idx="11"/>
          </p:nvPr>
        </p:nvSpPr>
        <p:spPr/>
        <p:txBody>
          <a:bodyPr/>
          <a:lstStyle/>
          <a:p>
            <a:pPr>
              <a:defRPr/>
            </a:pPr>
            <a:fld id="{005EC147-8E84-407F-A16E-FA160C120008}" type="slidenum">
              <a:rPr lang="en-GB" smtClean="0"/>
              <a:pPr>
                <a:defRPr/>
              </a:pPr>
              <a:t>3</a:t>
            </a:fld>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2000" b="1" dirty="0" smtClean="0">
                <a:solidFill>
                  <a:schemeClr val="bg2"/>
                </a:solidFill>
                <a:effectLst>
                  <a:outerShdw blurRad="38100" dist="38100" dir="2700000" algn="tl">
                    <a:srgbClr val="000000">
                      <a:alpha val="43137"/>
                    </a:srgbClr>
                  </a:outerShdw>
                </a:effectLst>
              </a:rPr>
              <a:t>Services Provided by</a:t>
            </a:r>
            <a:br>
              <a:rPr lang="en-US" sz="2000" b="1" dirty="0" smtClean="0">
                <a:solidFill>
                  <a:schemeClr val="bg2"/>
                </a:solidFill>
                <a:effectLst>
                  <a:outerShdw blurRad="38100" dist="38100" dir="2700000" algn="tl">
                    <a:srgbClr val="000000">
                      <a:alpha val="43137"/>
                    </a:srgbClr>
                  </a:outerShdw>
                </a:effectLst>
              </a:rPr>
            </a:br>
            <a:r>
              <a:rPr lang="en-US" sz="2000" b="1" dirty="0" smtClean="0">
                <a:solidFill>
                  <a:schemeClr val="bg2"/>
                </a:solidFill>
                <a:effectLst>
                  <a:outerShdw blurRad="38100" dist="38100" dir="2700000" algn="tl">
                    <a:srgbClr val="000000">
                      <a:alpha val="43137"/>
                    </a:srgbClr>
                  </a:outerShdw>
                </a:effectLst>
              </a:rPr>
              <a:t>AAA Property Services</a:t>
            </a:r>
            <a:endParaRPr lang="en-US" sz="2000" b="1" strike="sngStrike" dirty="0">
              <a:solidFill>
                <a:schemeClr val="bg2"/>
              </a:solidFill>
              <a:effectLst>
                <a:outerShdw blurRad="38100" dist="38100" dir="2700000" algn="tl">
                  <a:srgbClr val="000000">
                    <a:alpha val="43137"/>
                  </a:srgbClr>
                </a:outerShdw>
              </a:effectLst>
            </a:endParaRPr>
          </a:p>
        </p:txBody>
      </p:sp>
      <p:sp>
        <p:nvSpPr>
          <p:cNvPr id="7" name="Text Placeholder 6"/>
          <p:cNvSpPr>
            <a:spLocks noGrp="1"/>
          </p:cNvSpPr>
          <p:nvPr>
            <p:ph type="body" idx="1"/>
          </p:nvPr>
        </p:nvSpPr>
        <p:spPr>
          <a:xfrm>
            <a:off x="771525" y="1979324"/>
            <a:ext cx="3758400" cy="4484688"/>
          </a:xfrm>
        </p:spPr>
        <p:txBody>
          <a:bodyPr anchor="t"/>
          <a:lstStyle/>
          <a:p>
            <a:pPr>
              <a:lnSpc>
                <a:spcPct val="150000"/>
              </a:lnSpc>
            </a:pPr>
            <a:r>
              <a:rPr lang="en-US" sz="1200" dirty="0" smtClean="0">
                <a:solidFill>
                  <a:schemeClr val="bg2"/>
                </a:solidFill>
              </a:rPr>
              <a:t>Afterhours Emergency Response</a:t>
            </a:r>
          </a:p>
          <a:p>
            <a:pPr>
              <a:lnSpc>
                <a:spcPct val="150000"/>
              </a:lnSpc>
            </a:pPr>
            <a:r>
              <a:rPr lang="en-US" sz="1200" dirty="0" smtClean="0">
                <a:solidFill>
                  <a:srgbClr val="FF0000"/>
                </a:solidFill>
              </a:rPr>
              <a:t>Appliance Repairs</a:t>
            </a:r>
          </a:p>
          <a:p>
            <a:pPr>
              <a:lnSpc>
                <a:spcPct val="150000"/>
              </a:lnSpc>
            </a:pPr>
            <a:r>
              <a:rPr lang="en-US" sz="1200" dirty="0" smtClean="0">
                <a:solidFill>
                  <a:schemeClr val="bg2"/>
                </a:solidFill>
              </a:rPr>
              <a:t>ATM Cleaning</a:t>
            </a:r>
          </a:p>
          <a:p>
            <a:pPr>
              <a:lnSpc>
                <a:spcPct val="150000"/>
              </a:lnSpc>
            </a:pPr>
            <a:r>
              <a:rPr lang="en-US" sz="1200" dirty="0" smtClean="0">
                <a:solidFill>
                  <a:schemeClr val="bg2"/>
                </a:solidFill>
              </a:rPr>
              <a:t>Construction Services</a:t>
            </a:r>
          </a:p>
          <a:p>
            <a:pPr>
              <a:lnSpc>
                <a:spcPct val="150000"/>
              </a:lnSpc>
            </a:pPr>
            <a:r>
              <a:rPr lang="en-US" sz="1200" dirty="0" smtClean="0">
                <a:solidFill>
                  <a:schemeClr val="bg2"/>
                </a:solidFill>
              </a:rPr>
              <a:t>Currency Counter Equipment &amp; Repairs</a:t>
            </a:r>
          </a:p>
          <a:p>
            <a:pPr>
              <a:lnSpc>
                <a:spcPct val="150000"/>
              </a:lnSpc>
            </a:pPr>
            <a:r>
              <a:rPr lang="en-US" sz="1200" dirty="0" smtClean="0">
                <a:solidFill>
                  <a:srgbClr val="FF0000"/>
                </a:solidFill>
              </a:rPr>
              <a:t>Door and Gates Repairs</a:t>
            </a:r>
          </a:p>
          <a:p>
            <a:pPr>
              <a:lnSpc>
                <a:spcPct val="150000"/>
              </a:lnSpc>
            </a:pPr>
            <a:r>
              <a:rPr lang="en-US" sz="1200" dirty="0" smtClean="0">
                <a:solidFill>
                  <a:srgbClr val="FF0000"/>
                </a:solidFill>
              </a:rPr>
              <a:t>Electrical Work</a:t>
            </a:r>
          </a:p>
          <a:p>
            <a:pPr>
              <a:lnSpc>
                <a:spcPct val="150000"/>
              </a:lnSpc>
            </a:pPr>
            <a:r>
              <a:rPr lang="en-US" sz="1200" dirty="0" smtClean="0">
                <a:solidFill>
                  <a:schemeClr val="bg2"/>
                </a:solidFill>
              </a:rPr>
              <a:t>Elevator Maintenance &amp; Repairs</a:t>
            </a:r>
          </a:p>
          <a:p>
            <a:pPr>
              <a:lnSpc>
                <a:spcPct val="150000"/>
              </a:lnSpc>
            </a:pPr>
            <a:r>
              <a:rPr lang="en-US" sz="1200" dirty="0" smtClean="0">
                <a:solidFill>
                  <a:schemeClr val="bg2"/>
                </a:solidFill>
              </a:rPr>
              <a:t>Encoders Equipment &amp; Repairs</a:t>
            </a:r>
          </a:p>
          <a:p>
            <a:pPr>
              <a:lnSpc>
                <a:spcPct val="150000"/>
              </a:lnSpc>
            </a:pPr>
            <a:r>
              <a:rPr lang="en-US" sz="1200" dirty="0" smtClean="0">
                <a:solidFill>
                  <a:schemeClr val="bg2"/>
                </a:solidFill>
              </a:rPr>
              <a:t>Fire Safety &amp; Extinguishers</a:t>
            </a:r>
          </a:p>
          <a:p>
            <a:pPr>
              <a:lnSpc>
                <a:spcPct val="150000"/>
              </a:lnSpc>
            </a:pPr>
            <a:r>
              <a:rPr lang="en-US" sz="1200" dirty="0" smtClean="0">
                <a:solidFill>
                  <a:schemeClr val="bg2"/>
                </a:solidFill>
              </a:rPr>
              <a:t>Flooring Repairs &amp; Installations</a:t>
            </a:r>
          </a:p>
          <a:p>
            <a:pPr>
              <a:lnSpc>
                <a:spcPct val="150000"/>
              </a:lnSpc>
            </a:pPr>
            <a:r>
              <a:rPr lang="en-US" sz="1200" dirty="0" smtClean="0">
                <a:solidFill>
                  <a:srgbClr val="FF0000"/>
                </a:solidFill>
              </a:rPr>
              <a:t>Furniture Moving</a:t>
            </a:r>
          </a:p>
          <a:p>
            <a:pPr>
              <a:lnSpc>
                <a:spcPct val="150000"/>
              </a:lnSpc>
            </a:pPr>
            <a:r>
              <a:rPr lang="en-US" sz="1200" dirty="0" smtClean="0">
                <a:solidFill>
                  <a:schemeClr val="bg2"/>
                </a:solidFill>
              </a:rPr>
              <a:t>Glass Repairs/Replace &amp; Clean-Up</a:t>
            </a:r>
          </a:p>
          <a:p>
            <a:pPr>
              <a:lnSpc>
                <a:spcPct val="150000"/>
              </a:lnSpc>
            </a:pPr>
            <a:r>
              <a:rPr lang="en-US" sz="1200" dirty="0" smtClean="0">
                <a:solidFill>
                  <a:srgbClr val="FF0000"/>
                </a:solidFill>
              </a:rPr>
              <a:t>Handyman Repairs</a:t>
            </a:r>
          </a:p>
          <a:p>
            <a:endParaRPr lang="en-US" sz="1400" b="0" dirty="0"/>
          </a:p>
        </p:txBody>
      </p:sp>
      <p:sp>
        <p:nvSpPr>
          <p:cNvPr id="8" name="Text Placeholder 7"/>
          <p:cNvSpPr>
            <a:spLocks noGrp="1"/>
          </p:cNvSpPr>
          <p:nvPr>
            <p:ph type="body" sz="quarter" idx="3"/>
          </p:nvPr>
        </p:nvSpPr>
        <p:spPr>
          <a:xfrm>
            <a:off x="4800600" y="1990359"/>
            <a:ext cx="3758400" cy="4560888"/>
          </a:xfrm>
        </p:spPr>
        <p:txBody>
          <a:bodyPr anchor="t"/>
          <a:lstStyle/>
          <a:p>
            <a:pPr>
              <a:lnSpc>
                <a:spcPct val="150000"/>
              </a:lnSpc>
            </a:pPr>
            <a:r>
              <a:rPr lang="en-US" sz="1200" dirty="0" smtClean="0">
                <a:solidFill>
                  <a:schemeClr val="bg2"/>
                </a:solidFill>
              </a:rPr>
              <a:t>HVAC Repairs &amp; Services</a:t>
            </a:r>
          </a:p>
          <a:p>
            <a:pPr>
              <a:lnSpc>
                <a:spcPct val="150000"/>
              </a:lnSpc>
            </a:pPr>
            <a:r>
              <a:rPr lang="en-US" sz="1200" dirty="0" smtClean="0">
                <a:solidFill>
                  <a:srgbClr val="000099"/>
                </a:solidFill>
              </a:rPr>
              <a:t>Interior Cleaning/Janitorial</a:t>
            </a:r>
          </a:p>
          <a:p>
            <a:pPr>
              <a:lnSpc>
                <a:spcPct val="150000"/>
              </a:lnSpc>
            </a:pPr>
            <a:r>
              <a:rPr lang="en-US" sz="1200" dirty="0" smtClean="0">
                <a:solidFill>
                  <a:schemeClr val="bg2"/>
                </a:solidFill>
              </a:rPr>
              <a:t>Landscaping </a:t>
            </a:r>
          </a:p>
          <a:p>
            <a:pPr>
              <a:lnSpc>
                <a:spcPct val="150000"/>
              </a:lnSpc>
            </a:pPr>
            <a:r>
              <a:rPr lang="en-US" sz="1200" dirty="0" smtClean="0">
                <a:solidFill>
                  <a:srgbClr val="FF0000"/>
                </a:solidFill>
              </a:rPr>
              <a:t>Lighting &amp; Bulb Replacement</a:t>
            </a:r>
            <a:endParaRPr lang="en-US" sz="1200" strike="sngStrike" dirty="0" smtClean="0">
              <a:solidFill>
                <a:srgbClr val="FF0000"/>
              </a:solidFill>
            </a:endParaRPr>
          </a:p>
          <a:p>
            <a:pPr>
              <a:lnSpc>
                <a:spcPct val="150000"/>
              </a:lnSpc>
            </a:pPr>
            <a:r>
              <a:rPr lang="en-US" sz="1200" dirty="0" smtClean="0">
                <a:solidFill>
                  <a:schemeClr val="bg2"/>
                </a:solidFill>
              </a:rPr>
              <a:t>Music Services </a:t>
            </a:r>
          </a:p>
          <a:p>
            <a:pPr>
              <a:lnSpc>
                <a:spcPct val="150000"/>
              </a:lnSpc>
            </a:pPr>
            <a:r>
              <a:rPr lang="en-US" sz="1200" dirty="0" smtClean="0">
                <a:solidFill>
                  <a:srgbClr val="FF0000"/>
                </a:solidFill>
              </a:rPr>
              <a:t>Painting Services &amp; Touch-ups</a:t>
            </a:r>
          </a:p>
          <a:p>
            <a:pPr>
              <a:lnSpc>
                <a:spcPct val="150000"/>
              </a:lnSpc>
            </a:pPr>
            <a:r>
              <a:rPr lang="en-US" sz="1200" dirty="0" smtClean="0">
                <a:solidFill>
                  <a:schemeClr val="bg2"/>
                </a:solidFill>
              </a:rPr>
              <a:t>Parking Lot Striping</a:t>
            </a:r>
          </a:p>
          <a:p>
            <a:pPr>
              <a:lnSpc>
                <a:spcPct val="150000"/>
              </a:lnSpc>
            </a:pPr>
            <a:r>
              <a:rPr lang="en-US" sz="1200" dirty="0" smtClean="0">
                <a:solidFill>
                  <a:schemeClr val="bg2"/>
                </a:solidFill>
              </a:rPr>
              <a:t>Pest Control </a:t>
            </a:r>
          </a:p>
          <a:p>
            <a:pPr>
              <a:lnSpc>
                <a:spcPct val="150000"/>
              </a:lnSpc>
            </a:pPr>
            <a:r>
              <a:rPr lang="en-US" sz="1200" dirty="0" smtClean="0">
                <a:solidFill>
                  <a:srgbClr val="FF0000"/>
                </a:solidFill>
              </a:rPr>
              <a:t>Plumbing Repairs </a:t>
            </a:r>
            <a:r>
              <a:rPr lang="en-US" sz="1200" dirty="0" smtClean="0">
                <a:solidFill>
                  <a:schemeClr val="bg2"/>
                </a:solidFill>
              </a:rPr>
              <a:t>&amp; Emergency Work</a:t>
            </a:r>
          </a:p>
          <a:p>
            <a:pPr>
              <a:lnSpc>
                <a:spcPct val="150000"/>
              </a:lnSpc>
            </a:pPr>
            <a:r>
              <a:rPr lang="en-US" sz="1200" dirty="0" smtClean="0">
                <a:solidFill>
                  <a:schemeClr val="bg2"/>
                </a:solidFill>
              </a:rPr>
              <a:t>Power Washing/Window Cleaning</a:t>
            </a:r>
          </a:p>
          <a:p>
            <a:pPr>
              <a:lnSpc>
                <a:spcPct val="150000"/>
              </a:lnSpc>
            </a:pPr>
            <a:r>
              <a:rPr lang="en-US" sz="1200" dirty="0" smtClean="0">
                <a:solidFill>
                  <a:schemeClr val="bg2"/>
                </a:solidFill>
              </a:rPr>
              <a:t>Roof Repairs &amp; Leaks</a:t>
            </a:r>
          </a:p>
          <a:p>
            <a:pPr>
              <a:lnSpc>
                <a:spcPct val="150000"/>
              </a:lnSpc>
            </a:pPr>
            <a:r>
              <a:rPr lang="en-US" sz="1200" dirty="0" smtClean="0">
                <a:solidFill>
                  <a:schemeClr val="bg2"/>
                </a:solidFill>
              </a:rPr>
              <a:t>Sign Lighting &amp; Maintenance</a:t>
            </a:r>
          </a:p>
          <a:p>
            <a:pPr>
              <a:lnSpc>
                <a:spcPct val="150000"/>
              </a:lnSpc>
            </a:pPr>
            <a:r>
              <a:rPr lang="en-US" sz="1200" dirty="0" smtClean="0">
                <a:solidFill>
                  <a:schemeClr val="bg2"/>
                </a:solidFill>
              </a:rPr>
              <a:t>Water Backflow Testing</a:t>
            </a:r>
          </a:p>
          <a:p>
            <a:pPr>
              <a:lnSpc>
                <a:spcPct val="150000"/>
              </a:lnSpc>
            </a:pPr>
            <a:r>
              <a:rPr lang="en-US" sz="1200" dirty="0" smtClean="0">
                <a:solidFill>
                  <a:schemeClr val="bg2"/>
                </a:solidFill>
              </a:rPr>
              <a:t>Water Purification Systems  </a:t>
            </a:r>
          </a:p>
          <a:p>
            <a:endParaRPr lang="en-US" sz="2000" dirty="0"/>
          </a:p>
        </p:txBody>
      </p:sp>
      <p:sp>
        <p:nvSpPr>
          <p:cNvPr id="9" name="Slide Number Placeholder 8"/>
          <p:cNvSpPr>
            <a:spLocks noGrp="1"/>
          </p:cNvSpPr>
          <p:nvPr>
            <p:ph type="sldNum" sz="quarter" idx="11"/>
          </p:nvPr>
        </p:nvSpPr>
        <p:spPr/>
        <p:txBody>
          <a:bodyPr/>
          <a:lstStyle/>
          <a:p>
            <a:pPr>
              <a:defRPr/>
            </a:pPr>
            <a:fld id="{EC3F312D-598B-4904-BF23-7E819DC43629}" type="slidenum">
              <a:rPr lang="en-GB" smtClean="0"/>
              <a:pPr>
                <a:defRPr/>
              </a:pPr>
              <a:t>4</a:t>
            </a:fld>
            <a:endParaRPr lang="en-GB" dirty="0"/>
          </a:p>
        </p:txBody>
      </p:sp>
      <p:graphicFrame>
        <p:nvGraphicFramePr>
          <p:cNvPr id="5" name="Content Placeholder 4"/>
          <p:cNvGraphicFramePr>
            <a:graphicFrameLocks noGrp="1"/>
          </p:cNvGraphicFramePr>
          <p:nvPr>
            <p:ph sz="half" idx="2"/>
          </p:nvPr>
        </p:nvGraphicFramePr>
        <p:xfrm>
          <a:off x="763588" y="5181600"/>
          <a:ext cx="608012" cy="94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1192206" y="1514517"/>
            <a:ext cx="6675437" cy="276999"/>
          </a:xfrm>
          <a:prstGeom prst="rect">
            <a:avLst/>
          </a:prstGeom>
          <a:noFill/>
        </p:spPr>
        <p:txBody>
          <a:bodyPr wrap="square" rtlCol="0">
            <a:spAutoFit/>
          </a:bodyPr>
          <a:lstStyle/>
          <a:p>
            <a:pPr algn="ctr"/>
            <a:r>
              <a:rPr lang="en-US" sz="1200" b="1" dirty="0" smtClean="0">
                <a:solidFill>
                  <a:schemeClr val="bg2"/>
                </a:solidFill>
                <a:latin typeface="+mn-lt"/>
              </a:rPr>
              <a:t>Services in </a:t>
            </a:r>
            <a:r>
              <a:rPr lang="en-US" sz="1200" b="1" u="sng" dirty="0" smtClean="0">
                <a:solidFill>
                  <a:srgbClr val="FF0000"/>
                </a:solidFill>
                <a:latin typeface="+mn-lt"/>
              </a:rPr>
              <a:t>red</a:t>
            </a:r>
            <a:r>
              <a:rPr lang="en-US" sz="1200" b="1" dirty="0" smtClean="0">
                <a:solidFill>
                  <a:srgbClr val="FF0000"/>
                </a:solidFill>
                <a:latin typeface="+mn-lt"/>
              </a:rPr>
              <a:t> </a:t>
            </a:r>
            <a:r>
              <a:rPr lang="en-US" sz="1200" b="1" dirty="0" smtClean="0">
                <a:solidFill>
                  <a:schemeClr val="bg2"/>
                </a:solidFill>
                <a:latin typeface="+mn-lt"/>
              </a:rPr>
              <a:t>may be included in monthly route maintenance inspections  </a:t>
            </a:r>
            <a:endParaRPr lang="en-US" sz="1200" b="1" dirty="0">
              <a:solidFill>
                <a:schemeClr val="bg2"/>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Route Maintenance </a:t>
            </a:r>
            <a:endParaRPr lang="en-US" b="1" dirty="0">
              <a:effectLst>
                <a:outerShdw blurRad="38100" dist="38100" dir="2700000" algn="tl">
                  <a:srgbClr val="000000">
                    <a:alpha val="43137"/>
                  </a:srgbClr>
                </a:outerShdw>
              </a:effectLst>
            </a:endParaRPr>
          </a:p>
        </p:txBody>
      </p:sp>
      <p:sp>
        <p:nvSpPr>
          <p:cNvPr id="4" name="TextBox 3"/>
          <p:cNvSpPr txBox="1"/>
          <p:nvPr/>
        </p:nvSpPr>
        <p:spPr>
          <a:xfrm>
            <a:off x="762000" y="1371600"/>
            <a:ext cx="6324600" cy="5132174"/>
          </a:xfrm>
          <a:prstGeom prst="rect">
            <a:avLst/>
          </a:prstGeom>
          <a:noFill/>
        </p:spPr>
        <p:txBody>
          <a:bodyPr wrap="square" rtlCol="0">
            <a:spAutoFit/>
          </a:bodyPr>
          <a:lstStyle/>
          <a:p>
            <a:r>
              <a:rPr lang="en-US" sz="1050" b="1" dirty="0">
                <a:solidFill>
                  <a:schemeClr val="bg2"/>
                </a:solidFill>
                <a:effectLst>
                  <a:outerShdw blurRad="38100" dist="38100" dir="2700000" algn="tl">
                    <a:srgbClr val="000000">
                      <a:alpha val="43137"/>
                    </a:srgbClr>
                  </a:outerShdw>
                </a:effectLst>
                <a:latin typeface="+mn-lt"/>
              </a:rPr>
              <a:t>IMPORTANT NOTE: </a:t>
            </a:r>
            <a:r>
              <a:rPr lang="en-US" sz="1050" b="1" dirty="0">
                <a:solidFill>
                  <a:srgbClr val="FF0000"/>
                </a:solidFill>
                <a:latin typeface="+mn-lt"/>
              </a:rPr>
              <a:t>Route Maintenance should be used as a first step to resolving any facility issue.  The cost of minor repairs  and services is included within the Route Maintenance service fee.  There are additional fees for Service Requests. </a:t>
            </a:r>
            <a:endParaRPr lang="en-US" sz="1050" b="1" dirty="0" smtClean="0">
              <a:solidFill>
                <a:srgbClr val="FF0000"/>
              </a:solidFill>
              <a:latin typeface="+mn-lt"/>
            </a:endParaRPr>
          </a:p>
          <a:p>
            <a:endParaRPr lang="en-US" sz="1050" b="1" dirty="0">
              <a:solidFill>
                <a:srgbClr val="FF0000"/>
              </a:solidFill>
            </a:endParaRPr>
          </a:p>
          <a:p>
            <a:r>
              <a:rPr lang="en-US" sz="1050" dirty="0" smtClean="0">
                <a:solidFill>
                  <a:schemeClr val="bg2"/>
                </a:solidFill>
                <a:latin typeface="+mn-lt"/>
              </a:rPr>
              <a:t>Most locations have monthly route maintenance inspections. During these inspections, the AAA Property Services technician will inspect the following: </a:t>
            </a:r>
          </a:p>
          <a:p>
            <a:endParaRPr lang="en-US" sz="1050" dirty="0" smtClean="0">
              <a:solidFill>
                <a:schemeClr val="bg2"/>
              </a:solidFill>
              <a:latin typeface="+mn-lt"/>
            </a:endParaRPr>
          </a:p>
          <a:p>
            <a:pPr lvl="1">
              <a:buFont typeface="Arial" pitchFamily="34" charset="0"/>
              <a:buChar char="•"/>
            </a:pPr>
            <a:r>
              <a:rPr lang="en-US" sz="1050" dirty="0" smtClean="0">
                <a:solidFill>
                  <a:schemeClr val="bg2"/>
                </a:solidFill>
                <a:latin typeface="+mn-lt"/>
              </a:rPr>
              <a:t> Lighting &amp; Electrical Systems</a:t>
            </a:r>
          </a:p>
          <a:p>
            <a:pPr lvl="1">
              <a:buFont typeface="Arial" pitchFamily="34" charset="0"/>
              <a:buChar char="•"/>
            </a:pPr>
            <a:r>
              <a:rPr lang="en-US" sz="1050" dirty="0" smtClean="0">
                <a:solidFill>
                  <a:schemeClr val="bg2"/>
                </a:solidFill>
                <a:latin typeface="+mn-lt"/>
              </a:rPr>
              <a:t> Plumbing</a:t>
            </a:r>
          </a:p>
          <a:p>
            <a:pPr lvl="1">
              <a:buFont typeface="Arial" pitchFamily="34" charset="0"/>
              <a:buChar char="•"/>
            </a:pPr>
            <a:r>
              <a:rPr lang="en-US" sz="1050" dirty="0" smtClean="0">
                <a:solidFill>
                  <a:schemeClr val="bg2"/>
                </a:solidFill>
                <a:latin typeface="+mn-lt"/>
              </a:rPr>
              <a:t> Cables</a:t>
            </a:r>
          </a:p>
          <a:p>
            <a:pPr lvl="1">
              <a:buFont typeface="Arial" pitchFamily="34" charset="0"/>
              <a:buChar char="•"/>
            </a:pPr>
            <a:r>
              <a:rPr lang="en-US" sz="1050" dirty="0" smtClean="0">
                <a:solidFill>
                  <a:schemeClr val="bg2"/>
                </a:solidFill>
                <a:latin typeface="+mn-lt"/>
              </a:rPr>
              <a:t> Door and Hardware Systems</a:t>
            </a:r>
          </a:p>
          <a:p>
            <a:pPr lvl="1">
              <a:buFont typeface="Arial" pitchFamily="34" charset="0"/>
              <a:buChar char="•"/>
            </a:pPr>
            <a:r>
              <a:rPr lang="en-US" sz="1050" dirty="0" smtClean="0">
                <a:solidFill>
                  <a:schemeClr val="bg2"/>
                </a:solidFill>
                <a:latin typeface="+mn-lt"/>
              </a:rPr>
              <a:t> Furniture</a:t>
            </a:r>
          </a:p>
          <a:p>
            <a:pPr lvl="1">
              <a:buFont typeface="Arial" pitchFamily="34" charset="0"/>
              <a:buChar char="•"/>
            </a:pPr>
            <a:r>
              <a:rPr lang="en-US" sz="1050" dirty="0" smtClean="0">
                <a:solidFill>
                  <a:schemeClr val="bg2"/>
                </a:solidFill>
                <a:latin typeface="+mn-lt"/>
              </a:rPr>
              <a:t> Flooring</a:t>
            </a:r>
          </a:p>
          <a:p>
            <a:pPr lvl="1">
              <a:buFont typeface="Arial" pitchFamily="34" charset="0"/>
              <a:buChar char="•"/>
            </a:pPr>
            <a:r>
              <a:rPr lang="en-US" sz="1050" dirty="0" smtClean="0">
                <a:solidFill>
                  <a:schemeClr val="bg2"/>
                </a:solidFill>
                <a:latin typeface="+mn-lt"/>
              </a:rPr>
              <a:t> Wall Coverings</a:t>
            </a:r>
          </a:p>
          <a:p>
            <a:pPr lvl="1">
              <a:buFont typeface="Arial" pitchFamily="34" charset="0"/>
              <a:buChar char="•"/>
            </a:pPr>
            <a:r>
              <a:rPr lang="en-US" sz="1050" dirty="0" smtClean="0">
                <a:solidFill>
                  <a:schemeClr val="bg2"/>
                </a:solidFill>
                <a:latin typeface="+mn-lt"/>
              </a:rPr>
              <a:t> Graffiti</a:t>
            </a:r>
          </a:p>
          <a:p>
            <a:pPr lvl="1">
              <a:buFont typeface="Arial" pitchFamily="34" charset="0"/>
              <a:buChar char="•"/>
            </a:pPr>
            <a:r>
              <a:rPr lang="en-US" sz="1050" dirty="0" smtClean="0">
                <a:solidFill>
                  <a:schemeClr val="bg2"/>
                </a:solidFill>
                <a:latin typeface="+mn-lt"/>
              </a:rPr>
              <a:t> ATM Cleaning</a:t>
            </a:r>
          </a:p>
          <a:p>
            <a:pPr lvl="1">
              <a:buFont typeface="Arial" pitchFamily="34" charset="0"/>
              <a:buChar char="•"/>
            </a:pPr>
            <a:r>
              <a:rPr lang="en-US" sz="1050" dirty="0" smtClean="0">
                <a:solidFill>
                  <a:schemeClr val="bg2"/>
                </a:solidFill>
                <a:latin typeface="+mn-lt"/>
              </a:rPr>
              <a:t> Ceiling</a:t>
            </a:r>
          </a:p>
          <a:p>
            <a:pPr lvl="1">
              <a:buFont typeface="Arial" pitchFamily="34" charset="0"/>
              <a:buChar char="•"/>
            </a:pPr>
            <a:r>
              <a:rPr lang="en-US" sz="1050" dirty="0" smtClean="0">
                <a:solidFill>
                  <a:schemeClr val="bg2"/>
                </a:solidFill>
                <a:latin typeface="+mn-lt"/>
              </a:rPr>
              <a:t> Fire Extinguishers /Fire, Life &amp; Safety Systems</a:t>
            </a:r>
          </a:p>
          <a:p>
            <a:pPr lvl="1">
              <a:buFont typeface="Arial" pitchFamily="34" charset="0"/>
              <a:buChar char="•"/>
            </a:pPr>
            <a:r>
              <a:rPr lang="en-US" sz="1050" dirty="0" smtClean="0">
                <a:solidFill>
                  <a:schemeClr val="bg2"/>
                </a:solidFill>
                <a:latin typeface="+mn-lt"/>
              </a:rPr>
              <a:t> Janitorial</a:t>
            </a:r>
          </a:p>
          <a:p>
            <a:pPr lvl="1">
              <a:buFont typeface="Arial" pitchFamily="34" charset="0"/>
              <a:buChar char="•"/>
            </a:pPr>
            <a:r>
              <a:rPr lang="en-US" sz="1050" dirty="0" smtClean="0">
                <a:solidFill>
                  <a:schemeClr val="bg2"/>
                </a:solidFill>
                <a:latin typeface="+mn-lt"/>
              </a:rPr>
              <a:t> Parking Lot</a:t>
            </a:r>
          </a:p>
          <a:p>
            <a:pPr lvl="1">
              <a:buFont typeface="Arial" pitchFamily="34" charset="0"/>
              <a:buChar char="•"/>
            </a:pPr>
            <a:r>
              <a:rPr lang="en-US" sz="1050" dirty="0" smtClean="0">
                <a:solidFill>
                  <a:schemeClr val="bg2"/>
                </a:solidFill>
                <a:latin typeface="+mn-lt"/>
              </a:rPr>
              <a:t> Roof Inspections</a:t>
            </a:r>
          </a:p>
          <a:p>
            <a:endParaRPr lang="en-US" sz="1050" dirty="0" smtClean="0">
              <a:solidFill>
                <a:schemeClr val="bg2"/>
              </a:solidFill>
              <a:latin typeface="+mn-lt"/>
            </a:endParaRPr>
          </a:p>
          <a:p>
            <a:r>
              <a:rPr lang="en-US" sz="1050" dirty="0" smtClean="0">
                <a:solidFill>
                  <a:schemeClr val="bg2"/>
                </a:solidFill>
                <a:latin typeface="+mn-lt"/>
              </a:rPr>
              <a:t>A complete description of services is located in the front sleeve of the Facility Log, the three-ring binder located at each site. General repair items should be logged into the Facility Log or the portal by selecting the “Next Route Maintenance” as the service request priority level, and the technician will complete the request during the monthly service as time permits. Additionally, the technician will review the inspection report with a designated onsite staff and advise of any issues that need submitted as either a Service Request or Bid Request. </a:t>
            </a:r>
          </a:p>
          <a:p>
            <a:endParaRPr lang="en-US" sz="1200" dirty="0">
              <a:solidFill>
                <a:schemeClr val="accent2"/>
              </a:solidFill>
              <a:latin typeface="+mn-lt"/>
            </a:endParaRPr>
          </a:p>
          <a:p>
            <a:endParaRPr lang="en-US" sz="1100" dirty="0">
              <a:solidFill>
                <a:schemeClr val="bg2"/>
              </a:solidFill>
              <a:latin typeface="+mn-lt"/>
            </a:endParaRPr>
          </a:p>
        </p:txBody>
      </p:sp>
      <p:sp>
        <p:nvSpPr>
          <p:cNvPr id="5" name="Slide Number Placeholder 4"/>
          <p:cNvSpPr>
            <a:spLocks noGrp="1"/>
          </p:cNvSpPr>
          <p:nvPr>
            <p:ph type="sldNum" sz="quarter" idx="11"/>
          </p:nvPr>
        </p:nvSpPr>
        <p:spPr/>
        <p:txBody>
          <a:bodyPr/>
          <a:lstStyle/>
          <a:p>
            <a:pPr>
              <a:defRPr/>
            </a:pPr>
            <a:fld id="{C9AEBA0E-49B1-4FBA-967A-DFF09A7AD167}" type="slidenum">
              <a:rPr lang="en-GB" smtClean="0"/>
              <a:pPr>
                <a:defRPr/>
              </a:pPr>
              <a:t>5</a:t>
            </a:fld>
            <a:endParaRPr lang="en-GB" dirty="0"/>
          </a:p>
        </p:txBody>
      </p:sp>
      <p:sp>
        <p:nvSpPr>
          <p:cNvPr id="6" name="Footer Placeholder 5"/>
          <p:cNvSpPr>
            <a:spLocks noGrp="1"/>
          </p:cNvSpPr>
          <p:nvPr>
            <p:ph type="ftr" sz="quarter" idx="10"/>
          </p:nvPr>
        </p:nvSpPr>
        <p:spPr/>
        <p:txBody>
          <a:bodyPr/>
          <a:lstStyle/>
          <a:p>
            <a:pPr>
              <a:defRPr/>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smtClean="0">
                <a:effectLst>
                  <a:outerShdw blurRad="38100" dist="38100" dir="2700000" algn="tl">
                    <a:srgbClr val="000000">
                      <a:alpha val="43137"/>
                    </a:srgbClr>
                  </a:outerShdw>
                </a:effectLst>
              </a:rPr>
              <a:t>Creating a Service Request</a:t>
            </a:r>
            <a:br>
              <a:rPr lang="en-US" sz="2000" b="1" dirty="0" smtClean="0">
                <a:effectLst>
                  <a:outerShdw blurRad="38100" dist="38100" dir="2700000" algn="tl">
                    <a:srgbClr val="000000">
                      <a:alpha val="43137"/>
                    </a:srgbClr>
                  </a:outerShdw>
                </a:effectLst>
              </a:rPr>
            </a:br>
            <a:endParaRPr lang="en-US" sz="1400" b="1" dirty="0"/>
          </a:p>
        </p:txBody>
      </p:sp>
      <p:sp>
        <p:nvSpPr>
          <p:cNvPr id="3" name="Content Placeholder 2"/>
          <p:cNvSpPr>
            <a:spLocks noGrp="1"/>
          </p:cNvSpPr>
          <p:nvPr>
            <p:ph idx="1"/>
          </p:nvPr>
        </p:nvSpPr>
        <p:spPr>
          <a:xfrm>
            <a:off x="770954" y="1429200"/>
            <a:ext cx="7593231" cy="4790758"/>
          </a:xfrm>
        </p:spPr>
        <p:txBody>
          <a:bodyPr/>
          <a:lstStyle/>
          <a:p>
            <a:pPr marL="0" indent="0">
              <a:buNone/>
            </a:pPr>
            <a:r>
              <a:rPr lang="en-US" altLang="zh-CN" sz="1200" dirty="0" smtClean="0">
                <a:solidFill>
                  <a:schemeClr val="bg2"/>
                </a:solidFill>
                <a:latin typeface="Verdana" panose="020B0604030504040204" pitchFamily="34" charset="0"/>
                <a:ea typeface="Verdana" panose="020B0604030504040204" pitchFamily="34" charset="0"/>
                <a:cs typeface="Verdana" panose="020B0604030504040204" pitchFamily="34" charset="0"/>
              </a:rPr>
              <a:t>Under </a:t>
            </a:r>
            <a:r>
              <a:rPr lang="en-US" altLang="zh-CN" sz="1200" dirty="0">
                <a:solidFill>
                  <a:schemeClr val="bg2"/>
                </a:solidFill>
                <a:latin typeface="Verdana" panose="020B0604030504040204" pitchFamily="34" charset="0"/>
                <a:ea typeface="Verdana" panose="020B0604030504040204" pitchFamily="34" charset="0"/>
                <a:cs typeface="Verdana" panose="020B0604030504040204" pitchFamily="34" charset="0"/>
              </a:rPr>
              <a:t>“</a:t>
            </a:r>
            <a:r>
              <a:rPr lang="en-US" altLang="zh-CN" sz="1200" b="1" dirty="0">
                <a:solidFill>
                  <a:schemeClr val="bg2"/>
                </a:solidFill>
                <a:latin typeface="Verdana" panose="020B0604030504040204" pitchFamily="34" charset="0"/>
                <a:ea typeface="Verdana" panose="020B0604030504040204" pitchFamily="34" charset="0"/>
                <a:cs typeface="Verdana" panose="020B0604030504040204" pitchFamily="34" charset="0"/>
              </a:rPr>
              <a:t>Services</a:t>
            </a:r>
            <a:r>
              <a:rPr lang="en-US" altLang="zh-CN" sz="1200" dirty="0">
                <a:solidFill>
                  <a:schemeClr val="bg2"/>
                </a:solidFill>
                <a:latin typeface="Verdana" panose="020B0604030504040204" pitchFamily="34" charset="0"/>
                <a:ea typeface="Verdana" panose="020B0604030504040204" pitchFamily="34" charset="0"/>
                <a:cs typeface="Verdana" panose="020B0604030504040204" pitchFamily="34" charset="0"/>
              </a:rPr>
              <a:t>”, select “</a:t>
            </a:r>
            <a:r>
              <a:rPr lang="en-US" altLang="zh-CN" sz="1200" b="1" dirty="0">
                <a:solidFill>
                  <a:schemeClr val="bg2"/>
                </a:solidFill>
                <a:latin typeface="Verdana" panose="020B0604030504040204" pitchFamily="34" charset="0"/>
                <a:ea typeface="Verdana" panose="020B0604030504040204" pitchFamily="34" charset="0"/>
                <a:cs typeface="Verdana" panose="020B0604030504040204" pitchFamily="34" charset="0"/>
              </a:rPr>
              <a:t>Create Service Request</a:t>
            </a:r>
            <a:r>
              <a:rPr lang="en-US" altLang="zh-CN" sz="1200" dirty="0" smtClean="0">
                <a:solidFill>
                  <a:schemeClr val="bg2"/>
                </a:solidFill>
                <a:latin typeface="Verdana" panose="020B0604030504040204" pitchFamily="34" charset="0"/>
                <a:ea typeface="Verdana" panose="020B0604030504040204" pitchFamily="34" charset="0"/>
                <a:cs typeface="Verdana" panose="020B0604030504040204" pitchFamily="34" charset="0"/>
              </a:rPr>
              <a:t>”</a:t>
            </a:r>
            <a:endParaRPr lang="en-GB" sz="1200" dirty="0">
              <a:solidFill>
                <a:schemeClr val="bg2"/>
              </a:solidFill>
              <a:latin typeface="Verdana" panose="020B0604030504040204" pitchFamily="34" charset="0"/>
              <a:ea typeface="Verdana" panose="020B0604030504040204" pitchFamily="34" charset="0"/>
              <a:cs typeface="Verdana" panose="020B0604030504040204" pitchFamily="34" charset="0"/>
            </a:endParaRPr>
          </a:p>
        </p:txBody>
      </p:sp>
      <p:sp>
        <p:nvSpPr>
          <p:cNvPr id="7" name="Slide Number Placeholder 6"/>
          <p:cNvSpPr>
            <a:spLocks noGrp="1"/>
          </p:cNvSpPr>
          <p:nvPr>
            <p:ph type="sldNum" sz="quarter" idx="11"/>
          </p:nvPr>
        </p:nvSpPr>
        <p:spPr/>
        <p:txBody>
          <a:bodyPr/>
          <a:lstStyle/>
          <a:p>
            <a:pPr>
              <a:defRPr/>
            </a:pPr>
            <a:fld id="{C9AEBA0E-49B1-4FBA-967A-DFF09A7AD167}" type="slidenum">
              <a:rPr lang="en-GB" smtClean="0"/>
              <a:pPr>
                <a:defRPr/>
              </a:pPr>
              <a:t>6</a:t>
            </a:fld>
            <a:endParaRPr lang="en-GB" dirty="0"/>
          </a:p>
        </p:txBody>
      </p:sp>
      <p:sp>
        <p:nvSpPr>
          <p:cNvPr id="6" name="Rectangle 3"/>
          <p:cNvSpPr>
            <a:spLocks noChangeArrowheads="1"/>
          </p:cNvSpPr>
          <p:nvPr/>
        </p:nvSpPr>
        <p:spPr bwMode="auto">
          <a:xfrm>
            <a:off x="927146" y="2806753"/>
            <a:ext cx="7217040"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2"/>
                </a:solidFill>
                <a:effectLst/>
                <a:latin typeface="+mn-lt"/>
                <a:ea typeface="SimSun" panose="02010600030101010101" pitchFamily="2" charset="-122"/>
                <a:cs typeface="Times New Roman" panose="02020603050405020304" pitchFamily="18" charset="0"/>
              </a:rPr>
              <a:t>Complete the request form then select “</a:t>
            </a:r>
            <a:r>
              <a:rPr kumimoji="0" lang="en-US" altLang="zh-CN" sz="1200" b="1" i="0" u="none" strike="noStrike" cap="none" normalizeH="0" baseline="0" dirty="0" smtClean="0">
                <a:ln>
                  <a:noFill/>
                </a:ln>
                <a:solidFill>
                  <a:schemeClr val="bg2"/>
                </a:solidFill>
                <a:effectLst/>
                <a:latin typeface="+mn-lt"/>
                <a:ea typeface="SimSun" panose="02010600030101010101" pitchFamily="2" charset="-122"/>
                <a:cs typeface="Times New Roman" panose="02020603050405020304" pitchFamily="18" charset="0"/>
              </a:rPr>
              <a:t>Create</a:t>
            </a:r>
            <a:r>
              <a:rPr kumimoji="0" lang="en-US" altLang="zh-CN" sz="1200" b="0" i="0" u="none" strike="noStrike" cap="none" normalizeH="0" baseline="0" dirty="0" smtClean="0">
                <a:ln>
                  <a:noFill/>
                </a:ln>
                <a:solidFill>
                  <a:schemeClr val="bg2"/>
                </a:solidFill>
                <a:effectLst/>
                <a:latin typeface="+mn-lt"/>
                <a:ea typeface="SimSun"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1" u="none" strike="noStrike" cap="none" normalizeH="0" baseline="0" dirty="0" smtClean="0">
                <a:ln>
                  <a:noFill/>
                </a:ln>
                <a:solidFill>
                  <a:srgbClr val="FF0000"/>
                </a:solidFill>
                <a:effectLst/>
                <a:latin typeface="+mn-lt"/>
                <a:ea typeface="SimSun" panose="02010600030101010101" pitchFamily="2" charset="-122"/>
                <a:cs typeface="Times New Roman" panose="02020603050405020304" pitchFamily="18" charset="0"/>
              </a:rPr>
              <a:t>Important Note</a:t>
            </a:r>
            <a:r>
              <a:rPr kumimoji="0" lang="en-US" altLang="zh-CN" sz="1200" b="0" i="1" u="none" strike="noStrike" cap="none" normalizeH="0" baseline="0" dirty="0" smtClean="0">
                <a:ln>
                  <a:noFill/>
                </a:ln>
                <a:solidFill>
                  <a:srgbClr val="FF0000"/>
                </a:solidFill>
                <a:effectLst/>
                <a:latin typeface="+mn-lt"/>
                <a:ea typeface="SimSun" panose="02010600030101010101" pitchFamily="2" charset="-122"/>
                <a:cs typeface="Times New Roman" panose="02020603050405020304" pitchFamily="18" charset="0"/>
              </a:rPr>
              <a:t>: For priority level, please note “Emergency” or “Next Day” priority levels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1" u="none" strike="noStrike" cap="none" normalizeH="0" baseline="0" dirty="0" smtClean="0">
                <a:ln>
                  <a:noFill/>
                </a:ln>
                <a:solidFill>
                  <a:srgbClr val="FF0000"/>
                </a:solidFill>
                <a:effectLst/>
                <a:latin typeface="+mn-lt"/>
                <a:ea typeface="SimSun" panose="02010600030101010101" pitchFamily="2" charset="-122"/>
                <a:cs typeface="Times New Roman" panose="02020603050405020304" pitchFamily="18" charset="0"/>
              </a:rPr>
              <a:t>are a premium fee. When possible, select “Next Route Maintenance” as the priority. </a:t>
            </a: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03860"/>
            <a:ext cx="5943600"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592985" cy="896400"/>
          </a:xfrm>
        </p:spPr>
        <p:txBody>
          <a:bodyPr/>
          <a:lstStyle/>
          <a:p>
            <a:pPr algn="ctr"/>
            <a:r>
              <a:rPr lang="en-US" sz="2000" b="1" dirty="0" smtClean="0">
                <a:effectLst>
                  <a:outerShdw blurRad="38100" dist="38100" dir="2700000" algn="tl">
                    <a:srgbClr val="000000">
                      <a:alpha val="43137"/>
                    </a:srgbClr>
                  </a:outerShdw>
                </a:effectLst>
              </a:rPr>
              <a:t>Reviewing Service Tickets</a:t>
            </a:r>
            <a:br>
              <a:rPr lang="en-US" sz="2000" b="1" dirty="0" smtClean="0">
                <a:effectLst>
                  <a:outerShdw blurRad="38100" dist="38100" dir="2700000" algn="tl">
                    <a:srgbClr val="000000">
                      <a:alpha val="43137"/>
                    </a:srgbClr>
                  </a:outerShdw>
                </a:effectLst>
              </a:rPr>
            </a:br>
            <a:r>
              <a:rPr lang="en-US" sz="2000" b="1" dirty="0" smtClean="0">
                <a:effectLst>
                  <a:outerShdw blurRad="38100" dist="38100" dir="2700000" algn="tl">
                    <a:srgbClr val="000000">
                      <a:alpha val="43137"/>
                    </a:srgbClr>
                  </a:outerShdw>
                </a:effectLst>
              </a:rPr>
              <a:t>Open and Closed</a:t>
            </a:r>
            <a:endParaRPr lang="en-US" sz="1200" b="1" dirty="0">
              <a:effectLst>
                <a:outerShdw blurRad="38100" dist="38100" dir="2700000" algn="tl">
                  <a:srgbClr val="000000">
                    <a:alpha val="43137"/>
                  </a:srgbClr>
                </a:outerShdw>
              </a:effectLst>
            </a:endParaRPr>
          </a:p>
        </p:txBody>
      </p:sp>
      <p:sp>
        <p:nvSpPr>
          <p:cNvPr id="7" name="Slide Number Placeholder 6"/>
          <p:cNvSpPr>
            <a:spLocks noGrp="1"/>
          </p:cNvSpPr>
          <p:nvPr>
            <p:ph type="sldNum" sz="quarter" idx="11"/>
          </p:nvPr>
        </p:nvSpPr>
        <p:spPr/>
        <p:txBody>
          <a:bodyPr/>
          <a:lstStyle/>
          <a:p>
            <a:pPr>
              <a:defRPr/>
            </a:pPr>
            <a:fld id="{005EC147-8E84-407F-A16E-FA160C120008}" type="slidenum">
              <a:rPr lang="en-GB" smtClean="0"/>
              <a:pPr>
                <a:defRPr/>
              </a:pPr>
              <a:t>7</a:t>
            </a:fld>
            <a:endParaRPr lang="en-GB" dirty="0"/>
          </a:p>
        </p:txBody>
      </p:sp>
      <p:sp>
        <p:nvSpPr>
          <p:cNvPr id="3" name="Content Placeholder 2"/>
          <p:cNvSpPr>
            <a:spLocks noGrp="1"/>
          </p:cNvSpPr>
          <p:nvPr>
            <p:ph idx="1"/>
          </p:nvPr>
        </p:nvSpPr>
        <p:spPr>
          <a:xfrm>
            <a:off x="770954" y="1447800"/>
            <a:ext cx="7593231" cy="1540510"/>
          </a:xfrm>
        </p:spPr>
        <p:txBody>
          <a:bodyPr/>
          <a:lstStyle/>
          <a:p>
            <a:pPr marL="0" indent="0">
              <a:buNone/>
            </a:pPr>
            <a:r>
              <a:rPr lang="en-US" sz="1200" dirty="0">
                <a:solidFill>
                  <a:schemeClr val="bg2"/>
                </a:solidFill>
              </a:rPr>
              <a:t>Under “</a:t>
            </a:r>
            <a:r>
              <a:rPr lang="en-US" sz="1200" b="1" dirty="0">
                <a:solidFill>
                  <a:schemeClr val="bg2"/>
                </a:solidFill>
              </a:rPr>
              <a:t>Services</a:t>
            </a:r>
            <a:r>
              <a:rPr lang="en-US" sz="1200" dirty="0">
                <a:solidFill>
                  <a:schemeClr val="bg2"/>
                </a:solidFill>
              </a:rPr>
              <a:t>”, select “</a:t>
            </a:r>
            <a:r>
              <a:rPr lang="en-US" sz="1200" b="1" dirty="0">
                <a:solidFill>
                  <a:schemeClr val="bg2"/>
                </a:solidFill>
              </a:rPr>
              <a:t>Service Board</a:t>
            </a:r>
            <a:r>
              <a:rPr lang="en-US" sz="1200" dirty="0" smtClean="0">
                <a:solidFill>
                  <a:schemeClr val="bg2"/>
                </a:solidFill>
              </a:rPr>
              <a:t>”</a:t>
            </a:r>
          </a:p>
          <a:p>
            <a:pPr marL="0" indent="0">
              <a:buNone/>
            </a:pPr>
            <a:endParaRPr lang="en-GB" sz="1600" dirty="0"/>
          </a:p>
        </p:txBody>
      </p:sp>
      <p:pic>
        <p:nvPicPr>
          <p:cNvPr id="16" name="Picture 15"/>
          <p:cNvPicPr/>
          <p:nvPr/>
        </p:nvPicPr>
        <p:blipFill>
          <a:blip r:embed="rId2"/>
          <a:stretch>
            <a:fillRect/>
          </a:stretch>
        </p:blipFill>
        <p:spPr>
          <a:xfrm>
            <a:off x="808698" y="1764260"/>
            <a:ext cx="5943600" cy="1083310"/>
          </a:xfrm>
          <a:prstGeom prst="rect">
            <a:avLst/>
          </a:prstGeom>
        </p:spPr>
      </p:pic>
      <p:sp>
        <p:nvSpPr>
          <p:cNvPr id="13" name="TextBox 12"/>
          <p:cNvSpPr txBox="1"/>
          <p:nvPr/>
        </p:nvSpPr>
        <p:spPr>
          <a:xfrm>
            <a:off x="714706" y="3049500"/>
            <a:ext cx="7705725" cy="830997"/>
          </a:xfrm>
          <a:prstGeom prst="rect">
            <a:avLst/>
          </a:prstGeom>
          <a:noFill/>
        </p:spPr>
        <p:txBody>
          <a:bodyPr wrap="square" rtlCol="0">
            <a:spAutoFit/>
          </a:bodyPr>
          <a:lstStyle/>
          <a:p>
            <a:endParaRPr lang="en-US" sz="1200" dirty="0" smtClean="0">
              <a:latin typeface="+mn-lt"/>
            </a:endParaRPr>
          </a:p>
          <a:p>
            <a:endParaRPr lang="en-US" sz="1200" dirty="0">
              <a:latin typeface="+mn-lt"/>
            </a:endParaRPr>
          </a:p>
          <a:p>
            <a:r>
              <a:rPr lang="en-US" sz="1200" dirty="0" smtClean="0">
                <a:solidFill>
                  <a:schemeClr val="bg2"/>
                </a:solidFill>
                <a:latin typeface="+mn-lt"/>
              </a:rPr>
              <a:t>Should </a:t>
            </a:r>
            <a:r>
              <a:rPr lang="en-US" sz="1200" dirty="0">
                <a:solidFill>
                  <a:schemeClr val="bg2"/>
                </a:solidFill>
                <a:latin typeface="+mn-lt"/>
              </a:rPr>
              <a:t>you want to </a:t>
            </a:r>
            <a:r>
              <a:rPr lang="en-US" sz="1200" dirty="0" smtClean="0">
                <a:solidFill>
                  <a:schemeClr val="bg2"/>
                </a:solidFill>
                <a:latin typeface="+mn-lt"/>
              </a:rPr>
              <a:t>edit the request, </a:t>
            </a:r>
            <a:r>
              <a:rPr lang="en-US" sz="1200" dirty="0">
                <a:solidFill>
                  <a:schemeClr val="bg2"/>
                </a:solidFill>
                <a:latin typeface="+mn-lt"/>
              </a:rPr>
              <a:t>select “</a:t>
            </a:r>
            <a:r>
              <a:rPr lang="en-US" sz="1200" b="1" dirty="0">
                <a:solidFill>
                  <a:schemeClr val="bg2"/>
                </a:solidFill>
                <a:latin typeface="+mn-lt"/>
              </a:rPr>
              <a:t>Edit</a:t>
            </a:r>
            <a:r>
              <a:rPr lang="en-US" sz="1200" dirty="0">
                <a:solidFill>
                  <a:schemeClr val="bg2"/>
                </a:solidFill>
                <a:latin typeface="+mn-lt"/>
              </a:rPr>
              <a:t>” located on the </a:t>
            </a:r>
            <a:r>
              <a:rPr lang="en-US" sz="1200" dirty="0" smtClean="0">
                <a:solidFill>
                  <a:schemeClr val="bg2"/>
                </a:solidFill>
                <a:latin typeface="+mn-lt"/>
              </a:rPr>
              <a:t>left.</a:t>
            </a:r>
          </a:p>
          <a:p>
            <a:r>
              <a:rPr lang="en-US" sz="1200" dirty="0" smtClean="0">
                <a:solidFill>
                  <a:schemeClr val="bg2"/>
                </a:solidFill>
                <a:latin typeface="+mn-lt"/>
              </a:rPr>
              <a:t>Details can be added to the “</a:t>
            </a:r>
            <a:r>
              <a:rPr lang="en-US" sz="1200" b="1" dirty="0" smtClean="0">
                <a:solidFill>
                  <a:schemeClr val="bg2"/>
                </a:solidFill>
                <a:latin typeface="+mn-lt"/>
              </a:rPr>
              <a:t>Add Details</a:t>
            </a:r>
            <a:r>
              <a:rPr lang="en-US" sz="1200" dirty="0" smtClean="0">
                <a:solidFill>
                  <a:schemeClr val="bg2"/>
                </a:solidFill>
                <a:latin typeface="+mn-lt"/>
              </a:rPr>
              <a:t>” section, then select “</a:t>
            </a:r>
            <a:r>
              <a:rPr lang="en-US" sz="1200" b="1" dirty="0" smtClean="0">
                <a:solidFill>
                  <a:schemeClr val="bg2"/>
                </a:solidFill>
                <a:latin typeface="+mn-lt"/>
              </a:rPr>
              <a:t>Save</a:t>
            </a:r>
            <a:r>
              <a:rPr lang="en-US" sz="1200" dirty="0" smtClean="0">
                <a:solidFill>
                  <a:schemeClr val="bg2"/>
                </a:solidFill>
                <a:latin typeface="+mn-lt"/>
              </a:rPr>
              <a:t>”</a:t>
            </a:r>
            <a:endParaRPr lang="en-GB" sz="1200" dirty="0">
              <a:solidFill>
                <a:schemeClr val="bg2"/>
              </a:solidFill>
              <a:latin typeface="+mn-lt"/>
            </a:endParaRPr>
          </a:p>
        </p:txBody>
      </p:sp>
      <p:pic>
        <p:nvPicPr>
          <p:cNvPr id="18" name="Picture 17"/>
          <p:cNvPicPr/>
          <p:nvPr/>
        </p:nvPicPr>
        <p:blipFill>
          <a:blip r:embed="rId3"/>
          <a:stretch>
            <a:fillRect/>
          </a:stretch>
        </p:blipFill>
        <p:spPr>
          <a:xfrm>
            <a:off x="808698" y="3977613"/>
            <a:ext cx="4351020" cy="10439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533400"/>
            <a:ext cx="6591300" cy="609600"/>
          </a:xfrm>
        </p:spPr>
        <p:txBody>
          <a:bodyPr/>
          <a:lstStyle/>
          <a:p>
            <a:pPr algn="ctr"/>
            <a:r>
              <a:rPr lang="en-US" sz="2000" b="1" dirty="0" smtClean="0">
                <a:effectLst>
                  <a:outerShdw blurRad="38100" dist="38100" dir="2700000" algn="tl">
                    <a:srgbClr val="000000">
                      <a:alpha val="43137"/>
                    </a:srgbClr>
                  </a:outerShdw>
                </a:effectLst>
              </a:rPr>
              <a:t>Creating a Bid Request</a:t>
            </a:r>
            <a:br>
              <a:rPr lang="en-US" sz="2000" b="1" dirty="0" smtClean="0">
                <a:effectLst>
                  <a:outerShdw blurRad="38100" dist="38100" dir="2700000" algn="tl">
                    <a:srgbClr val="000000">
                      <a:alpha val="43137"/>
                    </a:srgbClr>
                  </a:outerShdw>
                </a:effectLst>
              </a:rPr>
            </a:br>
            <a:endParaRPr lang="en-US" sz="1400" b="1" dirty="0"/>
          </a:p>
        </p:txBody>
      </p:sp>
      <p:sp>
        <p:nvSpPr>
          <p:cNvPr id="9" name="TextBox 8"/>
          <p:cNvSpPr txBox="1"/>
          <p:nvPr/>
        </p:nvSpPr>
        <p:spPr>
          <a:xfrm>
            <a:off x="1066800" y="1447800"/>
            <a:ext cx="3733800" cy="276999"/>
          </a:xfrm>
          <a:prstGeom prst="rect">
            <a:avLst/>
          </a:prstGeom>
          <a:noFill/>
        </p:spPr>
        <p:txBody>
          <a:bodyPr wrap="square" rtlCol="0">
            <a:spAutoFit/>
          </a:bodyPr>
          <a:lstStyle/>
          <a:p>
            <a:r>
              <a:rPr lang="en-US" sz="1200" dirty="0">
                <a:solidFill>
                  <a:schemeClr val="bg2"/>
                </a:solidFill>
                <a:latin typeface="+mn-lt"/>
              </a:rPr>
              <a:t>Under “</a:t>
            </a:r>
            <a:r>
              <a:rPr lang="en-US" sz="1200" b="1" dirty="0">
                <a:solidFill>
                  <a:schemeClr val="bg2"/>
                </a:solidFill>
                <a:latin typeface="+mn-lt"/>
              </a:rPr>
              <a:t>Services</a:t>
            </a:r>
            <a:r>
              <a:rPr lang="en-US" sz="1200" dirty="0">
                <a:solidFill>
                  <a:schemeClr val="bg2"/>
                </a:solidFill>
                <a:latin typeface="+mn-lt"/>
              </a:rPr>
              <a:t>”, select “</a:t>
            </a:r>
            <a:r>
              <a:rPr lang="en-US" sz="1200" b="1" dirty="0">
                <a:solidFill>
                  <a:schemeClr val="bg2"/>
                </a:solidFill>
                <a:latin typeface="+mn-lt"/>
              </a:rPr>
              <a:t>Request Bid</a:t>
            </a:r>
            <a:r>
              <a:rPr lang="en-US" sz="1200" dirty="0">
                <a:solidFill>
                  <a:schemeClr val="bg2"/>
                </a:solidFill>
                <a:latin typeface="+mn-lt"/>
              </a:rPr>
              <a:t>” </a:t>
            </a:r>
            <a:endParaRPr lang="en-US" sz="1200" b="1" dirty="0">
              <a:solidFill>
                <a:schemeClr val="bg2"/>
              </a:solidFill>
              <a:latin typeface="+mn-lt"/>
            </a:endParaRPr>
          </a:p>
        </p:txBody>
      </p:sp>
      <p:sp>
        <p:nvSpPr>
          <p:cNvPr id="8" name="Slide Number Placeholder 7"/>
          <p:cNvSpPr>
            <a:spLocks noGrp="1"/>
          </p:cNvSpPr>
          <p:nvPr>
            <p:ph type="sldNum" sz="quarter" idx="11"/>
          </p:nvPr>
        </p:nvSpPr>
        <p:spPr/>
        <p:txBody>
          <a:bodyPr/>
          <a:lstStyle/>
          <a:p>
            <a:pPr>
              <a:defRPr/>
            </a:pPr>
            <a:fld id="{C9AEBA0E-49B1-4FBA-967A-DFF09A7AD167}" type="slidenum">
              <a:rPr lang="en-GB" smtClean="0"/>
              <a:pPr>
                <a:defRPr/>
              </a:pPr>
              <a:t>8</a:t>
            </a:fld>
            <a:endParaRPr lang="en-GB" dirty="0"/>
          </a:p>
        </p:txBody>
      </p:sp>
      <p:pic>
        <p:nvPicPr>
          <p:cNvPr id="7" name="Picture 6"/>
          <p:cNvPicPr/>
          <p:nvPr/>
        </p:nvPicPr>
        <p:blipFill>
          <a:blip r:embed="rId2"/>
          <a:stretch>
            <a:fillRect/>
          </a:stretch>
        </p:blipFill>
        <p:spPr>
          <a:xfrm>
            <a:off x="1095375" y="1825149"/>
            <a:ext cx="5669280" cy="1737360"/>
          </a:xfrm>
          <a:prstGeom prst="rect">
            <a:avLst/>
          </a:prstGeom>
        </p:spPr>
      </p:pic>
      <p:sp>
        <p:nvSpPr>
          <p:cNvPr id="3" name="TextBox 2"/>
          <p:cNvSpPr txBox="1"/>
          <p:nvPr/>
        </p:nvSpPr>
        <p:spPr>
          <a:xfrm>
            <a:off x="1027172" y="3761601"/>
            <a:ext cx="6553200" cy="276999"/>
          </a:xfrm>
          <a:prstGeom prst="rect">
            <a:avLst/>
          </a:prstGeom>
          <a:noFill/>
        </p:spPr>
        <p:txBody>
          <a:bodyPr wrap="square" rtlCol="0">
            <a:spAutoFit/>
          </a:bodyPr>
          <a:lstStyle/>
          <a:p>
            <a:r>
              <a:rPr lang="en-US" sz="1200" dirty="0">
                <a:solidFill>
                  <a:schemeClr val="bg2"/>
                </a:solidFill>
                <a:latin typeface="+mn-lt"/>
              </a:rPr>
              <a:t>Complete the form then select “</a:t>
            </a:r>
            <a:r>
              <a:rPr lang="en-US" sz="1200" b="1" dirty="0">
                <a:solidFill>
                  <a:schemeClr val="bg2"/>
                </a:solidFill>
                <a:latin typeface="+mn-lt"/>
              </a:rPr>
              <a:t>Create</a:t>
            </a:r>
            <a:r>
              <a:rPr lang="en-US" sz="1200" dirty="0">
                <a:solidFill>
                  <a:schemeClr val="bg2"/>
                </a:solidFill>
                <a:latin typeface="+mn-lt"/>
              </a:rPr>
              <a:t>” </a:t>
            </a:r>
            <a:endParaRPr lang="en-GB" sz="1200" dirty="0">
              <a:solidFill>
                <a:schemeClr val="bg2"/>
              </a:solidFill>
              <a:latin typeface="+mn-lt"/>
            </a:endParaRPr>
          </a:p>
        </p:txBody>
      </p:sp>
      <p:pic>
        <p:nvPicPr>
          <p:cNvPr id="10" name="Picture 9"/>
          <p:cNvPicPr/>
          <p:nvPr/>
        </p:nvPicPr>
        <p:blipFill rotWithShape="1">
          <a:blip r:embed="rId3"/>
          <a:srcRect l="1" t="9581" r="51665" b="4384"/>
          <a:stretch/>
        </p:blipFill>
        <p:spPr>
          <a:xfrm>
            <a:off x="4495800" y="3761601"/>
            <a:ext cx="2438400" cy="251460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517576"/>
            <a:ext cx="6591300" cy="677168"/>
          </a:xfrm>
        </p:spPr>
        <p:txBody>
          <a:bodyPr/>
          <a:lstStyle/>
          <a:p>
            <a:pPr algn="ctr"/>
            <a:r>
              <a:rPr lang="en-US" sz="2000" b="1" dirty="0" smtClean="0">
                <a:effectLst>
                  <a:outerShdw blurRad="38100" dist="38100" dir="2700000" algn="tl">
                    <a:srgbClr val="000000">
                      <a:alpha val="43137"/>
                    </a:srgbClr>
                  </a:outerShdw>
                </a:effectLst>
              </a:rPr>
              <a:t>Submitting Comments</a:t>
            </a:r>
            <a:br>
              <a:rPr lang="en-US" sz="2000" b="1" dirty="0" smtClean="0">
                <a:effectLst>
                  <a:outerShdw blurRad="38100" dist="38100" dir="2700000" algn="tl">
                    <a:srgbClr val="000000">
                      <a:alpha val="43137"/>
                    </a:srgbClr>
                  </a:outerShdw>
                </a:effectLst>
              </a:rPr>
            </a:br>
            <a:endParaRPr lang="en-US" sz="1400" b="1" dirty="0"/>
          </a:p>
        </p:txBody>
      </p:sp>
      <p:sp>
        <p:nvSpPr>
          <p:cNvPr id="5" name="TextBox 4"/>
          <p:cNvSpPr txBox="1"/>
          <p:nvPr/>
        </p:nvSpPr>
        <p:spPr>
          <a:xfrm>
            <a:off x="762000" y="1447800"/>
            <a:ext cx="5943600" cy="276999"/>
          </a:xfrm>
          <a:prstGeom prst="rect">
            <a:avLst/>
          </a:prstGeom>
          <a:noFill/>
        </p:spPr>
        <p:txBody>
          <a:bodyPr wrap="square" rtlCol="0">
            <a:spAutoFit/>
          </a:bodyPr>
          <a:lstStyle/>
          <a:p>
            <a:r>
              <a:rPr lang="en-US" sz="1200" dirty="0" smtClean="0">
                <a:solidFill>
                  <a:schemeClr val="bg2"/>
                </a:solidFill>
                <a:latin typeface="+mn-lt"/>
              </a:rPr>
              <a:t>Under “</a:t>
            </a:r>
            <a:r>
              <a:rPr lang="en-US" sz="1200" b="1" dirty="0" smtClean="0">
                <a:solidFill>
                  <a:schemeClr val="bg2"/>
                </a:solidFill>
                <a:latin typeface="+mn-lt"/>
              </a:rPr>
              <a:t>Services</a:t>
            </a:r>
            <a:r>
              <a:rPr lang="en-US" sz="1200" dirty="0" smtClean="0">
                <a:solidFill>
                  <a:schemeClr val="bg2"/>
                </a:solidFill>
                <a:latin typeface="+mn-lt"/>
              </a:rPr>
              <a:t>” select “</a:t>
            </a:r>
            <a:r>
              <a:rPr lang="en-US" sz="1200" b="1" dirty="0" smtClean="0">
                <a:solidFill>
                  <a:schemeClr val="bg2"/>
                </a:solidFill>
                <a:latin typeface="+mn-lt"/>
              </a:rPr>
              <a:t>Submit Comment</a:t>
            </a:r>
            <a:r>
              <a:rPr lang="en-US" sz="1200" dirty="0" smtClean="0">
                <a:solidFill>
                  <a:schemeClr val="bg2"/>
                </a:solidFill>
                <a:latin typeface="+mn-lt"/>
              </a:rPr>
              <a:t>”</a:t>
            </a:r>
            <a:endParaRPr lang="en-US" sz="1200" dirty="0">
              <a:solidFill>
                <a:schemeClr val="bg2"/>
              </a:solidFill>
              <a:latin typeface="+mn-lt"/>
            </a:endParaRPr>
          </a:p>
        </p:txBody>
      </p:sp>
      <p:sp>
        <p:nvSpPr>
          <p:cNvPr id="7" name="Slide Number Placeholder 6"/>
          <p:cNvSpPr>
            <a:spLocks noGrp="1"/>
          </p:cNvSpPr>
          <p:nvPr>
            <p:ph type="sldNum" sz="quarter" idx="11"/>
          </p:nvPr>
        </p:nvSpPr>
        <p:spPr/>
        <p:txBody>
          <a:bodyPr/>
          <a:lstStyle/>
          <a:p>
            <a:pPr>
              <a:defRPr/>
            </a:pPr>
            <a:fld id="{C9AEBA0E-49B1-4FBA-967A-DFF09A7AD167}" type="slidenum">
              <a:rPr lang="en-GB" smtClean="0"/>
              <a:pPr>
                <a:defRPr/>
              </a:pPr>
              <a:t>9</a:t>
            </a:fld>
            <a:endParaRPr lang="en-GB"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43" y="1903860"/>
            <a:ext cx="59436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r="1870"/>
          <a:stretch/>
        </p:blipFill>
        <p:spPr>
          <a:xfrm>
            <a:off x="3178547" y="4038600"/>
            <a:ext cx="2786907" cy="2286000"/>
          </a:xfrm>
          <a:prstGeom prst="rect">
            <a:avLst/>
          </a:prstGeom>
        </p:spPr>
      </p:pic>
      <p:sp>
        <p:nvSpPr>
          <p:cNvPr id="9" name="TextBox 8"/>
          <p:cNvSpPr txBox="1"/>
          <p:nvPr/>
        </p:nvSpPr>
        <p:spPr>
          <a:xfrm>
            <a:off x="771525" y="3490416"/>
            <a:ext cx="5715000" cy="461665"/>
          </a:xfrm>
          <a:prstGeom prst="rect">
            <a:avLst/>
          </a:prstGeom>
          <a:noFill/>
        </p:spPr>
        <p:txBody>
          <a:bodyPr wrap="square" rtlCol="0">
            <a:spAutoFit/>
          </a:bodyPr>
          <a:lstStyle/>
          <a:p>
            <a:r>
              <a:rPr lang="en-US" sz="1200" dirty="0" smtClean="0">
                <a:solidFill>
                  <a:schemeClr val="bg2"/>
                </a:solidFill>
                <a:latin typeface="+mn-lt"/>
              </a:rPr>
              <a:t>Complete the form, then select “</a:t>
            </a:r>
            <a:r>
              <a:rPr lang="en-US" sz="1200" b="1" dirty="0" smtClean="0">
                <a:solidFill>
                  <a:schemeClr val="bg2"/>
                </a:solidFill>
                <a:latin typeface="+mn-lt"/>
              </a:rPr>
              <a:t>Create</a:t>
            </a:r>
            <a:r>
              <a:rPr lang="en-US" sz="1200" dirty="0" smtClean="0">
                <a:solidFill>
                  <a:schemeClr val="bg2"/>
                </a:solidFill>
                <a:latin typeface="+mn-lt"/>
              </a:rPr>
              <a:t>”.</a:t>
            </a:r>
          </a:p>
          <a:p>
            <a:r>
              <a:rPr lang="en-US" sz="1200" dirty="0" smtClean="0">
                <a:solidFill>
                  <a:schemeClr val="bg2"/>
                </a:solidFill>
                <a:latin typeface="+mn-lt"/>
              </a:rPr>
              <a:t>Facilities Department reviews these monthly.</a:t>
            </a:r>
            <a:endParaRPr lang="en-GB" sz="1200" dirty="0">
              <a:solidFill>
                <a:schemeClr val="bg2"/>
              </a:solidFill>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YouAreNotAlone">
  <a:themeElements>
    <a:clrScheme name="RaboPPT">
      <a:dk1>
        <a:sysClr val="windowText" lastClr="000000"/>
      </a:dk1>
      <a:lt1>
        <a:srgbClr val="FFFFFF"/>
      </a:lt1>
      <a:dk2>
        <a:srgbClr val="FFFFFF"/>
      </a:dk2>
      <a:lt2>
        <a:srgbClr val="000099"/>
      </a:lt2>
      <a:accent1>
        <a:srgbClr val="FFFFFF"/>
      </a:accent1>
      <a:accent2>
        <a:srgbClr val="FF6600"/>
      </a:accent2>
      <a:accent3>
        <a:srgbClr val="000099"/>
      </a:accent3>
      <a:accent4>
        <a:srgbClr val="660066"/>
      </a:accent4>
      <a:accent5>
        <a:srgbClr val="AAAAAA"/>
      </a:accent5>
      <a:accent6>
        <a:srgbClr val="334477"/>
      </a:accent6>
      <a:hlink>
        <a:srgbClr val="777777"/>
      </a:hlink>
      <a:folHlink>
        <a:srgbClr val="87A9CC"/>
      </a:folHlink>
    </a:clrScheme>
    <a:fontScheme name="Rabobank">
      <a:majorFont>
        <a:latin typeface="Myriad SemiBold"/>
        <a:ea typeface=""/>
        <a:cs typeface=""/>
      </a:majorFont>
      <a:minorFont>
        <a:latin typeface="Verdana"/>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TotalTime>
  <Words>741</Words>
  <Application>Microsoft Office PowerPoint</Application>
  <PresentationFormat>Letter Paper (8.5x11 in)</PresentationFormat>
  <Paragraphs>139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SimSun</vt:lpstr>
      <vt:lpstr>Arial</vt:lpstr>
      <vt:lpstr>Calibri</vt:lpstr>
      <vt:lpstr>Times</vt:lpstr>
      <vt:lpstr>Times New Roman</vt:lpstr>
      <vt:lpstr>Verdana</vt:lpstr>
      <vt:lpstr>YouAreNotAlone</vt:lpstr>
      <vt:lpstr>  AAA Companies Web Portal Help Guide   </vt:lpstr>
      <vt:lpstr>Learn About....</vt:lpstr>
      <vt:lpstr>Logging into the AAA Web Portal </vt:lpstr>
      <vt:lpstr>Services Provided by AAA Property Services</vt:lpstr>
      <vt:lpstr>Route Maintenance </vt:lpstr>
      <vt:lpstr>Creating a Service Request </vt:lpstr>
      <vt:lpstr>Reviewing Service Tickets Open and Closed</vt:lpstr>
      <vt:lpstr>Creating a Bid Request </vt:lpstr>
      <vt:lpstr>Submitting Comments </vt:lpstr>
      <vt:lpstr>Calendar of Scheduled Services </vt:lpstr>
      <vt:lpstr>Quality Assurance Forms </vt:lpstr>
      <vt:lpstr>Reporting Afterhours Emergencies</vt:lpstr>
      <vt:lpstr>Questions? </vt:lpstr>
    </vt:vector>
  </TitlesOfParts>
  <Company>Rabobank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twomeyl</dc:creator>
  <cp:lastModifiedBy>Twomey, L (Lisa)</cp:lastModifiedBy>
  <cp:revision>65</cp:revision>
  <dcterms:created xsi:type="dcterms:W3CDTF">2013-01-24T00:51:18Z</dcterms:created>
  <dcterms:modified xsi:type="dcterms:W3CDTF">2016-11-08T22:18:53Z</dcterms:modified>
</cp:coreProperties>
</file>