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79" r:id="rId4"/>
    <p:sldId id="280" r:id="rId5"/>
    <p:sldId id="281" r:id="rId6"/>
    <p:sldId id="266" r:id="rId7"/>
    <p:sldId id="265" r:id="rId8"/>
    <p:sldId id="268" r:id="rId9"/>
    <p:sldId id="269" r:id="rId10"/>
    <p:sldId id="283" r:id="rId11"/>
    <p:sldId id="28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8283" autoAdjust="0"/>
  </p:normalViewPr>
  <p:slideViewPr>
    <p:cSldViewPr snapToGrid="0">
      <p:cViewPr>
        <p:scale>
          <a:sx n="77" d="100"/>
          <a:sy n="77" d="100"/>
        </p:scale>
        <p:origin x="3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6486C-C2C8-472C-BC9E-E1DB2D886BD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81FB-5DE2-4C88-8D24-BB369AC2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9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0160"/>
            <a:ext cx="10515600" cy="539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11900"/>
            <a:ext cx="548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414D-A6DB-43C4-96F1-80B16C58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-faq.com/decl/spiral.anders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340F84C2-0FB4-4117-9382-7F752E4A4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2880"/>
            <a:ext cx="10515600" cy="914400"/>
          </a:xfrm>
        </p:spPr>
        <p:txBody>
          <a:bodyPr/>
          <a:lstStyle/>
          <a:p>
            <a:r>
              <a:rPr lang="en-US" altLang="en-US"/>
              <a:t>What does this C code do?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9DF7831-E05D-4622-88ED-F64D28C1B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24">
              <a:latin typeface="Courier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int foo(char *s)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	int L =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	while (*s++)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		++L;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	return L;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24">
                <a:latin typeface="Courier" charset="0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4E99DC53-240C-45AD-8C09-264BD4933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type of a pointer tells us what kind of load to do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C293D4C6-DE9F-417A-9822-4136C50F5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load byte (</a:t>
            </a:r>
            <a:r>
              <a:rPr lang="en-US" altLang="en-US" dirty="0" err="1"/>
              <a:t>lb</a:t>
            </a:r>
            <a:r>
              <a:rPr lang="en-US" altLang="en-US" dirty="0"/>
              <a:t>) for char *</a:t>
            </a:r>
          </a:p>
          <a:p>
            <a:r>
              <a:rPr lang="en-US" altLang="en-US" dirty="0"/>
              <a:t>Use load half (</a:t>
            </a:r>
            <a:r>
              <a:rPr lang="en-US" altLang="en-US" dirty="0" err="1"/>
              <a:t>lh</a:t>
            </a:r>
            <a:r>
              <a:rPr lang="en-US" altLang="en-US" dirty="0"/>
              <a:t>) for short *</a:t>
            </a:r>
          </a:p>
          <a:p>
            <a:r>
              <a:rPr lang="en-US" altLang="en-US" dirty="0"/>
              <a:t>Use load word (</a:t>
            </a:r>
            <a:r>
              <a:rPr lang="en-US" altLang="en-US" dirty="0" err="1"/>
              <a:t>lw</a:t>
            </a:r>
            <a:r>
              <a:rPr lang="en-US" altLang="en-US" dirty="0"/>
              <a:t>) for </a:t>
            </a:r>
            <a:r>
              <a:rPr lang="en-US" altLang="en-US" dirty="0" err="1"/>
              <a:t>int</a:t>
            </a:r>
            <a:r>
              <a:rPr lang="en-US" altLang="en-US" dirty="0"/>
              <a:t> *</a:t>
            </a:r>
          </a:p>
          <a:p>
            <a:r>
              <a:rPr lang="en-US" altLang="en-US" dirty="0"/>
              <a:t>Use load single precision floating point (</a:t>
            </a:r>
            <a:r>
              <a:rPr lang="en-US" altLang="en-US" dirty="0" err="1"/>
              <a:t>l.s</a:t>
            </a:r>
            <a:r>
              <a:rPr lang="en-US" altLang="en-US" dirty="0"/>
              <a:t>) for float *</a:t>
            </a:r>
          </a:p>
        </p:txBody>
      </p:sp>
    </p:spTree>
    <p:extLst>
      <p:ext uri="{BB962C8B-B14F-4D97-AF65-F5344CB8AC3E}">
        <p14:creationId xmlns:p14="http://schemas.microsoft.com/office/powerpoint/2010/main" val="35346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4E99DC53-240C-45AD-8C09-264BD4933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Pointer arithmetic is often used with pointers to arrays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C293D4C6-DE9F-417A-9822-4136C50F5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80160"/>
            <a:ext cx="6277947" cy="539686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Incrementing a pointer (i.e., ++) makes it point to the next element</a:t>
            </a:r>
          </a:p>
          <a:p>
            <a:r>
              <a:rPr lang="en-US" altLang="en-US" sz="3200" dirty="0"/>
              <a:t>The amount added to the pointer depends on the type of pointer</a:t>
            </a:r>
          </a:p>
          <a:p>
            <a:pPr lvl="1"/>
            <a:r>
              <a:rPr lang="en-US" altLang="en-US" sz="2800" dirty="0"/>
              <a:t>pointer = pointer + </a:t>
            </a:r>
            <a:r>
              <a:rPr lang="en-US" altLang="en-US" sz="2800" dirty="0" err="1"/>
              <a:t>sizeof</a:t>
            </a:r>
            <a:r>
              <a:rPr lang="en-US" altLang="en-US" sz="2800" dirty="0"/>
              <a:t>(</a:t>
            </a:r>
            <a:r>
              <a:rPr lang="en-US" altLang="en-US" sz="2800" i="1" dirty="0"/>
              <a:t>pointer</a:t>
            </a:r>
            <a:r>
              <a:rPr lang="ja-JP" altLang="en-US" sz="2800" i="1" dirty="0"/>
              <a:t>’</a:t>
            </a:r>
            <a:r>
              <a:rPr lang="en-US" altLang="ja-JP" sz="2800" i="1" dirty="0"/>
              <a:t>s type)</a:t>
            </a:r>
          </a:p>
          <a:p>
            <a:pPr lvl="1"/>
            <a:r>
              <a:rPr lang="en-US" altLang="en-US" sz="2800" dirty="0"/>
              <a:t>1 for char *, 4 for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*, 4 for float *, 8 for double *   </a:t>
            </a:r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387A56-6122-4D1E-984E-05D922B9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6482"/>
              </p:ext>
            </p:extLst>
          </p:nvPr>
        </p:nvGraphicFramePr>
        <p:xfrm>
          <a:off x="7564014" y="1097280"/>
          <a:ext cx="3533192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96">
                  <a:extLst>
                    <a:ext uri="{9D8B030D-6E8A-4147-A177-3AD203B41FA5}">
                      <a16:colId xmlns:a16="http://schemas.microsoft.com/office/drawing/2014/main" val="3560834043"/>
                    </a:ext>
                  </a:extLst>
                </a:gridCol>
                <a:gridCol w="1766596">
                  <a:extLst>
                    <a:ext uri="{9D8B030D-6E8A-4147-A177-3AD203B41FA5}">
                      <a16:colId xmlns:a16="http://schemas.microsoft.com/office/drawing/2014/main" val="307096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'c'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5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'h'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9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5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8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1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9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775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4123BB-15CB-4F52-BD5B-7E736FA03117}"/>
              </a:ext>
            </a:extLst>
          </p:cNvPr>
          <p:cNvSpPr txBox="1"/>
          <p:nvPr/>
        </p:nvSpPr>
        <p:spPr>
          <a:xfrm>
            <a:off x="435429" y="5281127"/>
            <a:ext cx="688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</a:rPr>
              <a:t>char string[4] = {'</a:t>
            </a:r>
            <a:r>
              <a:rPr lang="en-US" sz="2400" dirty="0" err="1">
                <a:latin typeface="Courier"/>
              </a:rPr>
              <a:t>c','h','a','r</a:t>
            </a:r>
            <a:r>
              <a:rPr lang="en-US" sz="2400" dirty="0">
                <a:latin typeface="Courier"/>
              </a:rPr>
              <a:t>'};</a:t>
            </a:r>
          </a:p>
          <a:p>
            <a:r>
              <a:rPr lang="en-US" sz="2400" dirty="0" err="1">
                <a:latin typeface="Courier"/>
              </a:rPr>
              <a:t>int</a:t>
            </a:r>
            <a:r>
              <a:rPr lang="en-US" sz="2400" dirty="0">
                <a:latin typeface="Courier"/>
              </a:rPr>
              <a:t> array[2] = {-7, 9};</a:t>
            </a:r>
          </a:p>
        </p:txBody>
      </p:sp>
    </p:spTree>
    <p:extLst>
      <p:ext uri="{BB962C8B-B14F-4D97-AF65-F5344CB8AC3E}">
        <p14:creationId xmlns:p14="http://schemas.microsoft.com/office/powerpoint/2010/main" val="415078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3EA54047-38DA-43AC-B854-361D07636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Convert the C code to MIPS assembly to understand what is going on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0879B096-9D23-4C3E-8F47-82BDA79C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*string)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(*string != 0)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string ++;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10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13076FC3-73AF-4462-AA1D-2422E413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</a:t>
            </a:r>
            <a:r>
              <a:rPr lang="en-US" altLang="en-US" dirty="0"/>
              <a:t>&gt;clicker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027ED20D-B266-4DB4-B36D-E1CAC2134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44556"/>
            <a:ext cx="11036559" cy="55324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Suppose I modified the C code to an integer array from a string.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numNotZero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(*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0)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Which of the following lines of code would correctly execute the instruction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++</a:t>
            </a:r>
            <a:r>
              <a:rPr lang="en-US" alt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?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marL="403433" indent="-403433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AutoNum type="alphaLcParenR"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 $a0, $a0, 1    	b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)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 $a0, $a0, 2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 $a0, $a0, 4    	d) The C code’s behavior is undefined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299773" algn="l"/>
                <a:tab pos="600948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ED93EA2-C16C-43BB-BD49-E676FED5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Clockwise/Spiral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0903-31DA-4BA4-92C5-0C16C018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hlinkClick r:id="rId2"/>
              </a:rPr>
              <a:t>http://c-faq.com/decl/spiral.anderson.html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Parse any C declaration in your head!   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Starting with the unknown element, move in a spiral/clockwise direction; when encountering the following elements replace them with the corresponding English statements:</a:t>
            </a:r>
          </a:p>
          <a:p>
            <a:pPr marL="795660" lvl="1" indent="-403433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ea typeface="ＭＳ Ｐゴシック" pitchFamily="-65" charset="-128"/>
              </a:rPr>
              <a:t>[X] or [] =&gt; Array X size of... or Array undefined size of...</a:t>
            </a:r>
          </a:p>
          <a:p>
            <a:pPr marL="795660" lvl="1" indent="-403433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ea typeface="ＭＳ Ｐゴシック" pitchFamily="-65" charset="-128"/>
              </a:rPr>
              <a:t>(type1, type2) =&gt; function passing type1 and type2 returning...</a:t>
            </a:r>
          </a:p>
          <a:p>
            <a:pPr marL="795660" lvl="1" indent="-403433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ea typeface="ＭＳ Ｐゴシック" pitchFamily="-65" charset="-128"/>
              </a:rPr>
              <a:t>* =&gt; pointer(s) to...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Keep doing this in a spiral/clockwise direction until all tokens have been covered.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Always resolve anything in parenthesis first!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r>
              <a:rPr lang="da-DK" dirty="0" err="1">
                <a:ea typeface="ＭＳ Ｐゴシック" charset="0"/>
              </a:rPr>
              <a:t>char</a:t>
            </a:r>
            <a:r>
              <a:rPr lang="da-DK" dirty="0">
                <a:ea typeface="ＭＳ Ｐゴシック" charset="0"/>
              </a:rPr>
              <a:t> *</a:t>
            </a:r>
            <a:r>
              <a:rPr lang="da-DK" dirty="0" err="1">
                <a:ea typeface="ＭＳ Ｐゴシック" charset="0"/>
              </a:rPr>
              <a:t>str</a:t>
            </a:r>
            <a:r>
              <a:rPr lang="da-DK" dirty="0">
                <a:ea typeface="ＭＳ Ｐゴシック" charset="0"/>
              </a:rPr>
              <a:t>[10];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3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07818A0-0F1D-4B05-A9F2-053D5D59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 (Arrays and Pointers)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7E2F1DB-906A-41DA-ABB2-EABE29E4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200" dirty="0">
              <a:latin typeface="Courier"/>
            </a:endParaRPr>
          </a:p>
          <a:p>
            <a:endParaRPr lang="en-US" altLang="en-US" sz="3200" dirty="0">
              <a:latin typeface="Courier"/>
            </a:endParaRPr>
          </a:p>
          <a:p>
            <a:pPr marL="784454" lvl="2" indent="0">
              <a:buNone/>
            </a:pPr>
            <a:r>
              <a:rPr lang="fr-FR" altLang="en-US" sz="2400" dirty="0">
                <a:latin typeface="Courier"/>
              </a:rPr>
              <a:t> </a:t>
            </a:r>
            <a:r>
              <a:rPr lang="fr-FR" altLang="en-US" sz="2400" dirty="0" err="1">
                <a:latin typeface="Courier"/>
              </a:rPr>
              <a:t>int</a:t>
            </a:r>
            <a:r>
              <a:rPr lang="fr-FR" altLang="en-US" sz="2400" dirty="0">
                <a:latin typeface="Courier"/>
              </a:rPr>
              <a:t> *x[];</a:t>
            </a:r>
          </a:p>
          <a:p>
            <a:pPr marL="784454" lvl="2" indent="0">
              <a:buNone/>
            </a:pPr>
            <a:endParaRPr lang="fr-FR" altLang="en-US" sz="2400" dirty="0">
              <a:latin typeface="Courier"/>
            </a:endParaRPr>
          </a:p>
          <a:p>
            <a:pPr marL="784454" lvl="2" indent="0">
              <a:buNone/>
            </a:pPr>
            <a:endParaRPr lang="fr-FR" altLang="en-US" sz="2400" dirty="0">
              <a:latin typeface="Courier"/>
            </a:endParaRPr>
          </a:p>
          <a:p>
            <a:pPr marL="784454" lvl="2" indent="0">
              <a:buNone/>
            </a:pPr>
            <a:endParaRPr lang="fr-FR" altLang="en-US" sz="2400" dirty="0">
              <a:latin typeface="Courier"/>
            </a:endParaRPr>
          </a:p>
          <a:p>
            <a:pPr marL="784454" lvl="2" indent="0">
              <a:buNone/>
            </a:pPr>
            <a:endParaRPr lang="fr-FR" altLang="en-US" sz="2400" dirty="0">
              <a:latin typeface="Courier"/>
            </a:endParaRPr>
          </a:p>
          <a:p>
            <a:pPr marL="784454" lvl="2" indent="0">
              <a:buNone/>
            </a:pPr>
            <a:endParaRPr lang="fr-FR" altLang="en-US" sz="2400" dirty="0">
              <a:latin typeface="Courier"/>
            </a:endParaRPr>
          </a:p>
          <a:p>
            <a:pPr marL="784454" lvl="2" indent="0">
              <a:buNone/>
            </a:pPr>
            <a:r>
              <a:rPr lang="fr-FR" altLang="en-US" sz="2400" dirty="0">
                <a:latin typeface="Courier"/>
              </a:rPr>
              <a:t> </a:t>
            </a:r>
            <a:r>
              <a:rPr lang="fr-FR" altLang="en-US" sz="2400" dirty="0" err="1">
                <a:latin typeface="Courier"/>
              </a:rPr>
              <a:t>int</a:t>
            </a:r>
            <a:r>
              <a:rPr lang="fr-FR" altLang="en-US" sz="2400" dirty="0">
                <a:latin typeface="Courier"/>
              </a:rPr>
              <a:t> (*y)[];</a:t>
            </a:r>
            <a:endParaRPr lang="en-US" alt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249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6DD7ACF-F81C-466A-BBCE-FBBA9DA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 (Const and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1979-AFE2-4CD1-B51E-37356C45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endParaRPr lang="en-US" dirty="0">
              <a:latin typeface="Courier"/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"/>
                <a:ea typeface="ＭＳ Ｐゴシック" charset="0"/>
              </a:rPr>
              <a:t>	</a:t>
            </a:r>
            <a:r>
              <a:rPr lang="en-US" dirty="0" err="1">
                <a:latin typeface="Courier"/>
                <a:ea typeface="ＭＳ Ｐゴシック" charset="0"/>
              </a:rPr>
              <a:t>const</a:t>
            </a:r>
            <a:r>
              <a:rPr lang="en-US" dirty="0">
                <a:latin typeface="Courier"/>
                <a:ea typeface="ＭＳ Ｐゴシック" charset="0"/>
              </a:rPr>
              <a:t> char *</a:t>
            </a:r>
            <a:r>
              <a:rPr lang="en-US" dirty="0" err="1">
                <a:latin typeface="Courier"/>
                <a:ea typeface="ＭＳ Ｐゴシック" charset="0"/>
              </a:rPr>
              <a:t>chptr</a:t>
            </a:r>
            <a:r>
              <a:rPr lang="en-US" dirty="0">
                <a:latin typeface="Courier"/>
                <a:ea typeface="ＭＳ Ｐゴシック" charset="0"/>
              </a:rPr>
              <a:t>;</a:t>
            </a:r>
          </a:p>
          <a:p>
            <a:pPr marL="0" indent="0">
              <a:buNone/>
              <a:defRPr/>
            </a:pPr>
            <a:endParaRPr lang="en-US" dirty="0">
              <a:latin typeface="Courier"/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"/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"/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"/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"/>
                <a:ea typeface="ＭＳ Ｐゴシック" charset="0"/>
              </a:rPr>
              <a:t>	char * </a:t>
            </a:r>
            <a:r>
              <a:rPr lang="en-US" dirty="0" err="1">
                <a:latin typeface="Courier"/>
                <a:ea typeface="ＭＳ Ｐゴシック" charset="0"/>
              </a:rPr>
              <a:t>const</a:t>
            </a:r>
            <a:r>
              <a:rPr lang="en-US" dirty="0">
                <a:latin typeface="Courier"/>
                <a:ea typeface="ＭＳ Ｐゴシック" charset="0"/>
              </a:rPr>
              <a:t> </a:t>
            </a:r>
            <a:r>
              <a:rPr lang="en-US" dirty="0" err="1">
                <a:latin typeface="Courier"/>
                <a:ea typeface="ＭＳ Ｐゴシック" charset="0"/>
              </a:rPr>
              <a:t>chptr</a:t>
            </a:r>
            <a:r>
              <a:rPr lang="en-US" dirty="0">
                <a:latin typeface="Courier"/>
                <a:ea typeface="ＭＳ Ｐゴシック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D8DF1-1FEB-4C69-9A03-A70947B001CD}"/>
              </a:ext>
            </a:extLst>
          </p:cNvPr>
          <p:cNvSpPr txBox="1"/>
          <p:nvPr/>
        </p:nvSpPr>
        <p:spPr>
          <a:xfrm>
            <a:off x="7118280" y="4245429"/>
            <a:ext cx="4801721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rgbClr val="FF0000"/>
                </a:solidFill>
              </a:rPr>
              <a:t>chptr</a:t>
            </a:r>
            <a:r>
              <a:rPr lang="en-US" sz="2400" dirty="0">
                <a:solidFill>
                  <a:srgbClr val="FF0000"/>
                </a:solidFill>
              </a:rPr>
              <a:t> is …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400" dirty="0">
                <a:solidFill>
                  <a:srgbClr val="FF0000"/>
                </a:solidFill>
              </a:rPr>
              <a:t>A character that points to a constant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400" dirty="0">
                <a:solidFill>
                  <a:srgbClr val="FF0000"/>
                </a:solidFill>
              </a:rPr>
              <a:t>A pointer to a char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400" dirty="0">
                <a:solidFill>
                  <a:srgbClr val="FF0000"/>
                </a:solidFill>
              </a:rPr>
              <a:t>A constant pointer to a char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400" dirty="0">
                <a:solidFill>
                  <a:srgbClr val="FF0000"/>
                </a:solidFill>
              </a:rPr>
              <a:t>A pointer to a constant char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1B0BAC6-51B0-4E6A-8780-676B1357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 (Functions and Pointers)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34FC34D-CC82-4C22-B5D8-FDC5F30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latin typeface="Courier"/>
            </a:endParaRPr>
          </a:p>
          <a:p>
            <a:pPr marL="0" indent="0">
              <a:buNone/>
            </a:pPr>
            <a:r>
              <a:rPr lang="fr-FR" altLang="en-US" dirty="0">
                <a:latin typeface="Courier"/>
              </a:rPr>
              <a:t>	</a:t>
            </a:r>
            <a:r>
              <a:rPr lang="fr-FR" altLang="en-US" dirty="0" err="1">
                <a:latin typeface="Courier"/>
              </a:rPr>
              <a:t>int</a:t>
            </a:r>
            <a:r>
              <a:rPr lang="fr-FR" altLang="en-US" dirty="0">
                <a:latin typeface="Courier"/>
              </a:rPr>
              <a:t> *z(</a:t>
            </a:r>
            <a:r>
              <a:rPr lang="fr-FR" altLang="en-US" dirty="0" err="1">
                <a:latin typeface="Courier"/>
              </a:rPr>
              <a:t>int</a:t>
            </a:r>
            <a:r>
              <a:rPr lang="fr-FR" altLang="en-US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fr-FR" altLang="en-US" dirty="0">
              <a:latin typeface="Courier"/>
            </a:endParaRPr>
          </a:p>
          <a:p>
            <a:pPr marL="0" indent="0">
              <a:buNone/>
            </a:pPr>
            <a:endParaRPr lang="fr-FR" altLang="en-US" dirty="0">
              <a:latin typeface="Courier"/>
            </a:endParaRPr>
          </a:p>
          <a:p>
            <a:pPr marL="0" indent="0">
              <a:buNone/>
            </a:pPr>
            <a:endParaRPr lang="fr-FR" altLang="en-US" dirty="0">
              <a:latin typeface="Courier"/>
            </a:endParaRPr>
          </a:p>
          <a:p>
            <a:pPr marL="0" indent="0">
              <a:buNone/>
            </a:pPr>
            <a:endParaRPr lang="fr-FR" altLang="en-US" dirty="0">
              <a:latin typeface="Courier"/>
            </a:endParaRPr>
          </a:p>
          <a:p>
            <a:pPr marL="0" indent="0">
              <a:buNone/>
            </a:pPr>
            <a:r>
              <a:rPr lang="fr-FR" altLang="en-US" dirty="0">
                <a:latin typeface="Courier"/>
              </a:rPr>
              <a:t>	</a:t>
            </a:r>
            <a:r>
              <a:rPr lang="fr-FR" altLang="en-US" dirty="0" err="1">
                <a:latin typeface="Courier"/>
              </a:rPr>
              <a:t>int</a:t>
            </a:r>
            <a:r>
              <a:rPr lang="fr-FR" altLang="en-US" dirty="0">
                <a:latin typeface="Courier"/>
              </a:rPr>
              <a:t> (*q)(</a:t>
            </a:r>
            <a:r>
              <a:rPr lang="fr-FR" altLang="en-US" dirty="0" err="1">
                <a:latin typeface="Courier"/>
              </a:rPr>
              <a:t>int</a:t>
            </a:r>
            <a:r>
              <a:rPr lang="fr-FR" altLang="en-US" dirty="0">
                <a:latin typeface="Courier"/>
              </a:rPr>
              <a:t>);</a:t>
            </a:r>
            <a:endParaRPr lang="en-US" altLang="en-US" dirty="0">
              <a:latin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C6C01-518C-48F2-9AAF-AE5B3987329B}"/>
              </a:ext>
            </a:extLst>
          </p:cNvPr>
          <p:cNvSpPr txBox="1"/>
          <p:nvPr/>
        </p:nvSpPr>
        <p:spPr>
          <a:xfrm>
            <a:off x="6553480" y="3229927"/>
            <a:ext cx="4800320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q is …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000" dirty="0">
                <a:solidFill>
                  <a:srgbClr val="FF0000"/>
                </a:solidFill>
              </a:rPr>
              <a:t>A pointer to an integer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000" dirty="0">
                <a:solidFill>
                  <a:srgbClr val="FF0000"/>
                </a:solidFill>
              </a:rPr>
              <a:t>A pointer to an integer that is multiplied with a different integer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000" dirty="0">
                <a:solidFill>
                  <a:srgbClr val="FF0000"/>
                </a:solidFill>
              </a:rPr>
              <a:t>A function that takes an integer and returns a pointer to an integer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000" dirty="0">
                <a:solidFill>
                  <a:srgbClr val="FF0000"/>
                </a:solidFill>
              </a:rPr>
              <a:t>A function that takes a pointer to an integer and returns an integer</a:t>
            </a:r>
          </a:p>
          <a:p>
            <a:pPr marL="403433" indent="-403433">
              <a:buFontTx/>
              <a:buAutoNum type="alphaLcParenR"/>
              <a:defRPr/>
            </a:pPr>
            <a:r>
              <a:rPr lang="en-US" sz="2000" dirty="0">
                <a:solidFill>
                  <a:srgbClr val="FF0000"/>
                </a:solidFill>
              </a:rPr>
              <a:t>A pointer to a function that takes an integer and returns an integer</a:t>
            </a:r>
          </a:p>
          <a:p>
            <a:pPr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B93BDF1-B5B9-4B94-A3CA-53AC3397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Compilers/assemblers insert padding to “naturally align” data in structs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9E9008E-D570-4FBD-AFF0-7CA75D90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Structs are like arrays, but the elements can be different types.</a:t>
            </a:r>
          </a:p>
          <a:p>
            <a:pPr lvl="1"/>
            <a:r>
              <a:rPr lang="en-US" altLang="en-US" dirty="0"/>
              <a:t>Same with objects</a:t>
            </a:r>
          </a:p>
          <a:p>
            <a:endParaRPr lang="en-US" altLang="en-US" dirty="0"/>
          </a:p>
          <a:p>
            <a:r>
              <a:rPr lang="en-US" altLang="en-US" dirty="0"/>
              <a:t>Sometimes you can reorganize fields to eliminate padding.</a:t>
            </a:r>
          </a:p>
          <a:p>
            <a:r>
              <a:rPr lang="en-US" altLang="en-US" dirty="0"/>
              <a:t>Structs must align to the largest data type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20487" name="Picture 6" descr="structure.jpg">
            <a:extLst>
              <a:ext uri="{FF2B5EF4-FFF2-40B4-BE49-F238E27FC236}">
                <a16:creationId xmlns:a16="http://schemas.microsoft.com/office/drawing/2014/main" id="{8D2F41A0-56A5-4D65-864E-B8D11F3F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07" y="4450362"/>
            <a:ext cx="8205507" cy="181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3">
            <a:extLst>
              <a:ext uri="{FF2B5EF4-FFF2-40B4-BE49-F238E27FC236}">
                <a16:creationId xmlns:a16="http://schemas.microsoft.com/office/drawing/2014/main" id="{8534B75E-AABF-44E4-83AC-1A2D40D4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412" y="4504765"/>
            <a:ext cx="184731" cy="3639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765"/>
          </a:p>
        </p:txBody>
      </p:sp>
      <p:sp>
        <p:nvSpPr>
          <p:cNvPr id="20489" name="TextBox 1">
            <a:extLst>
              <a:ext uri="{FF2B5EF4-FFF2-40B4-BE49-F238E27FC236}">
                <a16:creationId xmlns:a16="http://schemas.microsoft.com/office/drawing/2014/main" id="{7AB1010A-F49A-4B38-98FF-4CCF1D5B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99" y="4203876"/>
            <a:ext cx="2581156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Courier" charset="0"/>
              </a:rPr>
              <a:t>struct {</a:t>
            </a:r>
          </a:p>
          <a:p>
            <a:r>
              <a:rPr lang="en-US" altLang="en-US" sz="2400" dirty="0">
                <a:latin typeface="Courier" charset="0"/>
              </a:rPr>
              <a:t>  </a:t>
            </a:r>
            <a:r>
              <a:rPr lang="en-US" altLang="en-US" sz="2400" dirty="0" err="1">
                <a:latin typeface="Courier" charset="0"/>
              </a:rPr>
              <a:t>int</a:t>
            </a:r>
            <a:r>
              <a:rPr lang="en-US" altLang="en-US" sz="2400" dirty="0">
                <a:latin typeface="Courier" charset="0"/>
              </a:rPr>
              <a:t> a;</a:t>
            </a:r>
          </a:p>
          <a:p>
            <a:r>
              <a:rPr lang="en-US" altLang="en-US" sz="2400" dirty="0">
                <a:latin typeface="Courier" charset="0"/>
              </a:rPr>
              <a:t>  char b;</a:t>
            </a:r>
          </a:p>
          <a:p>
            <a:r>
              <a:rPr lang="en-US" altLang="en-US" sz="2400" dirty="0">
                <a:latin typeface="Courier" charset="0"/>
              </a:rPr>
              <a:t>  short c[4];</a:t>
            </a:r>
          </a:p>
          <a:p>
            <a:r>
              <a:rPr lang="en-US" altLang="en-US" sz="2400" dirty="0">
                <a:latin typeface="Courier" charset="0"/>
              </a:rPr>
              <a:t>  </a:t>
            </a:r>
            <a:r>
              <a:rPr lang="en-US" altLang="en-US" sz="2400" dirty="0" err="1">
                <a:latin typeface="Courier" charset="0"/>
              </a:rPr>
              <a:t>int</a:t>
            </a:r>
            <a:r>
              <a:rPr lang="en-US" altLang="en-US" sz="2400" dirty="0">
                <a:latin typeface="Courier" charset="0"/>
              </a:rPr>
              <a:t> d;</a:t>
            </a:r>
          </a:p>
          <a:p>
            <a:r>
              <a:rPr lang="en-US" altLang="en-US" sz="2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01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BECC6F4-9565-4C63-9D68-852E6ED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this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F230-59E1-4D51-832C-DE89E634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>
                <a:latin typeface="Courier"/>
              </a:rPr>
              <a:t>struct</a:t>
            </a: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</a:rPr>
              <a:t>   char c;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</a:rPr>
              <a:t>   char *</a:t>
            </a:r>
            <a:r>
              <a:rPr lang="en-US" dirty="0" err="1">
                <a:latin typeface="Courier"/>
              </a:rPr>
              <a:t>c_ptr</a:t>
            </a:r>
            <a:r>
              <a:rPr lang="en-US" dirty="0">
                <a:latin typeface="Courier"/>
              </a:rPr>
              <a:t>[4];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</a:rPr>
              <a:t>}</a:t>
            </a:r>
          </a:p>
          <a:p>
            <a:pPr marL="0" indent="0">
              <a:buNone/>
              <a:defRPr/>
            </a:pPr>
            <a:endParaRPr lang="en-US" dirty="0">
              <a:latin typeface="Courier"/>
            </a:endParaRP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bytes</a:t>
            </a: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bytes</a:t>
            </a: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bytes</a:t>
            </a: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 bytes</a:t>
            </a: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bytes</a:t>
            </a:r>
          </a:p>
        </p:txBody>
      </p:sp>
    </p:spTree>
    <p:extLst>
      <p:ext uri="{BB962C8B-B14F-4D97-AF65-F5344CB8AC3E}">
        <p14:creationId xmlns:p14="http://schemas.microsoft.com/office/powerpoint/2010/main" val="234360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3FA2C56A-8A30-4FBD-85FA-8CC8595F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Pointers, the Spiral Rule, and Structs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8C369D7-F09A-474E-A9BB-BA0D23AFE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5995467" algn="l"/>
              </a:tabLst>
            </a:pPr>
            <a:r>
              <a:rPr lang="en-US" altLang="en-US" dirty="0"/>
              <a:t>How to read C type declarations</a:t>
            </a:r>
          </a:p>
          <a:p>
            <a:pPr>
              <a:tabLst>
                <a:tab pos="5995467" algn="l"/>
              </a:tabLst>
            </a:pPr>
            <a:endParaRPr lang="en-US" altLang="en-US" dirty="0"/>
          </a:p>
          <a:p>
            <a:pPr>
              <a:tabLst>
                <a:tab pos="5995467" algn="l"/>
              </a:tabLst>
            </a:pPr>
            <a:r>
              <a:rPr lang="en-US" altLang="en-US" dirty="0"/>
              <a:t>C Strings</a:t>
            </a:r>
          </a:p>
          <a:p>
            <a:pPr lvl="1">
              <a:tabLst>
                <a:tab pos="5995467" algn="l"/>
              </a:tabLst>
            </a:pPr>
            <a:r>
              <a:rPr lang="en-US" altLang="en-US" dirty="0"/>
              <a:t>ASCII and null-termination</a:t>
            </a:r>
          </a:p>
          <a:p>
            <a:pPr>
              <a:tabLst>
                <a:tab pos="5995467" algn="l"/>
              </a:tabLst>
            </a:pPr>
            <a:endParaRPr lang="en-US" altLang="en-US" dirty="0"/>
          </a:p>
          <a:p>
            <a:pPr>
              <a:tabLst>
                <a:tab pos="5995467" algn="l"/>
              </a:tabLst>
            </a:pPr>
            <a:r>
              <a:rPr lang="en-US" altLang="en-US" dirty="0"/>
              <a:t>Array Indexing vs. Pointers</a:t>
            </a:r>
          </a:p>
          <a:p>
            <a:pPr lvl="1">
              <a:tabLst>
                <a:tab pos="5995467" algn="l"/>
              </a:tabLst>
            </a:pPr>
            <a:r>
              <a:rPr lang="en-US" altLang="en-US" dirty="0"/>
              <a:t>Pointer arithmetic, in particular </a:t>
            </a:r>
          </a:p>
          <a:p>
            <a:pPr>
              <a:tabLst>
                <a:tab pos="5995467" algn="l"/>
              </a:tabLst>
            </a:pPr>
            <a:endParaRPr lang="en-US" altLang="en-US" dirty="0"/>
          </a:p>
          <a:p>
            <a:pPr>
              <a:tabLst>
                <a:tab pos="5995467" algn="l"/>
              </a:tabLst>
            </a:pPr>
            <a:r>
              <a:rPr lang="en-US" altLang="en-US" dirty="0"/>
              <a:t>Structs</a:t>
            </a:r>
          </a:p>
          <a:p>
            <a:pPr lvl="1">
              <a:tabLst>
                <a:tab pos="5995467" algn="l"/>
              </a:tabLst>
            </a:pPr>
            <a:r>
              <a:rPr lang="en-US" altLang="en-US" dirty="0"/>
              <a:t>Non-homogenous arrays</a:t>
            </a:r>
          </a:p>
          <a:p>
            <a:pPr lvl="1">
              <a:tabLst>
                <a:tab pos="5995467" algn="l"/>
              </a:tabLst>
            </a:pPr>
            <a:r>
              <a:rPr lang="en-US" altLang="en-US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085557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E79E9637-C7DC-446F-9D73-7F630EB4E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06867"/>
            <a:r>
              <a:rPr lang="en-US" altLang="en-US"/>
              <a:t>Summary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7C49A777-476C-4DC4-B252-8CB26BB8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2575" indent="-302575" defTabSz="806867"/>
            <a:r>
              <a:rPr lang="en-US" altLang="en-US"/>
              <a:t>Pointers are just addresses!!</a:t>
            </a:r>
          </a:p>
          <a:p>
            <a:pPr marL="655579" lvl="1" indent="-252146" defTabSz="806867"/>
            <a:r>
              <a:rPr lang="ja-JP" altLang="en-US"/>
              <a:t>“</a:t>
            </a:r>
            <a:r>
              <a:rPr lang="en-US" altLang="ja-JP"/>
              <a:t>Pointees</a:t>
            </a:r>
            <a:r>
              <a:rPr lang="ja-JP" altLang="en-US"/>
              <a:t>”</a:t>
            </a:r>
            <a:r>
              <a:rPr lang="en-US" altLang="ja-JP"/>
              <a:t> are locations in memory</a:t>
            </a:r>
          </a:p>
          <a:p>
            <a:pPr marL="302575" indent="-302575" defTabSz="806867"/>
            <a:r>
              <a:rPr lang="en-US" altLang="en-US"/>
              <a:t>Pointer arithmetic updates the address held by the pointer</a:t>
            </a:r>
          </a:p>
          <a:p>
            <a:pPr marL="655579" lvl="1" indent="-252146" defTabSz="806867"/>
            <a:r>
              <a:rPr lang="ja-JP" altLang="en-US"/>
              <a:t>“</a:t>
            </a:r>
            <a:r>
              <a:rPr lang="en-US" altLang="ja-JP"/>
              <a:t>string ++</a:t>
            </a:r>
            <a:r>
              <a:rPr lang="ja-JP" altLang="en-US"/>
              <a:t>”</a:t>
            </a:r>
            <a:r>
              <a:rPr lang="en-US" altLang="ja-JP"/>
              <a:t> points to the next element in an array</a:t>
            </a:r>
          </a:p>
          <a:p>
            <a:pPr marL="655579" lvl="1" indent="-252146" defTabSz="806867"/>
            <a:r>
              <a:rPr lang="en-US" altLang="en-US"/>
              <a:t>Pointers are typed so address is incremented by sizeof(pointee)</a:t>
            </a:r>
          </a:p>
        </p:txBody>
      </p:sp>
    </p:spTree>
    <p:extLst>
      <p:ext uri="{BB962C8B-B14F-4D97-AF65-F5344CB8AC3E}">
        <p14:creationId xmlns:p14="http://schemas.microsoft.com/office/powerpoint/2010/main" val="13782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/>
              <a:t>Representing strings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362076"/>
            <a:ext cx="10061576" cy="1914525"/>
          </a:xfrm>
        </p:spPr>
        <p:txBody>
          <a:bodyPr/>
          <a:lstStyle/>
          <a:p>
            <a:pPr marL="307718" indent="-307718" defTabSz="820583"/>
            <a:r>
              <a:rPr lang="en-US" sz="2000" dirty="0">
                <a:latin typeface="Trebuchet MS" charset="0"/>
              </a:rPr>
              <a:t>A C-style string is represented by an array of bytes.</a:t>
            </a:r>
          </a:p>
          <a:p>
            <a:pPr marL="666723" lvl="1" indent="-256432" defTabSz="820583"/>
            <a:r>
              <a:rPr lang="en-US" sz="2000" dirty="0">
                <a:latin typeface="Trebuchet MS" charset="0"/>
                <a:ea typeface="ＭＳ Ｐゴシック" charset="0"/>
              </a:rPr>
              <a:t>Elements are one-byte </a:t>
            </a:r>
            <a:r>
              <a:rPr lang="en-US" sz="20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ASCII codes</a:t>
            </a:r>
            <a:r>
              <a:rPr lang="en-US" sz="2000" dirty="0">
                <a:latin typeface="Trebuchet MS" charset="0"/>
                <a:ea typeface="ＭＳ Ｐゴシック" charset="0"/>
              </a:rPr>
              <a:t> for each character.</a:t>
            </a:r>
          </a:p>
          <a:p>
            <a:pPr marL="666723" lvl="1" indent="-256432" defTabSz="820583"/>
            <a:r>
              <a:rPr lang="en-US" sz="2000" dirty="0">
                <a:latin typeface="Trebuchet MS" charset="0"/>
                <a:ea typeface="ＭＳ Ｐゴシック" charset="0"/>
              </a:rPr>
              <a:t>A 0 value marks the end of the array.</a:t>
            </a: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</p:txBody>
      </p:sp>
      <p:graphicFrame>
        <p:nvGraphicFramePr>
          <p:cNvPr id="60420" name="Group 4"/>
          <p:cNvGraphicFramePr>
            <a:graphicFrameLocks noGrp="1"/>
          </p:cNvGraphicFramePr>
          <p:nvPr>
            <p:extLst/>
          </p:nvPr>
        </p:nvGraphicFramePr>
        <p:xfrm>
          <a:off x="2303986" y="2666999"/>
          <a:ext cx="7584028" cy="3988834"/>
        </p:xfrm>
        <a:graphic>
          <a:graphicData uri="http://schemas.openxmlformats.org/drawingml/2006/table">
            <a:tbl>
              <a:tblPr/>
              <a:tblGrid>
                <a:gridCol w="54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7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0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1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01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1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66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space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@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`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!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96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#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U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u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&amp;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X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x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J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Z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j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z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+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59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;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[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{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,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&lt;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\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|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=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]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}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212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62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&gt;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78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94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^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110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126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~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705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47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63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79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95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_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111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127</a:t>
                      </a:r>
                    </a:p>
                  </a:txBody>
                  <a:tcPr marL="83131" marR="83131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del</a:t>
                      </a:r>
                    </a:p>
                  </a:txBody>
                  <a:tcPr marL="83131" marR="83131" marT="0" marB="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4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20583"/>
            <a:r>
              <a:rPr lang="en-US" dirty="0"/>
              <a:t>Strings in C are terminated by the null character (0)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2075"/>
            <a:ext cx="10462202" cy="4972050"/>
          </a:xfrm>
        </p:spPr>
        <p:txBody>
          <a:bodyPr/>
          <a:lstStyle/>
          <a:p>
            <a:pPr marL="307718" indent="-307718" defTabSz="820583"/>
            <a:r>
              <a:rPr lang="en-US" sz="2000" dirty="0">
                <a:latin typeface="Trebuchet MS" charset="0"/>
              </a:rPr>
              <a:t>For example, </a:t>
            </a:r>
            <a:r>
              <a:rPr lang="ja-JP" altLang="en-US" sz="2000" dirty="0">
                <a:latin typeface="Trebuchet MS" charset="0"/>
              </a:rPr>
              <a:t>“</a:t>
            </a:r>
            <a:r>
              <a:rPr lang="en-US" altLang="ja-JP" sz="2000" dirty="0">
                <a:latin typeface="Trebuchet MS" charset="0"/>
              </a:rPr>
              <a:t>Harry Potter</a:t>
            </a:r>
            <a:r>
              <a:rPr lang="ja-JP" altLang="en-US" sz="2000" dirty="0">
                <a:latin typeface="Trebuchet MS" charset="0"/>
              </a:rPr>
              <a:t>”</a:t>
            </a:r>
            <a:r>
              <a:rPr lang="en-US" altLang="ja-JP" sz="2000" dirty="0">
                <a:latin typeface="Trebuchet MS" charset="0"/>
              </a:rPr>
              <a:t> can be stored as a 13-byte array.</a:t>
            </a: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307718" indent="-307718" defTabSz="820583"/>
            <a:endParaRPr lang="en-US" sz="2000" dirty="0">
              <a:latin typeface="Trebuchet MS" charset="0"/>
            </a:endParaRPr>
          </a:p>
          <a:p>
            <a:pPr marL="0" indent="0" defTabSz="820583">
              <a:buNone/>
            </a:pPr>
            <a:endParaRPr lang="en-US" sz="2000" dirty="0">
              <a:latin typeface="Trebuchet MS" charset="0"/>
            </a:endParaRP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extLst/>
          </p:nvPr>
        </p:nvGraphicFramePr>
        <p:xfrm>
          <a:off x="2439760" y="2035852"/>
          <a:ext cx="7135093" cy="709940"/>
        </p:xfrm>
        <a:graphic>
          <a:graphicData uri="http://schemas.openxmlformats.org/drawingml/2006/table">
            <a:tbl>
              <a:tblPr/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9592"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72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97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114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114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121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80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111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116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116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101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114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83127" marR="83127" marT="40325" marB="403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</a:rPr>
                        <a:t>\0</a:t>
                      </a:r>
                    </a:p>
                  </a:txBody>
                  <a:tcPr marL="83127" marR="83127" marT="40325" marB="40325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2-dimensional arrays in C are laid out in memory as one big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A[100][200]</a:t>
            </a:r>
            <a:r>
              <a:rPr lang="en-US" dirty="0"/>
              <a:t>is essentially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A[20000]</a:t>
            </a:r>
          </a:p>
          <a:p>
            <a:r>
              <a:rPr lang="en-US" dirty="0"/>
              <a:t>“row major order” = rows are laid out contiguously</a:t>
            </a:r>
          </a:p>
          <a:p>
            <a:pPr lvl="1"/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][j+1] comes right after A[</a:t>
            </a:r>
            <a:r>
              <a:rPr lang="en-US" sz="2800" dirty="0" err="1"/>
              <a:t>i</a:t>
            </a:r>
            <a:r>
              <a:rPr lang="en-US" sz="2800" dirty="0"/>
              <a:t>][j]</a:t>
            </a:r>
          </a:p>
          <a:p>
            <a:pPr lvl="1"/>
            <a:r>
              <a:rPr lang="en-US" sz="2800" dirty="0"/>
              <a:t>A[i+1][0] comes right after A[</a:t>
            </a:r>
            <a:r>
              <a:rPr lang="en-US" sz="2800" dirty="0" err="1"/>
              <a:t>i</a:t>
            </a:r>
            <a:r>
              <a:rPr lang="en-US" sz="2800" dirty="0"/>
              <a:t>][199]</a:t>
            </a:r>
          </a:p>
          <a:p>
            <a:pPr lvl="1"/>
            <a:r>
              <a:rPr lang="en-US" sz="2800" dirty="0"/>
              <a:t>&amp;A[</a:t>
            </a:r>
            <a:r>
              <a:rPr lang="en-US" sz="2800" dirty="0" err="1"/>
              <a:t>i</a:t>
            </a:r>
            <a:r>
              <a:rPr lang="en-US" sz="2800" dirty="0"/>
              <a:t>][j] = &amp;A[0][0] + ((</a:t>
            </a:r>
            <a:r>
              <a:rPr lang="en-US" sz="2800" dirty="0" err="1"/>
              <a:t>i</a:t>
            </a:r>
            <a:r>
              <a:rPr lang="en-US" sz="2800" dirty="0"/>
              <a:t> * 200) + j) * 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6A666-D79D-4772-BE70-2998D90515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4887" y="4147111"/>
          <a:ext cx="490997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494">
                  <a:extLst>
                    <a:ext uri="{9D8B030D-6E8A-4147-A177-3AD203B41FA5}">
                      <a16:colId xmlns:a16="http://schemas.microsoft.com/office/drawing/2014/main" val="2176560875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1667923091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3629451858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629892053"/>
                    </a:ext>
                  </a:extLst>
                </a:gridCol>
              </a:tblGrid>
              <a:tr h="345708">
                <a:tc>
                  <a:txBody>
                    <a:bodyPr/>
                    <a:lstStyle/>
                    <a:p>
                      <a:r>
                        <a:rPr lang="en-US" sz="2800" dirty="0"/>
                        <a:t>A[0][0]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A[0][3]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07739"/>
                  </a:ext>
                </a:extLst>
              </a:tr>
              <a:tr h="345708">
                <a:tc>
                  <a:txBody>
                    <a:bodyPr/>
                    <a:lstStyle/>
                    <a:p>
                      <a:r>
                        <a:rPr lang="en-US" sz="2800" dirty="0"/>
                        <a:t>A[1][0]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A[1][1]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A[1][2]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A[1][3]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06419"/>
                  </a:ext>
                </a:extLst>
              </a:tr>
              <a:tr h="345708">
                <a:tc>
                  <a:txBody>
                    <a:bodyPr/>
                    <a:lstStyle/>
                    <a:p>
                      <a:r>
                        <a:rPr lang="en-US" sz="2800" dirty="0"/>
                        <a:t>A[2][0]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A[2][1]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A[2][2]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A[2][3]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42844"/>
                  </a:ext>
                </a:extLst>
              </a:tr>
              <a:tr h="345708">
                <a:tc>
                  <a:txBody>
                    <a:bodyPr/>
                    <a:lstStyle/>
                    <a:p>
                      <a:r>
                        <a:rPr lang="en-US" sz="2800" dirty="0"/>
                        <a:t>A[3][0]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A[3][1]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A[3][2]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A[3][3]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310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54E756-FC4C-4DEC-B3B9-32FCDF588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7298" y="514392"/>
          <a:ext cx="1868198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99">
                  <a:extLst>
                    <a:ext uri="{9D8B030D-6E8A-4147-A177-3AD203B41FA5}">
                      <a16:colId xmlns:a16="http://schemas.microsoft.com/office/drawing/2014/main" val="586422828"/>
                    </a:ext>
                  </a:extLst>
                </a:gridCol>
                <a:gridCol w="934099">
                  <a:extLst>
                    <a:ext uri="{9D8B030D-6E8A-4147-A177-3AD203B41FA5}">
                      <a16:colId xmlns:a16="http://schemas.microsoft.com/office/drawing/2014/main" val="375582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1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2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6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3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&amp;A+40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6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&amp;A+44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&amp;A+52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5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</a:t>
                      </a:r>
                      <a:r>
                        <a:rPr lang="en-US"/>
                        <a:t>A+56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&amp;</a:t>
                      </a:r>
                      <a:r>
                        <a:rPr lang="en-US"/>
                        <a:t>A+60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6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5614F103-3706-4604-99E1-BD1C99101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Indexing Implementation of strlen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4EFE5A2-18E8-4E98-B8FA-6D5EAE835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Which of the following lines of code correctly loads the contents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into $t0, assume that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stored in $v0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433" indent="-403433">
              <a:buFont typeface="Wingdings" panose="05000000000000000000" pitchFamily="2" charset="2"/>
              <a:buAutoNum type="alphaLcParenR"/>
              <a:defRPr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$t0, $v0($a0)	b) add   $t0, $a0, $v0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	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$t0, 0($t0)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c) Both (a) and (b)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d) Neither (a) nor (b)</a:t>
            </a:r>
          </a:p>
          <a:p>
            <a:pPr lvl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10247" name="Rectangle 4">
            <a:extLst>
              <a:ext uri="{FF2B5EF4-FFF2-40B4-BE49-F238E27FC236}">
                <a16:creationId xmlns:a16="http://schemas.microsoft.com/office/drawing/2014/main" id="{EC94CAB6-CB13-42E6-AF04-EAF4277C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77" y="4087469"/>
            <a:ext cx="184731" cy="36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765"/>
          </a:p>
        </p:txBody>
      </p:sp>
      <p:sp>
        <p:nvSpPr>
          <p:cNvPr id="10248" name="Text Box 5">
            <a:extLst>
              <a:ext uri="{FF2B5EF4-FFF2-40B4-BE49-F238E27FC236}">
                <a16:creationId xmlns:a16="http://schemas.microsoft.com/office/drawing/2014/main" id="{46C4BF7D-A9E6-4A1C-A6BB-75D407F5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14837"/>
            <a:ext cx="532068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*string)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(string[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!= 0)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81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42F31ADD-E6EB-4052-B69C-998944472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 the C code into MIPS assembly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27DAFEA8-CA82-4C2B-A064-161E22FEA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9223" name="Rectangle 4">
            <a:extLst>
              <a:ext uri="{FF2B5EF4-FFF2-40B4-BE49-F238E27FC236}">
                <a16:creationId xmlns:a16="http://schemas.microsoft.com/office/drawing/2014/main" id="{2538BBCD-BF70-4EFF-9ABD-A606E9C3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77" y="4087469"/>
            <a:ext cx="184731" cy="36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765"/>
          </a:p>
        </p:txBody>
      </p:sp>
      <p:sp>
        <p:nvSpPr>
          <p:cNvPr id="9224" name="Text Box 5">
            <a:extLst>
              <a:ext uri="{FF2B5EF4-FFF2-40B4-BE49-F238E27FC236}">
                <a16:creationId xmlns:a16="http://schemas.microsoft.com/office/drawing/2014/main" id="{A24F1971-4AC2-47E9-8CD5-D55FA166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710" y="2220686"/>
            <a:ext cx="5287290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*string)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(string[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!= 0)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3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44A7E4F3-D7B7-4AD2-B324-0E138276B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Assembly coding can help you gain a better understanding of pointers</a:t>
            </a:r>
          </a:p>
        </p:txBody>
      </p:sp>
      <p:sp>
        <p:nvSpPr>
          <p:cNvPr id="12295" name="Rectangle 4">
            <a:extLst>
              <a:ext uri="{FF2B5EF4-FFF2-40B4-BE49-F238E27FC236}">
                <a16:creationId xmlns:a16="http://schemas.microsoft.com/office/drawing/2014/main" id="{A55EB4EA-F187-46F0-87BF-08E1F374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77" y="4087469"/>
            <a:ext cx="184731" cy="36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765"/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34013ED6-6E96-480A-801B-92638E7A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69" y="2744756"/>
            <a:ext cx="5320687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*string)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(string[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!= 0)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24B3C644-4E12-4025-ADE4-C91176F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375" y="2744756"/>
            <a:ext cx="4977645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103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*string)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(*string != 0)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90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4E99DC53-240C-45AD-8C09-264BD4933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pointer is an address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C293D4C6-DE9F-417A-9822-4136C50F5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 pointers that point to the same thing hold the same address</a:t>
            </a:r>
          </a:p>
          <a:p>
            <a:r>
              <a:rPr lang="en-US" altLang="en-US" dirty="0"/>
              <a:t>Dereferencing a pointer means loading from the pointer</a:t>
            </a:r>
            <a:r>
              <a:rPr lang="ja-JP" altLang="en-US" dirty="0"/>
              <a:t>’</a:t>
            </a:r>
            <a:r>
              <a:rPr lang="en-US" altLang="ja-JP" dirty="0"/>
              <a:t>s address</a:t>
            </a:r>
          </a:p>
          <a:p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49009F-8BB2-40F0-9EA9-1B93CCE4F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02481"/>
              </p:ext>
            </p:extLst>
          </p:nvPr>
        </p:nvGraphicFramePr>
        <p:xfrm>
          <a:off x="5312227" y="2635553"/>
          <a:ext cx="353319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96">
                  <a:extLst>
                    <a:ext uri="{9D8B030D-6E8A-4147-A177-3AD203B41FA5}">
                      <a16:colId xmlns:a16="http://schemas.microsoft.com/office/drawing/2014/main" val="3560834043"/>
                    </a:ext>
                  </a:extLst>
                </a:gridCol>
                <a:gridCol w="1766596">
                  <a:extLst>
                    <a:ext uri="{9D8B030D-6E8A-4147-A177-3AD203B41FA5}">
                      <a16:colId xmlns:a16="http://schemas.microsoft.com/office/drawing/2014/main" val="307096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'c'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5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'h'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'r'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9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5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0x00004007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/>
                        </a:rPr>
                        <a:t>0xF9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829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2A0624-1227-4167-877D-845AD3FCC3B6}"/>
              </a:ext>
            </a:extLst>
          </p:cNvPr>
          <p:cNvSpPr txBox="1"/>
          <p:nvPr/>
        </p:nvSpPr>
        <p:spPr>
          <a:xfrm>
            <a:off x="654698" y="3637038"/>
            <a:ext cx="39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</a:rPr>
              <a:t>char *char2 = 0x4001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79951-6E00-4907-9168-351F49890FA2}"/>
              </a:ext>
            </a:extLst>
          </p:cNvPr>
          <p:cNvSpPr txBox="1"/>
          <p:nvPr/>
        </p:nvSpPr>
        <p:spPr>
          <a:xfrm>
            <a:off x="654698" y="2775512"/>
            <a:ext cx="39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</a:rPr>
              <a:t>char *char1 = 0x4001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E531E-C91B-4F5D-8C17-D86BB902C363}"/>
              </a:ext>
            </a:extLst>
          </p:cNvPr>
          <p:cNvSpPr txBox="1"/>
          <p:nvPr/>
        </p:nvSpPr>
        <p:spPr>
          <a:xfrm>
            <a:off x="654698" y="5064622"/>
            <a:ext cx="39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</a:rPr>
              <a:t>int</a:t>
            </a:r>
            <a:r>
              <a:rPr lang="en-US" sz="2400" dirty="0">
                <a:latin typeface="Courier"/>
              </a:rPr>
              <a:t> *x = 0x4004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9B732-6EB0-4E36-95A5-5B54A83F39C6}"/>
              </a:ext>
            </a:extLst>
          </p:cNvPr>
          <p:cNvCxnSpPr/>
          <p:nvPr/>
        </p:nvCxnSpPr>
        <p:spPr>
          <a:xfrm>
            <a:off x="4428931" y="3006344"/>
            <a:ext cx="926840" cy="2966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4D5115-AC21-4733-86DF-EF85172219E9}"/>
              </a:ext>
            </a:extLst>
          </p:cNvPr>
          <p:cNvCxnSpPr>
            <a:cxnSpLocks/>
          </p:cNvCxnSpPr>
          <p:nvPr/>
        </p:nvCxnSpPr>
        <p:spPr>
          <a:xfrm flipV="1">
            <a:off x="4428931" y="3468009"/>
            <a:ext cx="970383" cy="3998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2E787-2007-43D4-9011-AE945FBD507A}"/>
              </a:ext>
            </a:extLst>
          </p:cNvPr>
          <p:cNvCxnSpPr/>
          <p:nvPr/>
        </p:nvCxnSpPr>
        <p:spPr>
          <a:xfrm flipV="1">
            <a:off x="3601616" y="4764833"/>
            <a:ext cx="1754155" cy="53062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1670F1-CF1B-40BF-80AA-B05325D0DA28}"/>
              </a:ext>
            </a:extLst>
          </p:cNvPr>
          <p:cNvSpPr txBox="1"/>
          <p:nvPr/>
        </p:nvSpPr>
        <p:spPr>
          <a:xfrm>
            <a:off x="9661847" y="2635553"/>
            <a:ext cx="253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</a:rPr>
              <a:t>*char1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8F7E8-3895-4AB7-806D-4CDA077320C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195388" y="2866386"/>
            <a:ext cx="1466459" cy="45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29FCB4-CFF9-4DCD-A88E-838CFD17705C}"/>
              </a:ext>
            </a:extLst>
          </p:cNvPr>
          <p:cNvSpPr txBox="1"/>
          <p:nvPr/>
        </p:nvSpPr>
        <p:spPr>
          <a:xfrm>
            <a:off x="9946427" y="5030143"/>
            <a:ext cx="60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</a:rPr>
              <a:t>*x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2FADD-EDAC-4E86-BF61-BB872945F9A9}"/>
              </a:ext>
            </a:extLst>
          </p:cNvPr>
          <p:cNvSpPr txBox="1"/>
          <p:nvPr/>
        </p:nvSpPr>
        <p:spPr>
          <a:xfrm>
            <a:off x="8119187" y="4152979"/>
            <a:ext cx="451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9AC58-D2FE-48A3-B5EF-B2736080005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84769" y="5260976"/>
            <a:ext cx="1161658" cy="102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356AF5-2A9B-41E2-BB0C-6C9BFEB4CE00}"/>
              </a:ext>
            </a:extLst>
          </p:cNvPr>
          <p:cNvSpPr txBox="1"/>
          <p:nvPr/>
        </p:nvSpPr>
        <p:spPr>
          <a:xfrm>
            <a:off x="9479901" y="3546300"/>
            <a:ext cx="253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</a:rPr>
              <a:t>lb</a:t>
            </a:r>
            <a:r>
              <a:rPr lang="en-US" sz="2400" dirty="0">
                <a:latin typeface="Courier"/>
              </a:rPr>
              <a:t> or </a:t>
            </a:r>
            <a:r>
              <a:rPr lang="en-US" sz="2400" dirty="0" err="1">
                <a:latin typeface="Courier"/>
              </a:rPr>
              <a:t>lbu</a:t>
            </a:r>
            <a:r>
              <a:rPr lang="en-US" sz="2400" dirty="0">
                <a:latin typeface="Courier"/>
              </a:rPr>
              <a:t>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80DEFB3-AE44-4127-BB48-44B407D1DC4B}"/>
              </a:ext>
            </a:extLst>
          </p:cNvPr>
          <p:cNvSpPr/>
          <p:nvPr/>
        </p:nvSpPr>
        <p:spPr>
          <a:xfrm>
            <a:off x="10157927" y="3093024"/>
            <a:ext cx="339011" cy="4095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2E525-6C44-454A-AB15-1E14623469A7}"/>
              </a:ext>
            </a:extLst>
          </p:cNvPr>
          <p:cNvSpPr txBox="1"/>
          <p:nvPr/>
        </p:nvSpPr>
        <p:spPr>
          <a:xfrm>
            <a:off x="9078682" y="5917814"/>
            <a:ext cx="253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"/>
              </a:rPr>
              <a:t>lw</a:t>
            </a:r>
            <a:endParaRPr lang="en-US" sz="2400" dirty="0">
              <a:latin typeface="Courier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9965671-3F8B-4AE5-9D6E-CB67190D835A}"/>
              </a:ext>
            </a:extLst>
          </p:cNvPr>
          <p:cNvSpPr/>
          <p:nvPr/>
        </p:nvSpPr>
        <p:spPr>
          <a:xfrm>
            <a:off x="10161036" y="5529529"/>
            <a:ext cx="339011" cy="4095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1441</Words>
  <Application>Microsoft Office PowerPoint</Application>
  <PresentationFormat>Widescreen</PresentationFormat>
  <Paragraphs>524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Courier</vt:lpstr>
      <vt:lpstr>Courier New</vt:lpstr>
      <vt:lpstr>Times New Roman</vt:lpstr>
      <vt:lpstr>Trebuchet MS</vt:lpstr>
      <vt:lpstr>Wingdings</vt:lpstr>
      <vt:lpstr>Office Theme</vt:lpstr>
      <vt:lpstr>What does this C code do?</vt:lpstr>
      <vt:lpstr>Pointers, the Spiral Rule, and Structs</vt:lpstr>
      <vt:lpstr>Representing strings</vt:lpstr>
      <vt:lpstr>Strings in C are terminated by the null character (0)</vt:lpstr>
      <vt:lpstr>2-dimensional arrays in C are laid out in memory as one big array</vt:lpstr>
      <vt:lpstr>Array Indexing Implementation of strlen</vt:lpstr>
      <vt:lpstr>Convert the C code into MIPS assembly</vt:lpstr>
      <vt:lpstr>Assembly coding can help you gain a better understanding of pointers</vt:lpstr>
      <vt:lpstr>A pointer is an address</vt:lpstr>
      <vt:lpstr>The type of a pointer tells us what kind of load to do</vt:lpstr>
      <vt:lpstr>Pointer arithmetic is often used with pointers to arrays</vt:lpstr>
      <vt:lpstr>Convert the C code to MIPS assembly to understand what is going on</vt:lpstr>
      <vt:lpstr>i&gt;clicker</vt:lpstr>
      <vt:lpstr>Clockwise/Spiral Rule </vt:lpstr>
      <vt:lpstr>More Examples (Arrays and Pointers)</vt:lpstr>
      <vt:lpstr>More Examples (Const and Pointers)</vt:lpstr>
      <vt:lpstr>More Examples (Functions and Pointers)</vt:lpstr>
      <vt:lpstr>Compilers/assemblers insert padding to “naturally align” data in structs</vt:lpstr>
      <vt:lpstr>How big is this structure?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Herman</dc:creator>
  <cp:lastModifiedBy>Geoffrey Herman</cp:lastModifiedBy>
  <cp:revision>49</cp:revision>
  <dcterms:created xsi:type="dcterms:W3CDTF">2017-05-30T20:41:35Z</dcterms:created>
  <dcterms:modified xsi:type="dcterms:W3CDTF">2017-10-02T14:09:12Z</dcterms:modified>
</cp:coreProperties>
</file>