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300" r:id="rId15"/>
    <p:sldId id="294" r:id="rId16"/>
    <p:sldId id="299" r:id="rId17"/>
  </p:sldIdLst>
  <p:sldSz cx="9144000" cy="6858000" type="screen4x3"/>
  <p:notesSz cx="7302500" cy="95869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0570" autoAdjust="0"/>
  </p:normalViewPr>
  <p:slideViewPr>
    <p:cSldViewPr snapToObjects="1">
      <p:cViewPr varScale="1">
        <p:scale>
          <a:sx n="78" d="100"/>
          <a:sy n="78" d="100"/>
        </p:scale>
        <p:origin x="20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3E2AB-8012-5D40-A64C-9E671CC59906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554538"/>
            <a:ext cx="5842000" cy="43132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590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590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634B8-7F2B-F94B-8E9A-5C4317498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937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smtClean="0"/>
              <a:t>Source of quote: </a:t>
            </a:r>
            <a:r>
              <a:rPr lang="en-US" dirty="0"/>
              <a:t>http://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LwFIy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F5E27-EABC-DA4F-8864-2F3D87A76B5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7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F5E27-EABC-DA4F-8864-2F3D87A76B5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87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(Voyager, Mars pathfinder…); very good at correcting </a:t>
            </a:r>
            <a:r>
              <a:rPr lang="en-US" dirty="0" err="1" smtClean="0"/>
              <a:t>bursty</a:t>
            </a:r>
            <a:r>
              <a:rPr lang="en-US" dirty="0" smtClean="0"/>
              <a:t> errors with reasonable space trade-offs.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F5E27-EABC-DA4F-8864-2F3D87A76B5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8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Gill Sans MT"/>
                <a:cs typeface="Gill Sans M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382000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EE6E12"/>
                </a:solidFill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091" y="1524000"/>
            <a:ext cx="8388909" cy="4953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42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pitchFamily="-96" charset="-128"/>
                <a:cs typeface="Gill Sans MT"/>
              </a:rPr>
              <a:pPr/>
              <a:t>‹#›</a:t>
            </a:fld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74090" y="1524000"/>
            <a:ext cx="838891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More text</a:t>
            </a:r>
          </a:p>
          <a:p>
            <a:pPr lvl="2"/>
            <a:r>
              <a:rPr lang="en-US" dirty="0" smtClean="0"/>
              <a:t>Still more text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56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E6E12"/>
          </a:solidFill>
          <a:latin typeface="Museo 500"/>
          <a:ea typeface="+mj-ea"/>
          <a:cs typeface="Museo 50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0" indent="0" algn="l" rtl="0" eaLnBrk="1" fontAlgn="base" hangingPunct="1">
        <a:spcBef>
          <a:spcPts val="1800"/>
        </a:spcBef>
        <a:spcAft>
          <a:spcPct val="0"/>
        </a:spcAft>
        <a:buClr>
          <a:schemeClr val="bg1"/>
        </a:buClr>
        <a:buSzPct val="25000"/>
        <a:buFont typeface="Arial"/>
        <a:buNone/>
        <a:defRPr sz="2500" b="0">
          <a:solidFill>
            <a:schemeClr val="tx1"/>
          </a:solidFill>
          <a:latin typeface="Gill Sans MT"/>
          <a:ea typeface="+mn-ea"/>
          <a:cs typeface="Gill Sans MT"/>
        </a:defRPr>
      </a:lvl1pPr>
      <a:lvl2pPr marL="715963" indent="-273050" algn="l" rtl="0" eaLnBrk="1" fontAlgn="base" hangingPunct="1">
        <a:spcBef>
          <a:spcPts val="480"/>
        </a:spcBef>
        <a:spcAft>
          <a:spcPct val="0"/>
        </a:spcAft>
        <a:buClrTx/>
        <a:buSzPct val="110000"/>
        <a:buFont typeface="Arial"/>
        <a:buChar char="•"/>
        <a:defRPr sz="2000" baseline="0">
          <a:solidFill>
            <a:schemeClr val="tx1"/>
          </a:solidFill>
          <a:latin typeface="Gill Sans MT"/>
          <a:cs typeface="Gill Sans M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Gill Sans MT"/>
          <a:cs typeface="Gill Sans M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"/>
          <a:cs typeface="Gill San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"/>
          <a:cs typeface="Gill San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"Redundant Array of Inexpensive Disks"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Making </a:t>
            </a:r>
            <a:r>
              <a:rPr lang="en-US" dirty="0" err="1" smtClean="0"/>
              <a:t>filesystems</a:t>
            </a:r>
            <a:r>
              <a:rPr lang="en-US" dirty="0" smtClean="0"/>
              <a:t> resilient:</a:t>
            </a:r>
            <a:br>
              <a:rPr lang="en-US" dirty="0" smtClean="0"/>
            </a:br>
            <a:r>
              <a:rPr lang="en-US" dirty="0" smtClean="0"/>
              <a:t>RAID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 example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4294967295"/>
          </p:nvPr>
        </p:nvSpPr>
        <p:spPr>
          <a:xfrm>
            <a:off x="228600" y="4724400"/>
            <a:ext cx="8610600" cy="15589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1. Read back data from other disks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2. Recalculate lost data from parity code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3. Rebuild data on lost disk</a:t>
            </a:r>
          </a:p>
        </p:txBody>
      </p:sp>
      <p:pic>
        <p:nvPicPr>
          <p:cNvPr id="1187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143125"/>
            <a:ext cx="72199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8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 issues</a:t>
            </a:r>
          </a:p>
        </p:txBody>
      </p:sp>
      <p:sp>
        <p:nvSpPr>
          <p:cNvPr id="119811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Terminology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MTTF = mean time to failure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MTTR = mean time to repair</a:t>
            </a: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What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is the MTTF of RAID?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Both RAID 1 and RAID 3 tolerate the failure of a single disk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As long as a second disk does not die while we are repairing the first failure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, we </a:t>
            </a:r>
            <a:r>
              <a:rPr lang="en-US" sz="1800" dirty="0">
                <a:latin typeface="Arial" charset="0"/>
                <a:ea typeface="ＭＳ Ｐゴシック" charset="0"/>
              </a:rPr>
              <a:t>are in good shape!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So, what is the probability of a second disk failure?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P(2nd failure) </a:t>
            </a:r>
            <a:r>
              <a:rPr lang="en-US" sz="2400" dirty="0" smtClean="0"/>
              <a:t>≈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MTTR / (MTTF of one disk  / # disks -1)</a:t>
            </a:r>
          </a:p>
          <a:p>
            <a:pPr lvl="2"/>
            <a:r>
              <a:rPr lang="en-US" sz="1400" dirty="0" smtClean="0">
                <a:solidFill>
                  <a:srgbClr val="0000CC"/>
                </a:solidFill>
                <a:latin typeface="Arial" charset="0"/>
                <a:ea typeface="ＭＳ Ｐゴシック" charset="0"/>
              </a:rPr>
              <a:t>Assumes independent, exponential </a:t>
            </a:r>
            <a:r>
              <a:rPr lang="en-US" sz="14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failure </a:t>
            </a:r>
            <a:r>
              <a:rPr lang="en-US" sz="1400" dirty="0" smtClean="0">
                <a:solidFill>
                  <a:srgbClr val="0000CC"/>
                </a:solidFill>
                <a:latin typeface="Arial" charset="0"/>
                <a:ea typeface="ＭＳ Ｐゴシック" charset="0"/>
              </a:rPr>
              <a:t>rates; see </a:t>
            </a:r>
            <a:r>
              <a:rPr lang="en-US" sz="14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Patterson RAID paper for </a:t>
            </a:r>
            <a:r>
              <a:rPr lang="en-US" sz="1400" dirty="0" smtClean="0">
                <a:solidFill>
                  <a:srgbClr val="0000CC"/>
                </a:solidFill>
                <a:latin typeface="Arial" charset="0"/>
                <a:ea typeface="ＭＳ Ｐゴシック" charset="0"/>
              </a:rPr>
              <a:t>derivation</a:t>
            </a:r>
            <a:endParaRPr lang="en-US" sz="1400" dirty="0">
              <a:solidFill>
                <a:srgbClr val="0000CC"/>
              </a:solidFill>
              <a:latin typeface="Arial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10 disks, MTTF (disk) = 1000 days, MTTR = 1 day</a:t>
            </a:r>
          </a:p>
          <a:p>
            <a:pPr lvl="2"/>
            <a:r>
              <a:rPr lang="en-US" sz="14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P(2nd failure) </a:t>
            </a:r>
            <a:r>
              <a:rPr lang="en-US" sz="1400" dirty="0" smtClean="0">
                <a:solidFill>
                  <a:srgbClr val="0000CC"/>
                </a:solidFill>
                <a:latin typeface="Arial" charset="0"/>
                <a:ea typeface="ＭＳ Ｐゴシック" charset="0"/>
              </a:rPr>
              <a:t>≈ 1 </a:t>
            </a:r>
            <a:r>
              <a:rPr lang="en-US" sz="14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day / ( 1000 / 9 ) = 0.009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What is the performance of RAID 3?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C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heck </a:t>
            </a:r>
            <a:r>
              <a:rPr lang="en-US" sz="1800" dirty="0">
                <a:latin typeface="Arial" charset="0"/>
                <a:ea typeface="ＭＳ Ｐゴシック" charset="0"/>
              </a:rPr>
              <a:t>disk must be updated each time there is a write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Problem: The check disk is then a performance bottleneck</a:t>
            </a:r>
          </a:p>
          <a:p>
            <a:pPr lvl="2"/>
            <a:r>
              <a:rPr lang="en-US" sz="14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Only a single read/write can be done at once on the whole system!</a:t>
            </a:r>
          </a:p>
        </p:txBody>
      </p:sp>
    </p:spTree>
    <p:extLst>
      <p:ext uri="{BB962C8B-B14F-4D97-AF65-F5344CB8AC3E}">
        <p14:creationId xmlns:p14="http://schemas.microsoft.com/office/powerpoint/2010/main" val="108978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5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Another approach: Interleaved check blocks (</a:t>
            </a:r>
            <a:r>
              <a:rPr lang="ja-JP" altLang="en-US" sz="24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RAID 5</a:t>
            </a:r>
            <a:r>
              <a:rPr lang="ja-JP" altLang="en-US" sz="24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Rotate the assignment of data blocks and check blocks across disks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Avoids the bottleneck of a single disk for storing check data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Allows multiple reads/writes to occur in parallel (since different disks affected)</a:t>
            </a:r>
          </a:p>
        </p:txBody>
      </p:sp>
      <p:pic>
        <p:nvPicPr>
          <p:cNvPr id="1208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95675"/>
            <a:ext cx="7010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distributed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500" dirty="0" smtClean="0"/>
              <a:t>Today, giant data stores distributed across 100s of thousands of disks across the world</a:t>
            </a:r>
          </a:p>
          <a:p>
            <a:pPr lvl="1"/>
            <a:r>
              <a:rPr lang="en-US" sz="2500" dirty="0" smtClean="0"/>
              <a:t>e.g., your mail on </a:t>
            </a:r>
            <a:r>
              <a:rPr lang="en-US" sz="2500" dirty="0" err="1" smtClean="0"/>
              <a:t>gmail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i="1" dirty="0" smtClean="0"/>
              <a:t>“You </a:t>
            </a:r>
            <a:r>
              <a:rPr lang="en-US" sz="2500" i="1" dirty="0"/>
              <a:t>know you have a large storage system when you get paged at 1 AM because you only have a few petabytes of storage left</a:t>
            </a:r>
            <a:r>
              <a:rPr lang="en-US" sz="2500" i="1" dirty="0" smtClean="0"/>
              <a:t>.”</a:t>
            </a:r>
          </a:p>
          <a:p>
            <a:pPr lvl="1"/>
            <a:r>
              <a:rPr lang="en-US" sz="2500" dirty="0" smtClean="0"/>
              <a:t>– a “note from the trenches” at Google</a:t>
            </a:r>
          </a:p>
          <a:p>
            <a:pPr lvl="1"/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5565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Planetary-sized </a:t>
            </a:r>
            <a:r>
              <a:rPr lang="en-US" dirty="0" err="1" smtClean="0"/>
              <a:t>Filesystem</a:t>
            </a:r>
            <a:r>
              <a:rPr lang="en-US" dirty="0" smtClean="0"/>
              <a:t>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Problem: Build a file system for Google</a:t>
            </a:r>
          </a:p>
          <a:p>
            <a:endParaRPr lang="en-US" dirty="0" smtClean="0"/>
          </a:p>
          <a:p>
            <a:r>
              <a:rPr lang="en-US" dirty="0" smtClean="0"/>
              <a:t>How do you make it resilient?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distributed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500" dirty="0" smtClean="0"/>
              <a:t>Issues</a:t>
            </a:r>
          </a:p>
          <a:p>
            <a:pPr lvl="1"/>
            <a:r>
              <a:rPr lang="en-US" sz="2000" dirty="0" smtClean="0"/>
              <a:t>Failure is the common case</a:t>
            </a:r>
          </a:p>
          <a:p>
            <a:pPr lvl="2"/>
            <a:r>
              <a:rPr lang="en-US" sz="2000" dirty="0" smtClean="0"/>
              <a:t>Google reports 2-10% of disks fail per year</a:t>
            </a:r>
          </a:p>
          <a:p>
            <a:pPr lvl="2"/>
            <a:r>
              <a:rPr lang="en-US" sz="2000" dirty="0" smtClean="0"/>
              <a:t>Now multiply that by 60,000+ disks in a single warehouse...</a:t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000" dirty="0" smtClean="0"/>
              <a:t>Must survive failure of not just a disk, but </a:t>
            </a:r>
          </a:p>
          <a:p>
            <a:pPr lvl="1"/>
            <a:r>
              <a:rPr lang="en-US" sz="2000" dirty="0" smtClean="0"/>
              <a:t>failure of a rack of servers or even… </a:t>
            </a:r>
          </a:p>
          <a:p>
            <a:pPr lvl="1"/>
            <a:r>
              <a:rPr lang="en-US" sz="2000" dirty="0" smtClean="0"/>
              <a:t>a whole data center</a:t>
            </a:r>
          </a:p>
          <a:p>
            <a:pPr lvl="1"/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32314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500" dirty="0" smtClean="0"/>
              <a:t>GFS 2001: Simple redundancy (2 or 3 copies of each file)</a:t>
            </a:r>
          </a:p>
          <a:p>
            <a:endParaRPr lang="en-US" dirty="0" smtClean="0"/>
          </a:p>
          <a:p>
            <a:r>
              <a:rPr lang="en-US" dirty="0" smtClean="0"/>
              <a:t>GFS 2010: </a:t>
            </a:r>
          </a:p>
          <a:p>
            <a:r>
              <a:rPr lang="en-US" sz="2500" dirty="0" smtClean="0"/>
              <a:t>More efficient redundancy (analogous to RAID 3++)</a:t>
            </a:r>
          </a:p>
          <a:p>
            <a:pPr lvl="1"/>
            <a:r>
              <a:rPr lang="en-US" dirty="0" smtClean="0"/>
              <a:t>Reed-Solomon codes with 1.5x redundancy</a:t>
            </a:r>
          </a:p>
          <a:p>
            <a:pPr lvl="1"/>
            <a:r>
              <a:rPr lang="en-US" dirty="0" smtClean="0"/>
              <a:t>RS codes found in CDs, Space communication protocols</a:t>
            </a:r>
          </a:p>
          <a:p>
            <a:endParaRPr lang="en-US" dirty="0" smtClean="0"/>
          </a:p>
          <a:p>
            <a:endParaRPr lang="en-US" sz="2500" dirty="0" smtClean="0"/>
          </a:p>
          <a:p>
            <a:r>
              <a:rPr lang="en-US" sz="2500" dirty="0" smtClean="0"/>
              <a:t>Lots of interesting tidbits</a:t>
            </a:r>
            <a:r>
              <a:rPr lang="en-US" sz="2500" dirty="0"/>
              <a:t>: http://</a:t>
            </a:r>
            <a:r>
              <a:rPr lang="en-US" sz="2500" dirty="0" err="1"/>
              <a:t>goo.gl/LwFIy</a:t>
            </a:r>
            <a:endParaRPr lang="en-US" sz="2500" dirty="0" smtClean="0"/>
          </a:p>
          <a:p>
            <a:pPr lvl="1"/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32314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rial" charset="0"/>
                <a:ea typeface="ＭＳ Ｐゴシック" charset="0"/>
                <a:cs typeface="ＭＳ Ｐゴシック" charset="0"/>
              </a:rPr>
              <a:t>Why RAID ? Speed &amp; Cost</a:t>
            </a:r>
            <a:endParaRPr lang="en-US" sz="4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595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Speed of disks not matching other components</a:t>
            </a:r>
          </a:p>
          <a:p>
            <a:pPr lvl="1"/>
            <a:r>
              <a:rPr lang="en-US" sz="1800" dirty="0" smtClean="0">
                <a:latin typeface="Arial" charset="0"/>
                <a:ea typeface="ＭＳ Ｐゴシック" charset="0"/>
              </a:rPr>
              <a:t>Moore’s </a:t>
            </a:r>
            <a:r>
              <a:rPr lang="en-US" sz="1800" dirty="0">
                <a:latin typeface="Arial" charset="0"/>
                <a:ea typeface="ＭＳ Ｐゴシック" charset="0"/>
              </a:rPr>
              <a:t>law: CPU speed doubles every 18 months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SRAM speeds increasing by 40-100% a year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In contrast, disk seek time only improving 7% a year</a:t>
            </a:r>
          </a:p>
          <a:p>
            <a:pPr lvl="2"/>
            <a:r>
              <a:rPr lang="en-US" sz="16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Although greater density leads to improved transfer times once seek is done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Emergence of PCs starting to drive down costs of disks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sz="1800" dirty="0" smtClean="0">
              <a:solidFill>
                <a:srgbClr val="0000CC"/>
              </a:solidFill>
              <a:latin typeface="Arial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PC-class disks were smaller, cheaper, and only marginally slower</a:t>
            </a:r>
          </a:p>
        </p:txBody>
      </p:sp>
      <p:sp>
        <p:nvSpPr>
          <p:cNvPr id="11059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8194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1059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7762FC2-B94B-1342-9D66-55421372BCCB}" type="slidenum">
              <a:rPr lang="en-US"/>
              <a:pPr/>
              <a:t>2</a:t>
            </a:fld>
            <a:endParaRPr lang="en-US"/>
          </a:p>
        </p:txBody>
      </p:sp>
      <p:pic>
        <p:nvPicPr>
          <p:cNvPr id="1105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90656"/>
            <a:ext cx="5103813" cy="286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0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Motivation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Basic idea: Build I/O systems as arrays of cheap disks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Allow data to be 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striped</a:t>
            </a:r>
            <a:r>
              <a:rPr lang="en-US" sz="2400" dirty="0">
                <a:latin typeface="Arial" charset="0"/>
                <a:ea typeface="ＭＳ Ｐゴシック" charset="0"/>
              </a:rPr>
              <a:t> across multiple disks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Means you can read/write multiple disks in parallel – greatly improve performance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Problem: disks are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unreliable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Mean Time to Failure (MTTF)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MTTF (disk array) = MTTF (single disk) / # disks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Adding more disks means that failures happen more frequently..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An array of 100 disks with an MTTF of 30,000 hours = just under 2 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  <a:ea typeface="ＭＳ Ｐゴシック" charset="0"/>
              </a:rPr>
              <a:t>weeks for the array’s MTTF!</a:t>
            </a:r>
            <a:endParaRPr lang="en-US" sz="2400" dirty="0">
              <a:solidFill>
                <a:srgbClr val="C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Increasing reliability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Idea: Replicate data across multiple disks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When a disk fails, lost information can be regenerated from the redundant data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Simplest form: Mirroring (also called 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RAID 1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All data is mirrored across two disks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Advantages: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Reads are faster, since both disks can be read in parallel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Higher reliability (of course)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Disadvantages: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Writes are slightly slower, since OS must wait for both disks to do write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</a:rPr>
              <a:t>Doubles </a:t>
            </a:r>
            <a:r>
              <a:rPr lang="en-US" sz="2000" dirty="0">
                <a:latin typeface="Arial" charset="0"/>
                <a:ea typeface="ＭＳ Ｐゴシック" charset="0"/>
              </a:rPr>
              <a:t>the cost of the storage system!</a:t>
            </a:r>
          </a:p>
        </p:txBody>
      </p:sp>
    </p:spTree>
    <p:extLst>
      <p:ext uri="{BB962C8B-B14F-4D97-AF65-F5344CB8AC3E}">
        <p14:creationId xmlns:p14="http://schemas.microsoft.com/office/powerpoint/2010/main" val="39512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Rather than mirroring, use 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parity codes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Given N bits {b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1800" dirty="0">
                <a:latin typeface="Arial" charset="0"/>
                <a:ea typeface="ＭＳ Ｐゴシック" charset="0"/>
              </a:rPr>
              <a:t>,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b</a:t>
            </a:r>
            <a:r>
              <a:rPr lang="en-US" sz="1800" baseline="-25000" dirty="0" smtClean="0">
                <a:latin typeface="Arial" charset="0"/>
                <a:ea typeface="ＭＳ Ｐゴシック" charset="0"/>
              </a:rPr>
              <a:t>2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1800" dirty="0">
                <a:latin typeface="Arial" charset="0"/>
                <a:ea typeface="ＭＳ Ｐゴシック" charset="0"/>
              </a:rPr>
              <a:t>..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., </a:t>
            </a:r>
            <a:r>
              <a:rPr lang="en-US" sz="1800" dirty="0" err="1" smtClean="0">
                <a:latin typeface="Arial" charset="0"/>
                <a:ea typeface="ＭＳ Ｐゴシック" charset="0"/>
              </a:rPr>
              <a:t>b</a:t>
            </a:r>
            <a:r>
              <a:rPr lang="en-US" sz="1800" baseline="-25000" dirty="0" err="1" smtClean="0">
                <a:latin typeface="Arial" charset="0"/>
                <a:ea typeface="ＭＳ Ｐゴシック" charset="0"/>
              </a:rPr>
              <a:t>N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}</a:t>
            </a:r>
            <a:r>
              <a:rPr lang="en-US" sz="1800" dirty="0">
                <a:latin typeface="Arial" charset="0"/>
                <a:ea typeface="ＭＳ Ｐゴシック" charset="0"/>
              </a:rPr>
              <a:t>, the 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parity bit </a:t>
            </a:r>
            <a:r>
              <a:rPr lang="en-US" sz="1800" dirty="0">
                <a:latin typeface="Arial" charset="0"/>
                <a:ea typeface="ＭＳ Ｐゴシック" charset="0"/>
              </a:rPr>
              <a:t>P is the bit {0,1} that yields an even number of </a:t>
            </a:r>
            <a:r>
              <a:rPr lang="ja-JP" altLang="en-US" sz="1800" dirty="0">
                <a:latin typeface="Arial" charset="0"/>
                <a:ea typeface="ＭＳ Ｐゴシック" charset="0"/>
              </a:rPr>
              <a:t>“</a:t>
            </a:r>
            <a:r>
              <a:rPr lang="en-US" sz="1800" dirty="0">
                <a:latin typeface="Arial" charset="0"/>
                <a:ea typeface="ＭＳ Ｐゴシック" charset="0"/>
              </a:rPr>
              <a:t>1</a:t>
            </a:r>
            <a:r>
              <a:rPr lang="ja-JP" altLang="en-US" sz="1800" dirty="0">
                <a:latin typeface="Arial" charset="0"/>
                <a:ea typeface="ＭＳ Ｐゴシック" charset="0"/>
              </a:rPr>
              <a:t>”</a:t>
            </a:r>
            <a:r>
              <a:rPr lang="en-US" sz="1800" dirty="0">
                <a:latin typeface="Arial" charset="0"/>
                <a:ea typeface="ＭＳ Ｐゴシック" charset="0"/>
              </a:rPr>
              <a:t> bits in the set {b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1800" dirty="0">
                <a:latin typeface="Arial" charset="0"/>
                <a:ea typeface="ＭＳ Ｐゴシック" charset="0"/>
              </a:rPr>
              <a:t>, b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2</a:t>
            </a:r>
            <a:r>
              <a:rPr lang="en-US" sz="1800" dirty="0">
                <a:latin typeface="Arial" charset="0"/>
                <a:ea typeface="ＭＳ Ｐゴシック" charset="0"/>
              </a:rPr>
              <a:t>, ..., </a:t>
            </a:r>
            <a:r>
              <a:rPr lang="en-US" sz="1800" dirty="0" err="1" smtClean="0">
                <a:latin typeface="Arial" charset="0"/>
                <a:ea typeface="ＭＳ Ｐゴシック" charset="0"/>
              </a:rPr>
              <a:t>b</a:t>
            </a:r>
            <a:r>
              <a:rPr lang="en-US" sz="1800" baseline="-25000" dirty="0" err="1" smtClean="0">
                <a:latin typeface="Arial" charset="0"/>
                <a:ea typeface="ＭＳ Ｐゴシック" charset="0"/>
              </a:rPr>
              <a:t>N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, P}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Idea: If any bit in {b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1800" dirty="0">
                <a:latin typeface="Arial" charset="0"/>
                <a:ea typeface="ＭＳ Ｐゴシック" charset="0"/>
              </a:rPr>
              <a:t>, b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2</a:t>
            </a:r>
            <a:r>
              <a:rPr lang="en-US" sz="1800" dirty="0">
                <a:latin typeface="Arial" charset="0"/>
                <a:ea typeface="ＭＳ Ｐゴシック" charset="0"/>
              </a:rPr>
              <a:t>, ..., </a:t>
            </a:r>
            <a:r>
              <a:rPr lang="en-US" sz="1800" dirty="0" err="1">
                <a:latin typeface="Arial" charset="0"/>
                <a:ea typeface="ＭＳ Ｐゴシック" charset="0"/>
              </a:rPr>
              <a:t>b</a:t>
            </a:r>
            <a:r>
              <a:rPr lang="en-US" sz="1800" baseline="-25000" dirty="0" err="1">
                <a:latin typeface="Arial" charset="0"/>
                <a:ea typeface="ＭＳ Ｐゴシック" charset="0"/>
              </a:rPr>
              <a:t>N</a:t>
            </a:r>
            <a:r>
              <a:rPr lang="en-US" sz="1800" dirty="0">
                <a:latin typeface="Arial" charset="0"/>
                <a:ea typeface="ＭＳ Ｐゴシック" charset="0"/>
              </a:rPr>
              <a:t>}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 is lost, can use the remaining bits (plus P) to recover it.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Where to store the parity codes?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Add an extra </a:t>
            </a:r>
            <a:r>
              <a:rPr lang="ja-JP" altLang="en-US" sz="1800" dirty="0">
                <a:latin typeface="Arial" charset="0"/>
                <a:ea typeface="ＭＳ Ｐゴシック" charset="0"/>
              </a:rPr>
              <a:t>“</a:t>
            </a:r>
            <a:r>
              <a:rPr lang="en-US" sz="1800" dirty="0">
                <a:latin typeface="Arial" charset="0"/>
                <a:ea typeface="ＭＳ Ｐゴシック" charset="0"/>
              </a:rPr>
              <a:t>check disk</a:t>
            </a:r>
            <a:r>
              <a:rPr lang="ja-JP" altLang="en-US" sz="1800" dirty="0">
                <a:latin typeface="Arial" charset="0"/>
                <a:ea typeface="ＭＳ Ｐゴシック" charset="0"/>
              </a:rPr>
              <a:t>”</a:t>
            </a:r>
            <a:r>
              <a:rPr lang="en-US" sz="1800" dirty="0">
                <a:latin typeface="Arial" charset="0"/>
                <a:ea typeface="ＭＳ Ｐゴシック" charset="0"/>
              </a:rPr>
              <a:t> that stores parity bits for the data stored on the rest of the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N disks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Advantages: 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If a single disk fails, can easily </a:t>
            </a:r>
            <a:r>
              <a:rPr lang="en-US" sz="1800" dirty="0" err="1">
                <a:latin typeface="Arial" charset="0"/>
                <a:ea typeface="ＭＳ Ｐゴシック" charset="0"/>
              </a:rPr>
              <a:t>recompute</a:t>
            </a:r>
            <a:r>
              <a:rPr lang="en-US" sz="1800" dirty="0">
                <a:latin typeface="Arial" charset="0"/>
                <a:ea typeface="ＭＳ Ｐゴシック" charset="0"/>
              </a:rPr>
              <a:t> the lost data from the parity code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Can use one parity disk for </a:t>
            </a:r>
            <a:r>
              <a:rPr lang="en-US" sz="18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several</a:t>
            </a:r>
            <a:r>
              <a:rPr lang="en-US" sz="1800" dirty="0">
                <a:latin typeface="Arial" charset="0"/>
                <a:ea typeface="ＭＳ Ｐゴシック" charset="0"/>
              </a:rPr>
              <a:t> data disks (reduces cost)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Disadvantages: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Each write to a block must update the corresponding parity block as well</a:t>
            </a:r>
          </a:p>
        </p:txBody>
      </p:sp>
    </p:spTree>
    <p:extLst>
      <p:ext uri="{BB962C8B-B14F-4D97-AF65-F5344CB8AC3E}">
        <p14:creationId xmlns:p14="http://schemas.microsoft.com/office/powerpoint/2010/main" val="250970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 example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46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38338"/>
            <a:ext cx="73152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9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 example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57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905000"/>
            <a:ext cx="71437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7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 example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67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876425"/>
            <a:ext cx="71723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3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 example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77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119313"/>
            <a:ext cx="72675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68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500" b="0" dirty="0" err="1" smtClean="0">
            <a:latin typeface="Gill Sans MT"/>
            <a:cs typeface="Gill Sans MT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theme.thmx</Template>
  <TotalTime>5431</TotalTime>
  <Words>871</Words>
  <Application>Microsoft Macintosh PowerPoint</Application>
  <PresentationFormat>On-screen Show (4:3)</PresentationFormat>
  <Paragraphs>105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Narrow</vt:lpstr>
      <vt:lpstr>Calibri</vt:lpstr>
      <vt:lpstr>Gill Sans</vt:lpstr>
      <vt:lpstr>Gill Sans MT</vt:lpstr>
      <vt:lpstr>ＭＳ Ｐゴシック</vt:lpstr>
      <vt:lpstr>Museo 500</vt:lpstr>
      <vt:lpstr>Tahoma</vt:lpstr>
      <vt:lpstr>Wingdings</vt:lpstr>
      <vt:lpstr>PowerPoint theme</vt:lpstr>
      <vt:lpstr>Making filesystems resilient: RAID</vt:lpstr>
      <vt:lpstr>Why RAID ? Speed &amp; Cost</vt:lpstr>
      <vt:lpstr>RAID Motivation</vt:lpstr>
      <vt:lpstr>Increasing reliability</vt:lpstr>
      <vt:lpstr>RAID 3</vt:lpstr>
      <vt:lpstr>RAID 3 example</vt:lpstr>
      <vt:lpstr>RAID 3 example</vt:lpstr>
      <vt:lpstr>RAID 3 example</vt:lpstr>
      <vt:lpstr>RAID 3 example</vt:lpstr>
      <vt:lpstr>RAID 3 example</vt:lpstr>
      <vt:lpstr>RAID 3 issues</vt:lpstr>
      <vt:lpstr>RAID 5</vt:lpstr>
      <vt:lpstr>Reliable distributed storage</vt:lpstr>
      <vt:lpstr>A Planetary-sized Filesystem Case Study</vt:lpstr>
      <vt:lpstr>Reliable distributed storage</vt:lpstr>
      <vt:lpstr>How:</vt:lpstr>
    </vt:vector>
  </TitlesOfParts>
  <Company>University of Illinois at Urbana-Champaign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Godfrey</dc:creator>
  <cp:lastModifiedBy>Angrave, Lawrence Christopher</cp:lastModifiedBy>
  <cp:revision>50</cp:revision>
  <dcterms:created xsi:type="dcterms:W3CDTF">2015-04-27T14:02:31Z</dcterms:created>
  <dcterms:modified xsi:type="dcterms:W3CDTF">2016-04-13T17:35:50Z</dcterms:modified>
</cp:coreProperties>
</file>