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1247" r:id="rId2"/>
    <p:sldId id="1374" r:id="rId3"/>
    <p:sldId id="1338" r:id="rId4"/>
    <p:sldId id="1339" r:id="rId5"/>
    <p:sldId id="1340" r:id="rId6"/>
    <p:sldId id="1366" r:id="rId7"/>
    <p:sldId id="1336" r:id="rId8"/>
    <p:sldId id="1342" r:id="rId9"/>
    <p:sldId id="1343" r:id="rId10"/>
    <p:sldId id="1344" r:id="rId11"/>
    <p:sldId id="1345" r:id="rId12"/>
    <p:sldId id="1346" r:id="rId13"/>
    <p:sldId id="1347" r:id="rId14"/>
    <p:sldId id="1348" r:id="rId15"/>
    <p:sldId id="1349" r:id="rId16"/>
    <p:sldId id="1350" r:id="rId17"/>
    <p:sldId id="1351" r:id="rId18"/>
    <p:sldId id="1353" r:id="rId19"/>
    <p:sldId id="1354" r:id="rId20"/>
    <p:sldId id="1355" r:id="rId21"/>
    <p:sldId id="1356" r:id="rId22"/>
    <p:sldId id="1357" r:id="rId23"/>
    <p:sldId id="1358" r:id="rId24"/>
    <p:sldId id="1375" r:id="rId25"/>
    <p:sldId id="136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BD7A3"/>
    <a:srgbClr val="C1F3FF"/>
    <a:srgbClr val="FFFFCC"/>
    <a:srgbClr val="CCFFCC"/>
    <a:srgbClr val="FF0000"/>
    <a:srgbClr val="FF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 autoAdjust="0"/>
    <p:restoredTop sz="77957" autoAdjust="0"/>
  </p:normalViewPr>
  <p:slideViewPr>
    <p:cSldViewPr>
      <p:cViewPr varScale="1">
        <p:scale>
          <a:sx n="58" d="100"/>
          <a:sy n="58" d="100"/>
        </p:scale>
        <p:origin x="-2400" y="-11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29B3EEB-63FB-B746-AD6F-6F5827C69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6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6EE68FDD-2FBB-844D-AE16-DE8F854E8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3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2DB2BB6-69D3-F242-99CB-0B0A353ACB35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This is a hard problem fundamentally because (1) It’s hard to predict what’s going to happen – size of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malloc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calls, timing of frees – and (2) Even if you could predict the future, optimal allocation is NP-complete (proven in 1976 by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Stockmeyer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; problem SR2 in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Garey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Johnson).</a:t>
            </a:r>
          </a:p>
          <a:p>
            <a:pPr eaLnBrk="1" hangingPunct="1"/>
            <a:endParaRPr lang="en-US" baseline="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See also:  “OPT versus LOAD in dynamic storage allocation”,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buchsbaum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karloff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kenyon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reingold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thorup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. STOC 2003 and a journal version.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62063" y="723900"/>
            <a:ext cx="4787900" cy="3590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725" y="4562475"/>
            <a:ext cx="5365750" cy="4319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last question, ask them to vote: Can you do it</a:t>
            </a:r>
            <a:r>
              <a:rPr lang="en-US" baseline="0" dirty="0" smtClean="0"/>
              <a:t> with only this info?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(Yes: but it will be slow.  So both answers are sort of correct.)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a</a:t>
            </a:r>
            <a:r>
              <a:rPr lang="en-US" dirty="0" smtClean="0"/>
              <a:t>dvantage: Don’t need to scan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alloc’d</a:t>
            </a:r>
            <a:r>
              <a:rPr lang="en-US" baseline="0" dirty="0" smtClean="0"/>
              <a:t> blocks to find free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en.wikipedia.org/wiki/Buddy_memory_allocation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ahoma" pitchFamily="80" charset="0"/>
                <a:ea typeface="+mn-ea"/>
                <a:cs typeface="+mn-cs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80" charset="0"/>
                <a:ea typeface="+mn-ea"/>
                <a:cs typeface="+mn-cs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80" charset="0"/>
                <a:ea typeface="+mn-ea"/>
                <a:cs typeface="+mn-cs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72647E51-9798-7946-8FC1-3F13638A46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B2726-D138-AB44-B567-84D9E6A435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CD929-5B00-E945-ADBF-E5AB2DDD19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b="72980"/>
          <a:stretch>
            <a:fillRect/>
          </a:stretch>
        </p:blipFill>
        <p:spPr bwMode="auto">
          <a:xfrm>
            <a:off x="0" y="0"/>
            <a:ext cx="9197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258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-228600"/>
            <a:ext cx="7678737" cy="1031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49656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4793F-A9F4-CF43-9B42-499752CA2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7A7D5-FCE1-4241-AE55-8E456EE374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F43A1-0127-BA46-8456-A91A1AE956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03F72-2401-844A-B60A-7811D068F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73FDE-FB81-5645-9471-4EB28E3D3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9E6D-729E-5B4F-8810-06EA83CE73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729BB-9C73-674E-8014-6168FF8AA6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25AFD-BAA0-E840-BAD2-845F098A3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8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C8CD3CC-96F5-DF48-A211-249EEA5934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872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ahoma" pitchFamily="80" charset="0"/>
              <a:ea typeface="+mn-ea"/>
              <a:cs typeface="+mn-cs"/>
            </a:endParaRPr>
          </a:p>
        </p:txBody>
      </p:sp>
      <p:sp>
        <p:nvSpPr>
          <p:cNvPr id="15873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ahoma" pitchFamily="80" charset="0"/>
              <a:ea typeface="+mn-ea"/>
              <a:cs typeface="+mn-cs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Buddy_memory_allocati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CS 241</a:t>
            </a:r>
          </a:p>
          <a:p>
            <a:pPr eaLnBrk="1" hangingPunct="1"/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Heap </a:t>
            </a:r>
            <a:r>
              <a:rPr lang="en-GB" smtClean="0">
                <a:latin typeface="Arial" charset="0"/>
                <a:ea typeface="ＭＳ Ｐゴシック" charset="0"/>
                <a:cs typeface="ＭＳ Ｐゴシック" charset="0"/>
              </a:rPr>
              <a:t>allocation</a:t>
            </a:r>
          </a:p>
          <a:p>
            <a:pPr eaLnBrk="1" hangingPunct="1"/>
            <a:endParaRPr lang="en-GB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GB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GB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2E53574-690D-204C-ACDD-D259EDC7C9E0}" type="slidenum">
              <a:rPr lang="en-US"/>
              <a:pPr/>
              <a:t>1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Thanks for the memory</a:t>
            </a:r>
            <a:b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Implicit List: Coalescing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Join (coalesce) with next and previous block if they are free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Coalescing with next block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how do we coalesce with previous block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95BF116-82BD-AD4D-9C8D-7118D1DEE681}" type="slidenum">
              <a:rPr lang="en-US"/>
              <a:pPr/>
              <a:t>10</a:t>
            </a:fld>
            <a:endParaRPr lang="en-US"/>
          </a:p>
        </p:txBody>
      </p:sp>
      <p:sp>
        <p:nvSpPr>
          <p:cNvPr id="101382" name="Rectangle 4"/>
          <p:cNvSpPr>
            <a:spLocks noChangeArrowheads="1"/>
          </p:cNvSpPr>
          <p:nvPr/>
        </p:nvSpPr>
        <p:spPr bwMode="auto">
          <a:xfrm>
            <a:off x="35814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383" name="Rectangle 5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41910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7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>
            <a:off x="51054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9"/>
          <p:cNvSpPr>
            <a:spLocks noChangeArrowheads="1"/>
          </p:cNvSpPr>
          <p:nvPr/>
        </p:nvSpPr>
        <p:spPr bwMode="auto">
          <a:xfrm>
            <a:off x="54102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0"/>
          <p:cNvSpPr>
            <a:spLocks noChangeArrowheads="1"/>
          </p:cNvSpPr>
          <p:nvPr/>
        </p:nvSpPr>
        <p:spPr bwMode="auto">
          <a:xfrm>
            <a:off x="57150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1"/>
          <p:cNvSpPr>
            <a:spLocks noChangeArrowheads="1"/>
          </p:cNvSpPr>
          <p:nvPr/>
        </p:nvSpPr>
        <p:spPr bwMode="auto">
          <a:xfrm>
            <a:off x="6019800" y="3352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2"/>
          <p:cNvSpPr>
            <a:spLocks noChangeArrowheads="1"/>
          </p:cNvSpPr>
          <p:nvPr/>
        </p:nvSpPr>
        <p:spPr bwMode="auto">
          <a:xfrm>
            <a:off x="6324600" y="3352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6629400" y="3352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1392" name="Rectangle 14"/>
          <p:cNvSpPr>
            <a:spLocks noChangeArrowheads="1"/>
          </p:cNvSpPr>
          <p:nvPr/>
        </p:nvSpPr>
        <p:spPr bwMode="auto">
          <a:xfrm>
            <a:off x="6934200" y="3352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Rectangle 15"/>
          <p:cNvSpPr>
            <a:spLocks noChangeArrowheads="1"/>
          </p:cNvSpPr>
          <p:nvPr/>
        </p:nvSpPr>
        <p:spPr bwMode="auto">
          <a:xfrm>
            <a:off x="48006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394" name="Freeform 16"/>
          <p:cNvSpPr>
            <a:spLocks/>
          </p:cNvSpPr>
          <p:nvPr/>
        </p:nvSpPr>
        <p:spPr bwMode="auto">
          <a:xfrm>
            <a:off x="3733800" y="31242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Text Box 17"/>
          <p:cNvSpPr txBox="1">
            <a:spLocks noChangeArrowheads="1"/>
          </p:cNvSpPr>
          <p:nvPr/>
        </p:nvSpPr>
        <p:spPr bwMode="auto">
          <a:xfrm>
            <a:off x="6003925" y="3346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8</a:t>
            </a:r>
          </a:p>
        </p:txBody>
      </p:sp>
      <p:sp>
        <p:nvSpPr>
          <p:cNvPr id="101396" name="Freeform 18"/>
          <p:cNvSpPr>
            <a:spLocks/>
          </p:cNvSpPr>
          <p:nvPr/>
        </p:nvSpPr>
        <p:spPr bwMode="auto">
          <a:xfrm>
            <a:off x="4876800" y="3124200"/>
            <a:ext cx="1295400" cy="228600"/>
          </a:xfrm>
          <a:custGeom>
            <a:avLst/>
            <a:gdLst>
              <a:gd name="T0" fmla="*/ 0 w 816"/>
              <a:gd name="T1" fmla="*/ 144 h 144"/>
              <a:gd name="T2" fmla="*/ 432 w 816"/>
              <a:gd name="T3" fmla="*/ 0 h 144"/>
              <a:gd name="T4" fmla="*/ 816 w 816"/>
              <a:gd name="T5" fmla="*/ 144 h 144"/>
              <a:gd name="T6" fmla="*/ 0 60000 65536"/>
              <a:gd name="T7" fmla="*/ 0 60000 65536"/>
              <a:gd name="T8" fmla="*/ 0 60000 65536"/>
              <a:gd name="T9" fmla="*/ 0 w 816"/>
              <a:gd name="T10" fmla="*/ 0 h 144"/>
              <a:gd name="T11" fmla="*/ 816 w 81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7" name="Freeform 19"/>
          <p:cNvSpPr>
            <a:spLocks/>
          </p:cNvSpPr>
          <p:nvPr/>
        </p:nvSpPr>
        <p:spPr bwMode="auto">
          <a:xfrm>
            <a:off x="6172200" y="3200400"/>
            <a:ext cx="609600" cy="152400"/>
          </a:xfrm>
          <a:custGeom>
            <a:avLst/>
            <a:gdLst>
              <a:gd name="T0" fmla="*/ 0 w 384"/>
              <a:gd name="T1" fmla="*/ 96 h 96"/>
              <a:gd name="T2" fmla="*/ 192 w 384"/>
              <a:gd name="T3" fmla="*/ 0 h 96"/>
              <a:gd name="T4" fmla="*/ 384 w 384"/>
              <a:gd name="T5" fmla="*/ 96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Text Box 20"/>
          <p:cNvSpPr txBox="1">
            <a:spLocks noChangeArrowheads="1"/>
          </p:cNvSpPr>
          <p:nvPr/>
        </p:nvSpPr>
        <p:spPr bwMode="auto">
          <a:xfrm>
            <a:off x="1050925" y="3811588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>
                <a:latin typeface="Courier New" charset="0"/>
              </a:rPr>
              <a:t>free(p)</a:t>
            </a:r>
            <a:endParaRPr lang="en-US" sz="1600" b="1" dirty="0"/>
          </a:p>
        </p:txBody>
      </p:sp>
      <p:sp>
        <p:nvSpPr>
          <p:cNvPr id="101399" name="Text Box 21"/>
          <p:cNvSpPr txBox="1">
            <a:spLocks noChangeArrowheads="1"/>
          </p:cNvSpPr>
          <p:nvPr/>
        </p:nvSpPr>
        <p:spPr bwMode="auto">
          <a:xfrm>
            <a:off x="4800600" y="37338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>
                <a:latin typeface="Courier New" charset="0"/>
              </a:rPr>
              <a:t>p</a:t>
            </a:r>
            <a:endParaRPr lang="en-US" sz="1600" b="1" dirty="0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 flipV="1">
            <a:off x="49530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23622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402" name="Rectangle 24"/>
          <p:cNvSpPr>
            <a:spLocks noChangeArrowheads="1"/>
          </p:cNvSpPr>
          <p:nvPr/>
        </p:nvSpPr>
        <p:spPr bwMode="auto">
          <a:xfrm>
            <a:off x="26670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3" name="Rectangle 25"/>
          <p:cNvSpPr>
            <a:spLocks noChangeArrowheads="1"/>
          </p:cNvSpPr>
          <p:nvPr/>
        </p:nvSpPr>
        <p:spPr bwMode="auto">
          <a:xfrm>
            <a:off x="29718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4" name="Rectangle 26"/>
          <p:cNvSpPr>
            <a:spLocks noChangeArrowheads="1"/>
          </p:cNvSpPr>
          <p:nvPr/>
        </p:nvSpPr>
        <p:spPr bwMode="auto">
          <a:xfrm>
            <a:off x="32766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5" name="Rectangle 27"/>
          <p:cNvSpPr>
            <a:spLocks noChangeArrowheads="1"/>
          </p:cNvSpPr>
          <p:nvPr/>
        </p:nvSpPr>
        <p:spPr bwMode="auto">
          <a:xfrm>
            <a:off x="35814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406" name="Rectangle 28"/>
          <p:cNvSpPr>
            <a:spLocks noChangeArrowheads="1"/>
          </p:cNvSpPr>
          <p:nvPr/>
        </p:nvSpPr>
        <p:spPr bwMode="auto">
          <a:xfrm>
            <a:off x="38862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7" name="Rectangle 29"/>
          <p:cNvSpPr>
            <a:spLocks noChangeArrowheads="1"/>
          </p:cNvSpPr>
          <p:nvPr/>
        </p:nvSpPr>
        <p:spPr bwMode="auto">
          <a:xfrm>
            <a:off x="41910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8" name="Rectangle 30"/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9" name="Rectangle 31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1410" name="Rectangle 32"/>
          <p:cNvSpPr>
            <a:spLocks noChangeArrowheads="1"/>
          </p:cNvSpPr>
          <p:nvPr/>
        </p:nvSpPr>
        <p:spPr bwMode="auto">
          <a:xfrm>
            <a:off x="6934200" y="43434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1" name="Freeform 33"/>
          <p:cNvSpPr>
            <a:spLocks/>
          </p:cNvSpPr>
          <p:nvPr/>
        </p:nvSpPr>
        <p:spPr bwMode="auto">
          <a:xfrm>
            <a:off x="3733800" y="41148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12" name="Freeform 34"/>
          <p:cNvSpPr>
            <a:spLocks/>
          </p:cNvSpPr>
          <p:nvPr/>
        </p:nvSpPr>
        <p:spPr bwMode="auto">
          <a:xfrm>
            <a:off x="2514600" y="41148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413" name="Group 35"/>
          <p:cNvGrpSpPr>
            <a:grpSpLocks/>
          </p:cNvGrpSpPr>
          <p:nvPr/>
        </p:nvGrpSpPr>
        <p:grpSpPr bwMode="auto">
          <a:xfrm>
            <a:off x="2362200" y="3124200"/>
            <a:ext cx="1371600" cy="533400"/>
            <a:chOff x="1296" y="1248"/>
            <a:chExt cx="864" cy="336"/>
          </a:xfrm>
        </p:grpSpPr>
        <p:sp>
          <p:nvSpPr>
            <p:cNvPr id="101421" name="Rectangle 36"/>
            <p:cNvSpPr>
              <a:spLocks noChangeArrowheads="1"/>
            </p:cNvSpPr>
            <p:nvPr/>
          </p:nvSpPr>
          <p:spPr bwMode="auto">
            <a:xfrm>
              <a:off x="1296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1422" name="Rectangle 37"/>
            <p:cNvSpPr>
              <a:spLocks noChangeArrowheads="1"/>
            </p:cNvSpPr>
            <p:nvPr/>
          </p:nvSpPr>
          <p:spPr bwMode="auto">
            <a:xfrm>
              <a:off x="1488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3" name="Rectangle 38"/>
            <p:cNvSpPr>
              <a:spLocks noChangeArrowheads="1"/>
            </p:cNvSpPr>
            <p:nvPr/>
          </p:nvSpPr>
          <p:spPr bwMode="auto">
            <a:xfrm>
              <a:off x="1680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4" name="Rectangle 39"/>
            <p:cNvSpPr>
              <a:spLocks noChangeArrowheads="1"/>
            </p:cNvSpPr>
            <p:nvPr/>
          </p:nvSpPr>
          <p:spPr bwMode="auto">
            <a:xfrm>
              <a:off x="1872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5" name="Freeform 40"/>
            <p:cNvSpPr>
              <a:spLocks/>
            </p:cNvSpPr>
            <p:nvPr/>
          </p:nvSpPr>
          <p:spPr bwMode="auto">
            <a:xfrm>
              <a:off x="1392" y="1248"/>
              <a:ext cx="768" cy="144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414" name="Rectangle 41"/>
          <p:cNvSpPr>
            <a:spLocks noChangeArrowheads="1"/>
          </p:cNvSpPr>
          <p:nvPr/>
        </p:nvSpPr>
        <p:spPr bwMode="auto">
          <a:xfrm>
            <a:off x="51054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5" name="Rectangle 42"/>
          <p:cNvSpPr>
            <a:spLocks noChangeArrowheads="1"/>
          </p:cNvSpPr>
          <p:nvPr/>
        </p:nvSpPr>
        <p:spPr bwMode="auto">
          <a:xfrm>
            <a:off x="54102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6" name="Rectangle 43"/>
          <p:cNvSpPr>
            <a:spLocks noChangeArrowheads="1"/>
          </p:cNvSpPr>
          <p:nvPr/>
        </p:nvSpPr>
        <p:spPr bwMode="auto">
          <a:xfrm>
            <a:off x="57150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7" name="Rectangle 44"/>
          <p:cNvSpPr>
            <a:spLocks noChangeArrowheads="1"/>
          </p:cNvSpPr>
          <p:nvPr/>
        </p:nvSpPr>
        <p:spPr bwMode="auto">
          <a:xfrm>
            <a:off x="60198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rgbClr val="6699FF"/>
                </a:solidFill>
              </a:rPr>
              <a:t>8</a:t>
            </a:r>
          </a:p>
        </p:txBody>
      </p:sp>
      <p:sp>
        <p:nvSpPr>
          <p:cNvPr id="101418" name="Rectangle 45"/>
          <p:cNvSpPr>
            <a:spLocks noChangeArrowheads="1"/>
          </p:cNvSpPr>
          <p:nvPr/>
        </p:nvSpPr>
        <p:spPr bwMode="auto">
          <a:xfrm>
            <a:off x="63246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9" name="Rectangle 46"/>
          <p:cNvSpPr>
            <a:spLocks noChangeArrowheads="1"/>
          </p:cNvSpPr>
          <p:nvPr/>
        </p:nvSpPr>
        <p:spPr bwMode="auto">
          <a:xfrm>
            <a:off x="48006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1420" name="Freeform 47"/>
          <p:cNvSpPr>
            <a:spLocks/>
          </p:cNvSpPr>
          <p:nvPr/>
        </p:nvSpPr>
        <p:spPr bwMode="auto">
          <a:xfrm>
            <a:off x="4953000" y="4114800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76 w 1152"/>
              <a:gd name="T3" fmla="*/ 0 h 144"/>
              <a:gd name="T4" fmla="*/ 1152 w 1152"/>
              <a:gd name="T5" fmla="*/ 144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Implicit List: Bidirectional Coalescing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Boundary tags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[Knuth73]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Replicate size/allocated word at tail end of all blocks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Lets us </a:t>
            </a:r>
            <a:r>
              <a:rPr lang="en-US" sz="2400" dirty="0">
                <a:latin typeface="Arial" charset="0"/>
                <a:ea typeface="ＭＳ Ｐゴシック" charset="0"/>
              </a:rPr>
              <a:t>traverse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list </a:t>
            </a:r>
            <a:r>
              <a:rPr lang="en-US" sz="2400" dirty="0">
                <a:latin typeface="Arial" charset="0"/>
                <a:ea typeface="ＭＳ Ｐゴシック" charset="0"/>
              </a:rPr>
              <a:t>backwards, but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needs </a:t>
            </a:r>
            <a:r>
              <a:rPr lang="en-US" sz="2400" dirty="0">
                <a:latin typeface="Arial" charset="0"/>
                <a:ea typeface="ＭＳ Ｐゴシック" charset="0"/>
              </a:rPr>
              <a:t>extra space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General technique: doubly linked list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A8CDA1-ECE6-A14A-866A-E54EAD0D0AAA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3551238" y="3216275"/>
            <a:ext cx="1370012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size</a:t>
            </a:r>
          </a:p>
        </p:txBody>
      </p:sp>
      <p:sp>
        <p:nvSpPr>
          <p:cNvPr id="102407" name="Text Box 5"/>
          <p:cNvSpPr txBox="1">
            <a:spLocks noChangeArrowheads="1"/>
          </p:cNvSpPr>
          <p:nvPr/>
        </p:nvSpPr>
        <p:spPr bwMode="auto">
          <a:xfrm>
            <a:off x="3962400" y="286385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dirty="0"/>
              <a:t>1 word</a:t>
            </a:r>
          </a:p>
        </p:txBody>
      </p:sp>
      <p:sp>
        <p:nvSpPr>
          <p:cNvPr id="102408" name="Text Box 6"/>
          <p:cNvSpPr txBox="1">
            <a:spLocks noChangeArrowheads="1"/>
          </p:cNvSpPr>
          <p:nvPr/>
        </p:nvSpPr>
        <p:spPr bwMode="auto">
          <a:xfrm>
            <a:off x="973138" y="3749675"/>
            <a:ext cx="14827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Format of</a:t>
            </a:r>
          </a:p>
          <a:p>
            <a:r>
              <a:rPr lang="en-US" sz="1600"/>
              <a:t>allocated and</a:t>
            </a:r>
          </a:p>
          <a:p>
            <a:r>
              <a:rPr lang="en-US" sz="1600"/>
              <a:t>free blocks</a:t>
            </a:r>
          </a:p>
        </p:txBody>
      </p:sp>
      <p:sp>
        <p:nvSpPr>
          <p:cNvPr id="102409" name="Rectangle 7"/>
          <p:cNvSpPr>
            <a:spLocks noChangeArrowheads="1"/>
          </p:cNvSpPr>
          <p:nvPr/>
        </p:nvSpPr>
        <p:spPr bwMode="auto">
          <a:xfrm>
            <a:off x="3551238" y="3597275"/>
            <a:ext cx="1676400" cy="1285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payload and</a:t>
            </a:r>
          </a:p>
          <a:p>
            <a:r>
              <a:rPr lang="en-US" sz="1600"/>
              <a:t>padding</a:t>
            </a:r>
          </a:p>
        </p:txBody>
      </p:sp>
      <p:sp>
        <p:nvSpPr>
          <p:cNvPr id="102410" name="Text Box 8"/>
          <p:cNvSpPr txBox="1">
            <a:spLocks noChangeArrowheads="1"/>
          </p:cNvSpPr>
          <p:nvPr/>
        </p:nvSpPr>
        <p:spPr bwMode="auto">
          <a:xfrm>
            <a:off x="5530850" y="3394075"/>
            <a:ext cx="2622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a = 1: allocated block  </a:t>
            </a:r>
          </a:p>
          <a:p>
            <a:r>
              <a:rPr lang="en-US" sz="1600"/>
              <a:t>a = 0: free block</a:t>
            </a:r>
          </a:p>
          <a:p>
            <a:endParaRPr lang="en-US" sz="1600"/>
          </a:p>
          <a:p>
            <a:r>
              <a:rPr lang="en-US" sz="1600"/>
              <a:t>size: total block size</a:t>
            </a:r>
          </a:p>
          <a:p>
            <a:endParaRPr lang="en-US" sz="1600"/>
          </a:p>
          <a:p>
            <a:r>
              <a:rPr lang="en-US" sz="1600"/>
              <a:t>payload: application data</a:t>
            </a:r>
          </a:p>
          <a:p>
            <a:r>
              <a:rPr lang="en-US" sz="1600"/>
              <a:t>(allocated blocks only)</a:t>
            </a:r>
          </a:p>
          <a:p>
            <a:endParaRPr lang="en-US" sz="1600"/>
          </a:p>
        </p:txBody>
      </p:sp>
      <p:sp>
        <p:nvSpPr>
          <p:cNvPr id="102411" name="Rectangle 9"/>
          <p:cNvSpPr>
            <a:spLocks noChangeArrowheads="1"/>
          </p:cNvSpPr>
          <p:nvPr/>
        </p:nvSpPr>
        <p:spPr bwMode="auto">
          <a:xfrm>
            <a:off x="4921250" y="3216275"/>
            <a:ext cx="304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a</a:t>
            </a:r>
          </a:p>
        </p:txBody>
      </p:sp>
      <p:sp>
        <p:nvSpPr>
          <p:cNvPr id="102412" name="Rectangle 10"/>
          <p:cNvSpPr>
            <a:spLocks noChangeArrowheads="1"/>
          </p:cNvSpPr>
          <p:nvPr/>
        </p:nvSpPr>
        <p:spPr bwMode="auto">
          <a:xfrm>
            <a:off x="3549650" y="4892675"/>
            <a:ext cx="137001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size</a:t>
            </a:r>
          </a:p>
        </p:txBody>
      </p:sp>
      <p:sp>
        <p:nvSpPr>
          <p:cNvPr id="102413" name="Rectangle 11"/>
          <p:cNvSpPr>
            <a:spLocks noChangeArrowheads="1"/>
          </p:cNvSpPr>
          <p:nvPr/>
        </p:nvSpPr>
        <p:spPr bwMode="auto">
          <a:xfrm>
            <a:off x="4919663" y="4892675"/>
            <a:ext cx="304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a</a:t>
            </a:r>
          </a:p>
        </p:txBody>
      </p:sp>
      <p:sp>
        <p:nvSpPr>
          <p:cNvPr id="102414" name="Text Box 12"/>
          <p:cNvSpPr txBox="1">
            <a:spLocks noChangeArrowheads="1"/>
          </p:cNvSpPr>
          <p:nvPr/>
        </p:nvSpPr>
        <p:spPr bwMode="auto">
          <a:xfrm>
            <a:off x="1430338" y="4892675"/>
            <a:ext cx="14938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Boundary tag</a:t>
            </a:r>
          </a:p>
          <a:p>
            <a:r>
              <a:rPr lang="en-US" sz="1600"/>
              <a:t>  (footer)</a:t>
            </a:r>
          </a:p>
        </p:txBody>
      </p:sp>
      <p:sp>
        <p:nvSpPr>
          <p:cNvPr id="102415" name="Line 13"/>
          <p:cNvSpPr>
            <a:spLocks noChangeShapeType="1"/>
          </p:cNvSpPr>
          <p:nvPr/>
        </p:nvSpPr>
        <p:spPr bwMode="auto">
          <a:xfrm>
            <a:off x="2954338" y="504507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Rectangle 14"/>
          <p:cNvSpPr>
            <a:spLocks noChangeArrowheads="1"/>
          </p:cNvSpPr>
          <p:nvPr/>
        </p:nvSpPr>
        <p:spPr bwMode="auto">
          <a:xfrm>
            <a:off x="18113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17" name="Rectangle 15"/>
          <p:cNvSpPr>
            <a:spLocks noChangeArrowheads="1"/>
          </p:cNvSpPr>
          <p:nvPr/>
        </p:nvSpPr>
        <p:spPr bwMode="auto">
          <a:xfrm>
            <a:off x="21161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Rectangle 16"/>
          <p:cNvSpPr>
            <a:spLocks noChangeArrowheads="1"/>
          </p:cNvSpPr>
          <p:nvPr/>
        </p:nvSpPr>
        <p:spPr bwMode="auto">
          <a:xfrm>
            <a:off x="24209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Rectangle 17"/>
          <p:cNvSpPr>
            <a:spLocks noChangeArrowheads="1"/>
          </p:cNvSpPr>
          <p:nvPr/>
        </p:nvSpPr>
        <p:spPr bwMode="auto">
          <a:xfrm>
            <a:off x="27257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20" name="Rectangle 18"/>
          <p:cNvSpPr>
            <a:spLocks noChangeArrowheads="1"/>
          </p:cNvSpPr>
          <p:nvPr/>
        </p:nvSpPr>
        <p:spPr bwMode="auto">
          <a:xfrm>
            <a:off x="30305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21" name="Rectangle 19"/>
          <p:cNvSpPr>
            <a:spLocks noChangeArrowheads="1"/>
          </p:cNvSpPr>
          <p:nvPr/>
        </p:nvSpPr>
        <p:spPr bwMode="auto">
          <a:xfrm>
            <a:off x="33353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Rectangle 20"/>
          <p:cNvSpPr>
            <a:spLocks noChangeArrowheads="1"/>
          </p:cNvSpPr>
          <p:nvPr/>
        </p:nvSpPr>
        <p:spPr bwMode="auto">
          <a:xfrm>
            <a:off x="36401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Rectangle 21"/>
          <p:cNvSpPr>
            <a:spLocks noChangeArrowheads="1"/>
          </p:cNvSpPr>
          <p:nvPr/>
        </p:nvSpPr>
        <p:spPr bwMode="auto">
          <a:xfrm>
            <a:off x="39449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24" name="Rectangle 22"/>
          <p:cNvSpPr>
            <a:spLocks noChangeArrowheads="1"/>
          </p:cNvSpPr>
          <p:nvPr/>
        </p:nvSpPr>
        <p:spPr bwMode="auto">
          <a:xfrm>
            <a:off x="45545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Rectangle 23"/>
          <p:cNvSpPr>
            <a:spLocks noChangeArrowheads="1"/>
          </p:cNvSpPr>
          <p:nvPr/>
        </p:nvSpPr>
        <p:spPr bwMode="auto">
          <a:xfrm>
            <a:off x="48593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Rectangle 24"/>
          <p:cNvSpPr>
            <a:spLocks noChangeArrowheads="1"/>
          </p:cNvSpPr>
          <p:nvPr/>
        </p:nvSpPr>
        <p:spPr bwMode="auto">
          <a:xfrm>
            <a:off x="51641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7" name="Rectangle 25"/>
          <p:cNvSpPr>
            <a:spLocks noChangeArrowheads="1"/>
          </p:cNvSpPr>
          <p:nvPr/>
        </p:nvSpPr>
        <p:spPr bwMode="auto">
          <a:xfrm>
            <a:off x="54689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Rectangle 26"/>
          <p:cNvSpPr>
            <a:spLocks noChangeArrowheads="1"/>
          </p:cNvSpPr>
          <p:nvPr/>
        </p:nvSpPr>
        <p:spPr bwMode="auto">
          <a:xfrm>
            <a:off x="57737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2429" name="Rectangle 27"/>
          <p:cNvSpPr>
            <a:spLocks noChangeArrowheads="1"/>
          </p:cNvSpPr>
          <p:nvPr/>
        </p:nvSpPr>
        <p:spPr bwMode="auto">
          <a:xfrm>
            <a:off x="60785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30" name="Rectangle 28"/>
          <p:cNvSpPr>
            <a:spLocks noChangeArrowheads="1"/>
          </p:cNvSpPr>
          <p:nvPr/>
        </p:nvSpPr>
        <p:spPr bwMode="auto">
          <a:xfrm>
            <a:off x="63833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431" name="Rectangle 29"/>
          <p:cNvSpPr>
            <a:spLocks noChangeArrowheads="1"/>
          </p:cNvSpPr>
          <p:nvPr/>
        </p:nvSpPr>
        <p:spPr bwMode="auto">
          <a:xfrm>
            <a:off x="42497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2432" name="Freeform 30"/>
          <p:cNvSpPr>
            <a:spLocks/>
          </p:cNvSpPr>
          <p:nvPr/>
        </p:nvSpPr>
        <p:spPr bwMode="auto">
          <a:xfrm>
            <a:off x="3182938" y="57912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3" name="Freeform 31"/>
          <p:cNvSpPr>
            <a:spLocks/>
          </p:cNvSpPr>
          <p:nvPr/>
        </p:nvSpPr>
        <p:spPr bwMode="auto">
          <a:xfrm>
            <a:off x="4402138" y="5791200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76 w 1152"/>
              <a:gd name="T3" fmla="*/ 0 h 144"/>
              <a:gd name="T4" fmla="*/ 1152 w 1152"/>
              <a:gd name="T5" fmla="*/ 144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4" name="Freeform 32"/>
          <p:cNvSpPr>
            <a:spLocks/>
          </p:cNvSpPr>
          <p:nvPr/>
        </p:nvSpPr>
        <p:spPr bwMode="auto">
          <a:xfrm>
            <a:off x="1963738" y="57912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5" name="Rectangle 33"/>
          <p:cNvSpPr>
            <a:spLocks noChangeArrowheads="1"/>
          </p:cNvSpPr>
          <p:nvPr/>
        </p:nvSpPr>
        <p:spPr bwMode="auto">
          <a:xfrm>
            <a:off x="66881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436" name="Rectangle 34"/>
          <p:cNvSpPr>
            <a:spLocks noChangeArrowheads="1"/>
          </p:cNvSpPr>
          <p:nvPr/>
        </p:nvSpPr>
        <p:spPr bwMode="auto">
          <a:xfrm>
            <a:off x="69929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37" name="Freeform 35"/>
          <p:cNvSpPr>
            <a:spLocks/>
          </p:cNvSpPr>
          <p:nvPr/>
        </p:nvSpPr>
        <p:spPr bwMode="auto">
          <a:xfrm>
            <a:off x="2878138" y="6324600"/>
            <a:ext cx="1219200" cy="228600"/>
          </a:xfrm>
          <a:custGeom>
            <a:avLst/>
            <a:gdLst>
              <a:gd name="T0" fmla="*/ 768 w 768"/>
              <a:gd name="T1" fmla="*/ 0 h 144"/>
              <a:gd name="T2" fmla="*/ 336 w 768"/>
              <a:gd name="T3" fmla="*/ 144 h 144"/>
              <a:gd name="T4" fmla="*/ 0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8" name="Freeform 36"/>
          <p:cNvSpPr>
            <a:spLocks/>
          </p:cNvSpPr>
          <p:nvPr/>
        </p:nvSpPr>
        <p:spPr bwMode="auto">
          <a:xfrm>
            <a:off x="4097338" y="6324600"/>
            <a:ext cx="1828800" cy="228600"/>
          </a:xfrm>
          <a:custGeom>
            <a:avLst/>
            <a:gdLst>
              <a:gd name="T0" fmla="*/ 1152 w 1152"/>
              <a:gd name="T1" fmla="*/ 0 h 144"/>
              <a:gd name="T2" fmla="*/ 576 w 1152"/>
              <a:gd name="T3" fmla="*/ 144 h 144"/>
              <a:gd name="T4" fmla="*/ 0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9" name="Freeform 37"/>
          <p:cNvSpPr>
            <a:spLocks/>
          </p:cNvSpPr>
          <p:nvPr/>
        </p:nvSpPr>
        <p:spPr bwMode="auto">
          <a:xfrm>
            <a:off x="5926138" y="6324600"/>
            <a:ext cx="1219200" cy="228600"/>
          </a:xfrm>
          <a:custGeom>
            <a:avLst/>
            <a:gdLst>
              <a:gd name="T0" fmla="*/ 768 w 768"/>
              <a:gd name="T1" fmla="*/ 0 h 144"/>
              <a:gd name="T2" fmla="*/ 384 w 768"/>
              <a:gd name="T3" fmla="*/ 144 h 144"/>
              <a:gd name="T4" fmla="*/ 0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0" name="Text Box 38"/>
          <p:cNvSpPr txBox="1">
            <a:spLocks noChangeArrowheads="1"/>
          </p:cNvSpPr>
          <p:nvPr/>
        </p:nvSpPr>
        <p:spPr bwMode="auto">
          <a:xfrm>
            <a:off x="2116138" y="3140075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Header</a:t>
            </a:r>
          </a:p>
        </p:txBody>
      </p:sp>
      <p:sp>
        <p:nvSpPr>
          <p:cNvPr id="102441" name="Line 39"/>
          <p:cNvSpPr>
            <a:spLocks noChangeShapeType="1"/>
          </p:cNvSpPr>
          <p:nvPr/>
        </p:nvSpPr>
        <p:spPr bwMode="auto">
          <a:xfrm>
            <a:off x="3030538" y="336867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Lists: Summary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Implementation: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very simple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Allocate: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linear-time worst case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Free: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constant-time worst case—even with coalescing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usage: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will depend on placement policy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First, next, or best fit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Not used in practice for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malloc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/free because of linear-time allocate, but used in some special-purpose applications</a:t>
            </a:r>
          </a:p>
          <a:p>
            <a:pPr>
              <a:lnSpc>
                <a:spcPct val="85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However, concepts of splitting and boundary tag coalescing are general to </a:t>
            </a:r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all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allocators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34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E1EA14-7545-B341-A4D7-DF4A77178CC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Alternative: Explicit Free Lists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Linked list among free blocks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data space for link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pointers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Typically </a:t>
            </a:r>
            <a:r>
              <a:rPr lang="en-US" dirty="0">
                <a:latin typeface="Arial" charset="0"/>
                <a:ea typeface="ＭＳ Ｐゴシック" charset="0"/>
              </a:rPr>
              <a:t>doubly linked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Still need boundary tags for coalescing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C54DA9-5C8D-8948-9F42-676BFC455A14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4" name="Rectangle 14"/>
          <p:cNvSpPr>
            <a:spLocks noChangeArrowheads="1"/>
          </p:cNvSpPr>
          <p:nvPr/>
        </p:nvSpPr>
        <p:spPr bwMode="auto">
          <a:xfrm>
            <a:off x="9144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55" name="Rectangle 15"/>
          <p:cNvSpPr>
            <a:spLocks noChangeArrowheads="1"/>
          </p:cNvSpPr>
          <p:nvPr/>
        </p:nvSpPr>
        <p:spPr bwMode="auto">
          <a:xfrm>
            <a:off x="12192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16"/>
          <p:cNvSpPr>
            <a:spLocks noChangeArrowheads="1"/>
          </p:cNvSpPr>
          <p:nvPr/>
        </p:nvSpPr>
        <p:spPr bwMode="auto">
          <a:xfrm>
            <a:off x="15240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17"/>
          <p:cNvSpPr>
            <a:spLocks noChangeArrowheads="1"/>
          </p:cNvSpPr>
          <p:nvPr/>
        </p:nvSpPr>
        <p:spPr bwMode="auto">
          <a:xfrm>
            <a:off x="1828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58" name="Rectangle 18"/>
          <p:cNvSpPr>
            <a:spLocks noChangeArrowheads="1"/>
          </p:cNvSpPr>
          <p:nvPr/>
        </p:nvSpPr>
        <p:spPr bwMode="auto">
          <a:xfrm>
            <a:off x="21336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59" name="Rectangle 19"/>
          <p:cNvSpPr>
            <a:spLocks noChangeArrowheads="1"/>
          </p:cNvSpPr>
          <p:nvPr/>
        </p:nvSpPr>
        <p:spPr bwMode="auto">
          <a:xfrm>
            <a:off x="24384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Rectangle 20"/>
          <p:cNvSpPr>
            <a:spLocks noChangeArrowheads="1"/>
          </p:cNvSpPr>
          <p:nvPr/>
        </p:nvSpPr>
        <p:spPr bwMode="auto">
          <a:xfrm>
            <a:off x="27432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Rectangle 21"/>
          <p:cNvSpPr>
            <a:spLocks noChangeArrowheads="1"/>
          </p:cNvSpPr>
          <p:nvPr/>
        </p:nvSpPr>
        <p:spPr bwMode="auto">
          <a:xfrm>
            <a:off x="30480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62" name="Rectangle 22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Rectangle 23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Rectangle 24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Rectangle 25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Rectangle 26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4467" name="Rectangle 27"/>
          <p:cNvSpPr>
            <a:spLocks noChangeArrowheads="1"/>
          </p:cNvSpPr>
          <p:nvPr/>
        </p:nvSpPr>
        <p:spPr bwMode="auto">
          <a:xfrm>
            <a:off x="54864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Rectangle 28"/>
          <p:cNvSpPr>
            <a:spLocks noChangeArrowheads="1"/>
          </p:cNvSpPr>
          <p:nvPr/>
        </p:nvSpPr>
        <p:spPr bwMode="auto">
          <a:xfrm>
            <a:off x="3352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4469" name="Rectangle 29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0" name="Rectangle 30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1" name="Rectangle 31"/>
          <p:cNvSpPr>
            <a:spLocks noChangeArrowheads="1"/>
          </p:cNvSpPr>
          <p:nvPr/>
        </p:nvSpPr>
        <p:spPr bwMode="auto">
          <a:xfrm>
            <a:off x="57912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Rectangle 32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3" name="Rectangle 33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Rectangle 34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Rectangle 35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6" name="Freeform 36"/>
          <p:cNvSpPr>
            <a:spLocks/>
          </p:cNvSpPr>
          <p:nvPr/>
        </p:nvSpPr>
        <p:spPr bwMode="auto">
          <a:xfrm>
            <a:off x="1371600" y="3708400"/>
            <a:ext cx="5181600" cy="558800"/>
          </a:xfrm>
          <a:custGeom>
            <a:avLst/>
            <a:gdLst>
              <a:gd name="T0" fmla="*/ 0 w 3264"/>
              <a:gd name="T1" fmla="*/ 352 h 352"/>
              <a:gd name="T2" fmla="*/ 1968 w 3264"/>
              <a:gd name="T3" fmla="*/ 16 h 352"/>
              <a:gd name="T4" fmla="*/ 3264 w 3264"/>
              <a:gd name="T5" fmla="*/ 256 h 352"/>
              <a:gd name="T6" fmla="*/ 0 60000 65536"/>
              <a:gd name="T7" fmla="*/ 0 60000 65536"/>
              <a:gd name="T8" fmla="*/ 0 60000 65536"/>
              <a:gd name="T9" fmla="*/ 0 w 3264"/>
              <a:gd name="T10" fmla="*/ 0 h 352"/>
              <a:gd name="T11" fmla="*/ 3264 w 3264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Freeform 37"/>
          <p:cNvSpPr>
            <a:spLocks/>
          </p:cNvSpPr>
          <p:nvPr/>
        </p:nvSpPr>
        <p:spPr bwMode="auto">
          <a:xfrm>
            <a:off x="3505200" y="3632200"/>
            <a:ext cx="3352800" cy="635000"/>
          </a:xfrm>
          <a:custGeom>
            <a:avLst/>
            <a:gdLst>
              <a:gd name="T0" fmla="*/ 2112 w 2112"/>
              <a:gd name="T1" fmla="*/ 400 h 400"/>
              <a:gd name="T2" fmla="*/ 1680 w 2112"/>
              <a:gd name="T3" fmla="*/ 16 h 400"/>
              <a:gd name="T4" fmla="*/ 0 w 2112"/>
              <a:gd name="T5" fmla="*/ 304 h 400"/>
              <a:gd name="T6" fmla="*/ 0 60000 65536"/>
              <a:gd name="T7" fmla="*/ 0 60000 65536"/>
              <a:gd name="T8" fmla="*/ 0 60000 65536"/>
              <a:gd name="T9" fmla="*/ 0 w 2112"/>
              <a:gd name="T10" fmla="*/ 0 h 400"/>
              <a:gd name="T11" fmla="*/ 2112 w 211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Freeform 38"/>
          <p:cNvSpPr>
            <a:spLocks/>
          </p:cNvSpPr>
          <p:nvPr/>
        </p:nvSpPr>
        <p:spPr bwMode="auto">
          <a:xfrm>
            <a:off x="1066800" y="4205288"/>
            <a:ext cx="6096000" cy="671512"/>
          </a:xfrm>
          <a:custGeom>
            <a:avLst/>
            <a:gdLst>
              <a:gd name="T0" fmla="*/ 3840 w 3840"/>
              <a:gd name="T1" fmla="*/ 0 h 423"/>
              <a:gd name="T2" fmla="*/ 3072 w 3840"/>
              <a:gd name="T3" fmla="*/ 336 h 423"/>
              <a:gd name="T4" fmla="*/ 672 w 3840"/>
              <a:gd name="T5" fmla="*/ 384 h 423"/>
              <a:gd name="T6" fmla="*/ 0 w 3840"/>
              <a:gd name="T7" fmla="*/ 96 h 423"/>
              <a:gd name="T8" fmla="*/ 0 60000 65536"/>
              <a:gd name="T9" fmla="*/ 0 60000 65536"/>
              <a:gd name="T10" fmla="*/ 0 60000 65536"/>
              <a:gd name="T11" fmla="*/ 0 60000 65536"/>
              <a:gd name="T12" fmla="*/ 0 w 3840"/>
              <a:gd name="T13" fmla="*/ 0 h 423"/>
              <a:gd name="T14" fmla="*/ 3840 w 3840"/>
              <a:gd name="T15" fmla="*/ 423 h 4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9" name="Freeform 39"/>
          <p:cNvSpPr>
            <a:spLocks/>
          </p:cNvSpPr>
          <p:nvPr/>
        </p:nvSpPr>
        <p:spPr bwMode="auto">
          <a:xfrm>
            <a:off x="4114800" y="4267200"/>
            <a:ext cx="2438400" cy="481013"/>
          </a:xfrm>
          <a:custGeom>
            <a:avLst/>
            <a:gdLst>
              <a:gd name="T0" fmla="*/ 0 w 1536"/>
              <a:gd name="T1" fmla="*/ 0 h 303"/>
              <a:gd name="T2" fmla="*/ 816 w 1536"/>
              <a:gd name="T3" fmla="*/ 288 h 303"/>
              <a:gd name="T4" fmla="*/ 1536 w 1536"/>
              <a:gd name="T5" fmla="*/ 96 h 303"/>
              <a:gd name="T6" fmla="*/ 0 60000 65536"/>
              <a:gd name="T7" fmla="*/ 0 60000 65536"/>
              <a:gd name="T8" fmla="*/ 0 60000 65536"/>
              <a:gd name="T9" fmla="*/ 0 w 1536"/>
              <a:gd name="T10" fmla="*/ 0 h 303"/>
              <a:gd name="T11" fmla="*/ 1536 w 1536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Text Box 40"/>
          <p:cNvSpPr txBox="1">
            <a:spLocks noChangeArrowheads="1"/>
          </p:cNvSpPr>
          <p:nvPr/>
        </p:nvSpPr>
        <p:spPr bwMode="auto">
          <a:xfrm>
            <a:off x="6553200" y="3429000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Forward links</a:t>
            </a:r>
          </a:p>
        </p:txBody>
      </p:sp>
      <p:sp>
        <p:nvSpPr>
          <p:cNvPr id="104481" name="Text Box 41"/>
          <p:cNvSpPr txBox="1">
            <a:spLocks noChangeArrowheads="1"/>
          </p:cNvSpPr>
          <p:nvPr/>
        </p:nvSpPr>
        <p:spPr bwMode="auto">
          <a:xfrm>
            <a:off x="6842125" y="4565650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Back links</a:t>
            </a:r>
          </a:p>
        </p:txBody>
      </p:sp>
      <p:sp>
        <p:nvSpPr>
          <p:cNvPr id="104482" name="Text Box 42"/>
          <p:cNvSpPr txBox="1">
            <a:spLocks noChangeArrowheads="1"/>
          </p:cNvSpPr>
          <p:nvPr/>
        </p:nvSpPr>
        <p:spPr bwMode="auto">
          <a:xfrm>
            <a:off x="7375525" y="41592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04483" name="Freeform 43"/>
          <p:cNvSpPr>
            <a:spLocks/>
          </p:cNvSpPr>
          <p:nvPr/>
        </p:nvSpPr>
        <p:spPr bwMode="auto">
          <a:xfrm>
            <a:off x="838200" y="3644900"/>
            <a:ext cx="2971800" cy="622300"/>
          </a:xfrm>
          <a:custGeom>
            <a:avLst/>
            <a:gdLst>
              <a:gd name="T0" fmla="*/ 1872 w 1872"/>
              <a:gd name="T1" fmla="*/ 392 h 392"/>
              <a:gd name="T2" fmla="*/ 816 w 1872"/>
              <a:gd name="T3" fmla="*/ 56 h 392"/>
              <a:gd name="T4" fmla="*/ 0 w 1872"/>
              <a:gd name="T5" fmla="*/ 56 h 392"/>
              <a:gd name="T6" fmla="*/ 0 60000 65536"/>
              <a:gd name="T7" fmla="*/ 0 60000 65536"/>
              <a:gd name="T8" fmla="*/ 0 60000 65536"/>
              <a:gd name="T9" fmla="*/ 0 w 1872"/>
              <a:gd name="T10" fmla="*/ 0 h 392"/>
              <a:gd name="T11" fmla="*/ 1872 w 1872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92">
                <a:moveTo>
                  <a:pt x="1872" y="392"/>
                </a:moveTo>
                <a:cubicBezTo>
                  <a:pt x="1499" y="251"/>
                  <a:pt x="1127" y="111"/>
                  <a:pt x="816" y="56"/>
                </a:cubicBezTo>
                <a:cubicBezTo>
                  <a:pt x="504" y="0"/>
                  <a:pt x="252" y="28"/>
                  <a:pt x="0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4" name="Freeform 44"/>
          <p:cNvSpPr>
            <a:spLocks/>
          </p:cNvSpPr>
          <p:nvPr/>
        </p:nvSpPr>
        <p:spPr bwMode="auto">
          <a:xfrm>
            <a:off x="914400" y="4267200"/>
            <a:ext cx="762000" cy="457200"/>
          </a:xfrm>
          <a:custGeom>
            <a:avLst/>
            <a:gdLst>
              <a:gd name="T0" fmla="*/ 480 w 480"/>
              <a:gd name="T1" fmla="*/ 0 h 288"/>
              <a:gd name="T2" fmla="*/ 336 w 480"/>
              <a:gd name="T3" fmla="*/ 240 h 288"/>
              <a:gd name="T4" fmla="*/ 0 w 480"/>
              <a:gd name="T5" fmla="*/ 288 h 288"/>
              <a:gd name="T6" fmla="*/ 0 60000 65536"/>
              <a:gd name="T7" fmla="*/ 0 60000 65536"/>
              <a:gd name="T8" fmla="*/ 0 60000 65536"/>
              <a:gd name="T9" fmla="*/ 0 w 480"/>
              <a:gd name="T10" fmla="*/ 0 h 288"/>
              <a:gd name="T11" fmla="*/ 480 w 48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Text Box 45"/>
          <p:cNvSpPr txBox="1">
            <a:spLocks noChangeArrowheads="1"/>
          </p:cNvSpPr>
          <p:nvPr/>
        </p:nvSpPr>
        <p:spPr bwMode="auto">
          <a:xfrm>
            <a:off x="1355725" y="3803650"/>
            <a:ext cx="32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A</a:t>
            </a:r>
          </a:p>
        </p:txBody>
      </p:sp>
      <p:sp>
        <p:nvSpPr>
          <p:cNvPr id="104486" name="Text Box 46"/>
          <p:cNvSpPr txBox="1">
            <a:spLocks noChangeArrowheads="1"/>
          </p:cNvSpPr>
          <p:nvPr/>
        </p:nvSpPr>
        <p:spPr bwMode="auto">
          <a:xfrm>
            <a:off x="69342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B</a:t>
            </a:r>
          </a:p>
        </p:txBody>
      </p:sp>
      <p:sp>
        <p:nvSpPr>
          <p:cNvPr id="104487" name="Text Box 47"/>
          <p:cNvSpPr txBox="1">
            <a:spLocks noChangeArrowheads="1"/>
          </p:cNvSpPr>
          <p:nvPr/>
        </p:nvSpPr>
        <p:spPr bwMode="auto">
          <a:xfrm>
            <a:off x="4114800" y="4419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Freeing with Explicit Free Lists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r>
              <a:rPr lang="en-US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Insertion policy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Where in free list to put newly freed block?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LIFO (last-in-first-out) policy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Insert freed block at beginning of free list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Pro: simple, and constant-time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Con: studies suggest fragmentation is worse than address-ordered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Address-ordered policy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Insert freed blocks so list is always in address order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i.e. </a:t>
            </a:r>
            <a:r>
              <a:rPr lang="en-US" dirty="0" err="1">
                <a:latin typeface="Arial" charset="0"/>
                <a:ea typeface="ＭＳ Ｐゴシック" charset="0"/>
              </a:rPr>
              <a:t>addr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pred</a:t>
            </a:r>
            <a:r>
              <a:rPr lang="en-US" dirty="0">
                <a:latin typeface="Arial" charset="0"/>
                <a:ea typeface="ＭＳ Ｐゴシック" charset="0"/>
              </a:rPr>
              <a:t>) &lt; </a:t>
            </a:r>
            <a:r>
              <a:rPr lang="en-US" dirty="0" err="1">
                <a:latin typeface="Arial" charset="0"/>
                <a:ea typeface="ＭＳ Ｐゴシック" charset="0"/>
              </a:rPr>
              <a:t>addr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curr</a:t>
            </a:r>
            <a:r>
              <a:rPr lang="en-US" dirty="0">
                <a:latin typeface="Arial" charset="0"/>
                <a:ea typeface="ＭＳ Ｐゴシック" charset="0"/>
              </a:rPr>
              <a:t>) &lt; </a:t>
            </a:r>
            <a:r>
              <a:rPr lang="en-US" dirty="0" err="1">
                <a:latin typeface="Arial" charset="0"/>
                <a:ea typeface="ＭＳ Ｐゴシック" charset="0"/>
              </a:rPr>
              <a:t>addr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succ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</a:rPr>
              <a:t>Con</a:t>
            </a:r>
            <a:r>
              <a:rPr lang="en-US" dirty="0">
                <a:latin typeface="Arial" charset="0"/>
                <a:ea typeface="ＭＳ Ｐゴシック" charset="0"/>
              </a:rPr>
              <a:t>: requires search (using boundary tags</a:t>
            </a:r>
            <a:r>
              <a:rPr lang="en-US" dirty="0" smtClean="0">
                <a:latin typeface="Arial" charset="0"/>
                <a:ea typeface="ＭＳ Ｐゴシック" charset="0"/>
              </a:rPr>
              <a:t>); slow!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</a:rPr>
              <a:t>Pro</a:t>
            </a:r>
            <a:r>
              <a:rPr lang="en-US" dirty="0">
                <a:latin typeface="Arial" charset="0"/>
                <a:ea typeface="ＭＳ Ｐゴシック" charset="0"/>
              </a:rPr>
              <a:t>: studies suggest fragmentation is better than LIFO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028A861-3F0C-3848-B5BD-7A862E0AB8F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Summary: tracking free blocks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u="sng" dirty="0">
                <a:latin typeface="Arial" charset="0"/>
                <a:ea typeface="ＭＳ Ｐゴシック" charset="0"/>
                <a:cs typeface="ＭＳ Ｐゴシック" charset="0"/>
              </a:rPr>
              <a:t>Method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Implicit 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using lengths -- links all blocks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buFont typeface="Wingdings" charset="0"/>
              <a:buChar char="l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i="1" u="sng" dirty="0">
                <a:latin typeface="Arial" charset="0"/>
                <a:ea typeface="ＭＳ Ｐゴシック" charset="0"/>
                <a:cs typeface="ＭＳ Ｐゴシック" charset="0"/>
              </a:rPr>
              <a:t>Method 2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Explicit 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among the free blocks using pointers within the free blocks</a:t>
            </a:r>
          </a:p>
          <a:p>
            <a:pPr>
              <a:lnSpc>
                <a:spcPct val="85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buFont typeface="Wingdings" charset="0"/>
              <a:buChar char="l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i="1" u="sng" dirty="0">
                <a:latin typeface="Arial" charset="0"/>
                <a:ea typeface="ＭＳ Ｐゴシック" charset="0"/>
                <a:cs typeface="ＭＳ Ｐゴシック" charset="0"/>
              </a:rPr>
              <a:t>Method 3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Segregated free list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Different free lists for different size classes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We’ll </a:t>
            </a:r>
            <a:r>
              <a:rPr lang="en-US" dirty="0">
                <a:latin typeface="Arial" charset="0"/>
                <a:ea typeface="ＭＳ Ｐゴシック" charset="0"/>
              </a:rPr>
              <a:t>talk about this one next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5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E8C6B7-12D7-BB49-9C58-CA43F70D12F0}" type="slidenum">
              <a:rPr lang="en-US"/>
              <a:pPr/>
              <a:t>15</a:t>
            </a:fld>
            <a:endParaRPr lang="en-US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charset="0"/>
              </a:rPr>
              <a:t>20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22098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25146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auto">
          <a:xfrm>
            <a:off x="28194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Rectangle 9"/>
          <p:cNvSpPr>
            <a:spLocks noChangeArrowheads="1"/>
          </p:cNvSpPr>
          <p:nvPr/>
        </p:nvSpPr>
        <p:spPr bwMode="auto">
          <a:xfrm>
            <a:off x="3124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10"/>
          <p:cNvSpPr>
            <a:spLocks noChangeArrowheads="1"/>
          </p:cNvSpPr>
          <p:nvPr/>
        </p:nvSpPr>
        <p:spPr bwMode="auto">
          <a:xfrm>
            <a:off x="34290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6508" name="Rectangle 11"/>
          <p:cNvSpPr>
            <a:spLocks noChangeArrowheads="1"/>
          </p:cNvSpPr>
          <p:nvPr/>
        </p:nvSpPr>
        <p:spPr bwMode="auto">
          <a:xfrm>
            <a:off x="37338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Rectangle 12"/>
          <p:cNvSpPr>
            <a:spLocks noChangeArrowheads="1"/>
          </p:cNvSpPr>
          <p:nvPr/>
        </p:nvSpPr>
        <p:spPr bwMode="auto">
          <a:xfrm>
            <a:off x="40386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Rectangle 13"/>
          <p:cNvSpPr>
            <a:spLocks noChangeArrowheads="1"/>
          </p:cNvSpPr>
          <p:nvPr/>
        </p:nvSpPr>
        <p:spPr bwMode="auto">
          <a:xfrm>
            <a:off x="43434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Rectangle 14"/>
          <p:cNvSpPr>
            <a:spLocks noChangeArrowheads="1"/>
          </p:cNvSpPr>
          <p:nvPr/>
        </p:nvSpPr>
        <p:spPr bwMode="auto">
          <a:xfrm>
            <a:off x="49530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Rectangle 15"/>
          <p:cNvSpPr>
            <a:spLocks noChangeArrowheads="1"/>
          </p:cNvSpPr>
          <p:nvPr/>
        </p:nvSpPr>
        <p:spPr bwMode="auto">
          <a:xfrm>
            <a:off x="52578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Rectangle 16"/>
          <p:cNvSpPr>
            <a:spLocks noChangeArrowheads="1"/>
          </p:cNvSpPr>
          <p:nvPr/>
        </p:nvSpPr>
        <p:spPr bwMode="auto">
          <a:xfrm>
            <a:off x="55626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Rectangle 17"/>
          <p:cNvSpPr>
            <a:spLocks noChangeArrowheads="1"/>
          </p:cNvSpPr>
          <p:nvPr/>
        </p:nvSpPr>
        <p:spPr bwMode="auto">
          <a:xfrm>
            <a:off x="58674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Rectangle 18"/>
          <p:cNvSpPr>
            <a:spLocks noChangeArrowheads="1"/>
          </p:cNvSpPr>
          <p:nvPr/>
        </p:nvSpPr>
        <p:spPr bwMode="auto">
          <a:xfrm>
            <a:off x="6172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Rectangle 19"/>
          <p:cNvSpPr>
            <a:spLocks noChangeArrowheads="1"/>
          </p:cNvSpPr>
          <p:nvPr/>
        </p:nvSpPr>
        <p:spPr bwMode="auto">
          <a:xfrm>
            <a:off x="64770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6517" name="Rectangle 20"/>
          <p:cNvSpPr>
            <a:spLocks noChangeArrowheads="1"/>
          </p:cNvSpPr>
          <p:nvPr/>
        </p:nvSpPr>
        <p:spPr bwMode="auto">
          <a:xfrm>
            <a:off x="67818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Rectangle 21"/>
          <p:cNvSpPr>
            <a:spLocks noChangeArrowheads="1"/>
          </p:cNvSpPr>
          <p:nvPr/>
        </p:nvSpPr>
        <p:spPr bwMode="auto">
          <a:xfrm>
            <a:off x="4648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6519" name="Rectangle 22"/>
          <p:cNvSpPr>
            <a:spLocks noChangeArrowheads="1"/>
          </p:cNvSpPr>
          <p:nvPr/>
        </p:nvSpPr>
        <p:spPr bwMode="auto">
          <a:xfrm>
            <a:off x="18288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charset="0"/>
              </a:rPr>
              <a:t>20</a:t>
            </a:r>
          </a:p>
        </p:txBody>
      </p:sp>
      <p:sp>
        <p:nvSpPr>
          <p:cNvPr id="106520" name="Rectangle 23"/>
          <p:cNvSpPr>
            <a:spLocks noChangeArrowheads="1"/>
          </p:cNvSpPr>
          <p:nvPr/>
        </p:nvSpPr>
        <p:spPr bwMode="auto">
          <a:xfrm>
            <a:off x="21336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Rectangle 24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2" name="Rectangle 25"/>
          <p:cNvSpPr>
            <a:spLocks noChangeArrowheads="1"/>
          </p:cNvSpPr>
          <p:nvPr/>
        </p:nvSpPr>
        <p:spPr bwMode="auto">
          <a:xfrm>
            <a:off x="27432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Rectangle 26"/>
          <p:cNvSpPr>
            <a:spLocks noChangeArrowheads="1"/>
          </p:cNvSpPr>
          <p:nvPr/>
        </p:nvSpPr>
        <p:spPr bwMode="auto">
          <a:xfrm>
            <a:off x="30480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Rectangle 27"/>
          <p:cNvSpPr>
            <a:spLocks noChangeArrowheads="1"/>
          </p:cNvSpPr>
          <p:nvPr/>
        </p:nvSpPr>
        <p:spPr bwMode="auto">
          <a:xfrm>
            <a:off x="33528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6525" name="Rectangle 28"/>
          <p:cNvSpPr>
            <a:spLocks noChangeArrowheads="1"/>
          </p:cNvSpPr>
          <p:nvPr/>
        </p:nvSpPr>
        <p:spPr bwMode="auto">
          <a:xfrm>
            <a:off x="36576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Rectangle 29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7" name="Rectangle 30"/>
          <p:cNvSpPr>
            <a:spLocks noChangeArrowheads="1"/>
          </p:cNvSpPr>
          <p:nvPr/>
        </p:nvSpPr>
        <p:spPr bwMode="auto">
          <a:xfrm>
            <a:off x="42672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8" name="Rectangle 31"/>
          <p:cNvSpPr>
            <a:spLocks noChangeArrowheads="1"/>
          </p:cNvSpPr>
          <p:nvPr/>
        </p:nvSpPr>
        <p:spPr bwMode="auto">
          <a:xfrm>
            <a:off x="48768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9" name="Rectangle 32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Rectangle 33"/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1" name="Rectangle 34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2" name="Rectangle 35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3" name="Rectangle 36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6534" name="Rectangle 37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5" name="Rectangle 38"/>
          <p:cNvSpPr>
            <a:spLocks noChangeArrowheads="1"/>
          </p:cNvSpPr>
          <p:nvPr/>
        </p:nvSpPr>
        <p:spPr bwMode="auto">
          <a:xfrm>
            <a:off x="45720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6536" name="Freeform 39"/>
          <p:cNvSpPr>
            <a:spLocks/>
          </p:cNvSpPr>
          <p:nvPr/>
        </p:nvSpPr>
        <p:spPr bwMode="auto">
          <a:xfrm>
            <a:off x="2286000" y="3860800"/>
            <a:ext cx="2438400" cy="482600"/>
          </a:xfrm>
          <a:custGeom>
            <a:avLst/>
            <a:gdLst>
              <a:gd name="T0" fmla="*/ 0 w 1536"/>
              <a:gd name="T1" fmla="*/ 304 h 304"/>
              <a:gd name="T2" fmla="*/ 912 w 1536"/>
              <a:gd name="T3" fmla="*/ 16 h 304"/>
              <a:gd name="T4" fmla="*/ 1536 w 1536"/>
              <a:gd name="T5" fmla="*/ 208 h 304"/>
              <a:gd name="T6" fmla="*/ 0 60000 65536"/>
              <a:gd name="T7" fmla="*/ 0 60000 65536"/>
              <a:gd name="T8" fmla="*/ 0 60000 65536"/>
              <a:gd name="T9" fmla="*/ 0 w 1536"/>
              <a:gd name="T10" fmla="*/ 0 h 304"/>
              <a:gd name="T11" fmla="*/ 1536 w 153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7" name="Freeform 40"/>
          <p:cNvSpPr>
            <a:spLocks/>
          </p:cNvSpPr>
          <p:nvPr/>
        </p:nvSpPr>
        <p:spPr bwMode="auto">
          <a:xfrm>
            <a:off x="2057400" y="2057400"/>
            <a:ext cx="1524000" cy="228600"/>
          </a:xfrm>
          <a:custGeom>
            <a:avLst/>
            <a:gdLst>
              <a:gd name="T0" fmla="*/ 0 w 960"/>
              <a:gd name="T1" fmla="*/ 144 h 144"/>
              <a:gd name="T2" fmla="*/ 528 w 960"/>
              <a:gd name="T3" fmla="*/ 0 h 144"/>
              <a:gd name="T4" fmla="*/ 960 w 960"/>
              <a:gd name="T5" fmla="*/ 144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8" name="Freeform 41"/>
          <p:cNvSpPr>
            <a:spLocks/>
          </p:cNvSpPr>
          <p:nvPr/>
        </p:nvSpPr>
        <p:spPr bwMode="auto">
          <a:xfrm>
            <a:off x="3581400" y="20574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9" name="Freeform 42"/>
          <p:cNvSpPr>
            <a:spLocks/>
          </p:cNvSpPr>
          <p:nvPr/>
        </p:nvSpPr>
        <p:spPr bwMode="auto">
          <a:xfrm>
            <a:off x="4800600" y="2057400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76 w 1152"/>
              <a:gd name="T3" fmla="*/ 0 h 144"/>
              <a:gd name="T4" fmla="*/ 1152 w 1152"/>
              <a:gd name="T5" fmla="*/ 144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Segregated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free lists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size class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has its own collection of blocks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44538" lvl="1" indent="-246063" eaLnBrk="1" hangingPunct="1">
              <a:spcBef>
                <a:spcPct val="25000"/>
              </a:spcBef>
              <a:buSzPct val="75000"/>
              <a:buFont typeface="Wingdings" charset="0"/>
              <a:buChar char="n"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744538" lvl="1" indent="-246063" eaLnBrk="1" hangingPunct="1">
              <a:spcBef>
                <a:spcPct val="25000"/>
              </a:spcBef>
              <a:buSzPct val="75000"/>
              <a:buFont typeface="Wingdings" charset="0"/>
              <a:buChar char="n"/>
            </a:pPr>
            <a:r>
              <a:rPr lang="en-US" sz="2000" dirty="0">
                <a:latin typeface="Arial" charset="0"/>
                <a:ea typeface="ＭＳ Ｐゴシック" charset="0"/>
              </a:rPr>
              <a:t>Often separate size class for every small size (8, 12, 16, …)</a:t>
            </a:r>
          </a:p>
          <a:p>
            <a:pPr marL="744538" lvl="1" indent="-246063" eaLnBrk="1" hangingPunct="1">
              <a:spcBef>
                <a:spcPct val="25000"/>
              </a:spcBef>
              <a:buSzPct val="75000"/>
              <a:buFont typeface="Wingdings" charset="0"/>
              <a:buChar char="n"/>
            </a:pPr>
            <a:r>
              <a:rPr lang="en-US" sz="2000" dirty="0">
                <a:latin typeface="Arial" charset="0"/>
                <a:ea typeface="ＭＳ Ｐゴシック" charset="0"/>
              </a:rPr>
              <a:t>For larger, typically have size class for each power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2</a:t>
            </a:r>
          </a:p>
          <a:p>
            <a:pPr marL="303213" indent="-246063" eaLnBrk="1" hangingPunct="1">
              <a:spcBef>
                <a:spcPct val="25000"/>
              </a:spcBef>
              <a:buSzPct val="75000"/>
            </a:pPr>
            <a:r>
              <a:rPr lang="en-US" sz="2400" dirty="0" smtClean="0">
                <a:latin typeface="Arial" charset="0"/>
                <a:ea typeface="ＭＳ Ｐゴシック" charset="0"/>
              </a:rPr>
              <a:t>What is the point of having separate lists?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A31706-A235-3743-93B5-439BC9941E6D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107526" name="Group 93"/>
          <p:cNvGrpSpPr>
            <a:grpSpLocks/>
          </p:cNvGrpSpPr>
          <p:nvPr/>
        </p:nvGrpSpPr>
        <p:grpSpPr bwMode="auto">
          <a:xfrm>
            <a:off x="685800" y="1949450"/>
            <a:ext cx="6858000" cy="3079750"/>
            <a:chOff x="432" y="1228"/>
            <a:chExt cx="4320" cy="1940"/>
          </a:xfrm>
        </p:grpSpPr>
        <p:sp>
          <p:nvSpPr>
            <p:cNvPr id="107527" name="Rectangle 5"/>
            <p:cNvSpPr>
              <a:spLocks noChangeArrowheads="1"/>
            </p:cNvSpPr>
            <p:nvPr/>
          </p:nvSpPr>
          <p:spPr bwMode="auto">
            <a:xfrm>
              <a:off x="912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Rectangle 6"/>
            <p:cNvSpPr>
              <a:spLocks noChangeArrowheads="1"/>
            </p:cNvSpPr>
            <p:nvPr/>
          </p:nvSpPr>
          <p:spPr bwMode="auto">
            <a:xfrm>
              <a:off x="1104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9" name="Rectangle 7"/>
            <p:cNvSpPr>
              <a:spLocks noChangeArrowheads="1"/>
            </p:cNvSpPr>
            <p:nvPr/>
          </p:nvSpPr>
          <p:spPr bwMode="auto">
            <a:xfrm>
              <a:off x="1488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Rectangle 8"/>
            <p:cNvSpPr>
              <a:spLocks noChangeArrowheads="1"/>
            </p:cNvSpPr>
            <p:nvPr/>
          </p:nvSpPr>
          <p:spPr bwMode="auto">
            <a:xfrm>
              <a:off x="1680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Rectangle 9"/>
            <p:cNvSpPr>
              <a:spLocks noChangeArrowheads="1"/>
            </p:cNvSpPr>
            <p:nvPr/>
          </p:nvSpPr>
          <p:spPr bwMode="auto">
            <a:xfrm>
              <a:off x="2064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2" name="Rectangle 10"/>
            <p:cNvSpPr>
              <a:spLocks noChangeArrowheads="1"/>
            </p:cNvSpPr>
            <p:nvPr/>
          </p:nvSpPr>
          <p:spPr bwMode="auto">
            <a:xfrm>
              <a:off x="2256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3" name="Rectangle 11"/>
            <p:cNvSpPr>
              <a:spLocks noChangeArrowheads="1"/>
            </p:cNvSpPr>
            <p:nvPr/>
          </p:nvSpPr>
          <p:spPr bwMode="auto">
            <a:xfrm>
              <a:off x="2640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4" name="Rectangle 12"/>
            <p:cNvSpPr>
              <a:spLocks noChangeArrowheads="1"/>
            </p:cNvSpPr>
            <p:nvPr/>
          </p:nvSpPr>
          <p:spPr bwMode="auto">
            <a:xfrm>
              <a:off x="2832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5" name="Rectangle 13"/>
            <p:cNvSpPr>
              <a:spLocks noChangeArrowheads="1"/>
            </p:cNvSpPr>
            <p:nvPr/>
          </p:nvSpPr>
          <p:spPr bwMode="auto">
            <a:xfrm>
              <a:off x="912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6" name="Rectangle 14"/>
            <p:cNvSpPr>
              <a:spLocks noChangeArrowheads="1"/>
            </p:cNvSpPr>
            <p:nvPr/>
          </p:nvSpPr>
          <p:spPr bwMode="auto">
            <a:xfrm>
              <a:off x="1104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7" name="Rectangle 15"/>
            <p:cNvSpPr>
              <a:spLocks noChangeArrowheads="1"/>
            </p:cNvSpPr>
            <p:nvPr/>
          </p:nvSpPr>
          <p:spPr bwMode="auto">
            <a:xfrm>
              <a:off x="1296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8" name="Rectangle 16"/>
            <p:cNvSpPr>
              <a:spLocks noChangeArrowheads="1"/>
            </p:cNvSpPr>
            <p:nvPr/>
          </p:nvSpPr>
          <p:spPr bwMode="auto">
            <a:xfrm>
              <a:off x="1680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9" name="Rectangle 17"/>
            <p:cNvSpPr>
              <a:spLocks noChangeArrowheads="1"/>
            </p:cNvSpPr>
            <p:nvPr/>
          </p:nvSpPr>
          <p:spPr bwMode="auto">
            <a:xfrm>
              <a:off x="1872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0" name="Rectangle 18"/>
            <p:cNvSpPr>
              <a:spLocks noChangeArrowheads="1"/>
            </p:cNvSpPr>
            <p:nvPr/>
          </p:nvSpPr>
          <p:spPr bwMode="auto">
            <a:xfrm>
              <a:off x="2064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1" name="Rectangle 19"/>
            <p:cNvSpPr>
              <a:spLocks noChangeArrowheads="1"/>
            </p:cNvSpPr>
            <p:nvPr/>
          </p:nvSpPr>
          <p:spPr bwMode="auto">
            <a:xfrm>
              <a:off x="2448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2" name="Rectangle 20"/>
            <p:cNvSpPr>
              <a:spLocks noChangeArrowheads="1"/>
            </p:cNvSpPr>
            <p:nvPr/>
          </p:nvSpPr>
          <p:spPr bwMode="auto">
            <a:xfrm>
              <a:off x="2640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3" name="Rectangle 21"/>
            <p:cNvSpPr>
              <a:spLocks noChangeArrowheads="1"/>
            </p:cNvSpPr>
            <p:nvPr/>
          </p:nvSpPr>
          <p:spPr bwMode="auto">
            <a:xfrm>
              <a:off x="2832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4" name="Rectangle 22"/>
            <p:cNvSpPr>
              <a:spLocks noChangeArrowheads="1"/>
            </p:cNvSpPr>
            <p:nvPr/>
          </p:nvSpPr>
          <p:spPr bwMode="auto">
            <a:xfrm>
              <a:off x="3216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5" name="Rectangle 23"/>
            <p:cNvSpPr>
              <a:spLocks noChangeArrowheads="1"/>
            </p:cNvSpPr>
            <p:nvPr/>
          </p:nvSpPr>
          <p:spPr bwMode="auto">
            <a:xfrm>
              <a:off x="3408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6" name="Rectangle 24"/>
            <p:cNvSpPr>
              <a:spLocks noChangeArrowheads="1"/>
            </p:cNvSpPr>
            <p:nvPr/>
          </p:nvSpPr>
          <p:spPr bwMode="auto">
            <a:xfrm>
              <a:off x="3600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7" name="Rectangle 25"/>
            <p:cNvSpPr>
              <a:spLocks noChangeArrowheads="1"/>
            </p:cNvSpPr>
            <p:nvPr/>
          </p:nvSpPr>
          <p:spPr bwMode="auto">
            <a:xfrm>
              <a:off x="912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8" name="Rectangle 26"/>
            <p:cNvSpPr>
              <a:spLocks noChangeArrowheads="1"/>
            </p:cNvSpPr>
            <p:nvPr/>
          </p:nvSpPr>
          <p:spPr bwMode="auto">
            <a:xfrm>
              <a:off x="1104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9" name="Rectangle 27"/>
            <p:cNvSpPr>
              <a:spLocks noChangeArrowheads="1"/>
            </p:cNvSpPr>
            <p:nvPr/>
          </p:nvSpPr>
          <p:spPr bwMode="auto">
            <a:xfrm>
              <a:off x="1296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0" name="Rectangle 28"/>
            <p:cNvSpPr>
              <a:spLocks noChangeArrowheads="1"/>
            </p:cNvSpPr>
            <p:nvPr/>
          </p:nvSpPr>
          <p:spPr bwMode="auto">
            <a:xfrm>
              <a:off x="1488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1" name="Rectangle 29"/>
            <p:cNvSpPr>
              <a:spLocks noChangeArrowheads="1"/>
            </p:cNvSpPr>
            <p:nvPr/>
          </p:nvSpPr>
          <p:spPr bwMode="auto">
            <a:xfrm>
              <a:off x="1872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2" name="Rectangle 30"/>
            <p:cNvSpPr>
              <a:spLocks noChangeArrowheads="1"/>
            </p:cNvSpPr>
            <p:nvPr/>
          </p:nvSpPr>
          <p:spPr bwMode="auto">
            <a:xfrm>
              <a:off x="2064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3" name="Rectangle 31"/>
            <p:cNvSpPr>
              <a:spLocks noChangeArrowheads="1"/>
            </p:cNvSpPr>
            <p:nvPr/>
          </p:nvSpPr>
          <p:spPr bwMode="auto">
            <a:xfrm>
              <a:off x="2256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4" name="Rectangle 32"/>
            <p:cNvSpPr>
              <a:spLocks noChangeArrowheads="1"/>
            </p:cNvSpPr>
            <p:nvPr/>
          </p:nvSpPr>
          <p:spPr bwMode="auto">
            <a:xfrm>
              <a:off x="2448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5" name="Rectangle 33"/>
            <p:cNvSpPr>
              <a:spLocks noChangeArrowheads="1"/>
            </p:cNvSpPr>
            <p:nvPr/>
          </p:nvSpPr>
          <p:spPr bwMode="auto">
            <a:xfrm>
              <a:off x="2832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6" name="Rectangle 34"/>
            <p:cNvSpPr>
              <a:spLocks noChangeArrowheads="1"/>
            </p:cNvSpPr>
            <p:nvPr/>
          </p:nvSpPr>
          <p:spPr bwMode="auto">
            <a:xfrm>
              <a:off x="3024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7" name="Rectangle 35"/>
            <p:cNvSpPr>
              <a:spLocks noChangeArrowheads="1"/>
            </p:cNvSpPr>
            <p:nvPr/>
          </p:nvSpPr>
          <p:spPr bwMode="auto">
            <a:xfrm>
              <a:off x="3216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8" name="Rectangle 36"/>
            <p:cNvSpPr>
              <a:spLocks noChangeArrowheads="1"/>
            </p:cNvSpPr>
            <p:nvPr/>
          </p:nvSpPr>
          <p:spPr bwMode="auto">
            <a:xfrm>
              <a:off x="3408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9" name="Rectangle 37"/>
            <p:cNvSpPr>
              <a:spLocks noChangeArrowheads="1"/>
            </p:cNvSpPr>
            <p:nvPr/>
          </p:nvSpPr>
          <p:spPr bwMode="auto">
            <a:xfrm>
              <a:off x="91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0" name="Rectangle 38"/>
            <p:cNvSpPr>
              <a:spLocks noChangeArrowheads="1"/>
            </p:cNvSpPr>
            <p:nvPr/>
          </p:nvSpPr>
          <p:spPr bwMode="auto">
            <a:xfrm>
              <a:off x="110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1" name="Rectangle 39"/>
            <p:cNvSpPr>
              <a:spLocks noChangeArrowheads="1"/>
            </p:cNvSpPr>
            <p:nvPr/>
          </p:nvSpPr>
          <p:spPr bwMode="auto">
            <a:xfrm>
              <a:off x="1296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2" name="Rectangle 40"/>
            <p:cNvSpPr>
              <a:spLocks noChangeArrowheads="1"/>
            </p:cNvSpPr>
            <p:nvPr/>
          </p:nvSpPr>
          <p:spPr bwMode="auto">
            <a:xfrm>
              <a:off x="1488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3" name="Rectangle 41"/>
            <p:cNvSpPr>
              <a:spLocks noChangeArrowheads="1"/>
            </p:cNvSpPr>
            <p:nvPr/>
          </p:nvSpPr>
          <p:spPr bwMode="auto">
            <a:xfrm>
              <a:off x="1680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4" name="Rectangle 42"/>
            <p:cNvSpPr>
              <a:spLocks noChangeArrowheads="1"/>
            </p:cNvSpPr>
            <p:nvPr/>
          </p:nvSpPr>
          <p:spPr bwMode="auto">
            <a:xfrm>
              <a:off x="187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5" name="Rectangle 43"/>
            <p:cNvSpPr>
              <a:spLocks noChangeArrowheads="1"/>
            </p:cNvSpPr>
            <p:nvPr/>
          </p:nvSpPr>
          <p:spPr bwMode="auto">
            <a:xfrm>
              <a:off x="206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6" name="Rectangle 44"/>
            <p:cNvSpPr>
              <a:spLocks noChangeArrowheads="1"/>
            </p:cNvSpPr>
            <p:nvPr/>
          </p:nvSpPr>
          <p:spPr bwMode="auto">
            <a:xfrm>
              <a:off x="2256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7" name="Rectangle 45"/>
            <p:cNvSpPr>
              <a:spLocks noChangeArrowheads="1"/>
            </p:cNvSpPr>
            <p:nvPr/>
          </p:nvSpPr>
          <p:spPr bwMode="auto">
            <a:xfrm>
              <a:off x="2640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8" name="Rectangle 46"/>
            <p:cNvSpPr>
              <a:spLocks noChangeArrowheads="1"/>
            </p:cNvSpPr>
            <p:nvPr/>
          </p:nvSpPr>
          <p:spPr bwMode="auto">
            <a:xfrm>
              <a:off x="283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9" name="Rectangle 47"/>
            <p:cNvSpPr>
              <a:spLocks noChangeArrowheads="1"/>
            </p:cNvSpPr>
            <p:nvPr/>
          </p:nvSpPr>
          <p:spPr bwMode="auto">
            <a:xfrm>
              <a:off x="302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0" name="Rectangle 48"/>
            <p:cNvSpPr>
              <a:spLocks noChangeArrowheads="1"/>
            </p:cNvSpPr>
            <p:nvPr/>
          </p:nvSpPr>
          <p:spPr bwMode="auto">
            <a:xfrm>
              <a:off x="3216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1" name="Rectangle 49"/>
            <p:cNvSpPr>
              <a:spLocks noChangeArrowheads="1"/>
            </p:cNvSpPr>
            <p:nvPr/>
          </p:nvSpPr>
          <p:spPr bwMode="auto">
            <a:xfrm>
              <a:off x="3408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2" name="Rectangle 50"/>
            <p:cNvSpPr>
              <a:spLocks noChangeArrowheads="1"/>
            </p:cNvSpPr>
            <p:nvPr/>
          </p:nvSpPr>
          <p:spPr bwMode="auto">
            <a:xfrm>
              <a:off x="3600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3" name="Rectangle 51"/>
            <p:cNvSpPr>
              <a:spLocks noChangeArrowheads="1"/>
            </p:cNvSpPr>
            <p:nvPr/>
          </p:nvSpPr>
          <p:spPr bwMode="auto">
            <a:xfrm>
              <a:off x="379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4" name="Rectangle 52"/>
            <p:cNvSpPr>
              <a:spLocks noChangeArrowheads="1"/>
            </p:cNvSpPr>
            <p:nvPr/>
          </p:nvSpPr>
          <p:spPr bwMode="auto">
            <a:xfrm>
              <a:off x="398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5" name="Rectangle 53"/>
            <p:cNvSpPr>
              <a:spLocks noChangeArrowheads="1"/>
            </p:cNvSpPr>
            <p:nvPr/>
          </p:nvSpPr>
          <p:spPr bwMode="auto">
            <a:xfrm>
              <a:off x="3984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6" name="Rectangle 54"/>
            <p:cNvSpPr>
              <a:spLocks noChangeArrowheads="1"/>
            </p:cNvSpPr>
            <p:nvPr/>
          </p:nvSpPr>
          <p:spPr bwMode="auto">
            <a:xfrm>
              <a:off x="4176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7" name="Rectangle 55"/>
            <p:cNvSpPr>
              <a:spLocks noChangeArrowheads="1"/>
            </p:cNvSpPr>
            <p:nvPr/>
          </p:nvSpPr>
          <p:spPr bwMode="auto">
            <a:xfrm>
              <a:off x="4368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8" name="Rectangle 56"/>
            <p:cNvSpPr>
              <a:spLocks noChangeArrowheads="1"/>
            </p:cNvSpPr>
            <p:nvPr/>
          </p:nvSpPr>
          <p:spPr bwMode="auto">
            <a:xfrm>
              <a:off x="91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9" name="Rectangle 57"/>
            <p:cNvSpPr>
              <a:spLocks noChangeArrowheads="1"/>
            </p:cNvSpPr>
            <p:nvPr/>
          </p:nvSpPr>
          <p:spPr bwMode="auto">
            <a:xfrm>
              <a:off x="1104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0" name="Rectangle 58"/>
            <p:cNvSpPr>
              <a:spLocks noChangeArrowheads="1"/>
            </p:cNvSpPr>
            <p:nvPr/>
          </p:nvSpPr>
          <p:spPr bwMode="auto">
            <a:xfrm>
              <a:off x="1296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1" name="Rectangle 59"/>
            <p:cNvSpPr>
              <a:spLocks noChangeArrowheads="1"/>
            </p:cNvSpPr>
            <p:nvPr/>
          </p:nvSpPr>
          <p:spPr bwMode="auto">
            <a:xfrm>
              <a:off x="1488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2" name="Rectangle 60"/>
            <p:cNvSpPr>
              <a:spLocks noChangeArrowheads="1"/>
            </p:cNvSpPr>
            <p:nvPr/>
          </p:nvSpPr>
          <p:spPr bwMode="auto">
            <a:xfrm>
              <a:off x="1680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3" name="Rectangle 61"/>
            <p:cNvSpPr>
              <a:spLocks noChangeArrowheads="1"/>
            </p:cNvSpPr>
            <p:nvPr/>
          </p:nvSpPr>
          <p:spPr bwMode="auto">
            <a:xfrm>
              <a:off x="187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4" name="Rectangle 62"/>
            <p:cNvSpPr>
              <a:spLocks noChangeArrowheads="1"/>
            </p:cNvSpPr>
            <p:nvPr/>
          </p:nvSpPr>
          <p:spPr bwMode="auto">
            <a:xfrm>
              <a:off x="2064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5" name="Rectangle 63"/>
            <p:cNvSpPr>
              <a:spLocks noChangeArrowheads="1"/>
            </p:cNvSpPr>
            <p:nvPr/>
          </p:nvSpPr>
          <p:spPr bwMode="auto">
            <a:xfrm>
              <a:off x="2256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6" name="Rectangle 64"/>
            <p:cNvSpPr>
              <a:spLocks noChangeArrowheads="1"/>
            </p:cNvSpPr>
            <p:nvPr/>
          </p:nvSpPr>
          <p:spPr bwMode="auto">
            <a:xfrm>
              <a:off x="2448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7" name="Rectangle 65"/>
            <p:cNvSpPr>
              <a:spLocks noChangeArrowheads="1"/>
            </p:cNvSpPr>
            <p:nvPr/>
          </p:nvSpPr>
          <p:spPr bwMode="auto">
            <a:xfrm>
              <a:off x="2640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8" name="Rectangle 66"/>
            <p:cNvSpPr>
              <a:spLocks noChangeArrowheads="1"/>
            </p:cNvSpPr>
            <p:nvPr/>
          </p:nvSpPr>
          <p:spPr bwMode="auto">
            <a:xfrm>
              <a:off x="283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9" name="Rectangle 67"/>
            <p:cNvSpPr>
              <a:spLocks noChangeArrowheads="1"/>
            </p:cNvSpPr>
            <p:nvPr/>
          </p:nvSpPr>
          <p:spPr bwMode="auto">
            <a:xfrm>
              <a:off x="3024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0" name="Rectangle 68"/>
            <p:cNvSpPr>
              <a:spLocks noChangeArrowheads="1"/>
            </p:cNvSpPr>
            <p:nvPr/>
          </p:nvSpPr>
          <p:spPr bwMode="auto">
            <a:xfrm>
              <a:off x="3216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1" name="Rectangle 69"/>
            <p:cNvSpPr>
              <a:spLocks noChangeArrowheads="1"/>
            </p:cNvSpPr>
            <p:nvPr/>
          </p:nvSpPr>
          <p:spPr bwMode="auto">
            <a:xfrm>
              <a:off x="3408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2" name="Rectangle 70"/>
            <p:cNvSpPr>
              <a:spLocks noChangeArrowheads="1"/>
            </p:cNvSpPr>
            <p:nvPr/>
          </p:nvSpPr>
          <p:spPr bwMode="auto">
            <a:xfrm>
              <a:off x="3600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3" name="Rectangle 71"/>
            <p:cNvSpPr>
              <a:spLocks noChangeArrowheads="1"/>
            </p:cNvSpPr>
            <p:nvPr/>
          </p:nvSpPr>
          <p:spPr bwMode="auto">
            <a:xfrm>
              <a:off x="379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4" name="Text Box 72"/>
            <p:cNvSpPr txBox="1">
              <a:spLocks noChangeArrowheads="1"/>
            </p:cNvSpPr>
            <p:nvPr/>
          </p:nvSpPr>
          <p:spPr bwMode="auto">
            <a:xfrm>
              <a:off x="574" y="1228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4-8</a:t>
              </a:r>
            </a:p>
          </p:txBody>
        </p:sp>
        <p:sp>
          <p:nvSpPr>
            <p:cNvPr id="107595" name="Text Box 73"/>
            <p:cNvSpPr txBox="1">
              <a:spLocks noChangeArrowheads="1"/>
            </p:cNvSpPr>
            <p:nvPr/>
          </p:nvSpPr>
          <p:spPr bwMode="auto">
            <a:xfrm>
              <a:off x="617" y="1660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12</a:t>
              </a:r>
            </a:p>
          </p:txBody>
        </p:sp>
        <p:sp>
          <p:nvSpPr>
            <p:cNvPr id="107596" name="Text Box 74"/>
            <p:cNvSpPr txBox="1">
              <a:spLocks noChangeArrowheads="1"/>
            </p:cNvSpPr>
            <p:nvPr/>
          </p:nvSpPr>
          <p:spPr bwMode="auto">
            <a:xfrm>
              <a:off x="617" y="208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16</a:t>
              </a:r>
            </a:p>
          </p:txBody>
        </p:sp>
        <p:sp>
          <p:nvSpPr>
            <p:cNvPr id="107597" name="Text Box 75"/>
            <p:cNvSpPr txBox="1">
              <a:spLocks noChangeArrowheads="1"/>
            </p:cNvSpPr>
            <p:nvPr/>
          </p:nvSpPr>
          <p:spPr bwMode="auto">
            <a:xfrm>
              <a:off x="432" y="2524"/>
              <a:ext cx="4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20-32</a:t>
              </a:r>
            </a:p>
          </p:txBody>
        </p:sp>
        <p:sp>
          <p:nvSpPr>
            <p:cNvPr id="107598" name="Text Box 76"/>
            <p:cNvSpPr txBox="1">
              <a:spLocks noChangeArrowheads="1"/>
            </p:cNvSpPr>
            <p:nvPr/>
          </p:nvSpPr>
          <p:spPr bwMode="auto">
            <a:xfrm>
              <a:off x="432" y="2956"/>
              <a:ext cx="4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36-64</a:t>
              </a:r>
            </a:p>
          </p:txBody>
        </p:sp>
        <p:sp>
          <p:nvSpPr>
            <p:cNvPr id="107599" name="Line 77"/>
            <p:cNvSpPr>
              <a:spLocks noChangeShapeType="1"/>
            </p:cNvSpPr>
            <p:nvPr/>
          </p:nvSpPr>
          <p:spPr bwMode="auto">
            <a:xfrm>
              <a:off x="1296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0" name="Line 78"/>
            <p:cNvSpPr>
              <a:spLocks noChangeShapeType="1"/>
            </p:cNvSpPr>
            <p:nvPr/>
          </p:nvSpPr>
          <p:spPr bwMode="auto">
            <a:xfrm>
              <a:off x="1872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1" name="Line 79"/>
            <p:cNvSpPr>
              <a:spLocks noChangeShapeType="1"/>
            </p:cNvSpPr>
            <p:nvPr/>
          </p:nvSpPr>
          <p:spPr bwMode="auto">
            <a:xfrm>
              <a:off x="2448" y="26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2" name="Line 80"/>
            <p:cNvSpPr>
              <a:spLocks noChangeShapeType="1"/>
            </p:cNvSpPr>
            <p:nvPr/>
          </p:nvSpPr>
          <p:spPr bwMode="auto">
            <a:xfrm>
              <a:off x="2448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3" name="Line 81"/>
            <p:cNvSpPr>
              <a:spLocks noChangeShapeType="1"/>
            </p:cNvSpPr>
            <p:nvPr/>
          </p:nvSpPr>
          <p:spPr bwMode="auto">
            <a:xfrm>
              <a:off x="1488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4" name="Line 82"/>
            <p:cNvSpPr>
              <a:spLocks noChangeShapeType="1"/>
            </p:cNvSpPr>
            <p:nvPr/>
          </p:nvSpPr>
          <p:spPr bwMode="auto">
            <a:xfrm>
              <a:off x="3024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5" name="Line 83"/>
            <p:cNvSpPr>
              <a:spLocks noChangeShapeType="1"/>
            </p:cNvSpPr>
            <p:nvPr/>
          </p:nvSpPr>
          <p:spPr bwMode="auto">
            <a:xfrm>
              <a:off x="2256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6" name="Line 84"/>
            <p:cNvSpPr>
              <a:spLocks noChangeShapeType="1"/>
            </p:cNvSpPr>
            <p:nvPr/>
          </p:nvSpPr>
          <p:spPr bwMode="auto">
            <a:xfrm>
              <a:off x="1680" y="21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7" name="Line 85"/>
            <p:cNvSpPr>
              <a:spLocks noChangeShapeType="1"/>
            </p:cNvSpPr>
            <p:nvPr/>
          </p:nvSpPr>
          <p:spPr bwMode="auto">
            <a:xfrm>
              <a:off x="3792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8" name="Line 86"/>
            <p:cNvSpPr>
              <a:spLocks noChangeShapeType="1"/>
            </p:cNvSpPr>
            <p:nvPr/>
          </p:nvSpPr>
          <p:spPr bwMode="auto">
            <a:xfrm>
              <a:off x="2640" y="21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9" name="Line 87"/>
            <p:cNvSpPr>
              <a:spLocks noChangeShapeType="1"/>
            </p:cNvSpPr>
            <p:nvPr/>
          </p:nvSpPr>
          <p:spPr bwMode="auto">
            <a:xfrm>
              <a:off x="3024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0" name="Line 88"/>
            <p:cNvSpPr>
              <a:spLocks noChangeShapeType="1"/>
            </p:cNvSpPr>
            <p:nvPr/>
          </p:nvSpPr>
          <p:spPr bwMode="auto">
            <a:xfrm>
              <a:off x="4560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1" name="Line 89"/>
            <p:cNvSpPr>
              <a:spLocks noChangeShapeType="1"/>
            </p:cNvSpPr>
            <p:nvPr/>
          </p:nvSpPr>
          <p:spPr bwMode="auto">
            <a:xfrm>
              <a:off x="4176" y="26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2" name="Line 90"/>
            <p:cNvSpPr>
              <a:spLocks noChangeShapeType="1"/>
            </p:cNvSpPr>
            <p:nvPr/>
          </p:nvSpPr>
          <p:spPr bwMode="auto">
            <a:xfrm>
              <a:off x="3600" y="21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3" name="Line 91"/>
            <p:cNvSpPr>
              <a:spLocks noChangeShapeType="1"/>
            </p:cNvSpPr>
            <p:nvPr/>
          </p:nvSpPr>
          <p:spPr bwMode="auto">
            <a:xfrm>
              <a:off x="3984" y="305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Allocators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Special case of segregated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free lists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Basic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idea: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Limited to power-of-two sizes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Can only coalesce with "buddy", who is other half of next-higher power of two</a:t>
            </a: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Clever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 of low address bits to find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buddies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See http://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en.wikipedia.org/wiki/Buddy_memory_allocation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large powers of two result in large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internal fragmentation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(e.g., what  if you want to allocate 65537 bytes?)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9FB4B0-1743-ED40-BB4D-B200FBF1722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095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095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ED9077-E850-C942-A445-D0ECFCF4B984}" type="slidenum">
              <a:rPr lang="en-US"/>
              <a:pPr/>
              <a:t>18</a:t>
            </a:fld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05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CB2D83-4579-B848-8C9B-CF78EA39D9B3}" type="slidenum">
              <a:rPr lang="en-US"/>
              <a:pPr/>
              <a:t>19</a:t>
            </a:fld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676400"/>
            <a:ext cx="17434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pA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= malloc(16)</a:t>
            </a:r>
            <a:endParaRPr lang="en-US" dirty="0">
              <a:solidFill>
                <a:schemeClr val="tx2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048000"/>
            <a:ext cx="4038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3048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3886200"/>
            <a:ext cx="1981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3886200"/>
            <a:ext cx="2057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" y="46482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7800" y="46482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4648200"/>
            <a:ext cx="2057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38862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95800" y="46482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malloc</a:t>
            </a:r>
            <a:r>
              <a:rPr lang="en-US" dirty="0" smtClean="0"/>
              <a:t> not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Must be fast</a:t>
            </a:r>
          </a:p>
          <a:p>
            <a:pPr lvl="1"/>
            <a:r>
              <a:rPr lang="en-US" sz="2400" dirty="0" smtClean="0"/>
              <a:t>Can only perform relatively simple computation</a:t>
            </a:r>
          </a:p>
          <a:p>
            <a:pPr lvl="1"/>
            <a:r>
              <a:rPr lang="en-US" sz="2400" dirty="0" smtClean="0"/>
              <a:t>Should avoid too many system calls (</a:t>
            </a:r>
            <a:r>
              <a:rPr lang="en-US" sz="2400" dirty="0" err="1" smtClean="0">
                <a:latin typeface="Courier"/>
                <a:cs typeface="Courier"/>
              </a:rPr>
              <a:t>sbrk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6600"/>
                </a:solidFill>
              </a:rPr>
              <a:t>Must be memory-efficient</a:t>
            </a:r>
          </a:p>
          <a:p>
            <a:pPr lvl="1"/>
            <a:r>
              <a:rPr lang="en-US" sz="2400" dirty="0" smtClean="0"/>
              <a:t>Can’t predict what or when the user will </a:t>
            </a:r>
            <a:r>
              <a:rPr lang="en-US" sz="2400" dirty="0" err="1" smtClean="0"/>
              <a:t>malloc</a:t>
            </a:r>
            <a:r>
              <a:rPr lang="en-US" sz="2400" dirty="0" smtClean="0"/>
              <a:t>/free</a:t>
            </a:r>
          </a:p>
          <a:p>
            <a:pPr lvl="1"/>
            <a:r>
              <a:rPr lang="en-US" sz="2400" dirty="0" smtClean="0"/>
              <a:t>Even if we knew sizes in advance, packing the requests into memory optimally is NP-complete, i.e., a provably hard problem!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6600"/>
                </a:solidFill>
              </a:rPr>
              <a:t>Must work!</a:t>
            </a:r>
          </a:p>
          <a:p>
            <a:pPr lvl="1"/>
            <a:r>
              <a:rPr lang="en-US" sz="2400" dirty="0" smtClean="0"/>
              <a:t>Easy to make mistakes with pointer &amp; bit manipulation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93F-A9F4-CF43-9B42-499752CA26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16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63B2CA1-BA40-D641-8519-17FD00E5E0A8}" type="slidenum">
              <a:rPr lang="en-US"/>
              <a:pPr/>
              <a:t>20</a:t>
            </a:fld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676400"/>
            <a:ext cx="18423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  <a:ea typeface="ＭＳ Ｐゴシック" charset="-128"/>
              </a:rPr>
              <a:t>pB</a:t>
            </a:r>
            <a:r>
              <a:rPr lang="en-US" dirty="0" smtClean="0">
                <a:solidFill>
                  <a:schemeClr val="tx2"/>
                </a:solidFill>
                <a:ea typeface="ＭＳ Ｐゴシック" charset="-128"/>
              </a:rPr>
              <a:t> = malloc(32)</a:t>
            </a:r>
            <a:endParaRPr lang="en-US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111623" name="Rectangle 12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11624" name="Rectangle 13"/>
          <p:cNvSpPr>
            <a:spLocks noChangeArrowheads="1"/>
          </p:cNvSpPr>
          <p:nvPr/>
        </p:nvSpPr>
        <p:spPr bwMode="auto">
          <a:xfrm>
            <a:off x="14478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1625" name="Rectangle 14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11626" name="Rectangle 16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26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20ED2-8279-9545-BCFA-2B63ECA7E470}" type="slidenum">
              <a:rPr lang="en-US"/>
              <a:pPr/>
              <a:t>21</a:t>
            </a:fld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676400"/>
            <a:ext cx="17188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  <a:ea typeface="ＭＳ Ｐゴシック" charset="-128"/>
              </a:rPr>
              <a:t>pC</a:t>
            </a:r>
            <a:r>
              <a:rPr lang="en-US" dirty="0" smtClean="0">
                <a:solidFill>
                  <a:schemeClr val="tx2"/>
                </a:solidFill>
                <a:ea typeface="ＭＳ Ｐゴシック" charset="-128"/>
              </a:rPr>
              <a:t> = malloc(8)</a:t>
            </a:r>
            <a:endParaRPr lang="en-US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112647" name="Rectangle 12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12648" name="Rectangle 13"/>
          <p:cNvSpPr>
            <a:spLocks noChangeArrowheads="1"/>
          </p:cNvSpPr>
          <p:nvPr/>
        </p:nvSpPr>
        <p:spPr bwMode="auto">
          <a:xfrm>
            <a:off x="14478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2649" name="Rectangle 14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12650" name="Rectangle 16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30480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47800" y="3048000"/>
            <a:ext cx="533400" cy="5334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 C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8400" y="3048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95800" y="3048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81200" y="3048000"/>
            <a:ext cx="457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36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36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04C100-9858-F743-9F5F-B244A1E3407B}" type="slidenum">
              <a:rPr lang="en-US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0830" y="1676400"/>
            <a:ext cx="10185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free(pA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)</a:t>
            </a:r>
            <a:endParaRPr lang="en-US" dirty="0">
              <a:solidFill>
                <a:schemeClr val="tx2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13670" name="Rectangle 11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3671" name="Rectangle 15"/>
          <p:cNvSpPr>
            <a:spLocks noChangeArrowheads="1"/>
          </p:cNvSpPr>
          <p:nvPr/>
        </p:nvSpPr>
        <p:spPr bwMode="auto">
          <a:xfrm>
            <a:off x="1447800" y="2286000"/>
            <a:ext cx="533400" cy="5334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 C</a:t>
            </a:r>
          </a:p>
        </p:txBody>
      </p:sp>
      <p:sp>
        <p:nvSpPr>
          <p:cNvPr id="113672" name="Rectangle 17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13673" name="Rectangle 18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13674" name="Rectangle 19"/>
          <p:cNvSpPr>
            <a:spLocks noChangeArrowheads="1"/>
          </p:cNvSpPr>
          <p:nvPr/>
        </p:nvSpPr>
        <p:spPr bwMode="auto">
          <a:xfrm>
            <a:off x="1981200" y="2286000"/>
            <a:ext cx="457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4691" name="Content Placeholder 26"/>
          <p:cNvSpPr>
            <a:spLocks noGrp="1"/>
          </p:cNvSpPr>
          <p:nvPr>
            <p:ph idx="1"/>
          </p:nvPr>
        </p:nvSpPr>
        <p:spPr>
          <a:xfrm>
            <a:off x="949325" y="4495800"/>
            <a:ext cx="7661275" cy="1600200"/>
          </a:xfrm>
        </p:spPr>
        <p:txBody>
          <a:bodyPr/>
          <a:lstStyle/>
          <a:p>
            <a:r>
              <a:rPr lang="en-US" sz="2400" dirty="0" smtClean="0">
                <a:solidFill>
                  <a:srgbClr val="FF6600"/>
                </a:solidFill>
                <a:latin typeface="Arial" charset="0"/>
                <a:ea typeface="ＭＳ Ｐゴシック" charset="0"/>
              </a:rPr>
              <a:t>Advantage: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Low external fragmentation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Arial" charset="0"/>
                <a:ea typeface="ＭＳ Ｐゴシック" charset="0"/>
              </a:rPr>
              <a:t>Disadvantage: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Internal </a:t>
            </a:r>
            <a:r>
              <a:rPr lang="en-US" sz="2400" dirty="0" err="1" smtClean="0">
                <a:latin typeface="Arial" charset="0"/>
                <a:ea typeface="ＭＳ Ｐゴシック" charset="0"/>
              </a:rPr>
              <a:t>frag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if not 2</a:t>
            </a:r>
            <a:r>
              <a:rPr lang="en-US" sz="2400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-sized request</a:t>
            </a:r>
          </a:p>
          <a:p>
            <a:r>
              <a:rPr lang="en-US" sz="1200" dirty="0" smtClean="0">
                <a:latin typeface="Arial" charset="0"/>
                <a:ea typeface="ＭＳ Ｐゴシック" charset="0"/>
              </a:rPr>
              <a:t>More info: </a:t>
            </a:r>
            <a:r>
              <a:rPr lang="en-US" sz="2400" dirty="0" err="1" smtClean="0">
                <a:latin typeface="Arial" charset="0"/>
                <a:ea typeface="ＭＳ Ｐゴシック" charset="0"/>
              </a:rPr>
              <a:t>wikipedia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: </a:t>
            </a:r>
            <a:r>
              <a:rPr lang="en-US" sz="2400" dirty="0" err="1" smtClean="0">
                <a:latin typeface="Arial" charset="0"/>
                <a:ea typeface="ＭＳ Ｐゴシック" charset="0"/>
                <a:hlinkClick r:id="rId3"/>
              </a:rPr>
              <a:t>Buddy_memory_allocation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46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EE9967-6AA8-5A43-A063-06123DDDC32E}" type="slidenum">
              <a:rPr lang="en-US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3670" y="1676400"/>
            <a:ext cx="1031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free(pC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)</a:t>
            </a:r>
            <a:endParaRPr lang="en-US" dirty="0">
              <a:solidFill>
                <a:schemeClr val="tx2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14695" name="Rectangle 11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4696" name="Rectangle 15"/>
          <p:cNvSpPr>
            <a:spLocks noChangeArrowheads="1"/>
          </p:cNvSpPr>
          <p:nvPr/>
        </p:nvSpPr>
        <p:spPr bwMode="auto">
          <a:xfrm>
            <a:off x="1447800" y="2286000"/>
            <a:ext cx="53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  <p:sp>
        <p:nvSpPr>
          <p:cNvPr id="114697" name="Rectangle 17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14698" name="Rectangle 18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14699" name="Rectangle 19"/>
          <p:cNvSpPr>
            <a:spLocks noChangeArrowheads="1"/>
          </p:cNvSpPr>
          <p:nvPr/>
        </p:nvSpPr>
        <p:spPr bwMode="auto">
          <a:xfrm>
            <a:off x="1981200" y="2286000"/>
            <a:ext cx="457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3048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38400" y="3048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95800" y="3048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7800" y="3048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3810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95800" y="3810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7200" y="3810000"/>
            <a:ext cx="1981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" grpId="0" animBg="1"/>
      <p:bldP spid="14" grpId="0" animBg="1"/>
      <p:bldP spid="15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93F-A9F4-CF43-9B42-499752CA26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 I do for MP?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Designs sketched here are reasonable</a:t>
            </a:r>
          </a:p>
          <a:p>
            <a:r>
              <a:rPr lang="en-US" dirty="0" smtClean="0"/>
              <a:t>Many other possible designs</a:t>
            </a:r>
          </a:p>
          <a:p>
            <a:r>
              <a:rPr lang="en-US" dirty="0" smtClean="0"/>
              <a:t>Implement anything </a:t>
            </a:r>
            <a:r>
              <a:rPr lang="en-US" dirty="0"/>
              <a:t>you want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93F-A9F4-CF43-9B42-499752CA26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Implementation Issues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know how much memory to free just given a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pointer?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keep track of the free blocks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do we do with the extra space when allocating a memory block that is smaller than the free block it is placed 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pick which free block to use for allocation?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275B6-7F1B-AD4B-BB9D-16220E328547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Knowing how much to free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Standard method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Keep the length of the block in the header preceding the block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Requires an extra word for every allocated block</a:t>
            </a:r>
          </a:p>
          <a:p>
            <a:pPr lvl="1"/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EED05D7-CE19-8044-825F-2C4F92658922}" type="slidenum">
              <a:rPr lang="en-US"/>
              <a:pPr/>
              <a:t>4</a:t>
            </a:fld>
            <a:endParaRPr lang="en-US"/>
          </a:p>
        </p:txBody>
      </p:sp>
      <p:pic>
        <p:nvPicPr>
          <p:cNvPr id="952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971800"/>
            <a:ext cx="69072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Keeping Track of Free Blocks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One of the biggest jobs of an allocator is knowing where the free memory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 allocator's approach to this problem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affects: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Throughput – time to complete a </a:t>
            </a:r>
            <a:r>
              <a:rPr lang="en-US" sz="2400" dirty="0" err="1">
                <a:latin typeface="Arial" charset="0"/>
                <a:ea typeface="ＭＳ Ｐゴシック" charset="0"/>
              </a:rPr>
              <a:t>malloc</a:t>
            </a:r>
            <a:r>
              <a:rPr lang="en-US" sz="2400" dirty="0">
                <a:latin typeface="Arial" charset="0"/>
                <a:ea typeface="ＭＳ Ｐゴシック" charset="0"/>
              </a:rPr>
              <a:t>() or free()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Space utilization – amount of extra metadata used to track location of free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memory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There are many approaches to free space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management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Next, we will talk about one: </a:t>
            </a:r>
            <a:r>
              <a:rPr lang="en-US" sz="2400" b="1" dirty="0">
                <a:latin typeface="Arial" charset="0"/>
                <a:ea typeface="ＭＳ Ｐゴシック" charset="0"/>
              </a:rPr>
              <a:t>Implicit free lists.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77114EB-C8B0-F843-98D1-9A334FD8B7B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3058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Could </a:t>
            </a:r>
            <a:r>
              <a:rPr lang="en-GB" sz="2200" dirty="0"/>
              <a:t>store this information in two </a:t>
            </a:r>
            <a:r>
              <a:rPr lang="en-GB" sz="2200" dirty="0" smtClean="0"/>
              <a:t>words: wasteful</a:t>
            </a:r>
            <a:r>
              <a:rPr lang="en-GB" sz="2200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If blocks are aligned, </a:t>
            </a:r>
            <a:r>
              <a:rPr lang="en-GB" sz="2200" dirty="0" smtClean="0"/>
              <a:t>low-</a:t>
            </a:r>
            <a:r>
              <a:rPr lang="en-GB" sz="2200" dirty="0"/>
              <a:t>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Why store an </a:t>
            </a:r>
            <a:r>
              <a:rPr lang="en-GB" sz="2200" dirty="0"/>
              <a:t>always-</a:t>
            </a:r>
            <a:r>
              <a:rPr lang="en-GB" sz="2200" dirty="0" smtClean="0"/>
              <a:t>0 bit? </a:t>
            </a:r>
            <a:r>
              <a:rPr lang="en-GB" sz="2200" dirty="0"/>
              <a:t>U</a:t>
            </a:r>
            <a:r>
              <a:rPr lang="en-GB" sz="2200" dirty="0" smtClean="0"/>
              <a:t>se </a:t>
            </a:r>
            <a:r>
              <a:rPr lang="en-GB" sz="2200" dirty="0"/>
              <a:t>it as </a:t>
            </a:r>
            <a:r>
              <a:rPr lang="en-GB" sz="2200" dirty="0" smtClean="0"/>
              <a:t>allocated</a:t>
            </a:r>
            <a:r>
              <a:rPr lang="en-GB" sz="2200" dirty="0"/>
              <a:t>/free </a:t>
            </a:r>
            <a:r>
              <a:rPr lang="en-GB" sz="2200" dirty="0" smtClean="0"/>
              <a:t>flag!</a:t>
            </a:r>
            <a:endParaRPr lang="en-GB" sz="22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 smtClean="0">
                <a:latin typeface="Calibri" pitchFamily="34" charset="0"/>
              </a:rPr>
              <a:t>ptional</a:t>
            </a:r>
            <a:endParaRPr lang="en-GB" sz="1600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free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78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Implicit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free list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610600" cy="3768725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No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explicit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structure tracking location of free/allocated blocks.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Rather, the size word (and allocated bit) in each block form an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implicit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“</a:t>
            </a:r>
            <a:r>
              <a:rPr lang="en-US" sz="2000" dirty="0">
                <a:latin typeface="Arial" charset="0"/>
                <a:ea typeface="ＭＳ Ｐゴシック" charset="0"/>
              </a:rPr>
              <a:t>block list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”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find a free block in the heap?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Start scanning from the beginning of the heap.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Traverse each block until (a) we find a free block and (b) the block is large enough to handle the request.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This is called the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first fit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strategy.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</a:rPr>
              <a:t>Could also use </a:t>
            </a:r>
            <a:r>
              <a:rPr lang="en-US" sz="16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next fit</a:t>
            </a:r>
            <a:r>
              <a:rPr lang="en-US" sz="1600" dirty="0">
                <a:latin typeface="Arial" charset="0"/>
                <a:ea typeface="ＭＳ Ｐゴシック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best fit</a:t>
            </a:r>
            <a:r>
              <a:rPr lang="en-US" sz="1600" dirty="0"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latin typeface="Arial" charset="0"/>
                <a:ea typeface="ＭＳ Ｐゴシック" charset="0"/>
              </a:rPr>
              <a:t>etc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EC1BCF-E56E-9341-AE34-C91B696458CB}" type="slidenum">
              <a:rPr lang="en-US"/>
              <a:pPr/>
              <a:t>7</a:t>
            </a:fld>
            <a:endParaRPr lang="en-US"/>
          </a:p>
        </p:txBody>
      </p:sp>
      <p:pic>
        <p:nvPicPr>
          <p:cNvPr id="983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list: Allocating a Block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Splitting free blocks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Since allocated space might be smaller than free space, we may need to split the free block that we're allocating within</a:t>
            </a:r>
          </a:p>
        </p:txBody>
      </p:sp>
      <p:sp>
        <p:nvSpPr>
          <p:cNvPr id="993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506F6C-BE22-C847-A726-8C6986099F48}" type="slidenum">
              <a:rPr lang="en-US"/>
              <a:pPr/>
              <a:t>8</a:t>
            </a:fld>
            <a:endParaRPr lang="en-US"/>
          </a:p>
        </p:txBody>
      </p:sp>
      <p:pic>
        <p:nvPicPr>
          <p:cNvPr id="993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43400"/>
            <a:ext cx="6115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276600"/>
            <a:ext cx="4178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List: Freeing a Block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Simplest implementation: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Only need to clear allocated flag</a:t>
            </a:r>
          </a:p>
          <a:p>
            <a:pPr lvl="1"/>
            <a:r>
              <a:rPr lang="en-US" sz="2400" dirty="0">
                <a:latin typeface="Courier"/>
                <a:ea typeface="ＭＳ Ｐゴシック" charset="0"/>
                <a:cs typeface="Courier"/>
              </a:rPr>
              <a:t>void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free_block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ptr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 p) { *p = *p &amp; ~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1; }</a:t>
            </a:r>
            <a:endParaRPr lang="en-US" sz="2400" dirty="0">
              <a:latin typeface="Courier"/>
              <a:ea typeface="ＭＳ Ｐゴシック" charset="0"/>
              <a:cs typeface="Courier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can lead to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false fragmentation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There’s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enough free space, but allocator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won’t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it!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0DDAF1-BF33-0C4E-B997-7B3348F085C5}" type="slidenum">
              <a:rPr lang="en-US"/>
              <a:pPr/>
              <a:t>9</a:t>
            </a:fld>
            <a:endParaRPr lang="en-US"/>
          </a:p>
        </p:txBody>
      </p:sp>
      <p:sp>
        <p:nvSpPr>
          <p:cNvPr id="100374" name="Text Box 20"/>
          <p:cNvSpPr txBox="1">
            <a:spLocks noChangeArrowheads="1"/>
          </p:cNvSpPr>
          <p:nvPr/>
        </p:nvSpPr>
        <p:spPr bwMode="auto">
          <a:xfrm>
            <a:off x="1203325" y="3930650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>
                <a:latin typeface="Courier New" charset="0"/>
              </a:rPr>
              <a:t>free(p)</a:t>
            </a:r>
            <a:endParaRPr lang="en-US" sz="1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514600" y="3244850"/>
            <a:ext cx="4876800" cy="946150"/>
            <a:chOff x="2514600" y="3244850"/>
            <a:chExt cx="4876800" cy="946150"/>
          </a:xfrm>
        </p:grpSpPr>
        <p:sp>
          <p:nvSpPr>
            <p:cNvPr id="100358" name="Rectangle 4"/>
            <p:cNvSpPr>
              <a:spLocks noChangeArrowheads="1"/>
            </p:cNvSpPr>
            <p:nvPr/>
          </p:nvSpPr>
          <p:spPr bwMode="auto">
            <a:xfrm>
              <a:off x="37338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59" name="Rectangle 5"/>
            <p:cNvSpPr>
              <a:spLocks noChangeArrowheads="1"/>
            </p:cNvSpPr>
            <p:nvPr/>
          </p:nvSpPr>
          <p:spPr bwMode="auto">
            <a:xfrm>
              <a:off x="40386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Rectangle 6"/>
            <p:cNvSpPr>
              <a:spLocks noChangeArrowheads="1"/>
            </p:cNvSpPr>
            <p:nvPr/>
          </p:nvSpPr>
          <p:spPr bwMode="auto">
            <a:xfrm>
              <a:off x="43434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Rectangle 7"/>
            <p:cNvSpPr>
              <a:spLocks noChangeArrowheads="1"/>
            </p:cNvSpPr>
            <p:nvPr/>
          </p:nvSpPr>
          <p:spPr bwMode="auto">
            <a:xfrm>
              <a:off x="46482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Rectangle 8"/>
            <p:cNvSpPr>
              <a:spLocks noChangeArrowheads="1"/>
            </p:cNvSpPr>
            <p:nvPr/>
          </p:nvSpPr>
          <p:spPr bwMode="auto">
            <a:xfrm>
              <a:off x="52578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Rectangle 9"/>
            <p:cNvSpPr>
              <a:spLocks noChangeArrowheads="1"/>
            </p:cNvSpPr>
            <p:nvPr/>
          </p:nvSpPr>
          <p:spPr bwMode="auto">
            <a:xfrm>
              <a:off x="55626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Rectangle 10"/>
            <p:cNvSpPr>
              <a:spLocks noChangeArrowheads="1"/>
            </p:cNvSpPr>
            <p:nvPr/>
          </p:nvSpPr>
          <p:spPr bwMode="auto">
            <a:xfrm>
              <a:off x="58674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Rectangle 11"/>
            <p:cNvSpPr>
              <a:spLocks noChangeArrowheads="1"/>
            </p:cNvSpPr>
            <p:nvPr/>
          </p:nvSpPr>
          <p:spPr bwMode="auto">
            <a:xfrm>
              <a:off x="6172200" y="347345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Rectangle 12"/>
            <p:cNvSpPr>
              <a:spLocks noChangeArrowheads="1"/>
            </p:cNvSpPr>
            <p:nvPr/>
          </p:nvSpPr>
          <p:spPr bwMode="auto">
            <a:xfrm>
              <a:off x="6477000" y="347345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Rectangle 13"/>
            <p:cNvSpPr>
              <a:spLocks noChangeArrowheads="1"/>
            </p:cNvSpPr>
            <p:nvPr/>
          </p:nvSpPr>
          <p:spPr bwMode="auto">
            <a:xfrm>
              <a:off x="6781800" y="3473450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00368" name="Rectangle 14"/>
            <p:cNvSpPr>
              <a:spLocks noChangeArrowheads="1"/>
            </p:cNvSpPr>
            <p:nvPr/>
          </p:nvSpPr>
          <p:spPr bwMode="auto">
            <a:xfrm>
              <a:off x="7086600" y="3473450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Rectangle 15"/>
            <p:cNvSpPr>
              <a:spLocks noChangeArrowheads="1"/>
            </p:cNvSpPr>
            <p:nvPr/>
          </p:nvSpPr>
          <p:spPr bwMode="auto">
            <a:xfrm>
              <a:off x="49530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70" name="Freeform 16"/>
            <p:cNvSpPr>
              <a:spLocks/>
            </p:cNvSpPr>
            <p:nvPr/>
          </p:nvSpPr>
          <p:spPr bwMode="auto">
            <a:xfrm>
              <a:off x="3886200" y="3244850"/>
              <a:ext cx="1219200" cy="2286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Text Box 17"/>
            <p:cNvSpPr txBox="1">
              <a:spLocks noChangeArrowheads="1"/>
            </p:cNvSpPr>
            <p:nvPr/>
          </p:nvSpPr>
          <p:spPr bwMode="auto">
            <a:xfrm>
              <a:off x="6156325" y="3467100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/>
                <a:t>8</a:t>
              </a:r>
            </a:p>
          </p:txBody>
        </p:sp>
        <p:sp>
          <p:nvSpPr>
            <p:cNvPr id="100372" name="Freeform 18"/>
            <p:cNvSpPr>
              <a:spLocks/>
            </p:cNvSpPr>
            <p:nvPr/>
          </p:nvSpPr>
          <p:spPr bwMode="auto">
            <a:xfrm>
              <a:off x="5029200" y="3244850"/>
              <a:ext cx="1295400" cy="228600"/>
            </a:xfrm>
            <a:custGeom>
              <a:avLst/>
              <a:gdLst>
                <a:gd name="T0" fmla="*/ 0 w 816"/>
                <a:gd name="T1" fmla="*/ 144 h 144"/>
                <a:gd name="T2" fmla="*/ 432 w 816"/>
                <a:gd name="T3" fmla="*/ 0 h 144"/>
                <a:gd name="T4" fmla="*/ 816 w 816"/>
                <a:gd name="T5" fmla="*/ 144 h 144"/>
                <a:gd name="T6" fmla="*/ 0 60000 65536"/>
                <a:gd name="T7" fmla="*/ 0 60000 65536"/>
                <a:gd name="T8" fmla="*/ 0 60000 65536"/>
                <a:gd name="T9" fmla="*/ 0 w 816"/>
                <a:gd name="T10" fmla="*/ 0 h 144"/>
                <a:gd name="T11" fmla="*/ 816 w 8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Freeform 19"/>
            <p:cNvSpPr>
              <a:spLocks/>
            </p:cNvSpPr>
            <p:nvPr/>
          </p:nvSpPr>
          <p:spPr bwMode="auto">
            <a:xfrm>
              <a:off x="6324600" y="3321050"/>
              <a:ext cx="609600" cy="152400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Text Box 21"/>
            <p:cNvSpPr txBox="1">
              <a:spLocks noChangeArrowheads="1"/>
            </p:cNvSpPr>
            <p:nvPr/>
          </p:nvSpPr>
          <p:spPr bwMode="auto">
            <a:xfrm>
              <a:off x="4953000" y="3854450"/>
              <a:ext cx="306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 dirty="0">
                  <a:latin typeface="Courier New" charset="0"/>
                </a:rPr>
                <a:t>p</a:t>
              </a:r>
              <a:endParaRPr lang="en-US" sz="1600" b="1" dirty="0"/>
            </a:p>
          </p:txBody>
        </p:sp>
        <p:sp>
          <p:nvSpPr>
            <p:cNvPr id="100376" name="Line 22"/>
            <p:cNvSpPr>
              <a:spLocks noChangeShapeType="1"/>
            </p:cNvSpPr>
            <p:nvPr/>
          </p:nvSpPr>
          <p:spPr bwMode="auto">
            <a:xfrm flipV="1">
              <a:off x="5105400" y="377825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389" name="Group 35"/>
            <p:cNvGrpSpPr>
              <a:grpSpLocks/>
            </p:cNvGrpSpPr>
            <p:nvPr/>
          </p:nvGrpSpPr>
          <p:grpSpPr bwMode="auto">
            <a:xfrm>
              <a:off x="2514600" y="3244850"/>
              <a:ext cx="1371600" cy="533400"/>
              <a:chOff x="1296" y="1248"/>
              <a:chExt cx="864" cy="336"/>
            </a:xfrm>
          </p:grpSpPr>
          <p:sp>
            <p:nvSpPr>
              <p:cNvPr id="100401" name="Rectangle 3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16</a:t>
                </a:r>
              </a:p>
            </p:txBody>
          </p:sp>
          <p:sp>
            <p:nvSpPr>
              <p:cNvPr id="100402" name="Rectangle 37"/>
              <p:cNvSpPr>
                <a:spLocks noChangeArrowheads="1"/>
              </p:cNvSpPr>
              <p:nvPr/>
            </p:nvSpPr>
            <p:spPr bwMode="auto"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3" name="Rectangle 38"/>
              <p:cNvSpPr>
                <a:spLocks noChangeArrowheads="1"/>
              </p:cNvSpPr>
              <p:nvPr/>
            </p:nvSpPr>
            <p:spPr bwMode="auto"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4" name="Rectangle 3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5" name="Freeform 40"/>
              <p:cNvSpPr>
                <a:spLocks/>
              </p:cNvSpPr>
              <p:nvPr/>
            </p:nvSpPr>
            <p:spPr bwMode="auto">
              <a:xfrm>
                <a:off x="1392" y="1248"/>
                <a:ext cx="768" cy="144"/>
              </a:xfrm>
              <a:custGeom>
                <a:avLst/>
                <a:gdLst>
                  <a:gd name="T0" fmla="*/ 0 w 768"/>
                  <a:gd name="T1" fmla="*/ 144 h 144"/>
                  <a:gd name="T2" fmla="*/ 384 w 768"/>
                  <a:gd name="T3" fmla="*/ 0 h 144"/>
                  <a:gd name="T4" fmla="*/ 768 w 768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144"/>
                  <a:gd name="T11" fmla="*/ 768 w 76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514600" y="4233863"/>
            <a:ext cx="4876800" cy="558800"/>
            <a:chOff x="2514600" y="4233863"/>
            <a:chExt cx="4876800" cy="558800"/>
          </a:xfrm>
        </p:grpSpPr>
        <p:sp>
          <p:nvSpPr>
            <p:cNvPr id="100377" name="Rectangle 23"/>
            <p:cNvSpPr>
              <a:spLocks noChangeArrowheads="1"/>
            </p:cNvSpPr>
            <p:nvPr/>
          </p:nvSpPr>
          <p:spPr bwMode="auto">
            <a:xfrm>
              <a:off x="25146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78" name="Rectangle 24"/>
            <p:cNvSpPr>
              <a:spLocks noChangeArrowheads="1"/>
            </p:cNvSpPr>
            <p:nvPr/>
          </p:nvSpPr>
          <p:spPr bwMode="auto">
            <a:xfrm>
              <a:off x="28194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Rectangle 25"/>
            <p:cNvSpPr>
              <a:spLocks noChangeArrowheads="1"/>
            </p:cNvSpPr>
            <p:nvPr/>
          </p:nvSpPr>
          <p:spPr bwMode="auto">
            <a:xfrm>
              <a:off x="31242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Rectangle 26"/>
            <p:cNvSpPr>
              <a:spLocks noChangeArrowheads="1"/>
            </p:cNvSpPr>
            <p:nvPr/>
          </p:nvSpPr>
          <p:spPr bwMode="auto">
            <a:xfrm>
              <a:off x="34290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Rectangle 27"/>
            <p:cNvSpPr>
              <a:spLocks noChangeArrowheads="1"/>
            </p:cNvSpPr>
            <p:nvPr/>
          </p:nvSpPr>
          <p:spPr bwMode="auto">
            <a:xfrm>
              <a:off x="37338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82" name="Rectangle 28"/>
            <p:cNvSpPr>
              <a:spLocks noChangeArrowheads="1"/>
            </p:cNvSpPr>
            <p:nvPr/>
          </p:nvSpPr>
          <p:spPr bwMode="auto">
            <a:xfrm>
              <a:off x="40386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Rectangle 29"/>
            <p:cNvSpPr>
              <a:spLocks noChangeArrowheads="1"/>
            </p:cNvSpPr>
            <p:nvPr/>
          </p:nvSpPr>
          <p:spPr bwMode="auto">
            <a:xfrm>
              <a:off x="43434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Rectangle 30"/>
            <p:cNvSpPr>
              <a:spLocks noChangeArrowheads="1"/>
            </p:cNvSpPr>
            <p:nvPr/>
          </p:nvSpPr>
          <p:spPr bwMode="auto">
            <a:xfrm>
              <a:off x="46482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Rectangle 31"/>
            <p:cNvSpPr>
              <a:spLocks noChangeArrowheads="1"/>
            </p:cNvSpPr>
            <p:nvPr/>
          </p:nvSpPr>
          <p:spPr bwMode="auto">
            <a:xfrm>
              <a:off x="6781800" y="4462463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00386" name="Rectangle 32"/>
            <p:cNvSpPr>
              <a:spLocks noChangeArrowheads="1"/>
            </p:cNvSpPr>
            <p:nvPr/>
          </p:nvSpPr>
          <p:spPr bwMode="auto">
            <a:xfrm>
              <a:off x="7086600" y="4462463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7" name="Freeform 33"/>
            <p:cNvSpPr>
              <a:spLocks/>
            </p:cNvSpPr>
            <p:nvPr/>
          </p:nvSpPr>
          <p:spPr bwMode="auto">
            <a:xfrm>
              <a:off x="3886200" y="4233863"/>
              <a:ext cx="1219200" cy="2286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8" name="Freeform 34"/>
            <p:cNvSpPr>
              <a:spLocks/>
            </p:cNvSpPr>
            <p:nvPr/>
          </p:nvSpPr>
          <p:spPr bwMode="auto">
            <a:xfrm>
              <a:off x="2667000" y="4233863"/>
              <a:ext cx="1219200" cy="2286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Rectangle 41"/>
            <p:cNvSpPr>
              <a:spLocks noChangeArrowheads="1"/>
            </p:cNvSpPr>
            <p:nvPr/>
          </p:nvSpPr>
          <p:spPr bwMode="auto">
            <a:xfrm>
              <a:off x="52578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Rectangle 42"/>
            <p:cNvSpPr>
              <a:spLocks noChangeArrowheads="1"/>
            </p:cNvSpPr>
            <p:nvPr/>
          </p:nvSpPr>
          <p:spPr bwMode="auto">
            <a:xfrm>
              <a:off x="55626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Rectangle 43"/>
            <p:cNvSpPr>
              <a:spLocks noChangeArrowheads="1"/>
            </p:cNvSpPr>
            <p:nvPr/>
          </p:nvSpPr>
          <p:spPr bwMode="auto">
            <a:xfrm>
              <a:off x="58674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Rectangle 44"/>
            <p:cNvSpPr>
              <a:spLocks noChangeArrowheads="1"/>
            </p:cNvSpPr>
            <p:nvPr/>
          </p:nvSpPr>
          <p:spPr bwMode="auto">
            <a:xfrm>
              <a:off x="61722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Rectangle 45"/>
            <p:cNvSpPr>
              <a:spLocks noChangeArrowheads="1"/>
            </p:cNvSpPr>
            <p:nvPr/>
          </p:nvSpPr>
          <p:spPr bwMode="auto">
            <a:xfrm>
              <a:off x="64770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Rectangle 46"/>
            <p:cNvSpPr>
              <a:spLocks noChangeArrowheads="1"/>
            </p:cNvSpPr>
            <p:nvPr/>
          </p:nvSpPr>
          <p:spPr bwMode="auto">
            <a:xfrm>
              <a:off x="49530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96" name="Text Box 47"/>
            <p:cNvSpPr txBox="1">
              <a:spLocks noChangeArrowheads="1"/>
            </p:cNvSpPr>
            <p:nvPr/>
          </p:nvSpPr>
          <p:spPr bwMode="auto">
            <a:xfrm>
              <a:off x="6156325" y="44561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/>
                <a:t>8</a:t>
              </a:r>
            </a:p>
          </p:txBody>
        </p:sp>
        <p:sp>
          <p:nvSpPr>
            <p:cNvPr id="100397" name="Freeform 48"/>
            <p:cNvSpPr>
              <a:spLocks/>
            </p:cNvSpPr>
            <p:nvPr/>
          </p:nvSpPr>
          <p:spPr bwMode="auto">
            <a:xfrm>
              <a:off x="5029200" y="4233863"/>
              <a:ext cx="1295400" cy="228600"/>
            </a:xfrm>
            <a:custGeom>
              <a:avLst/>
              <a:gdLst>
                <a:gd name="T0" fmla="*/ 0 w 816"/>
                <a:gd name="T1" fmla="*/ 144 h 144"/>
                <a:gd name="T2" fmla="*/ 432 w 816"/>
                <a:gd name="T3" fmla="*/ 0 h 144"/>
                <a:gd name="T4" fmla="*/ 816 w 816"/>
                <a:gd name="T5" fmla="*/ 144 h 144"/>
                <a:gd name="T6" fmla="*/ 0 60000 65536"/>
                <a:gd name="T7" fmla="*/ 0 60000 65536"/>
                <a:gd name="T8" fmla="*/ 0 60000 65536"/>
                <a:gd name="T9" fmla="*/ 0 w 816"/>
                <a:gd name="T10" fmla="*/ 0 h 144"/>
                <a:gd name="T11" fmla="*/ 816 w 8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Freeform 49"/>
            <p:cNvSpPr>
              <a:spLocks/>
            </p:cNvSpPr>
            <p:nvPr/>
          </p:nvSpPr>
          <p:spPr bwMode="auto">
            <a:xfrm>
              <a:off x="6324600" y="4310063"/>
              <a:ext cx="609600" cy="152400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99" name="Text Box 50"/>
          <p:cNvSpPr txBox="1">
            <a:spLocks noChangeArrowheads="1"/>
          </p:cNvSpPr>
          <p:nvPr/>
        </p:nvSpPr>
        <p:spPr bwMode="auto">
          <a:xfrm>
            <a:off x="1219200" y="4919663"/>
            <a:ext cx="1406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 err="1">
                <a:latin typeface="Courier New" charset="0"/>
              </a:rPr>
              <a:t>malloc</a:t>
            </a:r>
            <a:r>
              <a:rPr lang="en-US" sz="1600" b="1" dirty="0">
                <a:latin typeface="Courier New" charset="0"/>
              </a:rPr>
              <a:t>(20)</a:t>
            </a:r>
          </a:p>
        </p:txBody>
      </p:sp>
      <p:sp>
        <p:nvSpPr>
          <p:cNvPr id="100400" name="Text Box 51"/>
          <p:cNvSpPr txBox="1">
            <a:spLocks noChangeArrowheads="1"/>
          </p:cNvSpPr>
          <p:nvPr/>
        </p:nvSpPr>
        <p:spPr bwMode="auto">
          <a:xfrm>
            <a:off x="2428516" y="5193268"/>
            <a:ext cx="848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6600"/>
                </a:solidFill>
              </a:rPr>
              <a:t>Oops!</a:t>
            </a:r>
            <a:endParaRPr lang="en-US" sz="16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74" grpId="0"/>
      <p:bldP spid="100399" grpId="0"/>
      <p:bldP spid="100400" grpId="0"/>
    </p:bldLst>
  </p:timing>
</p:sld>
</file>

<file path=ppt/theme/theme1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dirty="0" smtClean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21529</TotalTime>
  <Words>1537</Words>
  <Application>Microsoft Macintosh PowerPoint</Application>
  <PresentationFormat>On-screen Show (4:3)</PresentationFormat>
  <Paragraphs>343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Theme1</vt:lpstr>
      <vt:lpstr>Thanks for the memory </vt:lpstr>
      <vt:lpstr>Why is malloc not easy?</vt:lpstr>
      <vt:lpstr>Implementation Issues</vt:lpstr>
      <vt:lpstr>Knowing how much to free</vt:lpstr>
      <vt:lpstr>Keeping Track of Free Blocks</vt:lpstr>
      <vt:lpstr>Implicit free list</vt:lpstr>
      <vt:lpstr>Implicit free list</vt:lpstr>
      <vt:lpstr>Implicit list: Allocating a Block</vt:lpstr>
      <vt:lpstr>Implicit List: Freeing a Block</vt:lpstr>
      <vt:lpstr>Implicit List: Coalescing</vt:lpstr>
      <vt:lpstr>Implicit List: Bidirectional Coalescing</vt:lpstr>
      <vt:lpstr>Implicit Lists: Summary</vt:lpstr>
      <vt:lpstr>Alternative: Explicit Free Lists</vt:lpstr>
      <vt:lpstr>Freeing with Explicit Free Lists</vt:lpstr>
      <vt:lpstr>Summary: tracking free blocks</vt:lpstr>
      <vt:lpstr>Segregated free lists</vt:lpstr>
      <vt:lpstr>Buddy Allocators</vt:lpstr>
      <vt:lpstr>Buddy System Example</vt:lpstr>
      <vt:lpstr>Buddy System Example</vt:lpstr>
      <vt:lpstr>Buddy System Example</vt:lpstr>
      <vt:lpstr>Buddy System Example</vt:lpstr>
      <vt:lpstr>Buddy System Example</vt:lpstr>
      <vt:lpstr>Buddy System Example</vt:lpstr>
      <vt:lpstr>PowerPoint Presentation</vt:lpstr>
      <vt:lpstr>So what should I do for MP?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rhk</dc:creator>
  <cp:lastModifiedBy>G. Carl Evans</cp:lastModifiedBy>
  <cp:revision>480</cp:revision>
  <cp:lastPrinted>2014-09-10T21:37:41Z</cp:lastPrinted>
  <dcterms:created xsi:type="dcterms:W3CDTF">2014-09-10T21:37:21Z</dcterms:created>
  <dcterms:modified xsi:type="dcterms:W3CDTF">2017-02-08T22:14:33Z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