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2" r:id="rId6"/>
    <p:sldId id="273" r:id="rId7"/>
    <p:sldId id="341" r:id="rId8"/>
    <p:sldId id="342" r:id="rId9"/>
    <p:sldId id="275" r:id="rId10"/>
    <p:sldId id="276" r:id="rId11"/>
    <p:sldId id="279" r:id="rId12"/>
    <p:sldId id="282" r:id="rId13"/>
    <p:sldId id="264" r:id="rId14"/>
    <p:sldId id="299" r:id="rId15"/>
    <p:sldId id="343" r:id="rId16"/>
    <p:sldId id="344" r:id="rId17"/>
    <p:sldId id="345" r:id="rId18"/>
    <p:sldId id="348" r:id="rId19"/>
    <p:sldId id="349" r:id="rId20"/>
    <p:sldId id="350" r:id="rId21"/>
    <p:sldId id="351" r:id="rId22"/>
    <p:sldId id="352" r:id="rId23"/>
    <p:sldId id="353" r:id="rId24"/>
    <p:sldId id="318" r:id="rId25"/>
    <p:sldId id="340" r:id="rId26"/>
    <p:sldId id="354" r:id="rId27"/>
    <p:sldId id="355" r:id="rId28"/>
    <p:sldId id="356" r:id="rId29"/>
    <p:sldId id="314" r:id="rId30"/>
    <p:sldId id="310" r:id="rId31"/>
    <p:sldId id="320" r:id="rId32"/>
    <p:sldId id="328" r:id="rId33"/>
    <p:sldId id="329" r:id="rId34"/>
    <p:sldId id="332" r:id="rId35"/>
    <p:sldId id="334" r:id="rId36"/>
    <p:sldId id="335" r:id="rId37"/>
    <p:sldId id="336" r:id="rId38"/>
    <p:sldId id="337" r:id="rId39"/>
    <p:sldId id="339" r:id="rId40"/>
    <p:sldId id="316" r:id="rId41"/>
  </p:sldIdLst>
  <p:sldSz cx="9144000" cy="5143500" type="screen16x9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>
      <p:cViewPr varScale="1">
        <p:scale>
          <a:sx n="146" d="100"/>
          <a:sy n="146" d="100"/>
        </p:scale>
        <p:origin x="36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notesViewPr>
    <p:cSldViewPr>
      <p:cViewPr varScale="1">
        <p:scale>
          <a:sx n="66" d="100"/>
          <a:sy n="66" d="100"/>
        </p:scale>
        <p:origin x="-2784" y="-114"/>
      </p:cViewPr>
      <p:guideLst>
        <p:guide orient="horz" pos="2919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69339C9F-2760-4B1C-8F1B-914E6705F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1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695325"/>
            <a:ext cx="617855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411655B-CA77-49E9-A6D1-D3B3F354B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0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D5DFC-BE04-4B7E-8153-26E5CC9B0A44}" type="slidenum">
              <a:rPr lang="en-US"/>
              <a:pPr/>
              <a:t>16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93369-D498-4554-AE9F-59C9EEE0237C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EB8EA-FA8F-4ADB-B3E4-B9C0B7313475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just compute – main</a:t>
            </a:r>
            <a:r>
              <a:rPr lang="en-US" baseline="0" dirty="0"/>
              <a:t> memory (1.6PB); Disk (26PB); near line (300PB)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E556-229C-4942-9878-E00B33DAF5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2275" y="695325"/>
            <a:ext cx="6178550" cy="347662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1pPr>
            <a:lvl2pPr marL="715535" indent="-275206"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2pPr>
            <a:lvl3pPr marL="1100823" indent="-220165"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3pPr>
            <a:lvl4pPr marL="1541153" indent="-220165"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4pPr>
            <a:lvl5pPr marL="1981482" indent="-220165"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5pPr>
            <a:lvl6pPr marL="2421811" indent="-220165" defTabSz="44950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6pPr>
            <a:lvl7pPr marL="2862141" indent="-220165" defTabSz="44950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7pPr>
            <a:lvl8pPr marL="3302470" indent="-220165" defTabSz="44950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8pPr>
            <a:lvl9pPr marL="3742799" indent="-220165" defTabSz="44950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</a:rPr>
              <a:t>Cray Proprietary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1pPr>
            <a:lvl2pPr marL="715535" indent="-275206"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2pPr>
            <a:lvl3pPr marL="1100823" indent="-220165"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3pPr>
            <a:lvl4pPr marL="1541153" indent="-220165"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4pPr>
            <a:lvl5pPr marL="1981482" indent="-220165" defTabSz="449503" eaLnBrk="0" hangingPunct="0"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5pPr>
            <a:lvl6pPr marL="2421811" indent="-220165" defTabSz="44950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6pPr>
            <a:lvl7pPr marL="2862141" indent="-220165" defTabSz="44950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7pPr>
            <a:lvl8pPr marL="3302470" indent="-220165" defTabSz="44950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8pPr>
            <a:lvl9pPr marL="3742799" indent="-220165" defTabSz="44950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295" algn="l"/>
                <a:tab pos="1828590" algn="l"/>
                <a:tab pos="2742885" algn="l"/>
                <a:tab pos="3657180" algn="l"/>
                <a:tab pos="4571475" algn="l"/>
                <a:tab pos="5485769" algn="l"/>
                <a:tab pos="6400064" algn="l"/>
                <a:tab pos="7314359" algn="l"/>
                <a:tab pos="8228654" algn="l"/>
                <a:tab pos="9142949" algn="l"/>
                <a:tab pos="10057244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BE1EE5-3A44-4FBC-B25F-838B431AC772}" type="slidenum">
              <a:rPr lang="en-US" sz="1200">
                <a:solidFill>
                  <a:srgbClr val="000000"/>
                </a:solidFill>
              </a:rPr>
              <a:pPr eaLnBrk="1" hangingPunct="1"/>
              <a:t>21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3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731E1-D400-41BE-AA18-BBE6B625C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FE740-AAAE-44C3-98DC-C213F73B2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198120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7912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D7E35-5144-4F95-B3A3-2BB4E7C14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38862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2914650"/>
            <a:ext cx="38862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80E6F-77EC-4E3E-A234-6C6A6E549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3886200" cy="3429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4686300"/>
            <a:ext cx="3962400" cy="3429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90979-49D1-4999-9D28-1853EDE10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79248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914650"/>
            <a:ext cx="79248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4686300"/>
            <a:ext cx="3962400" cy="3429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74CB2-1E8B-4B82-8A2A-784FA1EC6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924800" cy="3429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4686300"/>
            <a:ext cx="3962400" cy="3429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1BD17-2022-4472-A477-10695830A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924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9248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14650"/>
            <a:ext cx="79248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4686300"/>
            <a:ext cx="3962400" cy="3429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01E8-DF69-4462-8EB0-A3F5A8308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206" y="272303"/>
            <a:ext cx="7896785" cy="998444"/>
          </a:xfrm>
          <a:prstGeom prst="rect">
            <a:avLst/>
          </a:prstGeom>
        </p:spPr>
        <p:txBody>
          <a:bodyPr vert="horz" lIns="82012" tIns="41005" rIns="82012" bIns="41005" anchor="ctr" anchorCtr="0">
            <a:no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/>
              <a:t>Title of slide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35374" y="1371600"/>
            <a:ext cx="7886700" cy="3247465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604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06" y="282392"/>
            <a:ext cx="7896785" cy="998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300" b="0" i="0" kern="1200" dirty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35374" y="1361515"/>
            <a:ext cx="4012826" cy="3245984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sz="21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18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5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35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sz="135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48202" y="1361515"/>
            <a:ext cx="3883959" cy="3245984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799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06" y="282392"/>
            <a:ext cx="7896785" cy="998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300" b="0" i="0" kern="1200" dirty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35374" y="1361515"/>
            <a:ext cx="4012826" cy="3245984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sz="21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18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5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35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sz="135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48202" y="1361515"/>
            <a:ext cx="3883959" cy="3245984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9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4686300"/>
            <a:ext cx="4343400" cy="3429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David Kirk/NVIDIA and Wen-mei W. Hwu, 2007-2016 ECE408/CS483,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F0956-2873-4306-A993-549A81F6C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99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06" y="282392"/>
            <a:ext cx="7896785" cy="998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300" b="0" i="0" kern="1200" dirty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35374" y="1361515"/>
            <a:ext cx="4012826" cy="3245984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sz="21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18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5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35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sz="135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48202" y="1361515"/>
            <a:ext cx="3883959" cy="3245984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866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06" y="282392"/>
            <a:ext cx="7896785" cy="998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300" b="0" i="0" kern="1200" dirty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35374" y="1361515"/>
            <a:ext cx="4012826" cy="3245984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sz="21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18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50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35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sz="1350"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48202" y="1361515"/>
            <a:ext cx="3883959" cy="3245984"/>
          </a:xfrm>
          <a:prstGeom prst="rect">
            <a:avLst/>
          </a:prstGeom>
        </p:spPr>
        <p:txBody>
          <a:bodyPr vert="horz" lIns="82012" tIns="41005" rIns="82012" bIns="41005"/>
          <a:lstStyle>
            <a:lvl1pPr marL="256994" indent="-256994">
              <a:buFont typeface="Wingdings" panose="05000000000000000000" pitchFamily="2" charset="2"/>
              <a:buChar char="§"/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9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5757D-2A3A-4787-9F36-6DDABA77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862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862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01BD4-80EA-4DC2-A2D7-3E2855BD1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C9280-C6D3-4250-8F75-CA5F9B029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07B2-A087-4640-BB96-CBCC294A4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01AE-E3C7-49A5-8890-0CF45AC7A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62588-0B51-4435-8D38-A2D275312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4686300"/>
            <a:ext cx="4191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2843-DC1E-448B-AF1B-2FA084D1C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924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DA9B0B05-CDAF-4AA6-A4E3-EA827DD5F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171450"/>
            <a:ext cx="0" cy="480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171450"/>
            <a:ext cx="0" cy="4800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7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8" r:id="rId13"/>
    <p:sldLayoutId id="2147483729" r:id="rId14"/>
    <p:sldLayoutId id="2147483730" r:id="rId15"/>
    <p:sldLayoutId id="2147483731" r:id="rId16"/>
    <p:sldLayoutId id="2147483733" r:id="rId17"/>
    <p:sldLayoutId id="2147483734" r:id="rId18"/>
    <p:sldLayoutId id="2147483736" r:id="rId19"/>
    <p:sldLayoutId id="2147483737" r:id="rId20"/>
    <p:sldLayoutId id="2147483738" r:id="rId2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earson@illinois.edu" TargetMode="External"/><Relationship Id="rId2" Type="http://schemas.openxmlformats.org/officeDocument/2006/relationships/hyperlink" Target="mailto:w-hwu@illinois.edu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weiren2@illinois.edu" TargetMode="External"/><Relationship Id="rId5" Type="http://schemas.openxmlformats.org/officeDocument/2006/relationships/hyperlink" Target="mailto:ruilan2@illinois.edu" TargetMode="External"/><Relationship Id="rId4" Type="http://schemas.openxmlformats.org/officeDocument/2006/relationships/hyperlink" Target="mailto:klfeng2@illinois.edu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962330-5E45-4CD7-B42F-EA8EC0E0B48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71550"/>
            <a:ext cx="7772400" cy="2571750"/>
          </a:xfrm>
        </p:spPr>
        <p:txBody>
          <a:bodyPr/>
          <a:lstStyle/>
          <a:p>
            <a:pPr eaLnBrk="1" hangingPunct="1"/>
            <a:r>
              <a:rPr lang="en-US" sz="3600" dirty="0"/>
              <a:t>ECE408 / CS483/CSE408 </a:t>
            </a:r>
            <a:br>
              <a:rPr lang="en-US" sz="3600" dirty="0"/>
            </a:br>
            <a:r>
              <a:rPr lang="en-US" sz="3600" dirty="0"/>
              <a:t>Spring 2018</a:t>
            </a:r>
            <a:br>
              <a:rPr lang="en-US" dirty="0"/>
            </a:br>
            <a:br>
              <a:rPr lang="en-US" sz="2800" dirty="0"/>
            </a:br>
            <a:r>
              <a:rPr lang="en-US" sz="3600" dirty="0"/>
              <a:t>Applied Parallel Programming</a:t>
            </a: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r>
              <a:rPr lang="en-US" dirty="0"/>
              <a:t>Lecture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3CB062-2300-4BCB-BE3D-9EF958AF35E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Text/Notes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pt-BR" sz="2400" dirty="0"/>
              <a:t>D. Kirk and W. Hwu, “Programming Massively Parallel Processors – A Hands-on Approach,” Morgan Kaufman Publisher, 3rd edition, 2016, ISBN </a:t>
            </a:r>
            <a:r>
              <a:rPr lang="en-US" sz="2400" dirty="0"/>
              <a:t>978-0123814722 </a:t>
            </a:r>
          </a:p>
          <a:p>
            <a:pPr marL="1409700" lvl="2" indent="-609600" eaLnBrk="1" hangingPunct="1">
              <a:buFont typeface="Wingdings" pitchFamily="2" charset="2"/>
              <a:buChar char="q"/>
            </a:pPr>
            <a:r>
              <a:rPr lang="en-US" sz="1400" dirty="0"/>
              <a:t>all chapters used in this course are in Wiki</a:t>
            </a:r>
          </a:p>
          <a:p>
            <a:pPr marL="800100" lvl="2" indent="0" eaLnBrk="1" hangingPunct="1">
              <a:buNone/>
            </a:pPr>
            <a:endParaRPr lang="pt-BR" sz="1400" dirty="0"/>
          </a:p>
          <a:p>
            <a:pPr marL="609600" indent="-609600" eaLnBrk="1" hangingPunct="1">
              <a:buFontTx/>
              <a:buAutoNum type="arabicPeriod"/>
            </a:pPr>
            <a:r>
              <a:rPr lang="pt-BR" sz="2400" dirty="0"/>
              <a:t>NVIDIA, </a:t>
            </a:r>
            <a:r>
              <a:rPr lang="pt-BR" sz="2400" i="1" dirty="0"/>
              <a:t>NVidia CUDA C Programming Guide</a:t>
            </a:r>
            <a:r>
              <a:rPr lang="pt-BR" sz="2400" dirty="0"/>
              <a:t>, version 7.5 or later </a:t>
            </a:r>
            <a:r>
              <a:rPr lang="en-US" sz="2400" dirty="0"/>
              <a:t>(reference book)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Tentative Schedule</a:t>
            </a:r>
            <a:br>
              <a:rPr lang="en-US" sz="4000" dirty="0"/>
            </a:br>
            <a:r>
              <a:rPr lang="en-US" sz="2400" dirty="0"/>
              <a:t>(Class Schedule Tab in Wiki)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Week 1: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/>
              <a:t>Tu</a:t>
            </a:r>
            <a:r>
              <a:rPr lang="en-US" sz="1800" dirty="0"/>
              <a:t>: Lecture 1: Introduction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Th: Lecture 2: CUDA Intro 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Week 2: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Tu: Lecture 3: Data Parallelism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Th: Lecture 4: CUDA Memory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Due: MP-0, installation, test account, MP-1, vector addition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Week 3: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Tu</a:t>
            </a:r>
            <a:r>
              <a:rPr lang="en-US" sz="1600" dirty="0"/>
              <a:t>: Lecture 5: CUDA Memory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Th: Lecture 6: </a:t>
            </a:r>
            <a:r>
              <a:rPr lang="en-US" sz="1600"/>
              <a:t>Performance Considerations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Due: MP-2, simple matrix multiplication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7137D-C757-43FC-8C23-10EE1AAFEF3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 major paradigm shift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In the 20th Century, we were able to understand, design, and manufacture what we can measure</a:t>
            </a:r>
          </a:p>
          <a:p>
            <a:pPr lvl="1"/>
            <a:r>
              <a:rPr lang="en-US" dirty="0"/>
              <a:t>Physical instruments and computing systems allowed us to see farther, capture more, communicate better, understand natural processes, control artificial processes…</a:t>
            </a:r>
          </a:p>
        </p:txBody>
      </p:sp>
    </p:spTree>
    <p:extLst>
      <p:ext uri="{BB962C8B-B14F-4D97-AF65-F5344CB8AC3E}">
        <p14:creationId xmlns:p14="http://schemas.microsoft.com/office/powerpoint/2010/main" val="29258001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 major paradigm shift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In the 21st Century, we are able to understand, design, and create what we can compute</a:t>
            </a:r>
          </a:p>
          <a:p>
            <a:pPr lvl="1"/>
            <a:r>
              <a:rPr lang="en-US" dirty="0"/>
              <a:t>Computational models are allowing us to see even farther, going back and forth in time, learn better, test hypothesis that cannot be verified any other way, create safe artificial processes…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402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35374" y="19420"/>
            <a:ext cx="7896785" cy="99844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 of Paradigm Shift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635374" y="1197595"/>
            <a:ext cx="4012826" cy="3945905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Tx/>
              <a:buNone/>
            </a:pPr>
            <a:r>
              <a:rPr lang="en-US" altLang="en-US" sz="1800" b="1" dirty="0"/>
              <a:t>20</a:t>
            </a:r>
            <a:r>
              <a:rPr lang="en-US" altLang="en-US" sz="1800" b="1" baseline="30000" dirty="0"/>
              <a:t>th</a:t>
            </a:r>
            <a:r>
              <a:rPr lang="en-US" altLang="en-US" sz="1800" b="1" dirty="0"/>
              <a:t> Century</a:t>
            </a:r>
          </a:p>
          <a:p>
            <a:pPr algn="ctr" eaLnBrk="1" hangingPunct="1">
              <a:buFontTx/>
              <a:buNone/>
            </a:pPr>
            <a:endParaRPr lang="en-US" altLang="en-US" sz="975" dirty="0"/>
          </a:p>
          <a:p>
            <a:pPr eaLnBrk="1" hangingPunct="1"/>
            <a:r>
              <a:rPr lang="en-US" altLang="en-US" sz="1900" dirty="0"/>
              <a:t>Small mask patterns</a:t>
            </a:r>
          </a:p>
          <a:p>
            <a:pPr eaLnBrk="1" hangingPunct="1"/>
            <a:endParaRPr lang="en-US" altLang="en-US" sz="1700" dirty="0"/>
          </a:p>
          <a:p>
            <a:pPr eaLnBrk="1" hangingPunct="1"/>
            <a:r>
              <a:rPr lang="en-US" altLang="en-US" sz="1900" dirty="0"/>
              <a:t>Electronic microscope and Crystallography with computational image processing</a:t>
            </a:r>
          </a:p>
          <a:p>
            <a:pPr lvl="1"/>
            <a:endParaRPr lang="en-US" altLang="en-US" sz="1700" dirty="0"/>
          </a:p>
          <a:p>
            <a:pPr eaLnBrk="1" hangingPunct="1"/>
            <a:r>
              <a:rPr lang="en-US" altLang="en-US" sz="1900" dirty="0"/>
              <a:t>Anatomic imaging with computational image processing</a:t>
            </a:r>
          </a:p>
          <a:p>
            <a:pPr lvl="1"/>
            <a:endParaRPr lang="en-US" altLang="en-US" sz="1700" dirty="0"/>
          </a:p>
          <a:p>
            <a:pPr eaLnBrk="1" hangingPunct="1"/>
            <a:r>
              <a:rPr lang="en-US" altLang="en-US" sz="1900" dirty="0"/>
              <a:t>Teleconference</a:t>
            </a:r>
          </a:p>
          <a:p>
            <a:pPr lvl="1"/>
            <a:endParaRPr lang="en-US" altLang="en-US" sz="1700" dirty="0"/>
          </a:p>
          <a:p>
            <a:pPr eaLnBrk="1" hangingPunct="1"/>
            <a:r>
              <a:rPr lang="en-US" altLang="en-US" sz="1900" dirty="0"/>
              <a:t>GPS </a:t>
            </a:r>
            <a:endParaRPr lang="en-US" altLang="en-US" sz="1800" dirty="0"/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48202" y="1197595"/>
            <a:ext cx="3883959" cy="3945905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en-US" altLang="en-US" sz="1800" b="1" dirty="0"/>
              <a:t>21</a:t>
            </a:r>
            <a:r>
              <a:rPr lang="en-US" altLang="en-US" sz="1800" b="1" baseline="30000" dirty="0"/>
              <a:t>st</a:t>
            </a:r>
            <a:r>
              <a:rPr lang="en-US" altLang="en-US" sz="1800" b="1" dirty="0"/>
              <a:t> Century</a:t>
            </a:r>
          </a:p>
          <a:p>
            <a:pPr algn="ctr" eaLnBrk="1" hangingPunct="1">
              <a:buFontTx/>
              <a:buNone/>
            </a:pPr>
            <a:endParaRPr lang="en-US" altLang="en-US" sz="975" dirty="0"/>
          </a:p>
          <a:p>
            <a:pPr eaLnBrk="1" hangingPunct="1"/>
            <a:r>
              <a:rPr lang="en-US" altLang="en-US" sz="1800" dirty="0"/>
              <a:t>Optical proximity correction</a:t>
            </a:r>
          </a:p>
          <a:p>
            <a:pPr lvl="1"/>
            <a:endParaRPr lang="en-US" altLang="en-US" sz="1500" dirty="0"/>
          </a:p>
          <a:p>
            <a:pPr eaLnBrk="1" hangingPunct="1"/>
            <a:r>
              <a:rPr lang="en-US" altLang="en-US" sz="1800" dirty="0"/>
              <a:t>Computational microscope with initial conditions from Crystallography </a:t>
            </a:r>
          </a:p>
          <a:p>
            <a:pPr lvl="1"/>
            <a:endParaRPr lang="en-US" altLang="en-US" sz="1500" dirty="0"/>
          </a:p>
          <a:p>
            <a:pPr eaLnBrk="1" hangingPunct="1"/>
            <a:r>
              <a:rPr lang="en-US" altLang="en-US" sz="1800" dirty="0"/>
              <a:t>Metabolic imaging sees disease before visible anatomic change</a:t>
            </a:r>
          </a:p>
          <a:p>
            <a:pPr lvl="1"/>
            <a:endParaRPr lang="en-US" altLang="en-US" sz="1500" dirty="0"/>
          </a:p>
          <a:p>
            <a:pPr eaLnBrk="1" hangingPunct="1"/>
            <a:r>
              <a:rPr lang="en-US" altLang="en-US" sz="1800" dirty="0"/>
              <a:t>Tele-emersion</a:t>
            </a:r>
          </a:p>
          <a:p>
            <a:pPr lvl="1"/>
            <a:endParaRPr lang="en-US" altLang="en-US" sz="1500" dirty="0"/>
          </a:p>
          <a:p>
            <a:pPr eaLnBrk="1" hangingPunct="1"/>
            <a:r>
              <a:rPr lang="en-US" altLang="en-US" sz="1800" dirty="0"/>
              <a:t>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69221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3305176"/>
            <a:ext cx="8269288" cy="1021556"/>
          </a:xfrm>
        </p:spPr>
        <p:txBody>
          <a:bodyPr/>
          <a:lstStyle/>
          <a:p>
            <a:r>
              <a:rPr lang="en-US" sz="3200" dirty="0"/>
              <a:t>Post-Dennard technology pivot – Parallelism and heterogeneity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4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508"/>
            <a:ext cx="8229600" cy="628650"/>
          </a:xfrm>
        </p:spPr>
        <p:txBody>
          <a:bodyPr/>
          <a:lstStyle/>
          <a:p>
            <a:r>
              <a:rPr lang="en-US" dirty="0"/>
              <a:t>Dennard Scaling of MOS Devices</a:t>
            </a:r>
          </a:p>
        </p:txBody>
      </p:sp>
      <p:sp>
        <p:nvSpPr>
          <p:cNvPr id="403459" name="AutoShape 3"/>
          <p:cNvSpPr>
            <a:spLocks noGrp="1" noChangeAspect="1" noChangeArrowheads="1"/>
          </p:cNvSpPr>
          <p:nvPr>
            <p:ph idx="4294967295"/>
          </p:nvPr>
        </p:nvSpPr>
        <p:spPr>
          <a:xfrm>
            <a:off x="609600" y="3086100"/>
            <a:ext cx="8229600" cy="17716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 this ideal scaling, as L → </a:t>
            </a:r>
            <a:r>
              <a:rPr lang="el-GR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α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*L</a:t>
            </a:r>
          </a:p>
          <a:p>
            <a:pPr lvl="1"/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</a:t>
            </a:r>
            <a:r>
              <a:rPr lang="en-US" sz="2100" baseline="-250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DD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→ </a:t>
            </a:r>
            <a:r>
              <a:rPr lang="el-GR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α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*V</a:t>
            </a:r>
            <a:r>
              <a:rPr lang="en-US" sz="2100" baseline="-250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DD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C → </a:t>
            </a:r>
            <a:r>
              <a:rPr lang="el-GR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α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*C, i → </a:t>
            </a:r>
            <a:r>
              <a:rPr lang="el-GR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α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*i</a:t>
            </a:r>
          </a:p>
          <a:p>
            <a:pPr lvl="1"/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Delay = CV</a:t>
            </a:r>
            <a:r>
              <a:rPr lang="en-US" sz="2100" baseline="-250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DD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/I scales by </a:t>
            </a:r>
            <a:r>
              <a:rPr lang="el-GR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α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so f → 1/</a:t>
            </a:r>
            <a:r>
              <a:rPr lang="el-GR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α</a:t>
            </a:r>
            <a:endParaRPr lang="en-US" sz="2100" dirty="0">
              <a:solidFill>
                <a:srgbClr val="00206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Power for each transistor is CV</a:t>
            </a:r>
            <a:r>
              <a:rPr lang="en-US" sz="2100" baseline="300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2</a:t>
            </a:r>
            <a:r>
              <a:rPr lang="en-US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*f and scales by </a:t>
            </a:r>
            <a:r>
              <a:rPr lang="el-GR" sz="21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α</a:t>
            </a:r>
            <a:r>
              <a:rPr lang="en-US" sz="2100" baseline="300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2</a:t>
            </a:r>
            <a:endParaRPr lang="en-US" sz="2100" dirty="0">
              <a:solidFill>
                <a:srgbClr val="00206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lvl="2"/>
            <a:r>
              <a:rPr lang="en-US" sz="1800" dirty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keeping total power constant for same chip area</a:t>
            </a:r>
            <a:endParaRPr lang="en-US" sz="1800" baseline="30000" dirty="0">
              <a:solidFill>
                <a:srgbClr val="00206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403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757749"/>
            <a:ext cx="4572000" cy="2099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03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757749"/>
            <a:ext cx="4495800" cy="2093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5535640" y="2889892"/>
            <a:ext cx="2945037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100" dirty="0"/>
              <a:t>JSSC Oct </a:t>
            </a:r>
            <a:r>
              <a:rPr lang="en-US" sz="2100" b="1" dirty="0"/>
              <a:t>1974</a:t>
            </a:r>
            <a:r>
              <a:rPr lang="en-US" sz="2100" dirty="0"/>
              <a:t>, page 256</a:t>
            </a:r>
          </a:p>
        </p:txBody>
      </p:sp>
    </p:spTree>
    <p:extLst>
      <p:ext uri="{BB962C8B-B14F-4D97-AF65-F5344CB8AC3E}">
        <p14:creationId xmlns:p14="http://schemas.microsoft.com/office/powerpoint/2010/main" val="4244369124"/>
      </p:ext>
    </p:extLst>
  </p:cSld>
  <p:clrMapOvr>
    <a:masterClrMapping/>
  </p:clrMapOvr>
  <p:transition advTm="19960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Frequency Scaled Too Fast 1993-2003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78186"/>
              </p:ext>
            </p:extLst>
          </p:nvPr>
        </p:nvGraphicFramePr>
        <p:xfrm>
          <a:off x="1285875" y="1125942"/>
          <a:ext cx="6572250" cy="349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Chart" r:id="rId4" imgW="3686016" imgH="2628662" progId="Excel.Sheet.8">
                  <p:embed/>
                </p:oleObj>
              </mc:Choice>
              <mc:Fallback>
                <p:oleObj name="Chart" r:id="rId4" imgW="3686016" imgH="262866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285875" y="1125942"/>
                        <a:ext cx="6572250" cy="349562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invGray">
          <a:xfrm flipV="1">
            <a:off x="2286000" y="2788561"/>
            <a:ext cx="5029200" cy="1107524"/>
          </a:xfrm>
          <a:prstGeom prst="line">
            <a:avLst/>
          </a:prstGeom>
          <a:noFill/>
          <a:ln w="635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685800"/>
            <a:endParaRPr 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09778"/>
      </p:ext>
    </p:extLst>
  </p:cSld>
  <p:clrMapOvr>
    <a:masterClrMapping/>
  </p:clrMapOvr>
  <p:transition advTm="19749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9873"/>
            <a:ext cx="79248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Total Processor Power Increased </a:t>
            </a:r>
            <a:br>
              <a:rPr lang="en-US" dirty="0"/>
            </a:br>
            <a:r>
              <a:rPr lang="en-US" sz="2025" dirty="0"/>
              <a:t>(super-scaling of frequency and chip size)</a:t>
            </a:r>
            <a:br>
              <a:rPr lang="en-US" sz="2025" dirty="0"/>
            </a:br>
            <a:endParaRPr lang="en-US" dirty="0"/>
          </a:p>
        </p:txBody>
      </p:sp>
      <p:graphicFrame>
        <p:nvGraphicFramePr>
          <p:cNvPr id="52019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02109550"/>
              </p:ext>
            </p:extLst>
          </p:nvPr>
        </p:nvGraphicFramePr>
        <p:xfrm>
          <a:off x="1028700" y="1177123"/>
          <a:ext cx="7086600" cy="337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Chart" r:id="rId4" imgW="3648234" imgH="2619216" progId="Excel.Chart.8">
                  <p:embed/>
                </p:oleObj>
              </mc:Choice>
              <mc:Fallback>
                <p:oleObj name="Chart" r:id="rId4" imgW="3648234" imgH="261921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177123"/>
                        <a:ext cx="7086600" cy="337751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443373"/>
      </p:ext>
    </p:extLst>
  </p:cSld>
  <p:clrMapOvr>
    <a:masterClrMapping/>
  </p:clrMapOvr>
  <p:transition advTm="44454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Post-Dennard Pivoting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Multiple cores with more moderate clock frequencies </a:t>
            </a:r>
          </a:p>
          <a:p>
            <a:r>
              <a:rPr lang="en-US" dirty="0"/>
              <a:t>Heavy use of vector execution</a:t>
            </a:r>
          </a:p>
          <a:p>
            <a:r>
              <a:rPr lang="en-US" dirty="0"/>
              <a:t>Employ both latency-oriented and throughput-oriented cores</a:t>
            </a:r>
          </a:p>
          <a:p>
            <a:r>
              <a:rPr lang="en-US" dirty="0"/>
              <a:t>3D packaging for more memory bandwidth</a:t>
            </a:r>
          </a:p>
        </p:txBody>
      </p:sp>
    </p:spTree>
    <p:extLst>
      <p:ext uri="{BB962C8B-B14F-4D97-AF65-F5344CB8AC3E}">
        <p14:creationId xmlns:p14="http://schemas.microsoft.com/office/powerpoint/2010/main" val="11641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115BEA-0C42-4CDD-8E1F-1AF03B4924A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Course Goals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Learn to program massively parallel processors and achieve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High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Functionality and 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Scalability across future generations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Technical subjects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Parallel programming basics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Principles and patterns of parallel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Programming API, tools and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Processor architecture features and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Killer apps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Blue Waters Computing System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sz="1500" dirty="0">
                <a:ea typeface="ＭＳ Ｐゴシック" charset="0"/>
                <a:cs typeface="ＭＳ Ｐゴシック" charset="0"/>
              </a:rPr>
              <a:t>Operational at Illinois since 3/2013</a:t>
            </a: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29054" y="1184803"/>
            <a:ext cx="8331555" cy="3536134"/>
            <a:chOff x="86904" y="1579736"/>
            <a:chExt cx="11762196" cy="5053521"/>
          </a:xfrm>
        </p:grpSpPr>
        <p:pic>
          <p:nvPicPr>
            <p:cNvPr id="67" name="Picture 2" descr="C:\Users\jpb\AppData\Local\Microsoft\Windows\Temporary Internet Files\Content.Outlook\W1Q64ICI\bw-head-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1579736"/>
              <a:ext cx="1097280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 descr="C:\Users\jpb\AppData\Local\Microsoft\Windows\Temporary Internet Files\Content.Outlook\W1Q64ICI\bw-head-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808336"/>
              <a:ext cx="1097280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" name="Elbow Connector 27"/>
            <p:cNvCxnSpPr/>
            <p:nvPr/>
          </p:nvCxnSpPr>
          <p:spPr>
            <a:xfrm flipV="1">
              <a:off x="5480051" y="3441457"/>
              <a:ext cx="3257549" cy="284162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59200" y="3725620"/>
              <a:ext cx="0" cy="1266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347200" y="2887419"/>
              <a:ext cx="0" cy="1144588"/>
            </a:xfrm>
            <a:prstGeom prst="line">
              <a:avLst/>
            </a:prstGeom>
            <a:ln w="1270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"/>
            <p:cNvGrpSpPr>
              <a:grpSpLocks/>
            </p:cNvGrpSpPr>
            <p:nvPr/>
          </p:nvGrpSpPr>
          <p:grpSpPr bwMode="auto">
            <a:xfrm>
              <a:off x="8940801" y="3727207"/>
              <a:ext cx="2478617" cy="2297112"/>
              <a:chOff x="6629400" y="3124202"/>
              <a:chExt cx="1859280" cy="2298131"/>
            </a:xfrm>
          </p:grpSpPr>
          <p:pic>
            <p:nvPicPr>
              <p:cNvPr id="32" name="Picture 2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9400" y="31242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120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2766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121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34290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22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35814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123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00" y="37338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124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400" y="38862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125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800" y="40386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126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41910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127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3434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" name="Group 129"/>
            <p:cNvGrpSpPr>
              <a:grpSpLocks/>
            </p:cNvGrpSpPr>
            <p:nvPr/>
          </p:nvGrpSpPr>
          <p:grpSpPr bwMode="auto">
            <a:xfrm>
              <a:off x="8331201" y="3879607"/>
              <a:ext cx="2478617" cy="2297112"/>
              <a:chOff x="6629400" y="3124202"/>
              <a:chExt cx="1859280" cy="2298131"/>
            </a:xfrm>
          </p:grpSpPr>
          <p:pic>
            <p:nvPicPr>
              <p:cNvPr id="43" name="Picture 130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9400" y="31242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1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2766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132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34290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133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35814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134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00" y="37338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135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400" y="38862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136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800" y="40386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Picture 137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41910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138" descr="sonexion-cabinet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4343402"/>
                <a:ext cx="640080" cy="1078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" name="TextBox 4"/>
            <p:cNvSpPr txBox="1">
              <a:spLocks noChangeArrowheads="1"/>
            </p:cNvSpPr>
            <p:nvPr/>
          </p:nvSpPr>
          <p:spPr bwMode="auto">
            <a:xfrm>
              <a:off x="9334500" y="6237043"/>
              <a:ext cx="1623069" cy="36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50" dirty="0" err="1">
                  <a:latin typeface="+mj-lt"/>
                </a:rPr>
                <a:t>Sonexion</a:t>
              </a:r>
              <a:r>
                <a:rPr lang="en-US" sz="1050" dirty="0">
                  <a:latin typeface="+mj-lt"/>
                </a:rPr>
                <a:t>: 26 PBs</a:t>
              </a:r>
            </a:p>
          </p:txBody>
        </p:sp>
        <p:sp>
          <p:nvSpPr>
            <p:cNvPr id="53" name="TextBox 128"/>
            <p:cNvSpPr txBox="1">
              <a:spLocks noChangeArrowheads="1"/>
            </p:cNvSpPr>
            <p:nvPr/>
          </p:nvSpPr>
          <p:spPr bwMode="auto">
            <a:xfrm>
              <a:off x="10143562" y="3292233"/>
              <a:ext cx="1045988" cy="36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50" dirty="0">
                  <a:latin typeface="+mj-lt"/>
                </a:rPr>
                <a:t>&gt;1 TB/sec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72000" y="2658819"/>
              <a:ext cx="0" cy="106680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2" descr="C:\Users\jpb\AppData\Local\Microsoft\Windows\Temporary Internet Files\Content.Outlook\W1Q64ICI\bw-head-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00" y="2036936"/>
              <a:ext cx="1097280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49"/>
            <p:cNvSpPr txBox="1">
              <a:spLocks noChangeArrowheads="1"/>
            </p:cNvSpPr>
            <p:nvPr/>
          </p:nvSpPr>
          <p:spPr bwMode="auto">
            <a:xfrm>
              <a:off x="5265005" y="4058790"/>
              <a:ext cx="1152352" cy="36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50" dirty="0">
                  <a:latin typeface="+mj-lt"/>
                </a:rPr>
                <a:t>100 GB/sec</a:t>
              </a:r>
            </a:p>
          </p:txBody>
        </p:sp>
        <p:pic>
          <p:nvPicPr>
            <p:cNvPr id="58" name="Picture 146" descr="GLIF_5-11_NA_2k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867032"/>
              <a:ext cx="3657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5283200" y="3836745"/>
              <a:ext cx="0" cy="830263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174"/>
            <p:cNvSpPr>
              <a:spLocks noChangeArrowheads="1"/>
            </p:cNvSpPr>
            <p:nvPr/>
          </p:nvSpPr>
          <p:spPr bwMode="auto">
            <a:xfrm>
              <a:off x="3454400" y="3420502"/>
              <a:ext cx="2133600" cy="51217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70740" tIns="36990" rIns="70740" bIns="36990" anchor="ctr"/>
            <a:lstStyle/>
            <a:p>
              <a:pPr algn="ctr">
                <a:lnSpc>
                  <a:spcPct val="93000"/>
                </a:lnSpc>
                <a:tabLst>
                  <a:tab pos="0" algn="l"/>
                  <a:tab pos="342900" algn="l"/>
                  <a:tab pos="685800" algn="l"/>
                  <a:tab pos="1028700" algn="l"/>
                  <a:tab pos="1371600" algn="l"/>
                  <a:tab pos="1714500" algn="l"/>
                  <a:tab pos="2057400" algn="l"/>
                  <a:tab pos="2400300" algn="l"/>
                  <a:tab pos="2743200" algn="l"/>
                  <a:tab pos="3086100" algn="l"/>
                  <a:tab pos="3429000" algn="l"/>
                  <a:tab pos="3771900" algn="l"/>
                  <a:tab pos="4114800" algn="l"/>
                  <a:tab pos="4457700" algn="l"/>
                  <a:tab pos="4800600" algn="l"/>
                  <a:tab pos="5143500" algn="l"/>
                  <a:tab pos="5486400" algn="l"/>
                  <a:tab pos="5829300" algn="l"/>
                  <a:tab pos="6172200" algn="l"/>
                  <a:tab pos="6515100" algn="l"/>
                  <a:tab pos="6858000" algn="l"/>
                </a:tabLst>
                <a:defRPr/>
              </a:pPr>
              <a:r>
                <a:rPr lang="en-GB" sz="1050" dirty="0">
                  <a:solidFill>
                    <a:srgbClr val="000000"/>
                  </a:solidFill>
                  <a:latin typeface="+mj-lt"/>
                </a:rPr>
                <a:t>10/40/100 Gb</a:t>
              </a:r>
            </a:p>
            <a:p>
              <a:pPr algn="ctr">
                <a:lnSpc>
                  <a:spcPct val="93000"/>
                </a:lnSpc>
                <a:tabLst>
                  <a:tab pos="0" algn="l"/>
                  <a:tab pos="342900" algn="l"/>
                  <a:tab pos="685800" algn="l"/>
                  <a:tab pos="1028700" algn="l"/>
                  <a:tab pos="1371600" algn="l"/>
                  <a:tab pos="1714500" algn="l"/>
                  <a:tab pos="2057400" algn="l"/>
                  <a:tab pos="2400300" algn="l"/>
                  <a:tab pos="2743200" algn="l"/>
                  <a:tab pos="3086100" algn="l"/>
                  <a:tab pos="3429000" algn="l"/>
                  <a:tab pos="3771900" algn="l"/>
                  <a:tab pos="4114800" algn="l"/>
                  <a:tab pos="4457700" algn="l"/>
                  <a:tab pos="4800600" algn="l"/>
                  <a:tab pos="5143500" algn="l"/>
                  <a:tab pos="5486400" algn="l"/>
                  <a:tab pos="5829300" algn="l"/>
                  <a:tab pos="6172200" algn="l"/>
                  <a:tab pos="6515100" algn="l"/>
                  <a:tab pos="6858000" algn="l"/>
                </a:tabLst>
                <a:defRPr/>
              </a:pPr>
              <a:r>
                <a:rPr lang="en-GB" sz="1050" dirty="0">
                  <a:solidFill>
                    <a:srgbClr val="000000"/>
                  </a:solidFill>
                  <a:latin typeface="+mj-lt"/>
                </a:rPr>
                <a:t>Ethernet Switch</a:t>
              </a:r>
            </a:p>
          </p:txBody>
        </p:sp>
        <p:sp>
          <p:nvSpPr>
            <p:cNvPr id="61" name="TextBox 157"/>
            <p:cNvSpPr txBox="1">
              <a:spLocks noChangeArrowheads="1"/>
            </p:cNvSpPr>
            <p:nvPr/>
          </p:nvSpPr>
          <p:spPr bwMode="auto">
            <a:xfrm>
              <a:off x="5041901" y="6270383"/>
              <a:ext cx="2057577" cy="36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50" dirty="0">
                  <a:latin typeface="+mj-lt"/>
                </a:rPr>
                <a:t>Spectra Logic: 300 PBs</a:t>
              </a:r>
            </a:p>
          </p:txBody>
        </p:sp>
        <p:sp>
          <p:nvSpPr>
            <p:cNvPr id="62" name="TextBox 158"/>
            <p:cNvSpPr txBox="1">
              <a:spLocks noChangeArrowheads="1"/>
            </p:cNvSpPr>
            <p:nvPr/>
          </p:nvSpPr>
          <p:spPr bwMode="auto">
            <a:xfrm>
              <a:off x="2668262" y="4138671"/>
              <a:ext cx="1227034" cy="36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50" dirty="0">
                  <a:latin typeface="+mj-lt"/>
                </a:rPr>
                <a:t>120+ Gb/sec</a:t>
              </a:r>
            </a:p>
          </p:txBody>
        </p:sp>
        <p:sp>
          <p:nvSpPr>
            <p:cNvPr id="63" name="TextBox 159"/>
            <p:cNvSpPr txBox="1">
              <a:spLocks noChangeArrowheads="1"/>
            </p:cNvSpPr>
            <p:nvPr/>
          </p:nvSpPr>
          <p:spPr bwMode="auto">
            <a:xfrm>
              <a:off x="1771577" y="6270382"/>
              <a:ext cx="715581" cy="36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50">
                  <a:latin typeface="+mj-lt"/>
                </a:rPr>
                <a:t>WAN</a:t>
              </a:r>
            </a:p>
          </p:txBody>
        </p:sp>
        <p:sp>
          <p:nvSpPr>
            <p:cNvPr id="64" name="Rectangle 174"/>
            <p:cNvSpPr>
              <a:spLocks noChangeArrowheads="1"/>
            </p:cNvSpPr>
            <p:nvPr/>
          </p:nvSpPr>
          <p:spPr bwMode="auto">
            <a:xfrm>
              <a:off x="8539700" y="3282142"/>
              <a:ext cx="1587907" cy="31733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lIns="70740" tIns="36990" rIns="70740" bIns="36990" anchor="ctr"/>
            <a:lstStyle/>
            <a:p>
              <a:pPr algn="ctr">
                <a:lnSpc>
                  <a:spcPct val="93000"/>
                </a:lnSpc>
                <a:tabLst>
                  <a:tab pos="0" algn="l"/>
                  <a:tab pos="342900" algn="l"/>
                  <a:tab pos="685800" algn="l"/>
                  <a:tab pos="1028700" algn="l"/>
                  <a:tab pos="1371600" algn="l"/>
                  <a:tab pos="1714500" algn="l"/>
                  <a:tab pos="2057400" algn="l"/>
                  <a:tab pos="2400300" algn="l"/>
                  <a:tab pos="2743200" algn="l"/>
                  <a:tab pos="3086100" algn="l"/>
                  <a:tab pos="3429000" algn="l"/>
                  <a:tab pos="3771900" algn="l"/>
                  <a:tab pos="4114800" algn="l"/>
                  <a:tab pos="4457700" algn="l"/>
                  <a:tab pos="4800600" algn="l"/>
                  <a:tab pos="5143500" algn="l"/>
                  <a:tab pos="5486400" algn="l"/>
                  <a:tab pos="5829300" algn="l"/>
                  <a:tab pos="6172200" algn="l"/>
                  <a:tab pos="6515100" algn="l"/>
                  <a:tab pos="6858000" algn="l"/>
                </a:tabLst>
                <a:defRPr/>
              </a:pPr>
              <a:r>
                <a:rPr lang="en-GB" sz="1050" dirty="0">
                  <a:solidFill>
                    <a:srgbClr val="000000"/>
                  </a:solidFill>
                  <a:latin typeface="+mj-lt"/>
                </a:rPr>
                <a:t>IB Switch</a:t>
              </a:r>
            </a:p>
          </p:txBody>
        </p:sp>
        <p:pic>
          <p:nvPicPr>
            <p:cNvPr id="2" name="Picture 1" descr="SpectraLogic_T-FinityTapeLibrar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4474920"/>
              <a:ext cx="3048000" cy="178855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6904" y="3048611"/>
              <a:ext cx="2261255" cy="1319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latin typeface="+mj-lt"/>
                </a:rPr>
                <a:t>12.5 PF</a:t>
              </a:r>
            </a:p>
            <a:p>
              <a:pPr algn="ctr"/>
              <a:r>
                <a:rPr lang="en-US" sz="1800" b="1" dirty="0">
                  <a:latin typeface="+mj-lt"/>
                </a:rPr>
                <a:t>1.6 PB DRAM</a:t>
              </a:r>
            </a:p>
            <a:p>
              <a:pPr algn="ctr"/>
              <a:r>
                <a:rPr lang="en-US" sz="1800" b="1" dirty="0">
                  <a:latin typeface="+mj-lt"/>
                </a:rPr>
                <a:t>$250M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53909" y="711357"/>
            <a:ext cx="34019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>
                    <a:lumMod val="75000"/>
                  </a:schemeClr>
                </a:solidFill>
              </a:rPr>
              <a:t>49,504 CPUs -- 4,224 GPUs</a:t>
            </a:r>
          </a:p>
        </p:txBody>
      </p:sp>
    </p:spTree>
    <p:extLst>
      <p:ext uri="{BB962C8B-B14F-4D97-AF65-F5344CB8AC3E}">
        <p14:creationId xmlns:p14="http://schemas.microsoft.com/office/powerpoint/2010/main" val="11620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Cray XK7 Compute Node</a:t>
            </a:r>
          </a:p>
        </p:txBody>
      </p:sp>
      <p:sp>
        <p:nvSpPr>
          <p:cNvPr id="8195" name="Slide Number Placeholder 66"/>
          <p:cNvSpPr>
            <a:spLocks noGrp="1"/>
          </p:cNvSpPr>
          <p:nvPr>
            <p:ph type="sldNum" sz="quarter" idx="11"/>
          </p:nvPr>
        </p:nvSpPr>
        <p:spPr>
          <a:xfrm>
            <a:off x="8410575" y="4857750"/>
            <a:ext cx="609600" cy="28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</a:rPr>
              <a:t> </a:t>
            </a:r>
            <a:fld id="{B1220EDE-C9B2-4362-A14D-DE528F325481}" type="slidenum">
              <a:rPr lang="en-US" sz="1400" smtClean="0">
                <a:solidFill>
                  <a:srgbClr val="000000"/>
                </a:solidFill>
              </a:rPr>
              <a:pPr eaLnBrk="1" hangingPunct="1"/>
              <a:t>21</a:t>
            </a:fld>
            <a:r>
              <a:rPr lang="en-US" sz="14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8196" name="Group 260"/>
          <p:cNvGrpSpPr>
            <a:grpSpLocks/>
          </p:cNvGrpSpPr>
          <p:nvPr/>
        </p:nvGrpSpPr>
        <p:grpSpPr bwMode="auto">
          <a:xfrm>
            <a:off x="7739064" y="3288506"/>
            <a:ext cx="954087" cy="1105012"/>
            <a:chOff x="8016240" y="2454548"/>
            <a:chExt cx="955638" cy="1473394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8186378" y="3162594"/>
              <a:ext cx="516777" cy="9684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7874384" y="3001448"/>
              <a:ext cx="573105" cy="12721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146627" y="3253085"/>
              <a:ext cx="448403" cy="35084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9" name="TextBox 9"/>
            <p:cNvSpPr txBox="1">
              <a:spLocks noChangeArrowheads="1"/>
            </p:cNvSpPr>
            <p:nvPr/>
          </p:nvSpPr>
          <p:spPr bwMode="auto">
            <a:xfrm>
              <a:off x="8627633" y="2958365"/>
              <a:ext cx="344245" cy="4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defTabSz="914400" eaLnBrk="1" hangingPunct="1"/>
              <a:r>
                <a:rPr lang="en-US" sz="1600" b="1">
                  <a:solidFill>
                    <a:srgbClr val="000000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Y</a:t>
              </a:r>
            </a:p>
          </p:txBody>
        </p:sp>
        <p:sp>
          <p:nvSpPr>
            <p:cNvPr id="8250" name="TextBox 10"/>
            <p:cNvSpPr txBox="1">
              <a:spLocks noChangeArrowheads="1"/>
            </p:cNvSpPr>
            <p:nvPr/>
          </p:nvSpPr>
          <p:spPr bwMode="auto">
            <a:xfrm>
              <a:off x="8532608" y="3476523"/>
              <a:ext cx="344245" cy="4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defTabSz="914400" eaLnBrk="1" hangingPunct="1"/>
              <a:r>
                <a:rPr lang="en-US" sz="1600" b="1">
                  <a:solidFill>
                    <a:srgbClr val="000000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X</a:t>
              </a:r>
            </a:p>
          </p:txBody>
        </p:sp>
        <p:sp>
          <p:nvSpPr>
            <p:cNvPr id="8251" name="TextBox 11"/>
            <p:cNvSpPr txBox="1">
              <a:spLocks noChangeArrowheads="1"/>
            </p:cNvSpPr>
            <p:nvPr/>
          </p:nvSpPr>
          <p:spPr bwMode="auto">
            <a:xfrm>
              <a:off x="8016240" y="2454548"/>
              <a:ext cx="344245" cy="4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defTabSz="914400" eaLnBrk="1" hangingPunct="1"/>
              <a:r>
                <a:rPr lang="en-US" sz="1600" b="1">
                  <a:solidFill>
                    <a:srgbClr val="000000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Z</a:t>
              </a:r>
            </a:p>
          </p:txBody>
        </p:sp>
      </p:grpSp>
      <p:pic>
        <p:nvPicPr>
          <p:cNvPr id="8197" name="Picture 10" descr="C:\Documents and Settings\jcissell\Desktop\icons for jeff ppt\pipes\0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281238"/>
            <a:ext cx="1169988" cy="70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" descr="C:\Documents and Settings\jcissell\Desktop\icons for jeff ppt\pipes\0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1" y="2449116"/>
            <a:ext cx="1171575" cy="70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74"/>
          <p:cNvGrpSpPr>
            <a:grpSpLocks/>
          </p:cNvGrpSpPr>
          <p:nvPr/>
        </p:nvGrpSpPr>
        <p:grpSpPr bwMode="auto">
          <a:xfrm>
            <a:off x="8004176" y="1004888"/>
            <a:ext cx="625475" cy="675085"/>
            <a:chOff x="7848600" y="768144"/>
            <a:chExt cx="815407" cy="1171592"/>
          </a:xfrm>
        </p:grpSpPr>
        <p:pic>
          <p:nvPicPr>
            <p:cNvPr id="8244" name="Picture 5" descr="C:\Documents and Settings\jcissell\Desktop\ram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754" y="768144"/>
              <a:ext cx="415253" cy="117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45" name="Picture 10" descr="C:\Documents and Settings\jcissell\Desktop\New Folder (2)\pipe_00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1314743"/>
              <a:ext cx="609600" cy="40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00" name="Group 71"/>
          <p:cNvGrpSpPr>
            <a:grpSpLocks/>
          </p:cNvGrpSpPr>
          <p:nvPr/>
        </p:nvGrpSpPr>
        <p:grpSpPr bwMode="auto">
          <a:xfrm>
            <a:off x="8013700" y="2022872"/>
            <a:ext cx="609600" cy="675084"/>
            <a:chOff x="7924800" y="2057400"/>
            <a:chExt cx="795005" cy="1171592"/>
          </a:xfrm>
        </p:grpSpPr>
        <p:pic>
          <p:nvPicPr>
            <p:cNvPr id="8242" name="Picture 5" descr="C:\Documents and Settings\jcissell\Desktop\ram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552" y="2057400"/>
              <a:ext cx="415253" cy="117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43" name="Picture 10" descr="C:\Documents and Settings\jcissell\Desktop\New Folder (2)\pipe_00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2590800"/>
              <a:ext cx="609600" cy="408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201" name="Picture 3" descr="\\inside.us.cray.com\DavWWWRoot\depts\marketing\Cray Image Library\Cray Clip Art\PowerPoint Architecture pieces\2amd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2121694"/>
            <a:ext cx="1228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1" descr="C:\Documents and Settings\jcissell\Desktop\icons for jeff ppt\pipes\00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89" y="2428875"/>
            <a:ext cx="1190625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5" descr="C:\Documents and Settings\jcissell\Desktop\icons for jeff ppt\blue bar 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809875"/>
            <a:ext cx="1631950" cy="40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4" name="Group 71"/>
          <p:cNvGrpSpPr>
            <a:grpSpLocks/>
          </p:cNvGrpSpPr>
          <p:nvPr/>
        </p:nvGrpSpPr>
        <p:grpSpPr bwMode="auto">
          <a:xfrm>
            <a:off x="5453064" y="3082529"/>
            <a:ext cx="877887" cy="1077515"/>
            <a:chOff x="4267200" y="1219200"/>
            <a:chExt cx="1143000" cy="1871033"/>
          </a:xfrm>
        </p:grpSpPr>
        <p:pic>
          <p:nvPicPr>
            <p:cNvPr id="8240" name="Picture 4" descr="C:\Documents and Settings\jcissell\Desktop\icons for jeff ppt\blue bar 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1295400"/>
              <a:ext cx="457200" cy="179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41" name="Picture 4" descr="C:\Documents and Settings\jcissell\Desktop\icons for jeff ppt\blue bar 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219200"/>
              <a:ext cx="457200" cy="179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205" name="Picture 2" descr="C:\WORK\powerpoint\art\chip and pipe icons and art\chips\gemini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2272903"/>
            <a:ext cx="1619250" cy="130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6" name="Group 120"/>
          <p:cNvGrpSpPr>
            <a:grpSpLocks/>
          </p:cNvGrpSpPr>
          <p:nvPr/>
        </p:nvGrpSpPr>
        <p:grpSpPr bwMode="auto">
          <a:xfrm>
            <a:off x="3111500" y="2486025"/>
            <a:ext cx="2222500" cy="734616"/>
            <a:chOff x="2362200" y="1847335"/>
            <a:chExt cx="2895600" cy="1276865"/>
          </a:xfrm>
        </p:grpSpPr>
        <p:pic>
          <p:nvPicPr>
            <p:cNvPr id="8235" name="Picture 11" descr="C:\Documents and Settings\jcissell\Desktop\icons for jeff ppt\pipes\00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444" y="2082001"/>
              <a:ext cx="1551356" cy="508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6" name="Picture 3" descr="\\inside.us.cray.com\DavWWWRoot\depts\marketing\Cray Image Library\Cray Clip Art\PowerPoint Architecture pieces\2amd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847335"/>
              <a:ext cx="1600200" cy="1124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37" name="Group 98"/>
            <p:cNvGrpSpPr>
              <a:grpSpLocks/>
            </p:cNvGrpSpPr>
            <p:nvPr/>
          </p:nvGrpSpPr>
          <p:grpSpPr bwMode="auto">
            <a:xfrm>
              <a:off x="2362200" y="1952607"/>
              <a:ext cx="685800" cy="1171593"/>
              <a:chOff x="2362200" y="1876407"/>
              <a:chExt cx="685800" cy="1171593"/>
            </a:xfrm>
          </p:grpSpPr>
          <p:pic>
            <p:nvPicPr>
              <p:cNvPr id="8238" name="Picture 10" descr="C:\Documents and Settings\jcissell\Desktop\New Folder (2)\pipe_00b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8400" y="2314810"/>
                <a:ext cx="609600" cy="408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39" name="Picture 5" descr="C:\Documents and Settings\jcissell\Desktop\ram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876407"/>
                <a:ext cx="415254" cy="1171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8207" name="Picture 10" descr="C:\Documents and Settings\jcissell\Desktop\icons for jeff ppt\pipes\0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3238501"/>
            <a:ext cx="1169988" cy="70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0" descr="C:\Documents and Settings\jcissell\Desktop\icons for jeff ppt\pipes\0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3165872"/>
            <a:ext cx="1169988" cy="70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5" descr="C:\Documents and Settings\jcissell\Desktop\icons for jeff ppt\blue bar 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3117056"/>
            <a:ext cx="1631950" cy="40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10" name="Group 70"/>
          <p:cNvGrpSpPr>
            <a:grpSpLocks/>
          </p:cNvGrpSpPr>
          <p:nvPr/>
        </p:nvGrpSpPr>
        <p:grpSpPr bwMode="auto">
          <a:xfrm>
            <a:off x="5453064" y="1395413"/>
            <a:ext cx="877887" cy="1077516"/>
            <a:chOff x="4267200" y="1295400"/>
            <a:chExt cx="1143000" cy="1871033"/>
          </a:xfrm>
        </p:grpSpPr>
        <p:pic>
          <p:nvPicPr>
            <p:cNvPr id="8233" name="Picture 4" descr="C:\Documents and Settings\jcissell\Desktop\icons for jeff ppt\blue bar 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1371600"/>
              <a:ext cx="457200" cy="179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4" name="Picture 4" descr="C:\Documents and Settings\jcissell\Desktop\icons for jeff ppt\blue bar 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295400"/>
              <a:ext cx="457200" cy="179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11" name="TextBox 58"/>
          <p:cNvSpPr txBox="1">
            <a:spLocks noChangeArrowheads="1"/>
          </p:cNvSpPr>
          <p:nvPr/>
        </p:nvSpPr>
        <p:spPr bwMode="auto">
          <a:xfrm rot="-480086">
            <a:off x="6640514" y="2383334"/>
            <a:ext cx="522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defTabSz="914400"/>
            <a:r>
              <a:rPr lang="en-US" sz="1400" b="1">
                <a:solidFill>
                  <a:srgbClr val="FFFFFF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HT3</a:t>
            </a:r>
          </a:p>
        </p:txBody>
      </p:sp>
      <p:sp>
        <p:nvSpPr>
          <p:cNvPr id="8212" name="TextBox 60"/>
          <p:cNvSpPr txBox="1">
            <a:spLocks noChangeArrowheads="1"/>
          </p:cNvSpPr>
          <p:nvPr/>
        </p:nvSpPr>
        <p:spPr bwMode="auto">
          <a:xfrm rot="-480086">
            <a:off x="4773614" y="2564309"/>
            <a:ext cx="522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defTabSz="914400"/>
            <a:r>
              <a:rPr lang="en-US" sz="1400" b="1">
                <a:solidFill>
                  <a:srgbClr val="FFFFFF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HT3</a:t>
            </a:r>
          </a:p>
        </p:txBody>
      </p:sp>
      <p:pic>
        <p:nvPicPr>
          <p:cNvPr id="8213" name="Picture 2" descr="C:\Users\jpb\Desktop\SC2010\Clipart\pipe_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1" y="1172766"/>
            <a:ext cx="271463" cy="106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3" descr="C:\Users\jpb\Desktop\SC2010\Clipart\nvidia-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971550"/>
            <a:ext cx="1236662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2" descr="C:\Users\jpb\Desktop\SC2010\Clipart\pipe_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543050"/>
            <a:ext cx="271462" cy="106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3" descr="C:\Users\jpb\Desktop\SC2010\Clipart\nvidia-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1368028"/>
            <a:ext cx="1236662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7" name="Picture 10" descr="C:\Documents and Settings\jcissell\Desktop\New Folder (2)\pipe_00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6" y="1844279"/>
            <a:ext cx="466725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8" name="Picture 5" descr="C:\Documents and Settings\jcissell\Desktop\ram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9" y="1568054"/>
            <a:ext cx="319087" cy="67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9" name="TextBox 64"/>
          <p:cNvSpPr txBox="1">
            <a:spLocks noChangeArrowheads="1"/>
          </p:cNvSpPr>
          <p:nvPr/>
        </p:nvSpPr>
        <p:spPr bwMode="auto">
          <a:xfrm rot="-585905">
            <a:off x="7621589" y="1828920"/>
            <a:ext cx="9032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defTabSz="914400"/>
            <a:r>
              <a:rPr lang="en-US" sz="1000" b="1">
                <a:solidFill>
                  <a:srgbClr val="00000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PCIe Gen2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33887"/>
              </p:ext>
            </p:extLst>
          </p:nvPr>
        </p:nvGraphicFramePr>
        <p:xfrm>
          <a:off x="304800" y="2197894"/>
          <a:ext cx="2743200" cy="264203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XK7 Compute Node Characteristics</a:t>
                      </a:r>
                    </a:p>
                  </a:txBody>
                  <a:tcPr marT="34289" marB="342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2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/>
                        <a:t>AMD Series 6200 (</a:t>
                      </a:r>
                      <a:r>
                        <a:rPr lang="en-US" sz="1100" baseline="0" dirty="0" err="1"/>
                        <a:t>Interlagos</a:t>
                      </a:r>
                      <a:r>
                        <a:rPr lang="en-US" sz="1100" baseline="0" dirty="0"/>
                        <a:t>)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34289" marB="342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NVIDIA </a:t>
                      </a:r>
                      <a:r>
                        <a:rPr lang="en-US" sz="1100" dirty="0" err="1"/>
                        <a:t>Kepler</a:t>
                      </a:r>
                      <a:r>
                        <a:rPr lang="en-US" sz="1100" baseline="0" dirty="0"/>
                        <a:t> 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34289" marB="342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Host Memory</a:t>
                      </a:r>
                    </a:p>
                    <a:p>
                      <a:pPr algn="ctr"/>
                      <a:r>
                        <a:rPr lang="en-US" sz="1100" dirty="0"/>
                        <a:t>32GB</a:t>
                      </a:r>
                    </a:p>
                    <a:p>
                      <a:pPr algn="ctr"/>
                      <a:r>
                        <a:rPr lang="en-US" sz="1100" baseline="0" dirty="0"/>
                        <a:t>1600 MT/s DDR3</a:t>
                      </a:r>
                      <a:endParaRPr lang="en-US" sz="11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34289" marB="342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NVIDIA Tesla X2090</a:t>
                      </a:r>
                      <a:r>
                        <a:rPr lang="en-US" sz="1100" baseline="0" dirty="0"/>
                        <a:t> Memory</a:t>
                      </a:r>
                    </a:p>
                    <a:p>
                      <a:pPr algn="ctr"/>
                      <a:r>
                        <a:rPr lang="en-US" sz="1100" dirty="0"/>
                        <a:t>6GB GDDR5 capacity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34289" marB="342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Gemini High Speed Interconnect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34289" marB="342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Keplers</a:t>
                      </a:r>
                      <a:r>
                        <a:rPr lang="en-US" sz="1100" dirty="0"/>
                        <a:t> in final</a:t>
                      </a:r>
                      <a:r>
                        <a:rPr lang="en-US" sz="1100" baseline="0" dirty="0"/>
                        <a:t> installation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34289" marB="342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Down Arrow 49"/>
          <p:cNvSpPr/>
          <p:nvPr/>
        </p:nvSpPr>
        <p:spPr>
          <a:xfrm rot="15298917">
            <a:off x="5074218" y="1367215"/>
            <a:ext cx="650509" cy="1942323"/>
          </a:xfrm>
          <a:prstGeom prst="down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2000">
                <a:schemeClr val="accent2"/>
              </a:gs>
              <a:gs pos="67000">
                <a:schemeClr val="tx1"/>
              </a:gs>
              <a:gs pos="100000">
                <a:schemeClr val="accent2"/>
              </a:gs>
            </a:gsLst>
            <a:lin ang="5400000" scaled="0"/>
          </a:gradFill>
          <a:ln>
            <a:gradFill>
              <a:gsLst>
                <a:gs pos="28000">
                  <a:schemeClr val="accent5">
                    <a:lumMod val="75000"/>
                    <a:alpha val="0"/>
                  </a:schemeClr>
                </a:gs>
                <a:gs pos="50000">
                  <a:schemeClr val="bg2"/>
                </a:gs>
                <a:gs pos="100000">
                  <a:srgbClr val="007A37"/>
                </a:gs>
              </a:gsLst>
              <a:lin ang="5400000" scaled="0"/>
            </a:gradFill>
          </a:ln>
          <a:effectLst>
            <a:outerShdw blurRad="152400" dist="177800" dir="198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324600" y="809626"/>
            <a:ext cx="2819400" cy="2135981"/>
          </a:xfrm>
          <a:prstGeom prst="ellipse">
            <a:avLst/>
          </a:prstGeom>
          <a:solidFill>
            <a:schemeClr val="accent3">
              <a:lumMod val="60000"/>
              <a:lumOff val="40000"/>
              <a:alpha val="11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8125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Qualcomm </a:t>
            </a:r>
            <a:r>
              <a:rPr lang="en-US" dirty="0" err="1"/>
              <a:t>SoC</a:t>
            </a:r>
            <a:r>
              <a:rPr lang="en-US" dirty="0"/>
              <a:t> for Mobile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207B2-A087-4640-BB96-CBCC294A4D9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85850"/>
            <a:ext cx="6934200" cy="36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1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CPUs: Latency Oriented Design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High clock frequency</a:t>
            </a:r>
          </a:p>
          <a:p>
            <a:pPr eaLnBrk="1" hangingPunct="1"/>
            <a:r>
              <a:rPr lang="en-US" dirty="0"/>
              <a:t>Large caches</a:t>
            </a:r>
          </a:p>
          <a:p>
            <a:pPr lvl="1" eaLnBrk="1" hangingPunct="1"/>
            <a:r>
              <a:rPr lang="en-US" dirty="0"/>
              <a:t>Convert long latency memory accesses to short latency cache accesses</a:t>
            </a:r>
          </a:p>
          <a:p>
            <a:pPr eaLnBrk="1" hangingPunct="1"/>
            <a:r>
              <a:rPr lang="en-US" dirty="0"/>
              <a:t>Sophisticated control</a:t>
            </a:r>
          </a:p>
          <a:p>
            <a:pPr lvl="1" eaLnBrk="1" hangingPunct="1"/>
            <a:r>
              <a:rPr lang="en-US" dirty="0"/>
              <a:t>Branch prediction for reduced branch latency</a:t>
            </a:r>
          </a:p>
          <a:p>
            <a:pPr lvl="1" eaLnBrk="1" hangingPunct="1"/>
            <a:r>
              <a:rPr lang="en-US" dirty="0"/>
              <a:t>Data forwarding for reduced data latency</a:t>
            </a:r>
          </a:p>
          <a:p>
            <a:pPr eaLnBrk="1" hangingPunct="1"/>
            <a:r>
              <a:rPr lang="en-US" dirty="0"/>
              <a:t>Powerful ALU</a:t>
            </a:r>
          </a:p>
          <a:p>
            <a:pPr lvl="1" eaLnBrk="1" hangingPunct="1"/>
            <a:r>
              <a:rPr lang="en-US" dirty="0"/>
              <a:t>Reduced operation latency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62984" y="1960164"/>
            <a:ext cx="3733800" cy="1843088"/>
            <a:chOff x="6299200" y="2286000"/>
            <a:chExt cx="4978400" cy="2457450"/>
          </a:xfrm>
        </p:grpSpPr>
        <p:grpSp>
          <p:nvGrpSpPr>
            <p:cNvPr id="23558" name="Group 165"/>
            <p:cNvGrpSpPr>
              <a:grpSpLocks/>
            </p:cNvGrpSpPr>
            <p:nvPr/>
          </p:nvGrpSpPr>
          <p:grpSpPr bwMode="auto">
            <a:xfrm>
              <a:off x="6299200" y="2286000"/>
              <a:ext cx="4978400" cy="2457450"/>
              <a:chOff x="991" y="1935"/>
              <a:chExt cx="1688" cy="1226"/>
            </a:xfrm>
          </p:grpSpPr>
          <p:sp>
            <p:nvSpPr>
              <p:cNvPr id="23560" name="Rectangle 166"/>
              <p:cNvSpPr>
                <a:spLocks noChangeArrowheads="1"/>
              </p:cNvSpPr>
              <p:nvPr/>
            </p:nvSpPr>
            <p:spPr bwMode="auto">
              <a:xfrm>
                <a:off x="992" y="2425"/>
                <a:ext cx="1687" cy="43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pPr algn="ctr"/>
                <a:r>
                  <a:rPr lang="en-US" sz="1050" b="1">
                    <a:latin typeface="Arial" charset="0"/>
                  </a:rPr>
                  <a:t>Cache</a:t>
                </a:r>
              </a:p>
            </p:txBody>
          </p:sp>
          <p:sp>
            <p:nvSpPr>
              <p:cNvPr id="23561" name="Rectangle 167"/>
              <p:cNvSpPr>
                <a:spLocks noChangeArrowheads="1"/>
              </p:cNvSpPr>
              <p:nvPr/>
            </p:nvSpPr>
            <p:spPr bwMode="auto">
              <a:xfrm>
                <a:off x="2285" y="1935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050" b="1">
                    <a:latin typeface="Arial" charset="0"/>
                  </a:rPr>
                  <a:t>ALU</a:t>
                </a:r>
              </a:p>
            </p:txBody>
          </p:sp>
          <p:sp>
            <p:nvSpPr>
              <p:cNvPr id="23562" name="Rectangle 168"/>
              <p:cNvSpPr>
                <a:spLocks noChangeArrowheads="1"/>
              </p:cNvSpPr>
              <p:nvPr/>
            </p:nvSpPr>
            <p:spPr bwMode="auto">
              <a:xfrm>
                <a:off x="992" y="1935"/>
                <a:ext cx="836" cy="46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pPr algn="ctr"/>
                <a:r>
                  <a:rPr lang="en-US" sz="1050" b="1">
                    <a:latin typeface="Arial" charset="0"/>
                  </a:rPr>
                  <a:t>Control</a:t>
                </a:r>
              </a:p>
            </p:txBody>
          </p:sp>
          <p:sp>
            <p:nvSpPr>
              <p:cNvPr id="23563" name="Rectangle 169"/>
              <p:cNvSpPr>
                <a:spLocks noChangeArrowheads="1"/>
              </p:cNvSpPr>
              <p:nvPr/>
            </p:nvSpPr>
            <p:spPr bwMode="auto">
              <a:xfrm>
                <a:off x="2285" y="2178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050" b="1">
                    <a:latin typeface="Arial" charset="0"/>
                  </a:rPr>
                  <a:t>ALU</a:t>
                </a:r>
              </a:p>
            </p:txBody>
          </p:sp>
          <p:sp>
            <p:nvSpPr>
              <p:cNvPr id="23564" name="Rectangle 170"/>
              <p:cNvSpPr>
                <a:spLocks noChangeArrowheads="1"/>
              </p:cNvSpPr>
              <p:nvPr/>
            </p:nvSpPr>
            <p:spPr bwMode="auto">
              <a:xfrm>
                <a:off x="1870" y="1935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050" b="1">
                    <a:latin typeface="Arial" charset="0"/>
                  </a:rPr>
                  <a:t>ALU</a:t>
                </a:r>
              </a:p>
            </p:txBody>
          </p:sp>
          <p:sp>
            <p:nvSpPr>
              <p:cNvPr id="23565" name="Rectangle 171"/>
              <p:cNvSpPr>
                <a:spLocks noChangeArrowheads="1"/>
              </p:cNvSpPr>
              <p:nvPr/>
            </p:nvSpPr>
            <p:spPr bwMode="auto">
              <a:xfrm>
                <a:off x="1870" y="2178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050" b="1">
                    <a:latin typeface="Arial" charset="0"/>
                  </a:rPr>
                  <a:t>ALU</a:t>
                </a:r>
              </a:p>
            </p:txBody>
          </p:sp>
          <p:sp>
            <p:nvSpPr>
              <p:cNvPr id="23566" name="Rectangle 172"/>
              <p:cNvSpPr>
                <a:spLocks noChangeArrowheads="1"/>
              </p:cNvSpPr>
              <p:nvPr/>
            </p:nvSpPr>
            <p:spPr bwMode="auto">
              <a:xfrm>
                <a:off x="991" y="2950"/>
                <a:ext cx="1687" cy="211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tIns="0" rIns="0" bIns="0" anchor="ctr"/>
              <a:lstStyle/>
              <a:p>
                <a:r>
                  <a:rPr lang="en-US" sz="900" b="1">
                    <a:latin typeface="Arial" charset="0"/>
                  </a:rPr>
                  <a:t>DRAM</a:t>
                </a:r>
              </a:p>
            </p:txBody>
          </p:sp>
        </p:grpSp>
        <p:sp>
          <p:nvSpPr>
            <p:cNvPr id="23559" name="Text Box 173"/>
            <p:cNvSpPr txBox="1">
              <a:spLocks noChangeArrowheads="1"/>
            </p:cNvSpPr>
            <p:nvPr/>
          </p:nvSpPr>
          <p:spPr bwMode="auto">
            <a:xfrm>
              <a:off x="8177325" y="2979289"/>
              <a:ext cx="12192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96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GPUs: Throughput Oriented Design</a:t>
            </a:r>
          </a:p>
        </p:txBody>
      </p:sp>
      <p:sp>
        <p:nvSpPr>
          <p:cNvPr id="24579" name="Content Placeholder 7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Moderate clock frequency</a:t>
            </a:r>
          </a:p>
          <a:p>
            <a:pPr eaLnBrk="1" hangingPunct="1"/>
            <a:r>
              <a:rPr lang="en-US" dirty="0"/>
              <a:t>Small caches</a:t>
            </a:r>
          </a:p>
          <a:p>
            <a:pPr lvl="1" eaLnBrk="1" hangingPunct="1"/>
            <a:r>
              <a:rPr lang="en-US" dirty="0"/>
              <a:t>To boost memory throughput</a:t>
            </a:r>
          </a:p>
          <a:p>
            <a:pPr eaLnBrk="1" hangingPunct="1"/>
            <a:r>
              <a:rPr lang="en-US" dirty="0"/>
              <a:t>Simple control</a:t>
            </a:r>
          </a:p>
          <a:p>
            <a:pPr lvl="1" eaLnBrk="1" hangingPunct="1"/>
            <a:r>
              <a:rPr lang="en-US" dirty="0"/>
              <a:t>No branch prediction</a:t>
            </a:r>
          </a:p>
          <a:p>
            <a:pPr lvl="1" eaLnBrk="1" hangingPunct="1"/>
            <a:r>
              <a:rPr lang="en-US" dirty="0"/>
              <a:t>No data forwarding</a:t>
            </a:r>
          </a:p>
          <a:p>
            <a:pPr eaLnBrk="1" hangingPunct="1"/>
            <a:r>
              <a:rPr lang="en-US" dirty="0"/>
              <a:t>Energy efficient ALUs</a:t>
            </a:r>
          </a:p>
          <a:p>
            <a:pPr lvl="1" eaLnBrk="1" hangingPunct="1"/>
            <a:r>
              <a:rPr lang="en-US" dirty="0"/>
              <a:t>Many, long latency but heavily pipelined for high throughput</a:t>
            </a:r>
          </a:p>
          <a:p>
            <a:pPr eaLnBrk="1" hangingPunct="1"/>
            <a:r>
              <a:rPr lang="en-US" dirty="0"/>
              <a:t>Require massive number of threads to tolerate latencies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66392" y="1819422"/>
            <a:ext cx="3962400" cy="2014538"/>
            <a:chOff x="6604000" y="2057400"/>
            <a:chExt cx="5283200" cy="2686050"/>
          </a:xfrm>
        </p:grpSpPr>
        <p:grpSp>
          <p:nvGrpSpPr>
            <p:cNvPr id="24582" name="Group 2"/>
            <p:cNvGrpSpPr>
              <a:grpSpLocks/>
            </p:cNvGrpSpPr>
            <p:nvPr/>
          </p:nvGrpSpPr>
          <p:grpSpPr bwMode="auto">
            <a:xfrm>
              <a:off x="6604000" y="2057400"/>
              <a:ext cx="5283200" cy="2686050"/>
              <a:chOff x="3044" y="1052"/>
              <a:chExt cx="1987" cy="1441"/>
            </a:xfrm>
          </p:grpSpPr>
          <p:sp>
            <p:nvSpPr>
              <p:cNvPr id="24584" name="Rectangle 3"/>
              <p:cNvSpPr>
                <a:spLocks noChangeArrowheads="1"/>
              </p:cNvSpPr>
              <p:nvPr/>
            </p:nvSpPr>
            <p:spPr bwMode="auto">
              <a:xfrm>
                <a:off x="3044" y="2245"/>
                <a:ext cx="1987" cy="248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tIns="0" rIns="0" bIns="0" anchor="ctr"/>
              <a:lstStyle/>
              <a:p>
                <a:r>
                  <a:rPr lang="en-US" sz="900" b="1">
                    <a:latin typeface="Arial" charset="0"/>
                  </a:rPr>
                  <a:t>DRAM</a:t>
                </a:r>
              </a:p>
            </p:txBody>
          </p:sp>
          <p:grpSp>
            <p:nvGrpSpPr>
              <p:cNvPr id="24585" name="Group 4"/>
              <p:cNvGrpSpPr>
                <a:grpSpLocks/>
              </p:cNvGrpSpPr>
              <p:nvPr/>
            </p:nvGrpSpPr>
            <p:grpSpPr bwMode="auto">
              <a:xfrm>
                <a:off x="3046" y="1052"/>
                <a:ext cx="1984" cy="1086"/>
                <a:chOff x="1888" y="2761"/>
                <a:chExt cx="1984" cy="1086"/>
              </a:xfrm>
            </p:grpSpPr>
            <p:grpSp>
              <p:nvGrpSpPr>
                <p:cNvPr id="24586" name="Group 5"/>
                <p:cNvGrpSpPr>
                  <a:grpSpLocks/>
                </p:cNvGrpSpPr>
                <p:nvPr/>
              </p:nvGrpSpPr>
              <p:grpSpPr bwMode="auto">
                <a:xfrm>
                  <a:off x="1888" y="2761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4727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4744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  <p:sp>
                  <p:nvSpPr>
                    <p:cNvPr id="2474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472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050" b="1">
                      <a:latin typeface="Arial" charset="0"/>
                    </a:endParaRPr>
                  </a:p>
                </p:txBody>
              </p:sp>
              <p:sp>
                <p:nvSpPr>
                  <p:cNvPr id="2472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4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5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6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7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8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39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40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41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42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43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4587" name="Group 25"/>
                <p:cNvGrpSpPr>
                  <a:grpSpLocks/>
                </p:cNvGrpSpPr>
                <p:nvPr/>
              </p:nvGrpSpPr>
              <p:grpSpPr bwMode="auto">
                <a:xfrm>
                  <a:off x="1888" y="2899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470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472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  <p:sp>
                  <p:nvSpPr>
                    <p:cNvPr id="2472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4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050" b="1">
                      <a:latin typeface="Arial" charset="0"/>
                    </a:endParaRPr>
                  </a:p>
                </p:txBody>
              </p:sp>
              <p:sp>
                <p:nvSpPr>
                  <p:cNvPr id="2471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5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6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7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8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19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2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21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22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23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2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4588" name="Group 45"/>
                <p:cNvGrpSpPr>
                  <a:grpSpLocks/>
                </p:cNvGrpSpPr>
                <p:nvPr/>
              </p:nvGrpSpPr>
              <p:grpSpPr bwMode="auto">
                <a:xfrm>
                  <a:off x="1888" y="3037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468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4706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  <p:sp>
                  <p:nvSpPr>
                    <p:cNvPr id="24707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4690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050" b="1">
                      <a:latin typeface="Arial" charset="0"/>
                    </a:endParaRPr>
                  </a:p>
                </p:txBody>
              </p:sp>
              <p:sp>
                <p:nvSpPr>
                  <p:cNvPr id="2469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92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9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9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9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96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97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98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99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00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01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02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03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04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705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4589" name="Group 65"/>
                <p:cNvGrpSpPr>
                  <a:grpSpLocks/>
                </p:cNvGrpSpPr>
                <p:nvPr/>
              </p:nvGrpSpPr>
              <p:grpSpPr bwMode="auto">
                <a:xfrm>
                  <a:off x="1888" y="3175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4670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4687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  <p:sp>
                  <p:nvSpPr>
                    <p:cNvPr id="24688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4671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050" b="1">
                      <a:latin typeface="Arial" charset="0"/>
                    </a:endParaRPr>
                  </a:p>
                </p:txBody>
              </p:sp>
              <p:sp>
                <p:nvSpPr>
                  <p:cNvPr id="2467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7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7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7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7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77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78" name="Line 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79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8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81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82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83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84" name="Line 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85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86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4590" name="Group 85"/>
                <p:cNvGrpSpPr>
                  <a:grpSpLocks/>
                </p:cNvGrpSpPr>
                <p:nvPr/>
              </p:nvGrpSpPr>
              <p:grpSpPr bwMode="auto">
                <a:xfrm>
                  <a:off x="1888" y="3314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465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4668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  <p:sp>
                  <p:nvSpPr>
                    <p:cNvPr id="24669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4652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050" b="1">
                      <a:latin typeface="Arial" charset="0"/>
                    </a:endParaRPr>
                  </a:p>
                </p:txBody>
              </p:sp>
              <p:sp>
                <p:nvSpPr>
                  <p:cNvPr id="2465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54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55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56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57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58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59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60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61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62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63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64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65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66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67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4591" name="Group 105"/>
                <p:cNvGrpSpPr>
                  <a:grpSpLocks/>
                </p:cNvGrpSpPr>
                <p:nvPr/>
              </p:nvGrpSpPr>
              <p:grpSpPr bwMode="auto">
                <a:xfrm>
                  <a:off x="1888" y="3452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4632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4649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  <p:sp>
                  <p:nvSpPr>
                    <p:cNvPr id="24650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463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050" b="1">
                      <a:latin typeface="Arial" charset="0"/>
                    </a:endParaRPr>
                  </a:p>
                </p:txBody>
              </p:sp>
              <p:sp>
                <p:nvSpPr>
                  <p:cNvPr id="24634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35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36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37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38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39" name="Line 1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0" name="Line 1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1" name="Line 1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2" name="Line 1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3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4" name="Line 1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5" name="Line 1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6" name="Line 1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7" name="Line 1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48" name="Line 1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4592" name="Group 125"/>
                <p:cNvGrpSpPr>
                  <a:grpSpLocks/>
                </p:cNvGrpSpPr>
                <p:nvPr/>
              </p:nvGrpSpPr>
              <p:grpSpPr bwMode="auto">
                <a:xfrm>
                  <a:off x="1888" y="3590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4613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4630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  <p:sp>
                  <p:nvSpPr>
                    <p:cNvPr id="24631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461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050" b="1">
                      <a:latin typeface="Arial" charset="0"/>
                    </a:endParaRPr>
                  </a:p>
                </p:txBody>
              </p:sp>
              <p:sp>
                <p:nvSpPr>
                  <p:cNvPr id="2461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16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17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18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19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0" name="Line 1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1" name="Line 1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2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3" name="Line 1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4" name="Line 1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5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6" name="Line 1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7" name="Line 1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8" name="Line 1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29" name="Line 1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4593" name="Group 145"/>
                <p:cNvGrpSpPr>
                  <a:grpSpLocks/>
                </p:cNvGrpSpPr>
                <p:nvPr/>
              </p:nvGrpSpPr>
              <p:grpSpPr bwMode="auto">
                <a:xfrm>
                  <a:off x="1888" y="3729"/>
                  <a:ext cx="1984" cy="118"/>
                  <a:chOff x="-141" y="2876"/>
                  <a:chExt cx="1984" cy="118"/>
                </a:xfrm>
              </p:grpSpPr>
              <p:grpSp>
                <p:nvGrpSpPr>
                  <p:cNvPr id="24594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-141" y="2876"/>
                    <a:ext cx="124" cy="115"/>
                    <a:chOff x="707" y="1508"/>
                    <a:chExt cx="124" cy="109"/>
                  </a:xfrm>
                </p:grpSpPr>
                <p:sp>
                  <p:nvSpPr>
                    <p:cNvPr id="24611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08"/>
                      <a:ext cx="124" cy="52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  <p:sp>
                  <p:nvSpPr>
                    <p:cNvPr id="24612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7" y="1565"/>
                      <a:ext cx="124" cy="52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34290" tIns="0" rIns="0" bIns="0" anchor="ctr"/>
                    <a:lstStyle/>
                    <a:p>
                      <a:endParaRPr lang="en-US" sz="900" b="1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2459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79"/>
                    <a:ext cx="1843" cy="115"/>
                  </a:xfrm>
                  <a:prstGeom prst="rect">
                    <a:avLst/>
                  </a:prstGeom>
                  <a:solidFill>
                    <a:srgbClr val="99FF66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1050" b="1">
                      <a:latin typeface="Arial" charset="0"/>
                    </a:endParaRPr>
                  </a:p>
                </p:txBody>
              </p:sp>
              <p:sp>
                <p:nvSpPr>
                  <p:cNvPr id="24596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1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597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3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598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599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460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0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575" y="2879"/>
                    <a:ext cx="0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1" name="Line 1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0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2" name="Line 1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8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3" name="Line 1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4" name="Line 1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5" name="Line 1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6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7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6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8" name="Line 1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09" name="Line 1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2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4610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7" y="2879"/>
                    <a:ext cx="1" cy="115"/>
                  </a:xfrm>
                  <a:prstGeom prst="line">
                    <a:avLst/>
                  </a:prstGeom>
                  <a:noFill/>
                  <a:ln w="9525">
                    <a:solidFill>
                      <a:srgbClr val="96969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en-US" sz="1800"/>
                  </a:p>
                </p:txBody>
              </p:sp>
            </p:grpSp>
          </p:grpSp>
        </p:grpSp>
        <p:sp>
          <p:nvSpPr>
            <p:cNvPr id="24583" name="Text Box 174"/>
            <p:cNvSpPr txBox="1">
              <a:spLocks noChangeArrowheads="1"/>
            </p:cNvSpPr>
            <p:nvPr/>
          </p:nvSpPr>
          <p:spPr bwMode="auto">
            <a:xfrm>
              <a:off x="8825755" y="2938828"/>
              <a:ext cx="12192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GPU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95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Applications Benefit from Both CPU and GPU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CPUs for sequential parts where latency matters</a:t>
            </a:r>
          </a:p>
          <a:p>
            <a:pPr lvl="1" eaLnBrk="1" hangingPunct="1"/>
            <a:r>
              <a:rPr lang="en-US" dirty="0"/>
              <a:t>CPUs can be 10+X faster than GPUs for sequential code</a:t>
            </a:r>
          </a:p>
          <a:p>
            <a:pPr lvl="1" eaLnBrk="1" hangingPunct="1"/>
            <a:endParaRPr lang="en-US" dirty="0"/>
          </a:p>
        </p:txBody>
      </p:sp>
      <p:sp>
        <p:nvSpPr>
          <p:cNvPr id="26628" name="Content Placeholder 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endParaRPr lang="en-US" sz="2100" dirty="0"/>
          </a:p>
          <a:p>
            <a:pPr eaLnBrk="1" hangingPunct="1"/>
            <a:r>
              <a:rPr lang="en-US" sz="2100" dirty="0"/>
              <a:t>GPUs for parallel parts where throughput wins</a:t>
            </a:r>
          </a:p>
          <a:p>
            <a:pPr lvl="1" eaLnBrk="1" hangingPunct="1"/>
            <a:r>
              <a:rPr lang="en-US" sz="1800" dirty="0"/>
              <a:t>GPUs can be 10+X faster than CPUs for parallel code</a:t>
            </a:r>
          </a:p>
        </p:txBody>
      </p:sp>
    </p:spTree>
    <p:extLst>
      <p:ext uri="{BB962C8B-B14F-4D97-AF65-F5344CB8AC3E}">
        <p14:creationId xmlns:p14="http://schemas.microsoft.com/office/powerpoint/2010/main" val="4043881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Strategies Use Both CPU and GPU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600200"/>
            <a:ext cx="4114799" cy="2970610"/>
          </a:xfrm>
        </p:spPr>
        <p:txBody>
          <a:bodyPr/>
          <a:lstStyle/>
          <a:p>
            <a:pPr eaLnBrk="1" hangingPunct="1"/>
            <a:r>
              <a:rPr lang="en-US" dirty="0"/>
              <a:t>CPUs for sequential parts where latency hurts</a:t>
            </a:r>
          </a:p>
          <a:p>
            <a:pPr lvl="1" eaLnBrk="1" hangingPunct="1"/>
            <a:r>
              <a:rPr lang="en-US" dirty="0"/>
              <a:t>CPUs can be 10+X faster than GPUs for sequential code</a:t>
            </a:r>
          </a:p>
          <a:p>
            <a:pPr lvl="1" eaLnBrk="1" hangingPunct="1"/>
            <a:endParaRPr lang="en-US" dirty="0"/>
          </a:p>
        </p:txBody>
      </p:sp>
      <p:sp>
        <p:nvSpPr>
          <p:cNvPr id="26628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76700" cy="2970610"/>
          </a:xfrm>
        </p:spPr>
        <p:txBody>
          <a:bodyPr/>
          <a:lstStyle/>
          <a:p>
            <a:pPr eaLnBrk="1" hangingPunct="1"/>
            <a:r>
              <a:rPr lang="en-US" dirty="0"/>
              <a:t>GPUs for parallel parts where throughput wins</a:t>
            </a:r>
          </a:p>
          <a:p>
            <a:pPr lvl="1" eaLnBrk="1" hangingPunct="1"/>
            <a:r>
              <a:rPr lang="en-US" dirty="0"/>
              <a:t>GPUs can be 10+X faster than CPUs for parallel code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43BC92-BD9D-485A-8ABA-79F0D1C9A81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65114" y="0"/>
            <a:ext cx="8878887" cy="856060"/>
          </a:xfrm>
        </p:spPr>
        <p:txBody>
          <a:bodyPr/>
          <a:lstStyle/>
          <a:p>
            <a:pPr eaLnBrk="1" hangingPunct="1"/>
            <a:r>
              <a:rPr lang="en-US" sz="3200" dirty="0"/>
              <a:t>Heterogeneous Parallel Computing Applications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685801" y="3737372"/>
            <a:ext cx="8304213" cy="833438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4812" y="948725"/>
            <a:ext cx="1563688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Financial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9950" y="978694"/>
            <a:ext cx="1563688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Scientific Simulation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16363" y="959644"/>
            <a:ext cx="1649412" cy="73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Engineering Simulation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91189" y="969169"/>
            <a:ext cx="1563687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Data Intensive Analytics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15214" y="959644"/>
            <a:ext cx="1563687" cy="73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Medical Imaging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4814" y="1933575"/>
            <a:ext cx="1563687" cy="73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Digital Audio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41764" y="1893094"/>
            <a:ext cx="1565275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Computer Vision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39950" y="1913335"/>
            <a:ext cx="1563688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Digital Video Processing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8851" y="1879401"/>
            <a:ext cx="1563687" cy="73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Machine Learning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407275" y="1888332"/>
            <a:ext cx="1563688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Electronic Design Automation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9951" y="2912830"/>
            <a:ext cx="1563687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Statistical Modeling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924075" y="2915365"/>
            <a:ext cx="1563687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Ray Tracing Rendering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75949" y="2912830"/>
            <a:ext cx="1563687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Interactive Physics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07275" y="2896791"/>
            <a:ext cx="1563688" cy="73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Numerical Methods</a:t>
            </a:r>
          </a:p>
        </p:txBody>
      </p:sp>
      <p:sp>
        <p:nvSpPr>
          <p:cNvPr id="513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7A7D27-62F3-4F2E-8F97-F63600A6610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9" name="Rounded Rectangle 12">
            <a:extLst>
              <a:ext uri="{FF2B5EF4-FFF2-40B4-BE49-F238E27FC236}">
                <a16:creationId xmlns:a16="http://schemas.microsoft.com/office/drawing/2014/main" id="{AB415C36-969A-447F-8D79-2FBB3FB3ECDB}"/>
              </a:ext>
            </a:extLst>
          </p:cNvPr>
          <p:cNvSpPr/>
          <p:nvPr/>
        </p:nvSpPr>
        <p:spPr>
          <a:xfrm>
            <a:off x="404813" y="2914020"/>
            <a:ext cx="1563687" cy="73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/>
              <a:t>Biomedical Informatics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Work Flow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Identify compute intensive parts of an application</a:t>
            </a:r>
          </a:p>
          <a:p>
            <a:r>
              <a:rPr lang="en-US" sz="2800" dirty="0"/>
              <a:t>Adopt/create scalable algorithms</a:t>
            </a:r>
          </a:p>
          <a:p>
            <a:r>
              <a:rPr lang="en-US" sz="2800" dirty="0"/>
              <a:t>Optimize data arrangements to maximize locality</a:t>
            </a:r>
          </a:p>
          <a:p>
            <a:r>
              <a:rPr lang="en-US" sz="2800" dirty="0"/>
              <a:t>Performance Tuning</a:t>
            </a:r>
          </a:p>
          <a:p>
            <a:r>
              <a:rPr lang="en-US" sz="2800" dirty="0"/>
              <a:t>Pay attention to code </a:t>
            </a:r>
            <a:r>
              <a:rPr lang="en-US" sz="2800" b="1" dirty="0"/>
              <a:t>portability</a:t>
            </a:r>
            <a:r>
              <a:rPr lang="en-US" sz="2800" dirty="0"/>
              <a:t>, </a:t>
            </a:r>
            <a:r>
              <a:rPr lang="en-US" sz="2800" b="1" dirty="0"/>
              <a:t>scalability</a:t>
            </a:r>
            <a:r>
              <a:rPr lang="en-US" sz="2800" dirty="0"/>
              <a:t>, and </a:t>
            </a:r>
            <a:r>
              <a:rPr lang="en-US" sz="2800" b="1" dirty="0"/>
              <a:t>maintainability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CF0956-2873-4306-A993-549A81F6C42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Scalability</a:t>
            </a:r>
          </a:p>
        </p:txBody>
      </p:sp>
      <p:graphicFrame>
        <p:nvGraphicFramePr>
          <p:cNvPr id="21509" name="Chart 4"/>
          <p:cNvGraphicFramePr>
            <a:graphicFrameLocks/>
          </p:cNvGraphicFramePr>
          <p:nvPr/>
        </p:nvGraphicFramePr>
        <p:xfrm>
          <a:off x="558800" y="990600"/>
          <a:ext cx="82550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r:id="rId3" imgW="8254699" imgH="5054022" progId="Excel.Chart.8">
                  <p:embed/>
                </p:oleObj>
              </mc:Choice>
              <mc:Fallback>
                <p:oleObj r:id="rId3" imgW="8254699" imgH="505402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990600"/>
                        <a:ext cx="8255000" cy="379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207B2-A087-4640-BB96-CBCC294A4D9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4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A7FD50-8A9D-449D-9573-EE76C377E05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People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95350"/>
            <a:ext cx="8534400" cy="3429000"/>
          </a:xfrm>
        </p:spPr>
        <p:txBody>
          <a:bodyPr/>
          <a:lstStyle/>
          <a:p>
            <a:pPr eaLnBrk="1" hangingPunct="1"/>
            <a:r>
              <a:rPr lang="en-US" sz="2400" dirty="0"/>
              <a:t>Instructors:</a:t>
            </a:r>
          </a:p>
          <a:p>
            <a:pPr lvl="1" eaLnBrk="1" hangingPunct="1">
              <a:buFontTx/>
              <a:buNone/>
            </a:pPr>
            <a:r>
              <a:rPr lang="en-US" sz="2000" b="1" dirty="0"/>
              <a:t>Prof. Wen-mei Hwu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  215 CSL, </a:t>
            </a:r>
            <a:r>
              <a:rPr lang="en-US" sz="2000" dirty="0">
                <a:hlinkClick r:id="rId2"/>
              </a:rPr>
              <a:t>w-hwu@illinois.edu</a:t>
            </a:r>
            <a:r>
              <a:rPr lang="en-US" sz="2000" dirty="0"/>
              <a:t>, 244-8270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use ECE408 to start your e-mail subject line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  Office hours: 1:30-2:30pm Tuesdays; or by appointment</a:t>
            </a:r>
          </a:p>
          <a:p>
            <a:pPr eaLnBrk="1" hangingPunct="1"/>
            <a:r>
              <a:rPr lang="en-US" sz="2400" dirty="0"/>
              <a:t>Teaching Assistants: </a:t>
            </a:r>
          </a:p>
          <a:p>
            <a:pPr marL="457200" lvl="1" indent="0" eaLnBrk="1" hangingPunct="1">
              <a:buNone/>
            </a:pPr>
            <a:r>
              <a:rPr lang="en-US" sz="2000" b="1" dirty="0"/>
              <a:t>Carl Pearson (</a:t>
            </a:r>
            <a:r>
              <a:rPr lang="en-US" sz="2000" b="1" dirty="0">
                <a:hlinkClick r:id="rId3"/>
              </a:rPr>
              <a:t>pearson@illinois.edu</a:t>
            </a:r>
            <a:r>
              <a:rPr lang="en-US" sz="2000" b="1" dirty="0"/>
              <a:t>), Keven Feng (</a:t>
            </a:r>
            <a:r>
              <a:rPr lang="en-US" sz="2000" b="1" dirty="0">
                <a:hlinkClick r:id="rId4"/>
              </a:rPr>
              <a:t>klfeng2@illinois.edu</a:t>
            </a:r>
            <a:r>
              <a:rPr lang="en-US" sz="2000" b="1" dirty="0"/>
              <a:t>), Lan, Rui (</a:t>
            </a:r>
            <a:r>
              <a:rPr lang="en-US" sz="2000" b="1" dirty="0">
                <a:hlinkClick r:id="rId5"/>
              </a:rPr>
              <a:t>ruilan2@illinois.edu</a:t>
            </a:r>
            <a:r>
              <a:rPr lang="en-US" sz="2000" b="1" dirty="0"/>
              <a:t>) Wei Ren (</a:t>
            </a:r>
            <a:r>
              <a:rPr lang="en-US" sz="2000" b="1" dirty="0">
                <a:hlinkClick r:id="rId6"/>
              </a:rPr>
              <a:t>weiren2@illinois.edu</a:t>
            </a:r>
            <a:r>
              <a:rPr lang="en-US" sz="2000" b="1" dirty="0"/>
              <a:t>)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Office hours: Check the course website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Complexity and Data Scalability</a:t>
            </a:r>
          </a:p>
        </p:txBody>
      </p:sp>
      <p:graphicFrame>
        <p:nvGraphicFramePr>
          <p:cNvPr id="22533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310837"/>
              </p:ext>
            </p:extLst>
          </p:nvPr>
        </p:nvGraphicFramePr>
        <p:xfrm>
          <a:off x="343693" y="1147762"/>
          <a:ext cx="8456613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r:id="rId3" imgW="8455885" imgH="5102794" progId="Excel.Chart.8">
                  <p:embed/>
                </p:oleObj>
              </mc:Choice>
              <mc:Fallback>
                <p:oleObj r:id="rId3" imgW="8455885" imgH="5102794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" y="1147762"/>
                        <a:ext cx="8456613" cy="38242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207B2-A087-4640-BB96-CBCC294A4D9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98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 Real Example of Data Scalability</a:t>
            </a:r>
            <a:br>
              <a:rPr lang="en-US" dirty="0"/>
            </a:br>
            <a:r>
              <a:rPr lang="en-US" dirty="0"/>
              <a:t>Particle-Mesh Algorithms</a:t>
            </a:r>
          </a:p>
        </p:txBody>
      </p:sp>
      <p:pic>
        <p:nvPicPr>
          <p:cNvPr id="25605" name="Picture 2" descr="cutoffper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15871" r="6030" b="7751"/>
          <a:stretch>
            <a:fillRect/>
          </a:stretch>
        </p:blipFill>
        <p:spPr bwMode="auto">
          <a:xfrm>
            <a:off x="533400" y="1189434"/>
            <a:ext cx="7615238" cy="383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207B2-A087-4640-BB96-CBCC294A4D9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8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784748"/>
            <a:ext cx="2979738" cy="335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010401" y="4686300"/>
            <a:ext cx="1903413" cy="34171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Font typeface="Times New Roman" pitchFamily="18" charset="0"/>
              <a:buNone/>
            </a:pPr>
            <a:r>
              <a:rPr lang="en-US" sz="1400">
                <a:solidFill>
                  <a:srgbClr val="000000"/>
                </a:solidFill>
              </a:rPr>
              <a:t>© David Kirk/NVIDIA and Wen-mei W. Hwu, 2007-2016 ECE408/CS483, University of Illinois, Urbana-Champaign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3846513" cy="19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30153"/>
            <a:ext cx="3352800" cy="201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1908573"/>
            <a:ext cx="3230562" cy="323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-2382"/>
            <a:ext cx="31686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4" y="-2382"/>
            <a:ext cx="2503487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19400" y="1758744"/>
            <a:ext cx="3657600" cy="200025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dirty="0"/>
              <a:t>Massive Parallelism - Regularity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D01AE-E3C7-49A5-8890-0CF45AC7A2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6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Balance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 total amount of time to complete a parallel job is limited by the thread that takes the longest to finish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88743" y="2428875"/>
            <a:ext cx="17526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8743" y="2828925"/>
            <a:ext cx="17526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88743" y="3228975"/>
            <a:ext cx="17526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88743" y="4029075"/>
            <a:ext cx="17526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88743" y="3629025"/>
            <a:ext cx="17526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960232" y="436840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  <a:latin typeface="+mn-lt"/>
              </a:rPr>
              <a:t>good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993943" y="2428875"/>
            <a:ext cx="6858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993943" y="2828925"/>
            <a:ext cx="27432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4993943" y="3228975"/>
            <a:ext cx="6858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993943" y="4029075"/>
            <a:ext cx="6858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993943" y="3629025"/>
            <a:ext cx="685800" cy="285750"/>
          </a:xfrm>
          <a:prstGeom prst="rect">
            <a:avLst/>
          </a:prstGeom>
          <a:solidFill>
            <a:srgbClr val="00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5959143" y="4371976"/>
            <a:ext cx="7315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bad!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CF0956-2873-4306-A993-549A81F6C42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Memory Bandwidth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22314" y="964406"/>
            <a:ext cx="4041775" cy="514350"/>
          </a:xfrm>
        </p:spPr>
        <p:txBody>
          <a:bodyPr/>
          <a:lstStyle/>
          <a:p>
            <a:pPr algn="ctr"/>
            <a:r>
              <a:rPr lang="en-US"/>
              <a:t>Ideal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3"/>
          </p:nvPr>
        </p:nvSpPr>
        <p:spPr>
          <a:xfrm>
            <a:off x="4953001" y="971550"/>
            <a:ext cx="4041775" cy="514350"/>
          </a:xfrm>
        </p:spPr>
        <p:txBody>
          <a:bodyPr/>
          <a:lstStyle/>
          <a:p>
            <a:pPr algn="ctr"/>
            <a:r>
              <a:rPr lang="en-US"/>
              <a:t>Reality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572000" cy="257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608535"/>
            <a:ext cx="2963863" cy="296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8C9280-C6D3-4250-8F75-CA5F9B02914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Conflicting Data Accesses Cause Serialization and Delays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3886200" cy="3429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Massively parallel execution cannot afford serialization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Contentions in accessing critical data causes serialization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3657600" cy="182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52550"/>
            <a:ext cx="21399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C01BD4-80EA-4DC2-A2D7-3E2855BD15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stake?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895350"/>
            <a:ext cx="7924800" cy="3429000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Scalable and portable software lasts through many hardware generations</a:t>
            </a:r>
          </a:p>
          <a:p>
            <a:pPr>
              <a:defRPr/>
            </a:pPr>
            <a:endParaRPr lang="en-US" dirty="0"/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sz="3600" i="1" dirty="0"/>
              <a:t>Scalable algorithms and libraries can be the best legacy we can leave behind from this era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CF0956-2873-4306-A993-549A81F6C42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3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More Questions?</a:t>
            </a:r>
          </a:p>
        </p:txBody>
      </p:sp>
      <p:sp>
        <p:nvSpPr>
          <p:cNvPr id="2867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A6A9E6-2F9E-4F2D-BAD1-EF4D2C56B51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Bio of Wen-mei Hwu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01211" y="1028700"/>
            <a:ext cx="8382000" cy="3429000"/>
          </a:xfrm>
        </p:spPr>
        <p:txBody>
          <a:bodyPr/>
          <a:lstStyle/>
          <a:p>
            <a:r>
              <a:rPr lang="en-US" sz="2400" dirty="0"/>
              <a:t>Ph.D. from University of California, Berkeley, 1987</a:t>
            </a:r>
          </a:p>
          <a:p>
            <a:r>
              <a:rPr lang="en-US" sz="2400" dirty="0"/>
              <a:t>Research: Computer Architecture and Parallel Computing</a:t>
            </a:r>
          </a:p>
          <a:p>
            <a:r>
              <a:rPr lang="en-US" sz="2400" dirty="0"/>
              <a:t>Professor of ECE Illinois since 1987</a:t>
            </a:r>
          </a:p>
          <a:p>
            <a:r>
              <a:rPr lang="en-US" sz="2400" dirty="0"/>
              <a:t>Chief Scientist Parallel Computing Institute, Co-PI Blue Waters</a:t>
            </a:r>
          </a:p>
          <a:p>
            <a:r>
              <a:rPr lang="en-US" sz="2400" dirty="0"/>
              <a:t>Director of several research centers, most recently IBM C3SR</a:t>
            </a:r>
          </a:p>
          <a:p>
            <a:r>
              <a:rPr lang="en-US" sz="2400" dirty="0"/>
              <a:t>Co-Founder, Advisor and Board Member to 8 startups to date</a:t>
            </a:r>
          </a:p>
          <a:p>
            <a:r>
              <a:rPr lang="en-US" sz="2400" dirty="0"/>
              <a:t>Researcher, teacher, author, technologist, and entrepreneur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880E6F-77EC-4E3E-A234-6C6A6E5492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2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8305800" cy="857250"/>
          </a:xfrm>
        </p:spPr>
        <p:txBody>
          <a:bodyPr/>
          <a:lstStyle/>
          <a:p>
            <a:r>
              <a:rPr lang="en-US" dirty="0"/>
              <a:t>How we will run the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76350"/>
            <a:ext cx="7924800" cy="3429000"/>
          </a:xfrm>
        </p:spPr>
        <p:txBody>
          <a:bodyPr/>
          <a:lstStyle/>
          <a:p>
            <a:r>
              <a:rPr lang="en-US" sz="2400" dirty="0"/>
              <a:t>Previously recorded lecture video for each major topical segment is on-line.  </a:t>
            </a:r>
          </a:p>
          <a:p>
            <a:pPr lvl="1"/>
            <a:r>
              <a:rPr lang="en-US" sz="2000" dirty="0"/>
              <a:t>In Class Schedule page of course wiki</a:t>
            </a:r>
          </a:p>
          <a:p>
            <a:pPr lvl="1"/>
            <a:r>
              <a:rPr lang="en-US" sz="2000" dirty="0"/>
              <a:t>Your responsibility is to absorb BEFORE corresponding lecture</a:t>
            </a:r>
          </a:p>
          <a:p>
            <a:r>
              <a:rPr lang="en-US" sz="2400" dirty="0"/>
              <a:t>Lectures by me when I am in town.</a:t>
            </a:r>
          </a:p>
          <a:p>
            <a:r>
              <a:rPr lang="en-US" sz="2400" dirty="0"/>
              <a:t>View previously recorded lecture videos when I am traveling – One of the TAs will come to class to discuss finer points, answer questions (flipped class).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CF0956-2873-4306-A993-549A81F6C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89BDF-34CE-45F3-BEED-1569A981914A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77"/>
            <a:ext cx="7924800" cy="735273"/>
          </a:xfrm>
        </p:spPr>
        <p:txBody>
          <a:bodyPr/>
          <a:lstStyle/>
          <a:p>
            <a:pPr eaLnBrk="1" hangingPunct="1"/>
            <a:r>
              <a:rPr lang="en-US" dirty="0"/>
              <a:t>Web Resources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42950"/>
            <a:ext cx="7924800" cy="3829050"/>
          </a:xfrm>
        </p:spPr>
        <p:txBody>
          <a:bodyPr/>
          <a:lstStyle/>
          <a:p>
            <a:pPr eaLnBrk="1" hangingPunct="1"/>
            <a:r>
              <a:rPr lang="en-US" sz="2800" dirty="0"/>
              <a:t>Website: </a:t>
            </a:r>
            <a:r>
              <a:rPr lang="en-US" sz="1800" dirty="0">
                <a:solidFill>
                  <a:srgbClr val="0070C0"/>
                </a:solidFill>
              </a:rPr>
              <a:t>https://wiki.illinois.edu/wiki/display/ECE408/</a:t>
            </a:r>
          </a:p>
          <a:p>
            <a:pPr lvl="1" eaLnBrk="1" hangingPunct="1"/>
            <a:r>
              <a:rPr lang="en-US" sz="1600" dirty="0"/>
              <a:t>Use your Illinois </a:t>
            </a:r>
            <a:r>
              <a:rPr lang="en-US" sz="1600" dirty="0" err="1"/>
              <a:t>NetID</a:t>
            </a:r>
            <a:r>
              <a:rPr lang="en-US" sz="1600" dirty="0"/>
              <a:t> and Password to login</a:t>
            </a:r>
          </a:p>
          <a:p>
            <a:pPr lvl="1" eaLnBrk="1" hangingPunct="1"/>
            <a:r>
              <a:rPr lang="en-US" sz="1600" dirty="0"/>
              <a:t>Handouts and lecture slides/recordings</a:t>
            </a:r>
          </a:p>
          <a:p>
            <a:pPr lvl="1" eaLnBrk="1" hangingPunct="1"/>
            <a:r>
              <a:rPr lang="en-US" sz="1800" dirty="0"/>
              <a:t>Textbook chapters, documentation, software resources</a:t>
            </a:r>
          </a:p>
          <a:p>
            <a:pPr lvl="1" eaLnBrk="1" hangingPunct="1"/>
            <a:r>
              <a:rPr lang="en-US" sz="1800" u="sng" dirty="0"/>
              <a:t>Note</a:t>
            </a:r>
            <a:r>
              <a:rPr lang="en-US" sz="1800" dirty="0"/>
              <a:t>: While we’ll make an effort to post announcements on the web, we can’t guarantee it, and won’t make any allowances for people who miss things in class.</a:t>
            </a:r>
          </a:p>
          <a:p>
            <a:pPr eaLnBrk="1" hangingPunct="1"/>
            <a:r>
              <a:rPr lang="en-US" sz="2400" dirty="0"/>
              <a:t>Web board discussions in Piazza</a:t>
            </a:r>
          </a:p>
          <a:p>
            <a:pPr lvl="1" eaLnBrk="1" hangingPunct="1"/>
            <a:r>
              <a:rPr lang="en-US" sz="1800" dirty="0"/>
              <a:t>Channel for electronic announcements</a:t>
            </a:r>
          </a:p>
          <a:p>
            <a:pPr lvl="1" eaLnBrk="1" hangingPunct="1"/>
            <a:r>
              <a:rPr lang="en-US" sz="1800" dirty="0"/>
              <a:t>Forum for Q&amp;A - the TAs and Professors read the board, and your classmates often have answers</a:t>
            </a:r>
          </a:p>
          <a:p>
            <a:pPr eaLnBrk="1" hangingPunct="1"/>
            <a:r>
              <a:rPr lang="en-US" sz="2400" dirty="0"/>
              <a:t>Compass - grades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128983-023D-43E2-881D-B133282283E9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Grading </a:t>
            </a:r>
            <a:endParaRPr lang="en-US" sz="3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Exams: 40%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 1: 20%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 2: 20%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Labs (Machine Problems): 35%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Passing Datasets 90%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Reasonable-looking answers to questions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Project: 25%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Automatic Demo/Functionality/Coding Style: 50%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Automatic Performance Ranking with full functionality: 50%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Detailed Rubric will be posted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783F3F-CA9A-483B-B631-32503C8BBBB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Academic Honesty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You are allowed and encouraged to discuss assignments with other students in the class.  Getting verbal advice/help from people who’ve already taken the course is also fine.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Any reference to assignments from previous terms or web postings is unacceptable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Any copying of non-trivial code is unacceptable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Non-trivial = more than a line or so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Copying includes reading someone else’s code and then going off to write your 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3ED7CD-D321-4A4E-B83C-95AA9B19328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Academic Honesty (cont.)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Giving/receiving help on an exam is unacceptable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Penalties for academic dishonesty:</a:t>
            </a:r>
          </a:p>
          <a:p>
            <a:pPr lvl="1" eaLnBrk="1" hangingPunct="1"/>
            <a:r>
              <a:rPr lang="en-US" sz="2400" dirty="0"/>
              <a:t>Zero on the assignment/exam for the first occasion</a:t>
            </a:r>
          </a:p>
          <a:p>
            <a:pPr lvl="1" eaLnBrk="1" hangingPunct="1"/>
            <a:r>
              <a:rPr lang="en-US" sz="2400" dirty="0"/>
              <a:t>Automatic failure of the course for repeat offenses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958040C243B47934B331ABABBB60A" ma:contentTypeVersion="0" ma:contentTypeDescription="Create a new document." ma:contentTypeScope="" ma:versionID="161d8e412e6d3cb302c24d310324e9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E3D30-2CDC-4EED-9C4E-38674CA736C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F1D765-2C69-486F-8BEB-A4B927C02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9B8331-584E-4890-AEE7-567A530751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31396</TotalTime>
  <Words>1410</Words>
  <Application>Microsoft Office PowerPoint</Application>
  <PresentationFormat>On-screen Show (16:9)</PresentationFormat>
  <Paragraphs>285</Paragraphs>
  <Slides>37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ＭＳ Ｐゴシック</vt:lpstr>
      <vt:lpstr>Arial</vt:lpstr>
      <vt:lpstr>Arial Narrow</vt:lpstr>
      <vt:lpstr>Arial Unicode MS</vt:lpstr>
      <vt:lpstr>Calibri</vt:lpstr>
      <vt:lpstr>Droid Sans</vt:lpstr>
      <vt:lpstr>Palatino</vt:lpstr>
      <vt:lpstr>Times New Roman</vt:lpstr>
      <vt:lpstr>Wingdings</vt:lpstr>
      <vt:lpstr>Default Design</vt:lpstr>
      <vt:lpstr>Chart</vt:lpstr>
      <vt:lpstr>Microsoft Excel Chart</vt:lpstr>
      <vt:lpstr>ECE408 / CS483/CSE408  Spring 2018  Applied Parallel Programming   Lecture 1: Introduction</vt:lpstr>
      <vt:lpstr>Course Goals</vt:lpstr>
      <vt:lpstr>People</vt:lpstr>
      <vt:lpstr>Brief Bio of Wen-mei Hwu</vt:lpstr>
      <vt:lpstr>How we will run the course </vt:lpstr>
      <vt:lpstr>Web Resources</vt:lpstr>
      <vt:lpstr>Grading </vt:lpstr>
      <vt:lpstr>Academic Honesty</vt:lpstr>
      <vt:lpstr>Academic Honesty (cont.)</vt:lpstr>
      <vt:lpstr>Text/Notes</vt:lpstr>
      <vt:lpstr>Tentative Schedule (Class Schedule Tab in Wiki)</vt:lpstr>
      <vt:lpstr>PowerPoint Presentation</vt:lpstr>
      <vt:lpstr>PowerPoint Presentation</vt:lpstr>
      <vt:lpstr>Examples of Paradigm Shift</vt:lpstr>
      <vt:lpstr>Post-Dennard technology pivot – Parallelism and heterogeneity</vt:lpstr>
      <vt:lpstr>Dennard Scaling of MOS Devices</vt:lpstr>
      <vt:lpstr>Frequency Scaled Too Fast 1993-2003</vt:lpstr>
      <vt:lpstr>Total Processor Power Increased  (super-scaling of frequency and chip size) </vt:lpstr>
      <vt:lpstr>PowerPoint Presentation</vt:lpstr>
      <vt:lpstr>Blue Waters Computing System Operational at Illinois since 3/2013</vt:lpstr>
      <vt:lpstr>Cray XK7 Compute Node</vt:lpstr>
      <vt:lpstr>Qualcomm SoC for Mobile</vt:lpstr>
      <vt:lpstr>CPUs: Latency Oriented Design </vt:lpstr>
      <vt:lpstr>GPUs: Throughput Oriented Design</vt:lpstr>
      <vt:lpstr>Applications Benefit from Both CPU and GPU </vt:lpstr>
      <vt:lpstr>Winning Strategies Use Both CPU and GPU </vt:lpstr>
      <vt:lpstr>Heterogeneous Parallel Computing Applications</vt:lpstr>
      <vt:lpstr>Parallel Programming Work Flow</vt:lpstr>
      <vt:lpstr>Parallelism Scalability</vt:lpstr>
      <vt:lpstr>Algorithm Complexity and Data Scalability</vt:lpstr>
      <vt:lpstr>A Real Example of Data Scalability Particle-Mesh Algorithms</vt:lpstr>
      <vt:lpstr>PowerPoint Presentation</vt:lpstr>
      <vt:lpstr>Load Balance</vt:lpstr>
      <vt:lpstr>Global Memory Bandwidth</vt:lpstr>
      <vt:lpstr>Conflicting Data Accesses Cause Serialization and Delays</vt:lpstr>
      <vt:lpstr>What is the stake?</vt:lpstr>
      <vt:lpstr>Any More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Wen-mei Hwu</cp:lastModifiedBy>
  <cp:revision>190</cp:revision>
  <dcterms:created xsi:type="dcterms:W3CDTF">1601-01-01T00:00:00Z</dcterms:created>
  <dcterms:modified xsi:type="dcterms:W3CDTF">2018-01-16T02:59:00Z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0x0101006D5958040C243B47934B331ABABBB60A</vt:lpwstr>
  </property>
</Properties>
</file>