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4"/>
  </p:notesMasterIdLst>
  <p:sldIdLst>
    <p:sldId id="256" r:id="rId2"/>
    <p:sldId id="257" r:id="rId3"/>
    <p:sldId id="258" r:id="rId4"/>
    <p:sldId id="282" r:id="rId5"/>
    <p:sldId id="283" r:id="rId6"/>
    <p:sldId id="259" r:id="rId7"/>
    <p:sldId id="303" r:id="rId8"/>
    <p:sldId id="304" r:id="rId9"/>
    <p:sldId id="306" r:id="rId10"/>
    <p:sldId id="280" r:id="rId11"/>
    <p:sldId id="262" r:id="rId12"/>
    <p:sldId id="263" r:id="rId13"/>
    <p:sldId id="265" r:id="rId14"/>
    <p:sldId id="266" r:id="rId15"/>
    <p:sldId id="267" r:id="rId16"/>
    <p:sldId id="268" r:id="rId17"/>
    <p:sldId id="269" r:id="rId18"/>
    <p:sldId id="289" r:id="rId19"/>
    <p:sldId id="290" r:id="rId20"/>
    <p:sldId id="291" r:id="rId21"/>
    <p:sldId id="297" r:id="rId22"/>
    <p:sldId id="292" r:id="rId23"/>
    <p:sldId id="307" r:id="rId24"/>
    <p:sldId id="293" r:id="rId25"/>
    <p:sldId id="295" r:id="rId26"/>
    <p:sldId id="296" r:id="rId27"/>
    <p:sldId id="308" r:id="rId28"/>
    <p:sldId id="300" r:id="rId29"/>
    <p:sldId id="279" r:id="rId30"/>
    <p:sldId id="302" r:id="rId31"/>
    <p:sldId id="287" r:id="rId32"/>
    <p:sldId id="286" r:id="rId33"/>
  </p:sldIdLst>
  <p:sldSz cx="9144000" cy="6858000" type="screen4x3"/>
  <p:notesSz cx="6807200" cy="99393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242"/>
    <a:srgbClr val="B9D9C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381" autoAdjust="0"/>
  </p:normalViewPr>
  <p:slideViewPr>
    <p:cSldViewPr>
      <p:cViewPr varScale="1">
        <p:scale>
          <a:sx n="48" d="100"/>
          <a:sy n="48" d="100"/>
        </p:scale>
        <p:origin x="-2434"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529" cy="497524"/>
          </a:xfrm>
          <a:prstGeom prst="rect">
            <a:avLst/>
          </a:prstGeom>
        </p:spPr>
        <p:txBody>
          <a:bodyPr vert="horz" lIns="91559" tIns="45779" rIns="91559" bIns="45779" rtlCol="0"/>
          <a:lstStyle>
            <a:lvl1pPr algn="l" fontAlgn="auto">
              <a:spcBef>
                <a:spcPts val="0"/>
              </a:spcBef>
              <a:spcAft>
                <a:spcPts val="0"/>
              </a:spcAft>
              <a:defRPr sz="1200">
                <a:latin typeface="+mn-lt"/>
              </a:defRPr>
            </a:lvl1pPr>
          </a:lstStyle>
          <a:p>
            <a:pPr>
              <a:defRPr/>
            </a:pPr>
            <a:endParaRPr lang="en-NZ"/>
          </a:p>
        </p:txBody>
      </p:sp>
      <p:sp>
        <p:nvSpPr>
          <p:cNvPr id="3" name="Date Placeholder 2"/>
          <p:cNvSpPr>
            <a:spLocks noGrp="1"/>
          </p:cNvSpPr>
          <p:nvPr>
            <p:ph type="dt" idx="1"/>
          </p:nvPr>
        </p:nvSpPr>
        <p:spPr>
          <a:xfrm>
            <a:off x="3855082" y="0"/>
            <a:ext cx="2950529" cy="497524"/>
          </a:xfrm>
          <a:prstGeom prst="rect">
            <a:avLst/>
          </a:prstGeom>
        </p:spPr>
        <p:txBody>
          <a:bodyPr vert="horz" lIns="91559" tIns="45779" rIns="91559" bIns="45779" rtlCol="0"/>
          <a:lstStyle>
            <a:lvl1pPr algn="r" fontAlgn="auto">
              <a:spcBef>
                <a:spcPts val="0"/>
              </a:spcBef>
              <a:spcAft>
                <a:spcPts val="0"/>
              </a:spcAft>
              <a:defRPr sz="1200">
                <a:latin typeface="+mn-lt"/>
              </a:defRPr>
            </a:lvl1pPr>
          </a:lstStyle>
          <a:p>
            <a:pPr>
              <a:defRPr/>
            </a:pPr>
            <a:fld id="{386CA16B-F034-4756-AD66-4FDDC1E56A4E}" type="datetimeFigureOut">
              <a:rPr lang="en-US"/>
              <a:pPr>
                <a:defRPr/>
              </a:pPr>
              <a:t>3/18/2014</a:t>
            </a:fld>
            <a:endParaRPr lang="en-NZ"/>
          </a:p>
        </p:txBody>
      </p:sp>
      <p:sp>
        <p:nvSpPr>
          <p:cNvPr id="4" name="Slide Image Placeholder 3"/>
          <p:cNvSpPr>
            <a:spLocks noGrp="1" noRot="1" noChangeAspect="1"/>
          </p:cNvSpPr>
          <p:nvPr>
            <p:ph type="sldImg" idx="2"/>
          </p:nvPr>
        </p:nvSpPr>
        <p:spPr>
          <a:xfrm>
            <a:off x="919163" y="746125"/>
            <a:ext cx="4968875" cy="3727450"/>
          </a:xfrm>
          <a:prstGeom prst="rect">
            <a:avLst/>
          </a:prstGeom>
          <a:noFill/>
          <a:ln w="12700">
            <a:solidFill>
              <a:prstClr val="black"/>
            </a:solidFill>
          </a:ln>
        </p:spPr>
        <p:txBody>
          <a:bodyPr vert="horz" lIns="91559" tIns="45779" rIns="91559" bIns="45779" rtlCol="0" anchor="ctr"/>
          <a:lstStyle/>
          <a:p>
            <a:pPr lvl="0"/>
            <a:endParaRPr lang="en-NZ" noProof="0"/>
          </a:p>
        </p:txBody>
      </p:sp>
      <p:sp>
        <p:nvSpPr>
          <p:cNvPr id="5" name="Notes Placeholder 4"/>
          <p:cNvSpPr>
            <a:spLocks noGrp="1"/>
          </p:cNvSpPr>
          <p:nvPr>
            <p:ph type="body" sz="quarter" idx="3"/>
          </p:nvPr>
        </p:nvSpPr>
        <p:spPr>
          <a:xfrm>
            <a:off x="680403" y="4720908"/>
            <a:ext cx="5446396" cy="4472940"/>
          </a:xfrm>
          <a:prstGeom prst="rect">
            <a:avLst/>
          </a:prstGeom>
        </p:spPr>
        <p:txBody>
          <a:bodyPr vert="horz" lIns="91559" tIns="45779" rIns="91559" bIns="4577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a:p>
        </p:txBody>
      </p:sp>
      <p:sp>
        <p:nvSpPr>
          <p:cNvPr id="6" name="Footer Placeholder 5"/>
          <p:cNvSpPr>
            <a:spLocks noGrp="1"/>
          </p:cNvSpPr>
          <p:nvPr>
            <p:ph type="ftr" sz="quarter" idx="4"/>
          </p:nvPr>
        </p:nvSpPr>
        <p:spPr>
          <a:xfrm>
            <a:off x="0" y="9440226"/>
            <a:ext cx="2950529" cy="497523"/>
          </a:xfrm>
          <a:prstGeom prst="rect">
            <a:avLst/>
          </a:prstGeom>
        </p:spPr>
        <p:txBody>
          <a:bodyPr vert="horz" lIns="91559" tIns="45779" rIns="91559" bIns="45779" rtlCol="0" anchor="b"/>
          <a:lstStyle>
            <a:lvl1pPr algn="l" fontAlgn="auto">
              <a:spcBef>
                <a:spcPts val="0"/>
              </a:spcBef>
              <a:spcAft>
                <a:spcPts val="0"/>
              </a:spcAft>
              <a:defRPr sz="1200">
                <a:latin typeface="+mn-lt"/>
              </a:defRPr>
            </a:lvl1pPr>
          </a:lstStyle>
          <a:p>
            <a:pPr>
              <a:defRPr/>
            </a:pPr>
            <a:endParaRPr lang="en-NZ"/>
          </a:p>
        </p:txBody>
      </p:sp>
      <p:sp>
        <p:nvSpPr>
          <p:cNvPr id="7" name="Slide Number Placeholder 6"/>
          <p:cNvSpPr>
            <a:spLocks noGrp="1"/>
          </p:cNvSpPr>
          <p:nvPr>
            <p:ph type="sldNum" sz="quarter" idx="5"/>
          </p:nvPr>
        </p:nvSpPr>
        <p:spPr>
          <a:xfrm>
            <a:off x="3855082" y="9440226"/>
            <a:ext cx="2950529" cy="497523"/>
          </a:xfrm>
          <a:prstGeom prst="rect">
            <a:avLst/>
          </a:prstGeom>
        </p:spPr>
        <p:txBody>
          <a:bodyPr vert="horz" lIns="91559" tIns="45779" rIns="91559" bIns="45779" rtlCol="0" anchor="b"/>
          <a:lstStyle>
            <a:lvl1pPr algn="r" fontAlgn="auto">
              <a:spcBef>
                <a:spcPts val="0"/>
              </a:spcBef>
              <a:spcAft>
                <a:spcPts val="0"/>
              </a:spcAft>
              <a:defRPr sz="1200">
                <a:latin typeface="+mn-lt"/>
              </a:defRPr>
            </a:lvl1pPr>
          </a:lstStyle>
          <a:p>
            <a:pPr>
              <a:defRPr/>
            </a:pPr>
            <a:fld id="{69566968-91FB-4359-BF69-24C3AC44048B}" type="slidenum">
              <a:rPr lang="en-NZ"/>
              <a:pPr>
                <a:defRPr/>
              </a:pPr>
              <a:t>‹#›</a:t>
            </a:fld>
            <a:endParaRPr lang="en-NZ"/>
          </a:p>
        </p:txBody>
      </p:sp>
    </p:spTree>
    <p:extLst>
      <p:ext uri="{BB962C8B-B14F-4D97-AF65-F5344CB8AC3E}">
        <p14:creationId xmlns="" xmlns:p14="http://schemas.microsoft.com/office/powerpoint/2010/main" val="27507473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buFont typeface="Arial" pitchFamily="34" charset="0"/>
              <a:buNone/>
              <a:defRPr/>
            </a:pPr>
            <a:endParaRPr lang="en-NZ" dirty="0" smtClean="0"/>
          </a:p>
          <a:p>
            <a:pPr eaLnBrk="1" fontAlgn="auto" hangingPunct="1">
              <a:spcBef>
                <a:spcPts val="0"/>
              </a:spcBef>
              <a:spcAft>
                <a:spcPts val="0"/>
              </a:spcAft>
              <a:buFont typeface="Arial" pitchFamily="34" charset="0"/>
              <a:buChar char="•"/>
              <a:defRPr/>
            </a:pPr>
            <a:r>
              <a:rPr lang="en-NZ" dirty="0" smtClean="0"/>
              <a:t>Demo game first</a:t>
            </a:r>
            <a:endParaRPr lang="en-NZ" dirty="0"/>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A3862B-E92E-4D49-9DB5-2B6E764FE2B8}" type="slidenum">
              <a:rPr lang="en-NZ" smtClean="0"/>
              <a:pPr fontAlgn="base">
                <a:spcBef>
                  <a:spcPct val="0"/>
                </a:spcBef>
                <a:spcAft>
                  <a:spcPct val="0"/>
                </a:spcAft>
                <a:defRPr/>
              </a:pPr>
              <a:t>1</a:t>
            </a:fld>
            <a:endParaRPr lang="en-NZ"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So if you click on door1 (pictureBox1) this is the code that is executed.</a:t>
            </a:r>
          </a:p>
          <a:p>
            <a:pPr eaLnBrk="1" hangingPunct="1">
              <a:spcBef>
                <a:spcPct val="0"/>
              </a:spcBef>
              <a:buFontTx/>
              <a:buChar char="•"/>
            </a:pPr>
            <a:r>
              <a:rPr lang="en-NZ" dirty="0" smtClean="0"/>
              <a:t>If there is a witch behind</a:t>
            </a:r>
            <a:r>
              <a:rPr lang="en-NZ" baseline="0" dirty="0" smtClean="0"/>
              <a:t> door 1, (in the first position of the </a:t>
            </a:r>
            <a:r>
              <a:rPr lang="en-NZ" baseline="0" dirty="0" err="1" smtClean="0"/>
              <a:t>GameEngine’s</a:t>
            </a:r>
            <a:r>
              <a:rPr lang="en-NZ" baseline="0" dirty="0" smtClean="0"/>
              <a:t> character list), you see this.</a:t>
            </a:r>
            <a:endParaRPr lang="en-NZ" dirty="0" smtClean="0"/>
          </a:p>
          <a:p>
            <a:pPr eaLnBrk="1" hangingPunct="1">
              <a:spcBef>
                <a:spcPct val="0"/>
              </a:spcBef>
              <a:buFontTx/>
              <a:buChar char="•"/>
            </a:pPr>
            <a:r>
              <a:rPr lang="en-NZ" dirty="0" smtClean="0"/>
              <a:t>All good so far?</a:t>
            </a:r>
          </a:p>
          <a:p>
            <a:pPr eaLnBrk="1" hangingPunct="1">
              <a:spcBef>
                <a:spcPct val="0"/>
              </a:spcBef>
              <a:buFontTx/>
              <a:buChar char="•"/>
            </a:pPr>
            <a:r>
              <a:rPr lang="en-NZ" dirty="0" smtClean="0"/>
              <a:t>So let’s look now carefully at the method where the problem arises.</a:t>
            </a:r>
          </a:p>
          <a:p>
            <a:pPr eaLnBrk="1" hangingPunct="1">
              <a:spcBef>
                <a:spcPct val="0"/>
              </a:spcBef>
              <a:buFontTx/>
              <a:buChar char="•"/>
            </a:pPr>
            <a:r>
              <a:rPr lang="en-NZ" dirty="0" smtClean="0"/>
              <a:t>This is the </a:t>
            </a:r>
            <a:r>
              <a:rPr lang="en-NZ" dirty="0" err="1" smtClean="0"/>
              <a:t>setUpGame</a:t>
            </a:r>
            <a:r>
              <a:rPr lang="en-NZ" dirty="0" smtClean="0"/>
              <a:t> method of </a:t>
            </a:r>
            <a:r>
              <a:rPr lang="en-NZ" dirty="0" err="1" smtClean="0"/>
              <a:t>GameEngine</a:t>
            </a:r>
            <a:endParaRPr lang="en-NZ" dirty="0" smtClean="0"/>
          </a:p>
          <a:p>
            <a:pPr eaLnBrk="1" hangingPunct="1">
              <a:spcBef>
                <a:spcPct val="0"/>
              </a:spcBef>
              <a:buFontTx/>
              <a:buChar char="•"/>
            </a:pPr>
            <a:r>
              <a:rPr lang="en-NZ" dirty="0" smtClean="0"/>
              <a:t>It is called in </a:t>
            </a:r>
            <a:r>
              <a:rPr lang="en-NZ" dirty="0" err="1" smtClean="0"/>
              <a:t>Form_Load</a:t>
            </a:r>
            <a:r>
              <a:rPr lang="en-NZ" dirty="0" smtClean="0"/>
              <a:t> to start things, and it is called every time someone clicks the new game button</a:t>
            </a:r>
          </a:p>
          <a:p>
            <a:pPr eaLnBrk="1" hangingPunct="1">
              <a:spcBef>
                <a:spcPct val="0"/>
              </a:spcBef>
              <a:buFontTx/>
              <a:buChar char="•"/>
            </a:pPr>
            <a:endParaRPr lang="en-NZ" dirty="0" smtClean="0"/>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3A526C-C952-4196-A5FA-58BAC27EEF24}" type="slidenum">
              <a:rPr lang="en-NZ" smtClean="0"/>
              <a:pPr fontAlgn="base">
                <a:spcBef>
                  <a:spcPct val="0"/>
                </a:spcBef>
                <a:spcAft>
                  <a:spcPct val="0"/>
                </a:spcAft>
                <a:defRPr/>
              </a:pPr>
              <a:t>10</a:t>
            </a:fld>
            <a:endParaRPr lang="en-NZ"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But here is the method we are really interested in.</a:t>
            </a:r>
          </a:p>
          <a:p>
            <a:pPr eaLnBrk="1" hangingPunct="1">
              <a:spcBef>
                <a:spcPct val="0"/>
              </a:spcBef>
              <a:buFontTx/>
              <a:buChar char="•"/>
            </a:pPr>
            <a:r>
              <a:rPr lang="en-NZ" dirty="0" smtClean="0"/>
              <a:t>This method belongs to the </a:t>
            </a:r>
            <a:r>
              <a:rPr lang="en-NZ" dirty="0" err="1" smtClean="0"/>
              <a:t>GameEngine</a:t>
            </a:r>
            <a:r>
              <a:rPr lang="en-NZ" dirty="0" smtClean="0"/>
              <a:t> class</a:t>
            </a:r>
          </a:p>
          <a:p>
            <a:pPr eaLnBrk="1" hangingPunct="1">
              <a:spcBef>
                <a:spcPct val="0"/>
              </a:spcBef>
              <a:buFontTx/>
              <a:buChar char="•"/>
            </a:pPr>
            <a:r>
              <a:rPr lang="en-NZ" dirty="0" smtClean="0"/>
              <a:t>This is the method called to set up a new game</a:t>
            </a:r>
          </a:p>
          <a:p>
            <a:pPr eaLnBrk="1" hangingPunct="1">
              <a:spcBef>
                <a:spcPct val="0"/>
              </a:spcBef>
              <a:buFontTx/>
              <a:buChar char="•"/>
            </a:pPr>
            <a:r>
              <a:rPr lang="en-NZ" dirty="0" smtClean="0"/>
              <a:t>The main work here</a:t>
            </a:r>
            <a:r>
              <a:rPr lang="en-NZ" baseline="0" dirty="0" smtClean="0"/>
              <a:t> is to create new characters and add them to the list, for </a:t>
            </a:r>
            <a:r>
              <a:rPr lang="en-NZ" baseline="0" dirty="0" err="1" smtClean="0"/>
              <a:t>playGame</a:t>
            </a:r>
            <a:r>
              <a:rPr lang="en-NZ" baseline="0" dirty="0" smtClean="0"/>
              <a:t>() to use.</a:t>
            </a:r>
          </a:p>
          <a:p>
            <a:pPr eaLnBrk="1" hangingPunct="1">
              <a:spcBef>
                <a:spcPct val="0"/>
              </a:spcBef>
              <a:buFontTx/>
              <a:buChar char="•"/>
            </a:pPr>
            <a:endParaRPr lang="en-NZ" dirty="0" smtClean="0"/>
          </a:p>
          <a:p>
            <a:pPr eaLnBrk="1" hangingPunct="1">
              <a:spcBef>
                <a:spcPct val="0"/>
              </a:spcBef>
              <a:buFontTx/>
              <a:buChar char="•"/>
            </a:pPr>
            <a:r>
              <a:rPr lang="en-NZ" dirty="0" smtClean="0"/>
              <a:t>For each door, it generates a random number, then uses that to decide what kind of game character to put behind the door. (The version where there</a:t>
            </a:r>
            <a:r>
              <a:rPr lang="en-NZ" baseline="0" dirty="0" smtClean="0"/>
              <a:t> is always a goose would be the same, you’d just put the goose in first, choose n-1 others and then shuffle the list.)</a:t>
            </a:r>
            <a:endParaRPr lang="en-NZ" dirty="0" smtClean="0"/>
          </a:p>
          <a:p>
            <a:pPr eaLnBrk="1" hangingPunct="1">
              <a:spcBef>
                <a:spcPct val="0"/>
              </a:spcBef>
              <a:buFontTx/>
              <a:buChar char="•"/>
            </a:pPr>
            <a:r>
              <a:rPr lang="en-NZ" dirty="0" smtClean="0"/>
              <a:t>Given the OOAD principles we have been going on and on about so far, what is wrong with this code?</a:t>
            </a:r>
          </a:p>
          <a:p>
            <a:pPr eaLnBrk="1" hangingPunct="1">
              <a:spcBef>
                <a:spcPct val="0"/>
              </a:spcBef>
              <a:buFontTx/>
              <a:buChar char="•"/>
            </a:pPr>
            <a:r>
              <a:rPr lang="en-NZ" dirty="0" smtClean="0"/>
              <a:t>If you can’t see it, consider what would happen if we decided to add a new kind of game character, say a Unicorn.</a:t>
            </a:r>
          </a:p>
          <a:p>
            <a:pPr eaLnBrk="1" hangingPunct="1">
              <a:spcBef>
                <a:spcPct val="0"/>
              </a:spcBef>
              <a:buFontTx/>
              <a:buChar char="•"/>
            </a:pPr>
            <a:r>
              <a:rPr lang="en-NZ" dirty="0" smtClean="0"/>
              <a:t>What does the Open/Closed principle tell us here – we have to touch existing code (specifically, the switch statement). Bad.</a:t>
            </a:r>
          </a:p>
          <a:p>
            <a:pPr eaLnBrk="1" hangingPunct="1">
              <a:spcBef>
                <a:spcPct val="0"/>
              </a:spcBef>
              <a:buFontTx/>
              <a:buChar char="•"/>
            </a:pPr>
            <a:r>
              <a:rPr lang="en-NZ" dirty="0" smtClean="0"/>
              <a:t>What about coupling? Changes to the </a:t>
            </a:r>
            <a:r>
              <a:rPr lang="en-NZ" dirty="0" err="1" smtClean="0"/>
              <a:t>GameCharacter</a:t>
            </a:r>
            <a:r>
              <a:rPr lang="en-NZ" dirty="0" smtClean="0"/>
              <a:t> class hierarchy requires changes to a </a:t>
            </a:r>
            <a:r>
              <a:rPr lang="en-NZ" dirty="0" err="1" smtClean="0"/>
              <a:t>GameEngine</a:t>
            </a:r>
            <a:r>
              <a:rPr lang="en-NZ" dirty="0" smtClean="0"/>
              <a:t> method. Bad</a:t>
            </a:r>
          </a:p>
          <a:p>
            <a:pPr eaLnBrk="1" hangingPunct="1">
              <a:spcBef>
                <a:spcPct val="0"/>
              </a:spcBef>
              <a:buFontTx/>
              <a:buChar char="•"/>
            </a:pPr>
            <a:r>
              <a:rPr lang="en-NZ" dirty="0" smtClean="0"/>
              <a:t>.</a:t>
            </a:r>
          </a:p>
          <a:p>
            <a:pPr eaLnBrk="1" hangingPunct="1">
              <a:spcBef>
                <a:spcPct val="0"/>
              </a:spcBef>
              <a:buFontTx/>
              <a:buChar char="•"/>
            </a:pPr>
            <a:r>
              <a:rPr lang="en-NZ" dirty="0" smtClean="0"/>
              <a:t>And in a real game, think about how many different points in the main game code you might need to create a new game character. Will you have a switch statement at every one of them? Will you modify all of them when you add a new character? </a:t>
            </a:r>
            <a:r>
              <a:rPr lang="en-NZ" dirty="0" err="1" smtClean="0"/>
              <a:t>Ew</a:t>
            </a:r>
            <a:r>
              <a:rPr lang="en-NZ" dirty="0" smtClean="0"/>
              <a:t>?</a:t>
            </a:r>
          </a:p>
          <a:p>
            <a:pPr eaLnBrk="1" hangingPunct="1">
              <a:spcBef>
                <a:spcPct val="0"/>
              </a:spcBef>
              <a:buFontTx/>
              <a:buChar char="•"/>
            </a:pPr>
            <a:r>
              <a:rPr lang="en-NZ" dirty="0" smtClean="0"/>
              <a:t>How can we modify our implementation so that we can freely add new game characters and not have to touch the Game class?</a:t>
            </a:r>
          </a:p>
          <a:p>
            <a:pPr eaLnBrk="1" hangingPunct="1">
              <a:spcBef>
                <a:spcPct val="0"/>
              </a:spcBef>
              <a:buFontTx/>
              <a:buChar char="•"/>
            </a:pPr>
            <a:endParaRPr lang="en-NZ" dirty="0" smtClean="0"/>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10E02E-07E1-4E50-B01E-AD04D50FA71E}" type="slidenum">
              <a:rPr lang="en-NZ" smtClean="0"/>
              <a:pPr fontAlgn="base">
                <a:spcBef>
                  <a:spcPct val="0"/>
                </a:spcBef>
                <a:spcAft>
                  <a:spcPct val="0"/>
                </a:spcAft>
                <a:defRPr/>
              </a:pPr>
              <a:t>11</a:t>
            </a:fld>
            <a:endParaRPr lang="en-NZ"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This is a good guide for OO.</a:t>
            </a:r>
          </a:p>
          <a:p>
            <a:pPr eaLnBrk="1" hangingPunct="1">
              <a:spcBef>
                <a:spcPct val="0"/>
              </a:spcBef>
              <a:buFontTx/>
              <a:buChar char="•"/>
            </a:pPr>
            <a:r>
              <a:rPr lang="en-NZ" dirty="0" smtClean="0"/>
              <a:t>We want to be graceful under change</a:t>
            </a:r>
          </a:p>
          <a:p>
            <a:pPr eaLnBrk="1" hangingPunct="1">
              <a:spcBef>
                <a:spcPct val="0"/>
              </a:spcBef>
              <a:buFontTx/>
              <a:buChar char="•"/>
            </a:pPr>
            <a:r>
              <a:rPr lang="en-NZ" dirty="0" smtClean="0"/>
              <a:t>If we can identify the things that will change and encapsulate them, we can localise the impact.</a:t>
            </a:r>
          </a:p>
          <a:p>
            <a:pPr eaLnBrk="1" hangingPunct="1">
              <a:spcBef>
                <a:spcPct val="0"/>
              </a:spcBef>
              <a:buFontTx/>
              <a:buChar char="•"/>
            </a:pPr>
            <a:r>
              <a:rPr lang="en-NZ" dirty="0" smtClean="0"/>
              <a:t>We can protect other elements</a:t>
            </a:r>
          </a:p>
          <a:p>
            <a:pPr eaLnBrk="1" hangingPunct="1">
              <a:spcBef>
                <a:spcPct val="0"/>
              </a:spcBef>
              <a:buFontTx/>
              <a:buChar char="•"/>
            </a:pPr>
            <a:r>
              <a:rPr lang="en-NZ" dirty="0" smtClean="0"/>
              <a:t>In our game, what can change is the choice and production of game characters. So that is what we want to encapsulate</a:t>
            </a:r>
          </a:p>
          <a:p>
            <a:pPr eaLnBrk="1" hangingPunct="1">
              <a:spcBef>
                <a:spcPct val="0"/>
              </a:spcBef>
              <a:buFontTx/>
              <a:buChar char="•"/>
            </a:pPr>
            <a:r>
              <a:rPr lang="en-NZ" dirty="0" smtClean="0"/>
              <a:t>And what is the OO way to encapsulate something?</a:t>
            </a:r>
          </a:p>
          <a:p>
            <a:pPr eaLnBrk="1" hangingPunct="1">
              <a:spcBef>
                <a:spcPct val="0"/>
              </a:spcBef>
              <a:buFontTx/>
              <a:buChar char="•"/>
            </a:pPr>
            <a:r>
              <a:rPr lang="en-NZ" dirty="0" smtClean="0"/>
              <a:t>Make it a class</a:t>
            </a:r>
          </a:p>
          <a:p>
            <a:pPr eaLnBrk="1" hangingPunct="1">
              <a:spcBef>
                <a:spcPct val="0"/>
              </a:spcBef>
              <a:buFontTx/>
              <a:buChar char="•"/>
            </a:pPr>
            <a:r>
              <a:rPr lang="en-NZ" dirty="0" smtClean="0"/>
              <a:t>This kind of class is called a ‘factory’. </a:t>
            </a:r>
          </a:p>
          <a:p>
            <a:pPr eaLnBrk="1" hangingPunct="1">
              <a:spcBef>
                <a:spcPct val="0"/>
              </a:spcBef>
              <a:buFontTx/>
              <a:buChar char="•"/>
            </a:pPr>
            <a:r>
              <a:rPr lang="en-NZ" b="1" dirty="0" smtClean="0"/>
              <a:t>Its sole responsibility is to produce objects according to some rule, and return them</a:t>
            </a:r>
          </a:p>
          <a:p>
            <a:pPr eaLnBrk="1" hangingPunct="1">
              <a:spcBef>
                <a:spcPct val="0"/>
              </a:spcBef>
              <a:buFontTx/>
              <a:buChar char="•"/>
            </a:pPr>
            <a:r>
              <a:rPr lang="en-NZ" dirty="0" smtClean="0"/>
              <a:t>It’s kind of like a </a:t>
            </a:r>
            <a:r>
              <a:rPr lang="en-NZ" i="1" dirty="0" smtClean="0"/>
              <a:t>constructor machine.</a:t>
            </a:r>
          </a:p>
          <a:p>
            <a:pPr eaLnBrk="1" hangingPunct="1">
              <a:spcBef>
                <a:spcPct val="0"/>
              </a:spcBef>
              <a:buFontTx/>
              <a:buChar char="•"/>
            </a:pPr>
            <a:r>
              <a:rPr lang="en-NZ" dirty="0" smtClean="0"/>
              <a:t>Let’s look at the code for the character factory...</a:t>
            </a:r>
          </a:p>
          <a:p>
            <a:pPr eaLnBrk="1" hangingPunct="1">
              <a:spcBef>
                <a:spcPct val="0"/>
              </a:spcBef>
              <a:buFontTx/>
              <a:buChar char="•"/>
            </a:pPr>
            <a:endParaRPr lang="en-NZ" dirty="0" smtClean="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B18948-E0D5-48B1-88F1-40A8675499D0}" type="slidenum">
              <a:rPr lang="en-NZ" smtClean="0"/>
              <a:pPr fontAlgn="base">
                <a:spcBef>
                  <a:spcPct val="0"/>
                </a:spcBef>
                <a:spcAft>
                  <a:spcPct val="0"/>
                </a:spcAft>
                <a:defRPr/>
              </a:pPr>
              <a:t>12</a:t>
            </a:fld>
            <a:endParaRPr lang="en-NZ"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It only has one method....(plus the constructor, where the </a:t>
            </a:r>
            <a:r>
              <a:rPr lang="en-NZ" dirty="0" err="1" smtClean="0"/>
              <a:t>rtb</a:t>
            </a:r>
            <a:r>
              <a:rPr lang="en-NZ" dirty="0" smtClean="0"/>
              <a:t> is passed in)</a:t>
            </a:r>
          </a:p>
          <a:p>
            <a:pPr eaLnBrk="1" hangingPunct="1">
              <a:spcBef>
                <a:spcPct val="0"/>
              </a:spcBef>
              <a:buFontTx/>
              <a:buChar char="•"/>
            </a:pPr>
            <a:r>
              <a:rPr lang="en-NZ" dirty="0" smtClean="0"/>
              <a:t>We have taken the code that is sensitive to change (the switch statement used to create a new character) and we have removed it from </a:t>
            </a:r>
            <a:r>
              <a:rPr lang="en-NZ" dirty="0" err="1" smtClean="0"/>
              <a:t>GameEngine</a:t>
            </a:r>
            <a:r>
              <a:rPr lang="en-NZ" dirty="0" smtClean="0"/>
              <a:t> and placed it in its own class</a:t>
            </a:r>
          </a:p>
          <a:p>
            <a:pPr eaLnBrk="1" hangingPunct="1">
              <a:spcBef>
                <a:spcPct val="0"/>
              </a:spcBef>
              <a:buFontTx/>
              <a:buChar char="•"/>
            </a:pPr>
            <a:r>
              <a:rPr lang="en-NZ" dirty="0" smtClean="0"/>
              <a:t>So what happens</a:t>
            </a:r>
            <a:r>
              <a:rPr lang="en-NZ" baseline="0" dirty="0" smtClean="0"/>
              <a:t> to </a:t>
            </a:r>
            <a:r>
              <a:rPr lang="en-NZ" baseline="0" dirty="0" err="1" smtClean="0"/>
              <a:t>GameEngine.SetUpGame</a:t>
            </a:r>
            <a:r>
              <a:rPr lang="en-NZ" baseline="0" dirty="0" smtClean="0"/>
              <a:t>()……?</a:t>
            </a:r>
            <a:endParaRPr lang="en-NZ" dirty="0"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21582F-E83E-49E0-9224-CDC0362B5AE6}" type="slidenum">
              <a:rPr lang="en-NZ" smtClean="0"/>
              <a:pPr fontAlgn="base">
                <a:spcBef>
                  <a:spcPct val="0"/>
                </a:spcBef>
                <a:spcAft>
                  <a:spcPct val="0"/>
                </a:spcAft>
                <a:defRPr/>
              </a:pPr>
              <a:t>13</a:t>
            </a:fld>
            <a:endParaRPr lang="en-NZ"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Before…</a:t>
            </a:r>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244F5D-A3B4-4EE8-A766-CB461905727F}" type="slidenum">
              <a:rPr lang="en-NZ" smtClean="0"/>
              <a:pPr fontAlgn="base">
                <a:spcBef>
                  <a:spcPct val="0"/>
                </a:spcBef>
                <a:spcAft>
                  <a:spcPct val="0"/>
                </a:spcAft>
                <a:defRPr/>
              </a:pPr>
              <a:t>14</a:t>
            </a:fld>
            <a:endParaRPr lang="en-NZ"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err="1" smtClean="0"/>
              <a:t>GameEngine</a:t>
            </a:r>
            <a:r>
              <a:rPr lang="en-NZ" dirty="0" smtClean="0"/>
              <a:t> code now..</a:t>
            </a:r>
          </a:p>
          <a:p>
            <a:pPr eaLnBrk="1" hangingPunct="1">
              <a:spcBef>
                <a:spcPct val="0"/>
              </a:spcBef>
              <a:buFontTx/>
              <a:buChar char="•"/>
            </a:pPr>
            <a:r>
              <a:rPr lang="en-NZ" b="1" i="1" dirty="0" smtClean="0"/>
              <a:t>Note that we could have created the factory in the constructor.</a:t>
            </a:r>
          </a:p>
          <a:p>
            <a:pPr eaLnBrk="1" hangingPunct="1">
              <a:spcBef>
                <a:spcPct val="0"/>
              </a:spcBef>
              <a:buFontTx/>
              <a:buChar char="•"/>
            </a:pPr>
            <a:r>
              <a:rPr lang="en-NZ" b="1" i="1" dirty="0" smtClean="0"/>
              <a:t>I just put it here so you could see it being created...</a:t>
            </a:r>
          </a:p>
          <a:p>
            <a:pPr eaLnBrk="1" hangingPunct="1">
              <a:spcBef>
                <a:spcPct val="0"/>
              </a:spcBef>
              <a:buFontTx/>
              <a:buChar char="•"/>
            </a:pPr>
            <a:endParaRPr lang="en-NZ" dirty="0" smtClean="0"/>
          </a:p>
          <a:p>
            <a:pPr eaLnBrk="1" hangingPunct="1">
              <a:spcBef>
                <a:spcPct val="0"/>
              </a:spcBef>
              <a:buFontTx/>
              <a:buChar char="•"/>
            </a:pPr>
            <a:r>
              <a:rPr lang="en-NZ" dirty="0" smtClean="0"/>
              <a:t>Now isn’t this nice code?</a:t>
            </a:r>
          </a:p>
          <a:p>
            <a:pPr eaLnBrk="1" hangingPunct="1">
              <a:spcBef>
                <a:spcPct val="0"/>
              </a:spcBef>
              <a:buFontTx/>
              <a:buChar char="•"/>
            </a:pPr>
            <a:r>
              <a:rPr lang="en-NZ" b="1" i="1" dirty="0" smtClean="0"/>
              <a:t>What happens to </a:t>
            </a:r>
            <a:r>
              <a:rPr lang="en-NZ" b="1" i="1" dirty="0" err="1" smtClean="0"/>
              <a:t>GameEngine</a:t>
            </a:r>
            <a:r>
              <a:rPr lang="en-NZ" b="1" i="1" dirty="0" smtClean="0"/>
              <a:t> if you need to add unicorns? NOTHING</a:t>
            </a:r>
          </a:p>
          <a:p>
            <a:pPr eaLnBrk="1" hangingPunct="1">
              <a:spcBef>
                <a:spcPct val="0"/>
              </a:spcBef>
              <a:buFontTx/>
              <a:buChar char="•"/>
            </a:pPr>
            <a:r>
              <a:rPr lang="en-NZ" dirty="0" smtClean="0"/>
              <a:t>Only the factory class changes. (And the constants,</a:t>
            </a:r>
            <a:r>
              <a:rPr lang="en-NZ" baseline="0" dirty="0" smtClean="0"/>
              <a:t> but that’s not really architectural.)</a:t>
            </a:r>
          </a:p>
          <a:p>
            <a:pPr eaLnBrk="1" hangingPunct="1">
              <a:spcBef>
                <a:spcPct val="0"/>
              </a:spcBef>
              <a:buFontTx/>
              <a:buChar char="•"/>
            </a:pPr>
            <a:endParaRPr lang="en-NZ" dirty="0" smtClean="0"/>
          </a:p>
          <a:p>
            <a:pPr eaLnBrk="1" hangingPunct="1">
              <a:spcBef>
                <a:spcPct val="0"/>
              </a:spcBef>
              <a:buFontTx/>
              <a:buChar char="•"/>
            </a:pPr>
            <a:r>
              <a:rPr lang="en-NZ" b="1" i="1" dirty="0" smtClean="0"/>
              <a:t>In fact, the </a:t>
            </a:r>
            <a:r>
              <a:rPr lang="en-NZ" b="1" i="1" dirty="0" err="1" smtClean="0"/>
              <a:t>GameEngine</a:t>
            </a:r>
            <a:r>
              <a:rPr lang="en-NZ" b="1" i="1" dirty="0" smtClean="0"/>
              <a:t> doesn’t know anything about the actual product it uses.</a:t>
            </a:r>
          </a:p>
          <a:p>
            <a:pPr eaLnBrk="1" hangingPunct="1">
              <a:spcBef>
                <a:spcPct val="0"/>
              </a:spcBef>
              <a:buFontTx/>
              <a:buChar char="•"/>
            </a:pPr>
            <a:r>
              <a:rPr lang="en-NZ" dirty="0" smtClean="0"/>
              <a:t>If you wanted to change the game so that there were bunny rabbits, or space alien vehicles or quotes from Shakespeare behind the doors, it wouldn’t make any difference at all. </a:t>
            </a:r>
            <a:r>
              <a:rPr lang="en-NZ" dirty="0" smtClean="0">
                <a:sym typeface="Wingdings" pitchFamily="2" charset="2"/>
              </a:rPr>
              <a:t></a:t>
            </a:r>
            <a:r>
              <a:rPr lang="en-NZ" baseline="0" dirty="0" smtClean="0">
                <a:sym typeface="Wingdings" pitchFamily="2" charset="2"/>
              </a:rPr>
              <a:t> </a:t>
            </a:r>
            <a:r>
              <a:rPr lang="en-NZ" baseline="0" dirty="0" err="1" smtClean="0">
                <a:sym typeface="Wingdings" pitchFamily="2" charset="2"/>
              </a:rPr>
              <a:t>Yay</a:t>
            </a:r>
            <a:r>
              <a:rPr lang="en-NZ" baseline="0" dirty="0" smtClean="0">
                <a:sym typeface="Wingdings" pitchFamily="2" charset="2"/>
              </a:rPr>
              <a:t>!!!</a:t>
            </a:r>
            <a:endParaRPr lang="en-NZ" dirty="0" smtClean="0"/>
          </a:p>
          <a:p>
            <a:pPr eaLnBrk="1" hangingPunct="1">
              <a:spcBef>
                <a:spcPct val="0"/>
              </a:spcBef>
              <a:buFontTx/>
              <a:buChar char="•"/>
            </a:pPr>
            <a:endParaRPr lang="en-NZ" dirty="0" smtClean="0"/>
          </a:p>
          <a:p>
            <a:pPr eaLnBrk="1" hangingPunct="1">
              <a:spcBef>
                <a:spcPct val="0"/>
              </a:spcBef>
              <a:buFontTx/>
              <a:buChar char="•"/>
            </a:pPr>
            <a:endParaRPr lang="en-NZ" dirty="0" smtClean="0"/>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4F9605-0DBB-4D67-A5F3-A95D6A8DB150}" type="slidenum">
              <a:rPr lang="en-NZ" smtClean="0"/>
              <a:pPr fontAlgn="base">
                <a:spcBef>
                  <a:spcPct val="0"/>
                </a:spcBef>
                <a:spcAft>
                  <a:spcPct val="0"/>
                </a:spcAft>
                <a:defRPr/>
              </a:pPr>
              <a:t>15</a:t>
            </a:fld>
            <a:endParaRPr lang="en-NZ"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Isn’t the factory now violating the Open/Closed principle?</a:t>
            </a:r>
          </a:p>
          <a:p>
            <a:pPr eaLnBrk="1" hangingPunct="1">
              <a:spcBef>
                <a:spcPct val="0"/>
              </a:spcBef>
              <a:buFontTx/>
              <a:buChar char="•"/>
            </a:pPr>
            <a:r>
              <a:rPr lang="en-NZ" dirty="0" smtClean="0"/>
              <a:t>The answer is yes. </a:t>
            </a:r>
          </a:p>
          <a:p>
            <a:pPr eaLnBrk="1" hangingPunct="1">
              <a:spcBef>
                <a:spcPct val="0"/>
              </a:spcBef>
              <a:buFontTx/>
              <a:buChar char="•"/>
            </a:pPr>
            <a:r>
              <a:rPr lang="en-NZ" b="1" i="1" dirty="0" smtClean="0"/>
              <a:t>But it</a:t>
            </a:r>
            <a:r>
              <a:rPr lang="en-NZ" b="1" i="1" baseline="0" dirty="0" smtClean="0"/>
              <a:t> is basically the </a:t>
            </a:r>
            <a:r>
              <a:rPr lang="en-NZ" b="1" i="1" dirty="0" err="1" smtClean="0"/>
              <a:t>GameFactory’s</a:t>
            </a:r>
            <a:r>
              <a:rPr lang="en-NZ" b="1" i="1" dirty="0" smtClean="0"/>
              <a:t> job (SRP) to be coupled to the </a:t>
            </a:r>
            <a:r>
              <a:rPr lang="en-NZ" b="1" i="1" dirty="0" err="1" smtClean="0"/>
              <a:t>GameCharacter</a:t>
            </a:r>
            <a:r>
              <a:rPr lang="en-NZ" b="1" i="1" dirty="0" smtClean="0"/>
              <a:t> hierarchy. </a:t>
            </a:r>
          </a:p>
          <a:p>
            <a:pPr eaLnBrk="1" hangingPunct="1">
              <a:spcBef>
                <a:spcPct val="0"/>
              </a:spcBef>
              <a:buFontTx/>
              <a:buChar char="•"/>
            </a:pPr>
            <a:endParaRPr lang="en-NZ" b="1" i="1" dirty="0" smtClean="0"/>
          </a:p>
          <a:p>
            <a:pPr eaLnBrk="1" hangingPunct="1">
              <a:spcBef>
                <a:spcPct val="0"/>
              </a:spcBef>
              <a:buFontTx/>
              <a:buChar char="•"/>
            </a:pPr>
            <a:r>
              <a:rPr lang="en-NZ" dirty="0" smtClean="0"/>
              <a:t>As opposed to the </a:t>
            </a:r>
            <a:r>
              <a:rPr lang="en-NZ" dirty="0" err="1" smtClean="0"/>
              <a:t>GameEngine</a:t>
            </a:r>
            <a:r>
              <a:rPr lang="en-NZ" dirty="0" smtClean="0"/>
              <a:t> class, who has a different responsibility (managing the game data and logic).</a:t>
            </a:r>
          </a:p>
          <a:p>
            <a:pPr eaLnBrk="1" hangingPunct="1">
              <a:spcBef>
                <a:spcPct val="0"/>
              </a:spcBef>
              <a:buFontTx/>
              <a:buChar char="•"/>
            </a:pPr>
            <a:endParaRPr lang="en-NZ" dirty="0" smtClean="0"/>
          </a:p>
          <a:p>
            <a:pPr eaLnBrk="1" hangingPunct="1">
              <a:spcBef>
                <a:spcPct val="0"/>
              </a:spcBef>
              <a:buFontTx/>
              <a:buChar char="•"/>
            </a:pPr>
            <a:r>
              <a:rPr lang="en-NZ" dirty="0" smtClean="0"/>
              <a:t>The </a:t>
            </a:r>
            <a:r>
              <a:rPr lang="en-NZ" dirty="0" err="1" smtClean="0"/>
              <a:t>CharacterFactory</a:t>
            </a:r>
            <a:r>
              <a:rPr lang="en-NZ" dirty="0" smtClean="0"/>
              <a:t> encapsulates</a:t>
            </a:r>
            <a:r>
              <a:rPr lang="en-NZ" baseline="0" dirty="0" smtClean="0"/>
              <a:t> the necessary coupling, isolating </a:t>
            </a:r>
            <a:r>
              <a:rPr lang="en-NZ" baseline="0" dirty="0" err="1" smtClean="0"/>
              <a:t>GameEngine</a:t>
            </a:r>
            <a:r>
              <a:rPr lang="en-NZ" baseline="0" dirty="0" smtClean="0"/>
              <a:t> from it.</a:t>
            </a:r>
            <a:endParaRPr lang="en-NZ" dirty="0" smtClean="0"/>
          </a:p>
          <a:p>
            <a:pPr eaLnBrk="1" hangingPunct="1">
              <a:spcBef>
                <a:spcPct val="0"/>
              </a:spcBef>
              <a:buFontTx/>
              <a:buChar char="•"/>
            </a:pPr>
            <a:r>
              <a:rPr lang="en-NZ" b="1" i="1" dirty="0" smtClean="0"/>
              <a:t>You won’t break other functionality in </a:t>
            </a:r>
            <a:r>
              <a:rPr lang="en-NZ" b="1" i="1" dirty="0" err="1" smtClean="0"/>
              <a:t>CharacterFactory</a:t>
            </a:r>
            <a:r>
              <a:rPr lang="en-NZ" b="1" i="1" dirty="0" smtClean="0"/>
              <a:t>, because there isn’t any.</a:t>
            </a:r>
          </a:p>
          <a:p>
            <a:pPr eaLnBrk="1" hangingPunct="1">
              <a:spcBef>
                <a:spcPct val="0"/>
              </a:spcBef>
              <a:buFontTx/>
              <a:buChar char="•"/>
            </a:pPr>
            <a:endParaRPr lang="en-NZ" b="1" i="1" dirty="0" smtClean="0"/>
          </a:p>
          <a:p>
            <a:pPr eaLnBrk="1" hangingPunct="1">
              <a:spcBef>
                <a:spcPct val="0"/>
              </a:spcBef>
              <a:buFontTx/>
              <a:buChar char="•"/>
            </a:pPr>
            <a:r>
              <a:rPr lang="en-NZ" b="1" i="1" dirty="0" smtClean="0"/>
              <a:t>And the coupling is localised to one place in the system, not spread around to every location that you need to create a character. </a:t>
            </a:r>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7FDCBA-14E8-440B-ACCB-E88BAFC3ECCE}" type="slidenum">
              <a:rPr lang="en-NZ" smtClean="0"/>
              <a:pPr fontAlgn="base">
                <a:spcBef>
                  <a:spcPct val="0"/>
                </a:spcBef>
                <a:spcAft>
                  <a:spcPct val="0"/>
                </a:spcAft>
                <a:defRPr/>
              </a:pPr>
              <a:t>16</a:t>
            </a:fld>
            <a:endParaRPr lang="en-NZ"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The technique we have just seen is called the simple factory pattern</a:t>
            </a:r>
          </a:p>
          <a:p>
            <a:pPr eaLnBrk="1" hangingPunct="1">
              <a:spcBef>
                <a:spcPct val="0"/>
              </a:spcBef>
              <a:buFontTx/>
              <a:buChar char="•"/>
            </a:pPr>
            <a:r>
              <a:rPr lang="en-NZ" dirty="0" smtClean="0"/>
              <a:t>If you ever have a class method that </a:t>
            </a:r>
            <a:r>
              <a:rPr lang="en-NZ" b="1" i="1" dirty="0" smtClean="0"/>
              <a:t>contains logic to create one of a number of other class instances</a:t>
            </a:r>
            <a:r>
              <a:rPr lang="en-NZ" dirty="0" smtClean="0"/>
              <a:t>, you should consider encapsulating that logic into its own class (a Factory).</a:t>
            </a:r>
          </a:p>
          <a:p>
            <a:pPr eaLnBrk="1" hangingPunct="1">
              <a:spcBef>
                <a:spcPct val="0"/>
              </a:spcBef>
              <a:buFontTx/>
              <a:buChar char="•"/>
            </a:pPr>
            <a:r>
              <a:rPr lang="en-NZ" dirty="0" smtClean="0"/>
              <a:t>Then, instead of peppering that logic all over the place in the consumer class, it resides only in the Factory, and the consumer class simply talks to the Factory object as needed.</a:t>
            </a:r>
          </a:p>
          <a:p>
            <a:pPr eaLnBrk="1" hangingPunct="1">
              <a:spcBef>
                <a:spcPct val="0"/>
              </a:spcBef>
              <a:buFontTx/>
              <a:buChar char="•"/>
            </a:pPr>
            <a:endParaRPr lang="en-NZ" dirty="0" smtClean="0"/>
          </a:p>
          <a:p>
            <a:pPr eaLnBrk="1" hangingPunct="1">
              <a:spcBef>
                <a:spcPct val="0"/>
              </a:spcBef>
              <a:buFontTx/>
              <a:buChar char="•"/>
            </a:pPr>
            <a:r>
              <a:rPr lang="en-NZ" dirty="0" smtClean="0"/>
              <a:t>Although quite useful, it is not one of the official 23 </a:t>
            </a:r>
            <a:r>
              <a:rPr lang="en-NZ" dirty="0" err="1" smtClean="0"/>
              <a:t>GoF</a:t>
            </a:r>
            <a:r>
              <a:rPr lang="en-NZ" dirty="0" smtClean="0"/>
              <a:t> patterns.</a:t>
            </a:r>
          </a:p>
          <a:p>
            <a:pPr eaLnBrk="1" hangingPunct="1">
              <a:spcBef>
                <a:spcPct val="0"/>
              </a:spcBef>
              <a:buFontTx/>
              <a:buChar char="•"/>
            </a:pPr>
            <a:r>
              <a:rPr lang="en-NZ" dirty="0" smtClean="0"/>
              <a:t>The </a:t>
            </a:r>
            <a:r>
              <a:rPr lang="en-NZ" dirty="0" err="1" smtClean="0"/>
              <a:t>GoF</a:t>
            </a:r>
            <a:r>
              <a:rPr lang="en-NZ" dirty="0" smtClean="0"/>
              <a:t> contains a number of more complex factory-based patterns, and we will see the most important one next.</a:t>
            </a:r>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D4B111-A8B9-48DE-90EA-478CD9162F3E}" type="slidenum">
              <a:rPr lang="en-NZ" smtClean="0"/>
              <a:pPr fontAlgn="base">
                <a:spcBef>
                  <a:spcPct val="0"/>
                </a:spcBef>
                <a:spcAft>
                  <a:spcPct val="0"/>
                </a:spcAft>
                <a:defRPr/>
              </a:pPr>
              <a:t>17</a:t>
            </a:fld>
            <a:endParaRPr lang="en-NZ"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In the Mystery</a:t>
            </a:r>
            <a:r>
              <a:rPr lang="en-NZ" baseline="0" dirty="0" smtClean="0"/>
              <a:t> Door, we had one class (</a:t>
            </a:r>
            <a:r>
              <a:rPr lang="en-NZ" baseline="0" dirty="0" err="1" smtClean="0"/>
              <a:t>GameEngine</a:t>
            </a:r>
            <a:r>
              <a:rPr lang="en-NZ" baseline="0" dirty="0" smtClean="0"/>
              <a:t>) who needed to create instances from a set of objects.</a:t>
            </a:r>
          </a:p>
          <a:p>
            <a:pPr marL="171673" indent="-171673">
              <a:buFont typeface="Arial" pitchFamily="34" charset="0"/>
              <a:buChar char="•"/>
            </a:pPr>
            <a:r>
              <a:rPr lang="en-NZ" baseline="0" dirty="0" smtClean="0"/>
              <a:t>But in some situations, the creation logic can be more complex.</a:t>
            </a:r>
          </a:p>
          <a:p>
            <a:pPr marL="171673" indent="-171673">
              <a:buFont typeface="Arial" pitchFamily="34" charset="0"/>
              <a:buChar char="•"/>
            </a:pPr>
            <a:r>
              <a:rPr lang="en-NZ" baseline="0" dirty="0" smtClean="0"/>
              <a:t>For example, you might have a class hierarchy. Each child needs to generate some objects for some common behaviour, but the actual concrete objects needed differs from child to child.</a:t>
            </a:r>
          </a:p>
          <a:p>
            <a:pPr marL="171673" indent="-171673">
              <a:buFont typeface="Arial" pitchFamily="34" charset="0"/>
              <a:buChar char="•"/>
            </a:pPr>
            <a:r>
              <a:rPr lang="en-NZ" baseline="0" dirty="0" smtClean="0"/>
              <a:t>Concrete objects 1,2,…n will probably be related in some way (perhaps all members of their own inheritance hierarchy, or implementing a common interface), but each is a different concrete class.</a:t>
            </a:r>
          </a:p>
          <a:p>
            <a:pPr marL="171673" indent="-171673">
              <a:buFont typeface="Arial" pitchFamily="34" charset="0"/>
              <a:buChar char="•"/>
            </a:pPr>
            <a:r>
              <a:rPr lang="en-NZ" baseline="0" dirty="0" smtClean="0"/>
              <a:t>This diagram shows the situation with the family needing only one object, but you can see how it could be extended to many different objects that needed to be created. That is: Child Class 1 needs to create objects from Set 1, Child class 2 needs to create objects from Set 2, etc.</a:t>
            </a:r>
          </a:p>
          <a:p>
            <a:pPr marL="171673" indent="-171673">
              <a:buFont typeface="Arial" pitchFamily="34" charset="0"/>
              <a:buChar char="•"/>
            </a:pPr>
            <a:r>
              <a:rPr lang="en-NZ" baseline="0" dirty="0" smtClean="0"/>
              <a:t>How will we manage our factory behaviour now?</a:t>
            </a:r>
          </a:p>
          <a:p>
            <a:pPr marL="171673" indent="-171673">
              <a:buFont typeface="Arial" pitchFamily="34" charset="0"/>
              <a:buChar char="•"/>
            </a:pPr>
            <a:r>
              <a:rPr lang="en-NZ" baseline="0" dirty="0" smtClean="0"/>
              <a:t>Let’s look at an example…</a:t>
            </a:r>
            <a:endParaRPr lang="en-NZ"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18</a:t>
            </a:fld>
            <a:endParaRPr lang="en-NZ"/>
          </a:p>
        </p:txBody>
      </p:sp>
    </p:spTree>
    <p:extLst>
      <p:ext uri="{BB962C8B-B14F-4D97-AF65-F5344CB8AC3E}">
        <p14:creationId xmlns="" xmlns:p14="http://schemas.microsoft.com/office/powerpoint/2010/main" val="1794190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Based on an example from dofactory.com</a:t>
            </a:r>
          </a:p>
          <a:p>
            <a:pPr eaLnBrk="1" hangingPunct="1">
              <a:buFontTx/>
              <a:buChar char="•"/>
            </a:pPr>
            <a:r>
              <a:rPr lang="en-NZ" dirty="0" smtClean="0"/>
              <a:t>Let’s say that you are building some sort of zoological simulator of the type used in habitat management, or climate change prediction, or something.</a:t>
            </a:r>
          </a:p>
          <a:p>
            <a:pPr eaLnBrk="1" hangingPunct="1">
              <a:buFontTx/>
              <a:buChar char="•"/>
            </a:pPr>
            <a:r>
              <a:rPr lang="en-NZ" dirty="0" smtClean="0"/>
              <a:t>For simplicity, we’ll show only North America and Australia, but of course, the architecture should scale elegantly to as many land masses as you want</a:t>
            </a:r>
          </a:p>
          <a:p>
            <a:pPr eaLnBrk="1" hangingPunct="1"/>
            <a:endParaRPr lang="en-NZ" dirty="0" smtClean="0"/>
          </a:p>
        </p:txBody>
      </p:sp>
      <p:sp>
        <p:nvSpPr>
          <p:cNvPr id="4" name="Slide Number Placeholder 3"/>
          <p:cNvSpPr>
            <a:spLocks noGrp="1"/>
          </p:cNvSpPr>
          <p:nvPr>
            <p:ph type="sldNum" sz="quarter" idx="5"/>
          </p:nvPr>
        </p:nvSpPr>
        <p:spPr/>
        <p:txBody>
          <a:bodyPr/>
          <a:lstStyle/>
          <a:p>
            <a:pPr>
              <a:defRPr/>
            </a:pPr>
            <a:fld id="{54F1320C-6923-45F7-98ED-315569DD4ED5}" type="slidenum">
              <a:rPr lang="en-NZ" smtClean="0"/>
              <a:pPr>
                <a:defRPr/>
              </a:pPr>
              <a:t>19</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This is a simple game</a:t>
            </a:r>
          </a:p>
          <a:p>
            <a:pPr eaLnBrk="1" hangingPunct="1">
              <a:spcBef>
                <a:spcPct val="0"/>
              </a:spcBef>
              <a:buFontTx/>
              <a:buChar char="•"/>
            </a:pPr>
            <a:r>
              <a:rPr lang="en-NZ" dirty="0" smtClean="0"/>
              <a:t>There are four kinds of characters – vampires,  witches, dragons and golden geese</a:t>
            </a:r>
          </a:p>
          <a:p>
            <a:pPr eaLnBrk="1" hangingPunct="1">
              <a:spcBef>
                <a:spcPct val="0"/>
              </a:spcBef>
              <a:buFontTx/>
              <a:buChar char="•"/>
            </a:pPr>
            <a:r>
              <a:rPr lang="en-NZ" dirty="0" smtClean="0"/>
              <a:t>Game characters hold a string called ‘message’ to tell who they are. For example, witches say ‘I am a witch’</a:t>
            </a:r>
          </a:p>
          <a:p>
            <a:pPr eaLnBrk="1" hangingPunct="1">
              <a:spcBef>
                <a:spcPct val="0"/>
              </a:spcBef>
              <a:buFontTx/>
              <a:buChar char="•"/>
            </a:pPr>
            <a:r>
              <a:rPr lang="en-NZ" dirty="0" smtClean="0"/>
              <a:t>They each</a:t>
            </a:r>
            <a:r>
              <a:rPr lang="en-NZ" baseline="0" dirty="0" smtClean="0"/>
              <a:t> have a text colour that they print their text message in (we use a </a:t>
            </a:r>
            <a:r>
              <a:rPr lang="en-NZ" baseline="0" dirty="0" err="1" smtClean="0"/>
              <a:t>richTextBox</a:t>
            </a:r>
            <a:r>
              <a:rPr lang="en-NZ" baseline="0" dirty="0" smtClean="0"/>
              <a:t> control for this).</a:t>
            </a:r>
            <a:endParaRPr lang="en-NZ" dirty="0" smtClean="0"/>
          </a:p>
          <a:p>
            <a:pPr eaLnBrk="1" hangingPunct="1">
              <a:spcBef>
                <a:spcPct val="0"/>
              </a:spcBef>
              <a:buFontTx/>
              <a:buChar char="•"/>
            </a:pPr>
            <a:r>
              <a:rPr lang="en-NZ" dirty="0" smtClean="0"/>
              <a:t>There is a </a:t>
            </a:r>
            <a:r>
              <a:rPr lang="en-NZ" dirty="0" err="1" smtClean="0"/>
              <a:t>gameEngine</a:t>
            </a:r>
            <a:r>
              <a:rPr lang="en-NZ" dirty="0" smtClean="0"/>
              <a:t> class that holds a collection of characters</a:t>
            </a:r>
          </a:p>
          <a:p>
            <a:pPr eaLnBrk="1" hangingPunct="1">
              <a:spcBef>
                <a:spcPct val="0"/>
              </a:spcBef>
              <a:buFontTx/>
              <a:buChar char="•"/>
            </a:pPr>
            <a:r>
              <a:rPr lang="en-NZ" dirty="0" smtClean="0"/>
              <a:t>There is a Form class that provides the front end</a:t>
            </a:r>
          </a:p>
          <a:p>
            <a:pPr eaLnBrk="1" hangingPunct="1">
              <a:spcBef>
                <a:spcPct val="0"/>
              </a:spcBef>
              <a:buFontTx/>
              <a:buChar char="•"/>
            </a:pPr>
            <a:r>
              <a:rPr lang="en-NZ" dirty="0" smtClean="0"/>
              <a:t>Characters are randomly allocated</a:t>
            </a:r>
            <a:r>
              <a:rPr lang="en-NZ" baseline="0" dirty="0" smtClean="0"/>
              <a:t> to doors (duplication is permitted).</a:t>
            </a:r>
          </a:p>
          <a:p>
            <a:pPr eaLnBrk="1" hangingPunct="1">
              <a:spcBef>
                <a:spcPct val="0"/>
              </a:spcBef>
              <a:buFontTx/>
              <a:buChar char="•"/>
            </a:pPr>
            <a:r>
              <a:rPr lang="en-NZ" baseline="0" dirty="0" smtClean="0"/>
              <a:t>The player clicks on a door, and the character behind it is revealed by the contents of the </a:t>
            </a:r>
            <a:r>
              <a:rPr lang="en-NZ" baseline="0" dirty="0" err="1" smtClean="0"/>
              <a:t>rtb</a:t>
            </a:r>
            <a:r>
              <a:rPr lang="en-NZ" baseline="0" dirty="0" smtClean="0"/>
              <a:t>.</a:t>
            </a:r>
          </a:p>
          <a:p>
            <a:pPr eaLnBrk="1" hangingPunct="1">
              <a:spcBef>
                <a:spcPct val="0"/>
              </a:spcBef>
              <a:buFontTx/>
              <a:buChar char="•"/>
            </a:pPr>
            <a:r>
              <a:rPr lang="en-NZ" baseline="0" dirty="0" smtClean="0"/>
              <a:t>The goal is to get the Goose.</a:t>
            </a:r>
            <a:endParaRPr lang="en-NZ" dirty="0" smtClean="0"/>
          </a:p>
          <a:p>
            <a:pPr eaLnBrk="1" hangingPunct="1">
              <a:spcBef>
                <a:spcPct val="0"/>
              </a:spcBef>
              <a:buFontTx/>
              <a:buChar char="•"/>
            </a:pPr>
            <a:r>
              <a:rPr lang="en-NZ" dirty="0" smtClean="0"/>
              <a:t>We are going to look at the very simple code of this very simple game closely</a:t>
            </a:r>
          </a:p>
          <a:p>
            <a:pPr eaLnBrk="1" hangingPunct="1">
              <a:spcBef>
                <a:spcPct val="0"/>
              </a:spcBef>
              <a:buFontTx/>
              <a:buChar char="•"/>
            </a:pPr>
            <a:r>
              <a:rPr lang="en-NZ" dirty="0" smtClean="0"/>
              <a:t>We will be able to see a common sort of problem, and then learn the design pattern to fix it</a:t>
            </a:r>
          </a:p>
          <a:p>
            <a:pPr eaLnBrk="1" hangingPunct="1">
              <a:spcBef>
                <a:spcPct val="0"/>
              </a:spcBef>
              <a:buFontTx/>
              <a:buChar char="•"/>
            </a:pPr>
            <a:r>
              <a:rPr lang="en-NZ" dirty="0" smtClean="0"/>
              <a:t>We will start with the game characters</a:t>
            </a:r>
          </a:p>
          <a:p>
            <a:pPr eaLnBrk="1" hangingPunct="1">
              <a:spcBef>
                <a:spcPct val="0"/>
              </a:spcBef>
              <a:buFontTx/>
              <a:buChar char="•"/>
            </a:pPr>
            <a:endParaRPr lang="en-NZ" dirty="0" smtClean="0"/>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92BC58-C3CB-4105-8016-50AEA11F597A}" type="slidenum">
              <a:rPr lang="en-NZ" smtClean="0"/>
              <a:pPr fontAlgn="base">
                <a:spcBef>
                  <a:spcPct val="0"/>
                </a:spcBef>
                <a:spcAft>
                  <a:spcPct val="0"/>
                </a:spcAft>
                <a:defRPr/>
              </a:pPr>
              <a:t>2</a:t>
            </a:fld>
            <a:endParaRPr lang="en-NZ"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Each continent needs to simulate the appropriate flora and fauna.</a:t>
            </a:r>
          </a:p>
          <a:p>
            <a:pPr eaLnBrk="1" hangingPunct="1">
              <a:buFontTx/>
              <a:buChar char="•"/>
            </a:pPr>
            <a:r>
              <a:rPr lang="en-NZ" dirty="0" smtClean="0"/>
              <a:t>For example, in Australia we need to create koalas, crocodiles and kangaroos</a:t>
            </a:r>
          </a:p>
          <a:p>
            <a:pPr eaLnBrk="1" hangingPunct="1">
              <a:buFontTx/>
              <a:buChar char="•"/>
            </a:pPr>
            <a:r>
              <a:rPr lang="en-NZ" dirty="0" smtClean="0"/>
              <a:t>In North America, we need to create eagles, bison and wolves</a:t>
            </a:r>
          </a:p>
          <a:p>
            <a:pPr eaLnBrk="1" hangingPunct="1">
              <a:buFontTx/>
              <a:buChar char="•"/>
            </a:pPr>
            <a:r>
              <a:rPr lang="en-NZ" dirty="0" smtClean="0"/>
              <a:t>The continents are likely to be descendants of a common base class</a:t>
            </a:r>
          </a:p>
          <a:p>
            <a:pPr eaLnBrk="1" hangingPunct="1">
              <a:buFontTx/>
              <a:buChar char="•"/>
            </a:pPr>
            <a:r>
              <a:rPr lang="en-NZ" dirty="0" smtClean="0"/>
              <a:t>The animals are likely to be descendants of another common base class</a:t>
            </a:r>
          </a:p>
          <a:p>
            <a:pPr eaLnBrk="1" hangingPunct="1">
              <a:buFontTx/>
              <a:buChar char="•"/>
            </a:pPr>
            <a:r>
              <a:rPr lang="en-NZ" dirty="0" smtClean="0"/>
              <a:t>Keeping in mind that the purpose of the Factory approach is to </a:t>
            </a:r>
            <a:r>
              <a:rPr lang="en-NZ" b="1" i="1" dirty="0" smtClean="0"/>
              <a:t>decouple object use from object creation</a:t>
            </a:r>
            <a:r>
              <a:rPr lang="en-NZ" dirty="0" smtClean="0"/>
              <a:t>, what architecture might we use here that would be clean and scalable?</a:t>
            </a:r>
          </a:p>
          <a:p>
            <a:pPr eaLnBrk="1" hangingPunct="1"/>
            <a:endParaRPr lang="en-NZ" dirty="0" smtClean="0"/>
          </a:p>
        </p:txBody>
      </p:sp>
      <p:sp>
        <p:nvSpPr>
          <p:cNvPr id="4" name="Slide Number Placeholder 3"/>
          <p:cNvSpPr>
            <a:spLocks noGrp="1"/>
          </p:cNvSpPr>
          <p:nvPr>
            <p:ph type="sldNum" sz="quarter" idx="5"/>
          </p:nvPr>
        </p:nvSpPr>
        <p:spPr/>
        <p:txBody>
          <a:bodyPr/>
          <a:lstStyle/>
          <a:p>
            <a:pPr>
              <a:defRPr/>
            </a:pPr>
            <a:fld id="{820B45D7-8ED4-4FEA-A162-0CCD1C743B0F}" type="slidenum">
              <a:rPr lang="en-NZ" smtClean="0"/>
              <a:pPr>
                <a:defRPr/>
              </a:pPr>
              <a:t>20</a:t>
            </a:fld>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The actual program we will build is very, very simple in its behaviour</a:t>
            </a:r>
          </a:p>
          <a:p>
            <a:pPr eaLnBrk="1" hangingPunct="1">
              <a:spcBef>
                <a:spcPct val="0"/>
              </a:spcBef>
              <a:buFontTx/>
              <a:buChar char="•"/>
            </a:pPr>
            <a:r>
              <a:rPr lang="en-NZ" dirty="0" smtClean="0"/>
              <a:t>It basically just creates three randomly selected animals, then dumps their information out to a </a:t>
            </a:r>
            <a:r>
              <a:rPr lang="en-NZ" dirty="0" err="1" smtClean="0"/>
              <a:t>listbox</a:t>
            </a:r>
            <a:r>
              <a:rPr lang="en-NZ" dirty="0" smtClean="0"/>
              <a:t> and the</a:t>
            </a:r>
            <a:r>
              <a:rPr lang="en-NZ" baseline="0" dirty="0" smtClean="0"/>
              <a:t> canvas</a:t>
            </a:r>
            <a:r>
              <a:rPr lang="en-NZ" dirty="0" smtClean="0"/>
              <a:t>.</a:t>
            </a:r>
          </a:p>
          <a:p>
            <a:pPr eaLnBrk="1" hangingPunct="1">
              <a:spcBef>
                <a:spcPct val="0"/>
              </a:spcBef>
              <a:buFontTx/>
              <a:buChar char="•"/>
            </a:pPr>
            <a:r>
              <a:rPr lang="en-NZ" dirty="0" smtClean="0"/>
              <a:t>The architecture, of course, would be unchanged if you added more functionality, like reproduction, migration, predator-prey relationships, etc.</a:t>
            </a:r>
          </a:p>
          <a:p>
            <a:pPr eaLnBrk="1" hangingPunct="1">
              <a:spcBef>
                <a:spcPct val="0"/>
              </a:spcBef>
              <a:buFontTx/>
              <a:buChar char="•"/>
            </a:pPr>
            <a:r>
              <a:rPr lang="en-NZ" dirty="0" smtClean="0"/>
              <a:t>This screen shows two snapshots of a single application – one for the NA button and one for the Australia button</a:t>
            </a:r>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1AB258-7916-4C11-98C3-A4026921A437}" type="slidenum">
              <a:rPr lang="en-NZ" smtClean="0"/>
              <a:pPr fontAlgn="base">
                <a:spcBef>
                  <a:spcPct val="0"/>
                </a:spcBef>
                <a:spcAft>
                  <a:spcPct val="0"/>
                </a:spcAft>
                <a:defRPr/>
              </a:pPr>
              <a:t>21</a:t>
            </a:fld>
            <a:endParaRPr lang="en-NZ"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We’ll start with the Animal classes, because they are the simplest</a:t>
            </a:r>
          </a:p>
          <a:p>
            <a:pPr eaLnBrk="1" hangingPunct="1">
              <a:buFontTx/>
              <a:buChar char="•"/>
            </a:pPr>
            <a:r>
              <a:rPr lang="en-NZ" dirty="0" smtClean="0"/>
              <a:t>For our very simple example, we might have something like this...</a:t>
            </a:r>
          </a:p>
          <a:p>
            <a:pPr eaLnBrk="1" hangingPunct="1">
              <a:buFontTx/>
              <a:buChar char="•"/>
            </a:pPr>
            <a:r>
              <a:rPr lang="en-NZ" dirty="0" smtClean="0"/>
              <a:t>The base class…</a:t>
            </a:r>
          </a:p>
          <a:p>
            <a:pPr eaLnBrk="1" hangingPunct="1">
              <a:buFontTx/>
              <a:buChar char="•"/>
            </a:pPr>
            <a:endParaRPr lang="en-NZ" dirty="0" smtClean="0"/>
          </a:p>
        </p:txBody>
      </p:sp>
      <p:sp>
        <p:nvSpPr>
          <p:cNvPr id="4" name="Slide Number Placeholder 3"/>
          <p:cNvSpPr>
            <a:spLocks noGrp="1"/>
          </p:cNvSpPr>
          <p:nvPr>
            <p:ph type="sldNum" sz="quarter" idx="5"/>
          </p:nvPr>
        </p:nvSpPr>
        <p:spPr/>
        <p:txBody>
          <a:bodyPr/>
          <a:lstStyle/>
          <a:p>
            <a:pPr>
              <a:defRPr/>
            </a:pPr>
            <a:fld id="{02F241E8-9C00-46DF-8347-E7744B3DA83D}" type="slidenum">
              <a:rPr lang="en-NZ" smtClean="0"/>
              <a:pPr>
                <a:defRPr/>
              </a:pPr>
              <a:t>22</a:t>
            </a:fld>
            <a:endParaRPr lang="en-N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…and one of the animals.</a:t>
            </a:r>
          </a:p>
          <a:p>
            <a:pPr eaLnBrk="1" hangingPunct="1">
              <a:buFontTx/>
              <a:buChar char="•"/>
            </a:pPr>
            <a:r>
              <a:rPr lang="en-NZ" dirty="0" smtClean="0"/>
              <a:t>The architecture works the same no matter how fancy you made the animals</a:t>
            </a:r>
          </a:p>
        </p:txBody>
      </p:sp>
      <p:sp>
        <p:nvSpPr>
          <p:cNvPr id="4" name="Slide Number Placeholder 3"/>
          <p:cNvSpPr>
            <a:spLocks noGrp="1"/>
          </p:cNvSpPr>
          <p:nvPr>
            <p:ph type="sldNum" sz="quarter" idx="5"/>
          </p:nvPr>
        </p:nvSpPr>
        <p:spPr/>
        <p:txBody>
          <a:bodyPr/>
          <a:lstStyle/>
          <a:p>
            <a:pPr>
              <a:defRPr/>
            </a:pPr>
            <a:fld id="{02F241E8-9C00-46DF-8347-E7744B3DA83D}" type="slidenum">
              <a:rPr lang="en-NZ" smtClean="0"/>
              <a:pPr>
                <a:defRPr/>
              </a:pPr>
              <a:t>23</a:t>
            </a:fld>
            <a:endParaRPr lang="en-N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smtClean="0"/>
              <a:t>Put them all together into something like this</a:t>
            </a:r>
          </a:p>
          <a:p>
            <a:pPr eaLnBrk="1" hangingPunct="1">
              <a:buFontTx/>
              <a:buChar char="•"/>
            </a:pPr>
            <a:r>
              <a:rPr lang="en-NZ" smtClean="0"/>
              <a:t>Again, in a real simulation you might have various subtrees going, but this will do for us, because all of our animals behave the same</a:t>
            </a:r>
          </a:p>
          <a:p>
            <a:pPr eaLnBrk="1" hangingPunct="1"/>
            <a:endParaRPr lang="en-NZ" smtClean="0"/>
          </a:p>
        </p:txBody>
      </p:sp>
      <p:sp>
        <p:nvSpPr>
          <p:cNvPr id="4" name="Slide Number Placeholder 3"/>
          <p:cNvSpPr>
            <a:spLocks noGrp="1"/>
          </p:cNvSpPr>
          <p:nvPr>
            <p:ph type="sldNum" sz="quarter" idx="5"/>
          </p:nvPr>
        </p:nvSpPr>
        <p:spPr/>
        <p:txBody>
          <a:bodyPr/>
          <a:lstStyle/>
          <a:p>
            <a:pPr>
              <a:defRPr/>
            </a:pPr>
            <a:fld id="{9B898FB4-E7F6-43DE-92CF-19814F9F7A53}" type="slidenum">
              <a:rPr lang="en-NZ" smtClean="0"/>
              <a:pPr>
                <a:defRPr/>
              </a:pPr>
              <a:t>24</a:t>
            </a:fld>
            <a:endParaRPr lang="en-N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So the Factory hierarchy looks like this</a:t>
            </a:r>
          </a:p>
          <a:p>
            <a:pPr eaLnBrk="1" hangingPunct="1">
              <a:buFontTx/>
              <a:buChar char="•"/>
            </a:pPr>
            <a:r>
              <a:rPr lang="en-NZ" dirty="0" smtClean="0"/>
              <a:t>You should see that it would be very straightforward to add additional factories for more continents</a:t>
            </a:r>
          </a:p>
        </p:txBody>
      </p:sp>
      <p:sp>
        <p:nvSpPr>
          <p:cNvPr id="4" name="Slide Number Placeholder 3"/>
          <p:cNvSpPr>
            <a:spLocks noGrp="1"/>
          </p:cNvSpPr>
          <p:nvPr>
            <p:ph type="sldNum" sz="quarter" idx="5"/>
          </p:nvPr>
        </p:nvSpPr>
        <p:spPr/>
        <p:txBody>
          <a:bodyPr/>
          <a:lstStyle/>
          <a:p>
            <a:pPr>
              <a:defRPr/>
            </a:pPr>
            <a:fld id="{E43A140A-8D87-40E1-A1B3-C474265C1BCF}" type="slidenum">
              <a:rPr lang="en-NZ" smtClean="0"/>
              <a:pPr>
                <a:defRPr/>
              </a:pPr>
              <a:t>25</a:t>
            </a:fld>
            <a:endParaRPr lang="en-N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And finally, we consider the continents themselves.</a:t>
            </a:r>
          </a:p>
          <a:p>
            <a:pPr eaLnBrk="1" hangingPunct="1">
              <a:buFontTx/>
              <a:buChar char="•"/>
            </a:pPr>
            <a:r>
              <a:rPr lang="en-NZ" dirty="0" smtClean="0"/>
              <a:t>They will be responsible for running the simulation, so they need the simulation</a:t>
            </a:r>
            <a:r>
              <a:rPr lang="en-NZ" baseline="0" dirty="0" smtClean="0"/>
              <a:t> parameters and controls for displaying.</a:t>
            </a:r>
            <a:endParaRPr lang="en-NZ" dirty="0" smtClean="0"/>
          </a:p>
          <a:p>
            <a:pPr eaLnBrk="1" hangingPunct="1">
              <a:buFontTx/>
              <a:buChar char="•"/>
            </a:pPr>
            <a:r>
              <a:rPr lang="en-NZ" dirty="0" smtClean="0"/>
              <a:t>They will also need a factory to use to create their animals.</a:t>
            </a:r>
          </a:p>
          <a:p>
            <a:pPr eaLnBrk="1" hangingPunct="1">
              <a:buFontTx/>
              <a:buChar char="•"/>
            </a:pPr>
            <a:r>
              <a:rPr lang="en-NZ" dirty="0" smtClean="0"/>
              <a:t>Which factory do they get? The one that produces the kind of animals they need</a:t>
            </a:r>
          </a:p>
          <a:p>
            <a:pPr eaLnBrk="1" hangingPunct="1">
              <a:buFontTx/>
              <a:buChar char="•"/>
            </a:pPr>
            <a:r>
              <a:rPr lang="en-NZ" dirty="0" smtClean="0"/>
              <a:t>When do they get their factory object? In their constructor</a:t>
            </a:r>
          </a:p>
        </p:txBody>
      </p:sp>
      <p:sp>
        <p:nvSpPr>
          <p:cNvPr id="4" name="Slide Number Placeholder 3"/>
          <p:cNvSpPr>
            <a:spLocks noGrp="1"/>
          </p:cNvSpPr>
          <p:nvPr>
            <p:ph type="sldNum" sz="quarter" idx="5"/>
          </p:nvPr>
        </p:nvSpPr>
        <p:spPr/>
        <p:txBody>
          <a:bodyPr/>
          <a:lstStyle/>
          <a:p>
            <a:pPr>
              <a:defRPr/>
            </a:pPr>
            <a:fld id="{457BF420-E41D-4B53-A488-17ECA7DFFB42}" type="slidenum">
              <a:rPr lang="en-NZ" smtClean="0"/>
              <a:pPr>
                <a:defRPr/>
              </a:pPr>
              <a:t>26</a:t>
            </a:fld>
            <a:endParaRPr lang="en-N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27</a:t>
            </a:fld>
            <a:endParaRPr lang="en-NZ"/>
          </a:p>
        </p:txBody>
      </p:sp>
    </p:spTree>
    <p:extLst>
      <p:ext uri="{BB962C8B-B14F-4D97-AF65-F5344CB8AC3E}">
        <p14:creationId xmlns="" xmlns:p14="http://schemas.microsoft.com/office/powerpoint/2010/main" val="4114696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Exercise in practical</a:t>
            </a:r>
          </a:p>
          <a:p>
            <a:pPr eaLnBrk="1" hangingPunct="1">
              <a:buFontTx/>
              <a:buChar char="•"/>
            </a:pPr>
            <a:r>
              <a:rPr lang="en-NZ" dirty="0" smtClean="0"/>
              <a:t>One</a:t>
            </a:r>
            <a:r>
              <a:rPr lang="en-NZ" baseline="0" dirty="0" smtClean="0"/>
              <a:t> thing you will notice is that there is very little code in the form.</a:t>
            </a:r>
          </a:p>
          <a:p>
            <a:pPr eaLnBrk="1" hangingPunct="1">
              <a:buFontTx/>
              <a:buChar char="•"/>
            </a:pPr>
            <a:r>
              <a:rPr lang="en-NZ" baseline="0" dirty="0" smtClean="0"/>
              <a:t>Basically you create your continents, and, in the appropriate button click handler, you tell a continent instance to execute its </a:t>
            </a:r>
            <a:r>
              <a:rPr lang="en-NZ" baseline="0" dirty="0" err="1" smtClean="0"/>
              <a:t>runsimulation</a:t>
            </a:r>
            <a:r>
              <a:rPr lang="en-NZ" baseline="0" dirty="0" smtClean="0"/>
              <a:t> method.</a:t>
            </a:r>
          </a:p>
          <a:p>
            <a:pPr eaLnBrk="1" hangingPunct="1">
              <a:buFontTx/>
              <a:buChar char="•"/>
            </a:pPr>
            <a:r>
              <a:rPr lang="en-NZ" dirty="0" smtClean="0"/>
              <a:t>Again we see this very common pattern in OO of lots of code underneath, and by the time we get to the upper management, it’s just a simple method call.</a:t>
            </a:r>
          </a:p>
        </p:txBody>
      </p:sp>
      <p:sp>
        <p:nvSpPr>
          <p:cNvPr id="4" name="Slide Number Placeholder 3"/>
          <p:cNvSpPr>
            <a:spLocks noGrp="1"/>
          </p:cNvSpPr>
          <p:nvPr>
            <p:ph type="sldNum" sz="quarter" idx="5"/>
          </p:nvPr>
        </p:nvSpPr>
        <p:spPr/>
        <p:txBody>
          <a:bodyPr/>
          <a:lstStyle/>
          <a:p>
            <a:pPr>
              <a:defRPr/>
            </a:pPr>
            <a:fld id="{03DA43A9-31A8-4DBC-8EEF-6C7B22ECA52F}" type="slidenum">
              <a:rPr lang="en-NZ" smtClean="0"/>
              <a:pPr>
                <a:defRPr/>
              </a:pPr>
              <a:t>28</a:t>
            </a:fld>
            <a:endParaRPr lang="en-NZ"/>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The pattern we just made is an example of the “Abstract Factory Pattern”</a:t>
            </a:r>
          </a:p>
          <a:p>
            <a:pPr eaLnBrk="1" hangingPunct="1">
              <a:spcBef>
                <a:spcPct val="0"/>
              </a:spcBef>
              <a:buFontTx/>
              <a:buChar char="•"/>
            </a:pPr>
            <a:r>
              <a:rPr lang="en-NZ" dirty="0" smtClean="0"/>
              <a:t>You have an abstract factory (our</a:t>
            </a:r>
            <a:r>
              <a:rPr lang="en-NZ" baseline="0" dirty="0" smtClean="0"/>
              <a:t> interface)</a:t>
            </a:r>
            <a:r>
              <a:rPr lang="en-NZ" dirty="0" smtClean="0"/>
              <a:t>, and appropriate concrete implementations of it</a:t>
            </a:r>
          </a:p>
          <a:p>
            <a:pPr eaLnBrk="1" hangingPunct="1">
              <a:spcBef>
                <a:spcPct val="0"/>
              </a:spcBef>
              <a:buFontTx/>
              <a:buChar char="•"/>
            </a:pPr>
            <a:endParaRPr lang="en-NZ" dirty="0" smtClean="0"/>
          </a:p>
          <a:p>
            <a:pPr eaLnBrk="1" hangingPunct="1">
              <a:spcBef>
                <a:spcPct val="0"/>
              </a:spcBef>
              <a:buFontTx/>
              <a:buChar char="•"/>
            </a:pPr>
            <a:r>
              <a:rPr lang="en-NZ" dirty="0" smtClean="0"/>
              <a:t>Here is the official diagram for the Abstract Factory Pattern.</a:t>
            </a:r>
          </a:p>
          <a:p>
            <a:pPr eaLnBrk="1" hangingPunct="1">
              <a:spcBef>
                <a:spcPct val="0"/>
              </a:spcBef>
              <a:buFontTx/>
              <a:buChar char="•"/>
            </a:pPr>
            <a:r>
              <a:rPr lang="en-NZ" dirty="0" smtClean="0"/>
              <a:t>These sorts of diagrams are often presented for the design patterns.</a:t>
            </a:r>
          </a:p>
          <a:p>
            <a:pPr eaLnBrk="1" hangingPunct="1">
              <a:spcBef>
                <a:spcPct val="0"/>
              </a:spcBef>
              <a:buFontTx/>
              <a:buChar char="•"/>
            </a:pPr>
            <a:r>
              <a:rPr lang="en-NZ" dirty="0" smtClean="0"/>
              <a:t>The solid lines are “needs” or “uses”  (i.e. composition or aggregation).</a:t>
            </a:r>
          </a:p>
          <a:p>
            <a:pPr eaLnBrk="1" hangingPunct="1">
              <a:spcBef>
                <a:spcPct val="0"/>
              </a:spcBef>
              <a:buFontTx/>
              <a:buChar char="•"/>
            </a:pPr>
            <a:r>
              <a:rPr lang="en-NZ" dirty="0" smtClean="0"/>
              <a:t>The dotted lines are “creates”.</a:t>
            </a:r>
          </a:p>
          <a:p>
            <a:pPr eaLnBrk="1" hangingPunct="1">
              <a:spcBef>
                <a:spcPct val="0"/>
              </a:spcBef>
              <a:buFontTx/>
              <a:buChar char="•"/>
            </a:pPr>
            <a:r>
              <a:rPr lang="en-NZ" dirty="0" smtClean="0"/>
              <a:t>The hollow arrows are inheritance, like always.</a:t>
            </a:r>
          </a:p>
          <a:p>
            <a:pPr eaLnBrk="1" hangingPunct="1">
              <a:spcBef>
                <a:spcPct val="0"/>
              </a:spcBef>
              <a:buFontTx/>
              <a:buChar char="•"/>
            </a:pPr>
            <a:endParaRPr lang="en-NZ" dirty="0" smtClean="0"/>
          </a:p>
          <a:p>
            <a:pPr eaLnBrk="1" hangingPunct="1">
              <a:spcBef>
                <a:spcPct val="0"/>
              </a:spcBef>
              <a:buFontTx/>
              <a:buChar char="•"/>
            </a:pPr>
            <a:r>
              <a:rPr lang="en-NZ" dirty="0" smtClean="0"/>
              <a:t>So you have a Client that needs one</a:t>
            </a:r>
            <a:r>
              <a:rPr lang="en-NZ" baseline="0" dirty="0" smtClean="0"/>
              <a:t> or more products. (Here called Products A and B; there could of course be more.)</a:t>
            </a:r>
          </a:p>
          <a:p>
            <a:pPr eaLnBrk="1" hangingPunct="1">
              <a:spcBef>
                <a:spcPct val="0"/>
              </a:spcBef>
              <a:buFontTx/>
              <a:buChar char="•"/>
            </a:pPr>
            <a:r>
              <a:rPr lang="en-NZ" b="1" i="1" baseline="0" dirty="0" smtClean="0"/>
              <a:t>Instead of creating the products itself, it uses a factory</a:t>
            </a:r>
            <a:r>
              <a:rPr lang="en-NZ" baseline="0" dirty="0" smtClean="0"/>
              <a:t>, but it uses </a:t>
            </a:r>
            <a:r>
              <a:rPr lang="en-NZ" b="1" baseline="0" dirty="0" smtClean="0"/>
              <a:t>an abstract factory</a:t>
            </a:r>
            <a:r>
              <a:rPr lang="en-NZ" b="0" baseline="0" dirty="0" smtClean="0"/>
              <a:t> – in our example, an interface, but it can also work with an abstract base class – so that different versions of our client could have different concrete instantiations of the factory.</a:t>
            </a:r>
            <a:endParaRPr lang="en-NZ" dirty="0" smtClean="0"/>
          </a:p>
          <a:p>
            <a:pPr eaLnBrk="1" hangingPunct="1">
              <a:spcBef>
                <a:spcPct val="0"/>
              </a:spcBef>
              <a:buFontTx/>
              <a:buChar char="•"/>
            </a:pPr>
            <a:r>
              <a:rPr lang="en-NZ" dirty="0" smtClean="0"/>
              <a:t>The client gets a concrete factory (a class</a:t>
            </a:r>
            <a:r>
              <a:rPr lang="en-NZ" baseline="0" dirty="0" smtClean="0"/>
              <a:t> that implements the interface or abstract base class) which creates concrete instances of the products that it needs.</a:t>
            </a:r>
          </a:p>
          <a:p>
            <a:pPr eaLnBrk="1" hangingPunct="1">
              <a:spcBef>
                <a:spcPct val="0"/>
              </a:spcBef>
              <a:buFontTx/>
              <a:buChar char="•"/>
            </a:pPr>
            <a:endParaRPr lang="en-NZ" dirty="0" smtClean="0"/>
          </a:p>
          <a:p>
            <a:pPr eaLnBrk="1" hangingPunct="1">
              <a:spcBef>
                <a:spcPct val="0"/>
              </a:spcBef>
              <a:buFontTx/>
              <a:buChar char="•"/>
            </a:pPr>
            <a:r>
              <a:rPr lang="en-NZ" dirty="0" smtClean="0"/>
              <a:t>For us, the client is the Continent child,</a:t>
            </a:r>
            <a:r>
              <a:rPr lang="en-NZ" baseline="0" dirty="0" smtClean="0"/>
              <a:t> </a:t>
            </a:r>
            <a:r>
              <a:rPr lang="en-NZ" dirty="0" smtClean="0"/>
              <a:t>the </a:t>
            </a:r>
            <a:r>
              <a:rPr lang="en-NZ" dirty="0" err="1" smtClean="0"/>
              <a:t>AbstractProducts</a:t>
            </a:r>
            <a:r>
              <a:rPr lang="en-NZ" baseline="0" dirty="0" smtClean="0"/>
              <a:t> are the Animals</a:t>
            </a:r>
            <a:r>
              <a:rPr lang="en-NZ" dirty="0" smtClean="0"/>
              <a:t>. That is “Continents need Animals”</a:t>
            </a:r>
          </a:p>
          <a:p>
            <a:pPr eaLnBrk="1" hangingPunct="1">
              <a:spcBef>
                <a:spcPct val="0"/>
              </a:spcBef>
              <a:buFontTx/>
              <a:buChar char="•"/>
            </a:pPr>
            <a:r>
              <a:rPr lang="en-NZ" dirty="0" smtClean="0"/>
              <a:t>They need the abstract factory </a:t>
            </a:r>
            <a:r>
              <a:rPr lang="en-NZ" dirty="0" err="1" smtClean="0"/>
              <a:t>AnimalFactory</a:t>
            </a:r>
            <a:r>
              <a:rPr lang="en-NZ" dirty="0" smtClean="0"/>
              <a:t>, which is instantiated as concrete version </a:t>
            </a:r>
            <a:r>
              <a:rPr lang="en-NZ" dirty="0" err="1" smtClean="0"/>
              <a:t>NorthAmericanAnimalFactory</a:t>
            </a:r>
            <a:r>
              <a:rPr lang="en-NZ" baseline="0" dirty="0" smtClean="0"/>
              <a:t> or </a:t>
            </a:r>
            <a:r>
              <a:rPr lang="en-NZ" dirty="0" err="1" smtClean="0"/>
              <a:t>AustralianAnimalFactory</a:t>
            </a:r>
            <a:endParaRPr lang="en-NZ" dirty="0" smtClean="0"/>
          </a:p>
          <a:p>
            <a:pPr eaLnBrk="1" hangingPunct="1">
              <a:spcBef>
                <a:spcPct val="0"/>
              </a:spcBef>
              <a:buFontTx/>
              <a:buChar char="•"/>
            </a:pPr>
            <a:r>
              <a:rPr lang="en-NZ" dirty="0" smtClean="0"/>
              <a:t> Sometimes, reading the diagram is harder than writing the code…</a:t>
            </a:r>
          </a:p>
          <a:p>
            <a:pPr eaLnBrk="1" hangingPunct="1">
              <a:spcBef>
                <a:spcPct val="0"/>
              </a:spcBef>
              <a:buFontTx/>
              <a:buChar char="•"/>
            </a:pPr>
            <a:r>
              <a:rPr lang="en-NZ" dirty="0" smtClean="0"/>
              <a:t>In practical, we will build several examples using the Abstract Factory Pattern.</a:t>
            </a:r>
          </a:p>
        </p:txBody>
      </p:sp>
      <p:sp>
        <p:nvSpPr>
          <p:cNvPr id="64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630A78-2DCC-432E-BE40-3C0D59ECC3B0}" type="slidenum">
              <a:rPr lang="en-NZ" smtClean="0"/>
              <a:pPr fontAlgn="base">
                <a:spcBef>
                  <a:spcPct val="0"/>
                </a:spcBef>
                <a:spcAft>
                  <a:spcPct val="0"/>
                </a:spcAft>
                <a:defRPr/>
              </a:pPr>
              <a:t>29</a:t>
            </a:fld>
            <a:endParaRPr lang="en-NZ"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673" indent="-171673" eaLnBrk="1" hangingPunct="1">
              <a:spcBef>
                <a:spcPct val="0"/>
              </a:spcBef>
              <a:buFont typeface="Arial" pitchFamily="34" charset="0"/>
              <a:buChar char="•"/>
            </a:pPr>
            <a:r>
              <a:rPr lang="en-NZ" dirty="0" smtClean="0"/>
              <a:t>So here is the game character class hierarchy...</a:t>
            </a:r>
          </a:p>
          <a:p>
            <a:pPr marL="171673" indent="-171673" eaLnBrk="1" hangingPunct="1">
              <a:spcBef>
                <a:spcPct val="0"/>
              </a:spcBef>
              <a:buFont typeface="Arial" pitchFamily="34" charset="0"/>
              <a:buChar char="•"/>
            </a:pPr>
            <a:r>
              <a:rPr lang="en-NZ" dirty="0" smtClean="0"/>
              <a:t>In reality these classes are so simple we might not make this architecture, we’d just set the message string and text colour and get on with it. But we make these separate classes on the assumption that in a real game the characters would be complex things with some common data and methods and some need for polymorphism, as we have often seen.</a:t>
            </a:r>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D3F8A5-694D-4F99-AF16-DF7EE1D6F33C}" type="slidenum">
              <a:rPr lang="en-NZ" smtClean="0"/>
              <a:pPr fontAlgn="base">
                <a:spcBef>
                  <a:spcPct val="0"/>
                </a:spcBef>
                <a:spcAft>
                  <a:spcPct val="0"/>
                </a:spcAft>
                <a:defRPr/>
              </a:pPr>
              <a:t>3</a:t>
            </a:fld>
            <a:endParaRPr lang="en-NZ"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FontTx/>
              <a:buChar char="•"/>
            </a:pPr>
            <a:r>
              <a:rPr lang="en-NZ" dirty="0" smtClean="0"/>
              <a:t>There is another common factory pattern in the </a:t>
            </a:r>
            <a:r>
              <a:rPr lang="en-NZ" dirty="0" err="1" smtClean="0"/>
              <a:t>GoF</a:t>
            </a:r>
            <a:r>
              <a:rPr lang="en-NZ" dirty="0" smtClean="0"/>
              <a:t>, the factory method pattern</a:t>
            </a:r>
          </a:p>
          <a:p>
            <a:pPr eaLnBrk="1" hangingPunct="1">
              <a:buFontTx/>
              <a:buChar char="•"/>
            </a:pPr>
            <a:r>
              <a:rPr lang="en-NZ" dirty="0" smtClean="0"/>
              <a:t>Used when there is only one kind of product being produced</a:t>
            </a:r>
          </a:p>
          <a:p>
            <a:pPr eaLnBrk="1" hangingPunct="1">
              <a:buFontTx/>
              <a:buChar char="•"/>
            </a:pPr>
            <a:r>
              <a:rPr lang="en-NZ" dirty="0" smtClean="0"/>
              <a:t>This is the case for animal world, so it could be implemented this way,</a:t>
            </a:r>
            <a:r>
              <a:rPr lang="en-NZ" baseline="0" dirty="0" smtClean="0"/>
              <a:t> although we will do the full Abstract Factory Pattern, to get the experience of building one.</a:t>
            </a:r>
            <a:endParaRPr lang="en-NZ" dirty="0" smtClean="0"/>
          </a:p>
          <a:p>
            <a:pPr eaLnBrk="1" hangingPunct="1">
              <a:buFontTx/>
              <a:buChar char="•"/>
            </a:pPr>
            <a:r>
              <a:rPr lang="en-NZ" dirty="0" smtClean="0"/>
              <a:t>If you are interested, you can do this as an extra exercise.</a:t>
            </a:r>
          </a:p>
          <a:p>
            <a:pPr eaLnBrk="1" hangingPunct="1">
              <a:buFontTx/>
              <a:buChar char="•"/>
            </a:pPr>
            <a:r>
              <a:rPr lang="en-NZ" dirty="0" smtClean="0"/>
              <a:t>So the switch statement actually becomes part of the Continent class code</a:t>
            </a:r>
          </a:p>
        </p:txBody>
      </p:sp>
      <p:sp>
        <p:nvSpPr>
          <p:cNvPr id="4" name="Slide Number Placeholder 3"/>
          <p:cNvSpPr>
            <a:spLocks noGrp="1"/>
          </p:cNvSpPr>
          <p:nvPr>
            <p:ph type="sldNum" sz="quarter" idx="5"/>
          </p:nvPr>
        </p:nvSpPr>
        <p:spPr/>
        <p:txBody>
          <a:bodyPr/>
          <a:lstStyle/>
          <a:p>
            <a:pPr>
              <a:defRPr/>
            </a:pPr>
            <a:fld id="{8F8441AD-C0BF-46F3-A7F6-10DE77879F66}" type="slidenum">
              <a:rPr lang="en-NZ" smtClean="0"/>
              <a:pPr>
                <a:defRPr/>
              </a:pPr>
              <a:t>30</a:t>
            </a:fld>
            <a:endParaRPr lang="en-NZ"/>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31</a:t>
            </a:fld>
            <a:endParaRPr lang="en-NZ"/>
          </a:p>
        </p:txBody>
      </p:sp>
    </p:spTree>
    <p:extLst>
      <p:ext uri="{BB962C8B-B14F-4D97-AF65-F5344CB8AC3E}">
        <p14:creationId xmlns="" xmlns:p14="http://schemas.microsoft.com/office/powerpoint/2010/main" val="24209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 typeface="Arial" pitchFamily="34" charset="0"/>
              <a:buChar char="•"/>
            </a:pPr>
            <a:r>
              <a:rPr lang="en-NZ" dirty="0" smtClean="0"/>
              <a:t>The </a:t>
            </a:r>
            <a:r>
              <a:rPr lang="en-NZ" dirty="0" err="1" smtClean="0"/>
              <a:t>ppt</a:t>
            </a:r>
            <a:r>
              <a:rPr lang="en-NZ" dirty="0" smtClean="0"/>
              <a:t> on the I: drive does not contain the code.</a:t>
            </a:r>
            <a:r>
              <a:rPr lang="en-NZ" baseline="0" dirty="0" smtClean="0"/>
              <a:t> Just copying the code won’t really teach you anything. Much better to work it </a:t>
            </a:r>
            <a:r>
              <a:rPr lang="en-NZ" baseline="0" smtClean="0"/>
              <a:t>our yourself.</a:t>
            </a:r>
            <a:endParaRPr lang="en-NZ" dirty="0" smtClean="0"/>
          </a:p>
          <a:p>
            <a:pPr eaLnBrk="1" hangingPunct="1">
              <a:spcBef>
                <a:spcPct val="0"/>
              </a:spcBef>
              <a:buFont typeface="Arial" pitchFamily="34" charset="0"/>
              <a:buChar char="•"/>
            </a:pPr>
            <a:r>
              <a:rPr lang="en-NZ" dirty="0" smtClean="0"/>
              <a:t>Get this done before Friday.</a:t>
            </a:r>
          </a:p>
          <a:p>
            <a:pPr eaLnBrk="1" hangingPunct="1">
              <a:spcBef>
                <a:spcPct val="0"/>
              </a:spcBef>
              <a:buFont typeface="Arial" pitchFamily="34" charset="0"/>
              <a:buChar char="•"/>
            </a:pPr>
            <a:r>
              <a:rPr lang="en-NZ" dirty="0" smtClean="0"/>
              <a:t>We will see more of the factory pattern in class on Friday.</a:t>
            </a:r>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82A12E-5A72-450F-96F0-B48F4B0DE158}" type="slidenum">
              <a:rPr lang="en-NZ" smtClean="0"/>
              <a:pPr fontAlgn="base">
                <a:spcBef>
                  <a:spcPct val="0"/>
                </a:spcBef>
                <a:spcAft>
                  <a:spcPct val="0"/>
                </a:spcAft>
                <a:defRPr/>
              </a:pPr>
              <a:t>32</a:t>
            </a:fld>
            <a:endParaRPr lang="en-NZ"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Here is the base class</a:t>
            </a:r>
          </a:p>
          <a:p>
            <a:pPr eaLnBrk="1" hangingPunct="1">
              <a:spcBef>
                <a:spcPct val="0"/>
              </a:spcBef>
              <a:buFontTx/>
              <a:buChar char="•"/>
            </a:pPr>
            <a:r>
              <a:rPr lang="en-NZ" dirty="0" smtClean="0"/>
              <a:t>Returning</a:t>
            </a:r>
            <a:r>
              <a:rPr lang="en-NZ" baseline="0" dirty="0" smtClean="0"/>
              <a:t> a string isn’t enough here because of the coloured text, so we are giving the object access to its display control.</a:t>
            </a:r>
          </a:p>
          <a:p>
            <a:pPr eaLnBrk="1" hangingPunct="1">
              <a:spcBef>
                <a:spcPct val="0"/>
              </a:spcBef>
              <a:buFontTx/>
              <a:buChar char="•"/>
            </a:pPr>
            <a:r>
              <a:rPr lang="en-NZ" baseline="0" dirty="0" smtClean="0"/>
              <a:t>The alternative (requiring the form to request the colour and change the </a:t>
            </a:r>
            <a:r>
              <a:rPr lang="en-NZ" baseline="0" dirty="0" err="1" smtClean="0"/>
              <a:t>rtb</a:t>
            </a:r>
            <a:r>
              <a:rPr lang="en-NZ" baseline="0" dirty="0" smtClean="0"/>
              <a:t>) is obviously too coupled.</a:t>
            </a:r>
          </a:p>
          <a:p>
            <a:pPr eaLnBrk="1" hangingPunct="1">
              <a:spcBef>
                <a:spcPct val="0"/>
              </a:spcBef>
              <a:buFontTx/>
              <a:buChar char="•"/>
            </a:pPr>
            <a:r>
              <a:rPr lang="en-NZ" baseline="0" dirty="0" smtClean="0"/>
              <a:t>We see the importance of using the right technique for the computational situation.</a:t>
            </a:r>
            <a:endParaRPr lang="en-NZ" dirty="0" smtClean="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410065-61FB-4D67-9CB1-A2C211FED2B9}" type="slidenum">
              <a:rPr lang="en-NZ" smtClean="0"/>
              <a:pPr fontAlgn="base">
                <a:spcBef>
                  <a:spcPct val="0"/>
                </a:spcBef>
                <a:spcAft>
                  <a:spcPct val="0"/>
                </a:spcAft>
                <a:defRPr/>
              </a:pPr>
              <a:t>4</a:t>
            </a:fld>
            <a:endParaRPr lang="en-NZ"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And here are two of the concrete child classes</a:t>
            </a:r>
          </a:p>
          <a:p>
            <a:pPr eaLnBrk="1" hangingPunct="1">
              <a:spcBef>
                <a:spcPct val="0"/>
              </a:spcBef>
              <a:buFontTx/>
              <a:buChar char="•"/>
            </a:pPr>
            <a:r>
              <a:rPr lang="en-NZ" dirty="0" smtClean="0"/>
              <a:t>They inherit their required behaviour, so they only need to set up their class-specific data values in a constructor.</a:t>
            </a:r>
          </a:p>
          <a:p>
            <a:pPr eaLnBrk="1" hangingPunct="1">
              <a:spcBef>
                <a:spcPct val="0"/>
              </a:spcBef>
              <a:buFontTx/>
              <a:buChar char="•"/>
            </a:pPr>
            <a:r>
              <a:rPr lang="en-NZ" dirty="0" smtClean="0"/>
              <a:t>The others you can figure out</a:t>
            </a:r>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BCEA23-5A00-47F7-BCC7-6180B31A648F}" type="slidenum">
              <a:rPr lang="en-NZ" smtClean="0"/>
              <a:pPr fontAlgn="base">
                <a:spcBef>
                  <a:spcPct val="0"/>
                </a:spcBef>
                <a:spcAft>
                  <a:spcPct val="0"/>
                </a:spcAft>
                <a:defRPr/>
              </a:pPr>
              <a:t>5</a:t>
            </a:fld>
            <a:endParaRPr lang="en-NZ"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Char char="•"/>
            </a:pPr>
            <a:r>
              <a:rPr lang="en-NZ" dirty="0" smtClean="0"/>
              <a:t>Here is </a:t>
            </a:r>
            <a:r>
              <a:rPr lang="en-NZ" dirty="0" err="1" smtClean="0"/>
              <a:t>GameEngine</a:t>
            </a:r>
            <a:endParaRPr lang="en-NZ" dirty="0" smtClean="0"/>
          </a:p>
          <a:p>
            <a:pPr defTabSz="915589" eaLnBrk="1" hangingPunct="1">
              <a:spcBef>
                <a:spcPct val="0"/>
              </a:spcBef>
              <a:buFontTx/>
              <a:buChar char="•"/>
              <a:defRPr/>
            </a:pPr>
            <a:r>
              <a:rPr lang="en-NZ" dirty="0" smtClean="0"/>
              <a:t>Its list of characters</a:t>
            </a:r>
          </a:p>
          <a:p>
            <a:pPr defTabSz="915589" eaLnBrk="1" hangingPunct="1">
              <a:spcBef>
                <a:spcPct val="0"/>
              </a:spcBef>
              <a:buFontTx/>
              <a:buChar char="•"/>
              <a:defRPr/>
            </a:pPr>
            <a:r>
              <a:rPr lang="en-NZ" dirty="0" smtClean="0"/>
              <a:t>A constant to tell it how many character types it can choose from</a:t>
            </a:r>
            <a:r>
              <a:rPr lang="en-NZ" baseline="0" dirty="0" smtClean="0"/>
              <a:t> and how many it needs (the number of doors)</a:t>
            </a:r>
            <a:endParaRPr lang="en-NZ" dirty="0" smtClean="0"/>
          </a:p>
          <a:p>
            <a:pPr eaLnBrk="1" hangingPunct="1">
              <a:spcBef>
                <a:spcPct val="0"/>
              </a:spcBef>
              <a:buFontTx/>
              <a:buChar char="•"/>
            </a:pPr>
            <a:r>
              <a:rPr lang="en-NZ" dirty="0" smtClean="0"/>
              <a:t>A </a:t>
            </a:r>
            <a:r>
              <a:rPr lang="en-NZ" baseline="0" dirty="0" smtClean="0"/>
              <a:t> </a:t>
            </a:r>
            <a:r>
              <a:rPr lang="en-NZ" baseline="0" dirty="0" err="1" smtClean="0"/>
              <a:t>richTextBox</a:t>
            </a:r>
            <a:r>
              <a:rPr lang="en-NZ" baseline="0" dirty="0" smtClean="0"/>
              <a:t> </a:t>
            </a:r>
            <a:r>
              <a:rPr lang="en-NZ" dirty="0" smtClean="0"/>
              <a:t>to pass</a:t>
            </a:r>
            <a:r>
              <a:rPr lang="en-NZ" baseline="0" dirty="0" smtClean="0"/>
              <a:t> into the characters when he creates them</a:t>
            </a:r>
            <a:endParaRPr lang="en-NZ" dirty="0" smtClean="0"/>
          </a:p>
          <a:p>
            <a:pPr eaLnBrk="1" hangingPunct="1">
              <a:spcBef>
                <a:spcPct val="0"/>
              </a:spcBef>
              <a:buFontTx/>
              <a:buChar char="•"/>
            </a:pPr>
            <a:r>
              <a:rPr lang="en-NZ" dirty="0" smtClean="0"/>
              <a:t>A random generator</a:t>
            </a:r>
          </a:p>
          <a:p>
            <a:pPr eaLnBrk="1" hangingPunct="1">
              <a:spcBef>
                <a:spcPct val="0"/>
              </a:spcBef>
              <a:buFontTx/>
              <a:buChar char="•"/>
            </a:pPr>
            <a:r>
              <a:rPr lang="en-NZ" dirty="0" smtClean="0"/>
              <a:t>Methods: constructor, game setup and game play</a:t>
            </a:r>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7DBC62-1502-402D-A5A1-44FA08CC325F}" type="slidenum">
              <a:rPr lang="en-NZ" smtClean="0"/>
              <a:pPr fontAlgn="base">
                <a:spcBef>
                  <a:spcPct val="0"/>
                </a:spcBef>
                <a:spcAft>
                  <a:spcPct val="0"/>
                </a:spcAft>
                <a:defRPr/>
              </a:pPr>
              <a:t>6</a:t>
            </a:fld>
            <a:endParaRPr lang="en-NZ"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The start of the class, showing the class data</a:t>
            </a:r>
            <a:r>
              <a:rPr lang="en-NZ" baseline="0" dirty="0" smtClean="0"/>
              <a:t> fields</a:t>
            </a:r>
            <a:endParaRPr lang="en-NZ"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7</a:t>
            </a:fld>
            <a:endParaRPr lang="en-NZ"/>
          </a:p>
        </p:txBody>
      </p:sp>
    </p:spTree>
    <p:extLst>
      <p:ext uri="{BB962C8B-B14F-4D97-AF65-F5344CB8AC3E}">
        <p14:creationId xmlns="" xmlns:p14="http://schemas.microsoft.com/office/powerpoint/2010/main" val="2869706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Constructor</a:t>
            </a:r>
            <a:endParaRPr lang="en-NZ"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8</a:t>
            </a:fld>
            <a:endParaRPr lang="en-NZ"/>
          </a:p>
        </p:txBody>
      </p:sp>
    </p:spTree>
    <p:extLst>
      <p:ext uri="{BB962C8B-B14F-4D97-AF65-F5344CB8AC3E}">
        <p14:creationId xmlns="" xmlns:p14="http://schemas.microsoft.com/office/powerpoint/2010/main" val="1677018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673" indent="-171673">
              <a:buFont typeface="Arial" pitchFamily="34" charset="0"/>
              <a:buChar char="•"/>
            </a:pPr>
            <a:r>
              <a:rPr lang="en-NZ" dirty="0" smtClean="0"/>
              <a:t>The </a:t>
            </a:r>
            <a:r>
              <a:rPr lang="en-NZ" dirty="0" err="1" smtClean="0"/>
              <a:t>PlayGame</a:t>
            </a:r>
            <a:r>
              <a:rPr lang="en-NZ" dirty="0" smtClean="0"/>
              <a:t> method…</a:t>
            </a:r>
          </a:p>
          <a:p>
            <a:pPr marL="171673" indent="-171673">
              <a:buFont typeface="Arial" pitchFamily="34" charset="0"/>
              <a:buChar char="•"/>
            </a:pPr>
            <a:r>
              <a:rPr lang="en-NZ" dirty="0" smtClean="0"/>
              <a:t>The</a:t>
            </a:r>
            <a:r>
              <a:rPr lang="en-NZ" baseline="0" dirty="0" smtClean="0"/>
              <a:t> Form (actually the </a:t>
            </a:r>
            <a:r>
              <a:rPr lang="en-NZ" baseline="0" dirty="0" err="1" smtClean="0"/>
              <a:t>pictureBox</a:t>
            </a:r>
            <a:r>
              <a:rPr lang="en-NZ" baseline="0" dirty="0" smtClean="0"/>
              <a:t> </a:t>
            </a:r>
            <a:r>
              <a:rPr lang="en-NZ" baseline="0" dirty="0" err="1" smtClean="0"/>
              <a:t>onclick</a:t>
            </a:r>
            <a:r>
              <a:rPr lang="en-NZ" baseline="0" dirty="0" smtClean="0"/>
              <a:t> handler) will pass in the index.</a:t>
            </a:r>
          </a:p>
          <a:p>
            <a:pPr marL="171673" indent="-171673">
              <a:buFont typeface="Arial" pitchFamily="34" charset="0"/>
              <a:buChar char="•"/>
            </a:pPr>
            <a:r>
              <a:rPr lang="en-NZ" baseline="0" dirty="0" smtClean="0"/>
              <a:t>Grab it and call that character’s </a:t>
            </a:r>
            <a:r>
              <a:rPr lang="en-NZ" baseline="0" dirty="0" err="1" smtClean="0"/>
              <a:t>DisplayMessage</a:t>
            </a:r>
            <a:r>
              <a:rPr lang="en-NZ" baseline="0" dirty="0" smtClean="0"/>
              <a:t>(), which handles the coloured writing.</a:t>
            </a:r>
          </a:p>
          <a:p>
            <a:pPr marL="171673" indent="-171673">
              <a:buFont typeface="Arial" pitchFamily="34" charset="0"/>
              <a:buChar char="•"/>
            </a:pPr>
            <a:r>
              <a:rPr lang="en-NZ" baseline="0" dirty="0" smtClean="0"/>
              <a:t>Let’s just see what that looks like in the Form….</a:t>
            </a:r>
            <a:endParaRPr lang="en-NZ" dirty="0"/>
          </a:p>
        </p:txBody>
      </p:sp>
      <p:sp>
        <p:nvSpPr>
          <p:cNvPr id="4" name="Slide Number Placeholder 3"/>
          <p:cNvSpPr>
            <a:spLocks noGrp="1"/>
          </p:cNvSpPr>
          <p:nvPr>
            <p:ph type="sldNum" sz="quarter" idx="10"/>
          </p:nvPr>
        </p:nvSpPr>
        <p:spPr/>
        <p:txBody>
          <a:bodyPr/>
          <a:lstStyle/>
          <a:p>
            <a:pPr>
              <a:defRPr/>
            </a:pPr>
            <a:fld id="{69566968-91FB-4359-BF69-24C3AC44048B}" type="slidenum">
              <a:rPr lang="en-NZ" smtClean="0"/>
              <a:pPr>
                <a:defRPr/>
              </a:pPr>
              <a:t>9</a:t>
            </a:fld>
            <a:endParaRPr lang="en-NZ"/>
          </a:p>
        </p:txBody>
      </p:sp>
    </p:spTree>
    <p:extLst>
      <p:ext uri="{BB962C8B-B14F-4D97-AF65-F5344CB8AC3E}">
        <p14:creationId xmlns="" xmlns:p14="http://schemas.microsoft.com/office/powerpoint/2010/main" val="1677018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7A86A037-4968-4755-BFD3-E916D6F4F2E4}" type="datetimeFigureOut">
              <a:rPr lang="en-US" smtClean="0"/>
              <a:pPr>
                <a:defRPr/>
              </a:pPr>
              <a:t>3/18/2014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FB2D282-EC62-49FE-834A-3F7EF378750A}"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6A360A7-2A0C-440D-88C2-C93998BB3A7A}" type="datetimeFigureOut">
              <a:rPr lang="en-US" smtClean="0"/>
              <a:pPr>
                <a:defRPr/>
              </a:pPr>
              <a:t>3/18/2014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D8B63DB-FF7F-47E6-B03B-4AB9EC84EC8D}"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935972A-62F4-4CD6-844D-07CA18E9664C}" type="datetimeFigureOut">
              <a:rPr lang="en-US" smtClean="0"/>
              <a:pPr>
                <a:defRPr/>
              </a:pPr>
              <a:t>3/18/2014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1143D26-A72F-427A-BE33-DCCBBD831AB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7987862F-4FB2-4DF0-8480-8E08992C715B}" type="datetimeFigureOut">
              <a:rPr lang="en-US" smtClean="0"/>
              <a:pPr>
                <a:defRPr/>
              </a:pPr>
              <a:t>3/18/2014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6FCCC5F-AA70-4B76-B4F8-6665395E7664}"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42FFBE4-BA91-4352-B741-01A52577AD2B}" type="datetimeFigureOut">
              <a:rPr lang="en-US" smtClean="0"/>
              <a:pPr>
                <a:defRPr/>
              </a:pPr>
              <a:t>3/18/2014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CBEC2E2-B076-43C8-8CBF-98C4D56199D9}"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F143F65B-94F3-49F0-9C2F-CC7853DC54EE}" type="datetimeFigureOut">
              <a:rPr lang="en-US" smtClean="0"/>
              <a:pPr>
                <a:defRPr/>
              </a:pPr>
              <a:t>3/18/2014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76635BD-042A-4774-8323-DC23BFA49A37}"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5D89420A-01BB-456F-AC70-611FBCBE2155}" type="datetimeFigureOut">
              <a:rPr lang="en-US" smtClean="0"/>
              <a:pPr>
                <a:defRPr/>
              </a:pPr>
              <a:t>3/18/2014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41D52A7-88F0-4747-9853-A0A6FC40DED6}"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2CAB1065-542E-487B-97BF-704A328F5058}" type="datetimeFigureOut">
              <a:rPr lang="en-US" smtClean="0"/>
              <a:pPr>
                <a:defRPr/>
              </a:pPr>
              <a:t>3/18/2014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7DFC082-E604-4FA4-AD80-0B190E693EB8}"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07FA213-BDFF-42C8-BD61-7CFCC5943989}" type="datetimeFigureOut">
              <a:rPr lang="en-US" smtClean="0"/>
              <a:pPr>
                <a:defRPr/>
              </a:pPr>
              <a:t>3/18/2014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A33CCA2-57C3-4FFE-B230-2735D64F261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9DC88EE-421A-43D8-AD24-80A62E269A18}" type="datetimeFigureOut">
              <a:rPr lang="en-US" smtClean="0"/>
              <a:pPr>
                <a:defRPr/>
              </a:pPr>
              <a:t>3/18/2014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550ED8B-D97D-4196-B659-D0A8AAE81232}"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C120578-5FD9-4DCB-AF9C-F3E0CD088D49}" type="datetimeFigureOut">
              <a:rPr lang="en-US" smtClean="0"/>
              <a:pPr>
                <a:defRPr/>
              </a:pPr>
              <a:t>3/18/2014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FB6CBEE-4CB9-47AB-830F-0DCBE577DBE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C838EB97-F669-4F3A-8BBB-E05D5906BAEB}" type="datetimeFigureOut">
              <a:rPr lang="en-US" smtClean="0"/>
              <a:pPr>
                <a:defRPr/>
              </a:pPr>
              <a:t>3/18/2014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E441D799-731F-4192-9003-D6C2FB0A206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9.jpeg"/><Relationship Id="rId7"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8.png"/><Relationship Id="rId10" Type="http://schemas.openxmlformats.org/officeDocument/2006/relationships/image" Target="../media/image24.jpeg"/><Relationship Id="rId4" Type="http://schemas.openxmlformats.org/officeDocument/2006/relationships/image" Target="../media/image17.png"/><Relationship Id="rId9"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1" fontAlgn="auto" hangingPunct="1">
              <a:spcAft>
                <a:spcPts val="0"/>
              </a:spcAft>
              <a:defRPr/>
            </a:pPr>
            <a:r>
              <a:rPr lang="en-NZ" dirty="0" smtClean="0"/>
              <a:t>Managing Object Creation</a:t>
            </a:r>
            <a:endParaRPr lang="en-NZ" dirty="0"/>
          </a:p>
        </p:txBody>
      </p:sp>
      <p:sp>
        <p:nvSpPr>
          <p:cNvPr id="9219" name="Subtitle 2"/>
          <p:cNvSpPr>
            <a:spLocks noGrp="1"/>
          </p:cNvSpPr>
          <p:nvPr>
            <p:ph type="subTitle" idx="1"/>
          </p:nvPr>
        </p:nvSpPr>
        <p:spPr/>
        <p:txBody>
          <a:bodyPr/>
          <a:lstStyle/>
          <a:p>
            <a:pPr eaLnBrk="1" hangingPunct="1"/>
            <a:r>
              <a:rPr lang="en-NZ" dirty="0" smtClean="0"/>
              <a:t>IN710 OOSD 2014</a:t>
            </a:r>
          </a:p>
          <a:p>
            <a:pPr eaLnBrk="1" hangingPunct="1"/>
            <a:r>
              <a:rPr lang="en-NZ" dirty="0" smtClean="0"/>
              <a:t>Session 5.1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NZ" smtClean="0"/>
              <a:t>The Mystery Door Game</a:t>
            </a:r>
          </a:p>
        </p:txBody>
      </p:sp>
      <p:pic>
        <p:nvPicPr>
          <p:cNvPr id="16389"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264" y="1752600"/>
            <a:ext cx="9116736" cy="1752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6390"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33400" y="3657600"/>
            <a:ext cx="3962400" cy="299535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NZ" smtClean="0"/>
              <a:t>The Mystery Door Game</a:t>
            </a:r>
          </a:p>
        </p:txBody>
      </p:sp>
      <p:sp>
        <p:nvSpPr>
          <p:cNvPr id="17411" name="Content Placeholder 2"/>
          <p:cNvSpPr>
            <a:spLocks noGrp="1"/>
          </p:cNvSpPr>
          <p:nvPr>
            <p:ph idx="1"/>
          </p:nvPr>
        </p:nvSpPr>
        <p:spPr/>
        <p:txBody>
          <a:bodyPr/>
          <a:lstStyle/>
          <a:p>
            <a:pPr eaLnBrk="1" hangingPunct="1"/>
            <a:endParaRPr lang="en-NZ" smtClean="0"/>
          </a:p>
        </p:txBody>
      </p:sp>
      <p:pic>
        <p:nvPicPr>
          <p:cNvPr id="17413"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 y="1600200"/>
            <a:ext cx="5086350" cy="485898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NZ" smtClean="0"/>
              <a:t>Useful Rule</a:t>
            </a:r>
          </a:p>
        </p:txBody>
      </p:sp>
      <p:sp>
        <p:nvSpPr>
          <p:cNvPr id="3" name="Content Placeholder 2"/>
          <p:cNvSpPr>
            <a:spLocks noGrp="1"/>
          </p:cNvSpPr>
          <p:nvPr>
            <p:ph idx="1"/>
          </p:nvPr>
        </p:nvSpPr>
        <p:spPr>
          <a:xfrm>
            <a:off x="457200" y="1600200"/>
            <a:ext cx="8458200" cy="4876800"/>
          </a:xfrm>
        </p:spPr>
        <p:txBody>
          <a:bodyPr/>
          <a:lstStyle/>
          <a:p>
            <a:pPr eaLnBrk="1" hangingPunct="1"/>
            <a:r>
              <a:rPr lang="en-NZ" dirty="0" smtClean="0"/>
              <a:t>“Encapsulate what varies”</a:t>
            </a:r>
          </a:p>
          <a:p>
            <a:pPr eaLnBrk="1" hangingPunct="1"/>
            <a:r>
              <a:rPr lang="en-NZ" dirty="0" smtClean="0"/>
              <a:t>In our game, one thing that might change is the production of game characters.</a:t>
            </a:r>
          </a:p>
        </p:txBody>
      </p:sp>
      <p:sp>
        <p:nvSpPr>
          <p:cNvPr id="5" name="Rectangle 4"/>
          <p:cNvSpPr/>
          <p:nvPr/>
        </p:nvSpPr>
        <p:spPr>
          <a:xfrm>
            <a:off x="457200" y="3581400"/>
            <a:ext cx="2438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NZ" sz="4800" dirty="0"/>
              <a:t>Game</a:t>
            </a:r>
            <a:endParaRPr lang="en-NZ" dirty="0"/>
          </a:p>
        </p:txBody>
      </p:sp>
      <p:sp>
        <p:nvSpPr>
          <p:cNvPr id="6" name="Rectangle 5"/>
          <p:cNvSpPr/>
          <p:nvPr/>
        </p:nvSpPr>
        <p:spPr>
          <a:xfrm>
            <a:off x="1981200" y="5257800"/>
            <a:ext cx="2438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NZ" sz="2800" dirty="0"/>
              <a:t>Character Factory</a:t>
            </a:r>
          </a:p>
        </p:txBody>
      </p:sp>
      <p:sp>
        <p:nvSpPr>
          <p:cNvPr id="7" name="Rectangle 6"/>
          <p:cNvSpPr/>
          <p:nvPr/>
        </p:nvSpPr>
        <p:spPr>
          <a:xfrm>
            <a:off x="6400800" y="5257800"/>
            <a:ext cx="2438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NZ" sz="3200" dirty="0"/>
              <a:t>Game Characters</a:t>
            </a:r>
          </a:p>
        </p:txBody>
      </p:sp>
      <p:cxnSp>
        <p:nvCxnSpPr>
          <p:cNvPr id="12" name="Straight Arrow Connector 11"/>
          <p:cNvCxnSpPr>
            <a:stCxn id="6" idx="3"/>
            <a:endCxn id="7" idx="1"/>
          </p:cNvCxnSpPr>
          <p:nvPr/>
        </p:nvCxnSpPr>
        <p:spPr>
          <a:xfrm>
            <a:off x="4419600" y="5829300"/>
            <a:ext cx="197961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647700" y="4762500"/>
            <a:ext cx="1371600" cy="1295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a:spLocks noChangeArrowheads="1"/>
          </p:cNvSpPr>
          <p:nvPr/>
        </p:nvSpPr>
        <p:spPr bwMode="auto">
          <a:xfrm>
            <a:off x="685800" y="5334000"/>
            <a:ext cx="7620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NZ" sz="2800">
                <a:latin typeface="Tw Cen MT" pitchFamily="34" charset="0"/>
              </a:rPr>
              <a:t>uses</a:t>
            </a:r>
          </a:p>
        </p:txBody>
      </p:sp>
      <p:sp>
        <p:nvSpPr>
          <p:cNvPr id="18" name="TextBox 17"/>
          <p:cNvSpPr txBox="1">
            <a:spLocks noChangeArrowheads="1"/>
          </p:cNvSpPr>
          <p:nvPr/>
        </p:nvSpPr>
        <p:spPr bwMode="auto">
          <a:xfrm>
            <a:off x="4800600" y="5343525"/>
            <a:ext cx="12192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NZ" sz="2800" dirty="0">
                <a:latin typeface="Tw Cen MT" pitchFamily="34" charset="0"/>
              </a:rPr>
              <a:t>creates</a:t>
            </a:r>
          </a:p>
        </p:txBody>
      </p:sp>
      <p:cxnSp>
        <p:nvCxnSpPr>
          <p:cNvPr id="4" name="Straight Arrow Connector 3"/>
          <p:cNvCxnSpPr>
            <a:stCxn id="5" idx="3"/>
          </p:cNvCxnSpPr>
          <p:nvPr/>
        </p:nvCxnSpPr>
        <p:spPr>
          <a:xfrm>
            <a:off x="2895600" y="4152900"/>
            <a:ext cx="4419600" cy="0"/>
          </a:xfrm>
          <a:prstGeom prst="straightConnector1">
            <a:avLst/>
          </a:prstGeom>
          <a:ln w="28575">
            <a:solidFill>
              <a:srgbClr val="FF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a:off x="7315200" y="4114800"/>
            <a:ext cx="304800" cy="1143000"/>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4800600" y="3581400"/>
            <a:ext cx="171713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NZ" sz="2800" dirty="0" smtClean="0">
                <a:solidFill>
                  <a:srgbClr val="FF0000"/>
                </a:solidFill>
                <a:latin typeface="Tw Cen MT" pitchFamily="34" charset="0"/>
              </a:rPr>
              <a:t>coupled </a:t>
            </a:r>
            <a:r>
              <a:rPr lang="en-NZ" sz="2800" dirty="0" smtClean="0">
                <a:solidFill>
                  <a:srgbClr val="FF0000"/>
                </a:solidFill>
                <a:latin typeface="Tw Cen MT" pitchFamily="34" charset="0"/>
                <a:sym typeface="Wingdings" pitchFamily="2" charset="2"/>
              </a:rPr>
              <a:t></a:t>
            </a:r>
            <a:endParaRPr lang="en-NZ" sz="2800" dirty="0">
              <a:solidFill>
                <a:srgbClr val="FF0000"/>
              </a:solidFill>
              <a:latin typeface="Tw Cen MT"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7" grpId="0"/>
      <p:bldP spid="18"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NZ" dirty="0" err="1" smtClean="0"/>
              <a:t>CharacterFactory</a:t>
            </a:r>
            <a:endParaRPr lang="en-NZ" dirty="0" smtClean="0"/>
          </a:p>
        </p:txBody>
      </p:sp>
      <p:sp>
        <p:nvSpPr>
          <p:cNvPr id="19459" name="Content Placeholder 2"/>
          <p:cNvSpPr>
            <a:spLocks noGrp="1"/>
          </p:cNvSpPr>
          <p:nvPr>
            <p:ph idx="1"/>
          </p:nvPr>
        </p:nvSpPr>
        <p:spPr/>
        <p:txBody>
          <a:bodyPr/>
          <a:lstStyle/>
          <a:p>
            <a:pPr eaLnBrk="1" hangingPunct="1"/>
            <a:endParaRPr lang="en-NZ" smtClean="0"/>
          </a:p>
        </p:txBody>
      </p:sp>
      <p:pic>
        <p:nvPicPr>
          <p:cNvPr id="19461"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 y="1574401"/>
            <a:ext cx="5467350" cy="520739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NZ" dirty="0" smtClean="0"/>
              <a:t>Old </a:t>
            </a:r>
            <a:r>
              <a:rPr lang="en-NZ" dirty="0" err="1" smtClean="0"/>
              <a:t>GameEngine</a:t>
            </a:r>
            <a:r>
              <a:rPr lang="en-NZ" dirty="0" smtClean="0"/>
              <a:t> Code</a:t>
            </a:r>
          </a:p>
        </p:txBody>
      </p:sp>
      <p:sp>
        <p:nvSpPr>
          <p:cNvPr id="20483" name="Content Placeholder 2"/>
          <p:cNvSpPr>
            <a:spLocks noGrp="1"/>
          </p:cNvSpPr>
          <p:nvPr>
            <p:ph idx="1"/>
          </p:nvPr>
        </p:nvSpPr>
        <p:spPr/>
        <p:txBody>
          <a:bodyPr/>
          <a:lstStyle/>
          <a:p>
            <a:pPr eaLnBrk="1" hangingPunct="1"/>
            <a:endParaRPr lang="en-NZ" smtClean="0"/>
          </a:p>
        </p:txBody>
      </p:sp>
      <p:pic>
        <p:nvPicPr>
          <p:cNvPr id="5"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 y="1600200"/>
            <a:ext cx="5086350" cy="485898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NZ" dirty="0" smtClean="0"/>
              <a:t>New </a:t>
            </a:r>
            <a:r>
              <a:rPr lang="en-NZ" dirty="0" err="1" smtClean="0"/>
              <a:t>GameEngine</a:t>
            </a:r>
            <a:r>
              <a:rPr lang="en-NZ" dirty="0" smtClean="0"/>
              <a:t> Code</a:t>
            </a:r>
          </a:p>
        </p:txBody>
      </p:sp>
      <p:sp>
        <p:nvSpPr>
          <p:cNvPr id="21507" name="Content Placeholder 2"/>
          <p:cNvSpPr>
            <a:spLocks noGrp="1"/>
          </p:cNvSpPr>
          <p:nvPr>
            <p:ph idx="1"/>
          </p:nvPr>
        </p:nvSpPr>
        <p:spPr/>
        <p:txBody>
          <a:bodyPr/>
          <a:lstStyle/>
          <a:p>
            <a:pPr eaLnBrk="1" hangingPunct="1"/>
            <a:endParaRPr lang="en-NZ" smtClean="0"/>
          </a:p>
        </p:txBody>
      </p:sp>
      <p:pic>
        <p:nvPicPr>
          <p:cNvPr id="21509"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 y="1609725"/>
            <a:ext cx="8130640" cy="47910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NZ" smtClean="0"/>
              <a:t>Question that’s Bothering You</a:t>
            </a:r>
          </a:p>
        </p:txBody>
      </p:sp>
      <p:sp>
        <p:nvSpPr>
          <p:cNvPr id="22531" name="Content Placeholder 2"/>
          <p:cNvSpPr>
            <a:spLocks noGrp="1"/>
          </p:cNvSpPr>
          <p:nvPr>
            <p:ph idx="1"/>
          </p:nvPr>
        </p:nvSpPr>
        <p:spPr/>
        <p:txBody>
          <a:bodyPr/>
          <a:lstStyle/>
          <a:p>
            <a:pPr eaLnBrk="1" hangingPunct="1">
              <a:lnSpc>
                <a:spcPct val="150000"/>
              </a:lnSpc>
            </a:pPr>
            <a:r>
              <a:rPr lang="en-NZ" dirty="0" smtClean="0"/>
              <a:t>“But aren’t the </a:t>
            </a:r>
            <a:r>
              <a:rPr lang="en-NZ" dirty="0" err="1" smtClean="0"/>
              <a:t>GameCharacter</a:t>
            </a:r>
            <a:r>
              <a:rPr lang="en-NZ" dirty="0" smtClean="0"/>
              <a:t> classes and the </a:t>
            </a:r>
            <a:r>
              <a:rPr lang="en-NZ" dirty="0" err="1" smtClean="0"/>
              <a:t>CharacterFactory</a:t>
            </a:r>
            <a:r>
              <a:rPr lang="en-NZ" dirty="0" smtClean="0"/>
              <a:t> class coupled?”</a:t>
            </a:r>
            <a:br>
              <a:rPr lang="en-NZ" dirty="0" smtClean="0"/>
            </a:br>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NZ" smtClean="0"/>
              <a:t>The Simple Factory</a:t>
            </a:r>
          </a:p>
        </p:txBody>
      </p:sp>
      <p:sp>
        <p:nvSpPr>
          <p:cNvPr id="23555" name="Content Placeholder 2"/>
          <p:cNvSpPr>
            <a:spLocks noGrp="1"/>
          </p:cNvSpPr>
          <p:nvPr>
            <p:ph idx="1"/>
          </p:nvPr>
        </p:nvSpPr>
        <p:spPr/>
        <p:txBody>
          <a:bodyPr/>
          <a:lstStyle/>
          <a:p>
            <a:pPr eaLnBrk="1" hangingPunct="1"/>
            <a:r>
              <a:rPr lang="en-NZ" dirty="0" smtClean="0"/>
              <a:t>“Decoupling object use and creation by delegating the creation process to a dedicated class.”</a:t>
            </a:r>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4838" y="3448050"/>
            <a:ext cx="7934325" cy="2571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NZ" dirty="0" smtClean="0"/>
              <a:t>Complex Factories</a:t>
            </a:r>
          </a:p>
        </p:txBody>
      </p:sp>
      <p:sp>
        <p:nvSpPr>
          <p:cNvPr id="24579" name="Content Placeholder 2"/>
          <p:cNvSpPr>
            <a:spLocks noGrp="1"/>
          </p:cNvSpPr>
          <p:nvPr>
            <p:ph idx="1"/>
          </p:nvPr>
        </p:nvSpPr>
        <p:spPr/>
        <p:txBody>
          <a:bodyPr/>
          <a:lstStyle/>
          <a:p>
            <a:pPr eaLnBrk="1" hangingPunct="1">
              <a:lnSpc>
                <a:spcPct val="120000"/>
              </a:lnSpc>
              <a:spcBef>
                <a:spcPts val="600"/>
              </a:spcBef>
              <a:spcAft>
                <a:spcPts val="600"/>
              </a:spcAft>
            </a:pPr>
            <a:r>
              <a:rPr lang="en-NZ" dirty="0" smtClean="0"/>
              <a:t>Sometimes, the object creation behaviour you want to encapsulate is more complex.</a:t>
            </a:r>
          </a:p>
        </p:txBody>
      </p:sp>
      <p:sp>
        <p:nvSpPr>
          <p:cNvPr id="2" name="Rectangle 1"/>
          <p:cNvSpPr/>
          <p:nvPr/>
        </p:nvSpPr>
        <p:spPr>
          <a:xfrm>
            <a:off x="3276600" y="2819400"/>
            <a:ext cx="2667000" cy="990600"/>
          </a:xfrm>
          <a:prstGeom prst="rect">
            <a:avLst/>
          </a:prstGeom>
          <a:solidFill>
            <a:srgbClr val="0092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Base Class: Generates some object (common behaviour)</a:t>
            </a:r>
            <a:endParaRPr lang="en-NZ" dirty="0"/>
          </a:p>
        </p:txBody>
      </p:sp>
      <p:sp>
        <p:nvSpPr>
          <p:cNvPr id="3" name="Rectangle 2"/>
          <p:cNvSpPr/>
          <p:nvPr/>
        </p:nvSpPr>
        <p:spPr>
          <a:xfrm>
            <a:off x="228600" y="4876800"/>
            <a:ext cx="2286000" cy="1371600"/>
          </a:xfrm>
          <a:prstGeom prst="rect">
            <a:avLst/>
          </a:prstGeom>
          <a:solidFill>
            <a:srgbClr val="B9D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Child Class 1: needs concrete object 1</a:t>
            </a:r>
            <a:endParaRPr lang="en-NZ" dirty="0">
              <a:solidFill>
                <a:schemeClr val="tx1"/>
              </a:solidFill>
            </a:endParaRPr>
          </a:p>
        </p:txBody>
      </p:sp>
      <p:sp>
        <p:nvSpPr>
          <p:cNvPr id="6" name="Rectangle 5"/>
          <p:cNvSpPr/>
          <p:nvPr/>
        </p:nvSpPr>
        <p:spPr>
          <a:xfrm>
            <a:off x="2971800" y="4876800"/>
            <a:ext cx="2286000" cy="1371600"/>
          </a:xfrm>
          <a:prstGeom prst="rect">
            <a:avLst/>
          </a:prstGeom>
          <a:solidFill>
            <a:srgbClr val="B9D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Child Class 2 needs concrete object 2</a:t>
            </a:r>
            <a:endParaRPr lang="en-NZ" dirty="0">
              <a:solidFill>
                <a:schemeClr val="tx1"/>
              </a:solidFill>
            </a:endParaRPr>
          </a:p>
        </p:txBody>
      </p:sp>
      <p:sp>
        <p:nvSpPr>
          <p:cNvPr id="7" name="Rectangle 6"/>
          <p:cNvSpPr/>
          <p:nvPr/>
        </p:nvSpPr>
        <p:spPr>
          <a:xfrm>
            <a:off x="6400949" y="4876800"/>
            <a:ext cx="2286000" cy="1371600"/>
          </a:xfrm>
          <a:prstGeom prst="rect">
            <a:avLst/>
          </a:prstGeom>
          <a:solidFill>
            <a:srgbClr val="B9D9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Child Class n: needs concrete object n</a:t>
            </a:r>
            <a:endParaRPr lang="en-NZ" dirty="0">
              <a:solidFill>
                <a:schemeClr val="tx1"/>
              </a:solidFill>
            </a:endParaRPr>
          </a:p>
        </p:txBody>
      </p:sp>
      <p:cxnSp>
        <p:nvCxnSpPr>
          <p:cNvPr id="9" name="Elbow Connector 8"/>
          <p:cNvCxnSpPr>
            <a:endCxn id="7" idx="0"/>
          </p:cNvCxnSpPr>
          <p:nvPr/>
        </p:nvCxnSpPr>
        <p:spPr>
          <a:xfrm>
            <a:off x="4603899" y="4309493"/>
            <a:ext cx="2940050" cy="56730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10800000" flipV="1">
            <a:off x="1601096" y="4309493"/>
            <a:ext cx="3016250" cy="527050"/>
          </a:xfrm>
          <a:prstGeom prst="bentConnector3">
            <a:avLst>
              <a:gd name="adj1" fmla="val 100779"/>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 idx="2"/>
          </p:cNvCxnSpPr>
          <p:nvPr/>
        </p:nvCxnSpPr>
        <p:spPr>
          <a:xfrm>
            <a:off x="4610100" y="3810000"/>
            <a:ext cx="7246" cy="10668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10200" y="5334000"/>
            <a:ext cx="838200" cy="369332"/>
          </a:xfrm>
          <a:prstGeom prst="rect">
            <a:avLst/>
          </a:prstGeom>
          <a:noFill/>
        </p:spPr>
        <p:txBody>
          <a:bodyPr wrap="square" rtlCol="0">
            <a:spAutoFit/>
          </a:bodyPr>
          <a:lstStyle/>
          <a:p>
            <a:r>
              <a:rPr lang="en-NZ" dirty="0" smtClean="0"/>
              <a:t>……..</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2" grpId="0" animBg="1"/>
      <p:bldP spid="3" grpId="0" animBg="1"/>
      <p:bldP spid="6" grpId="0" animBg="1"/>
      <p:bldP spid="7" grpId="0" animBg="1"/>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NZ" smtClean="0"/>
              <a:t>More Complex Factories</a:t>
            </a:r>
          </a:p>
        </p:txBody>
      </p:sp>
      <p:sp>
        <p:nvSpPr>
          <p:cNvPr id="25603" name="Content Placeholder 2"/>
          <p:cNvSpPr>
            <a:spLocks noGrp="1"/>
          </p:cNvSpPr>
          <p:nvPr>
            <p:ph idx="1"/>
          </p:nvPr>
        </p:nvSpPr>
        <p:spPr/>
        <p:txBody>
          <a:bodyPr/>
          <a:lstStyle/>
          <a:p>
            <a:pPr eaLnBrk="1" hangingPunct="1"/>
            <a:endParaRPr lang="en-NZ" smtClean="0"/>
          </a:p>
        </p:txBody>
      </p:sp>
      <p:pic>
        <p:nvPicPr>
          <p:cNvPr id="2560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8600" y="2590800"/>
            <a:ext cx="3916363" cy="3128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5"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038600" y="2614613"/>
            <a:ext cx="4800600" cy="3024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NZ" smtClean="0"/>
              <a:t>The Mystery Door Game</a:t>
            </a:r>
          </a:p>
        </p:txBody>
      </p:sp>
      <p:sp>
        <p:nvSpPr>
          <p:cNvPr id="10243" name="Content Placeholder 2"/>
          <p:cNvSpPr>
            <a:spLocks noGrp="1"/>
          </p:cNvSpPr>
          <p:nvPr>
            <p:ph idx="1"/>
          </p:nvPr>
        </p:nvSpPr>
        <p:spPr/>
        <p:txBody>
          <a:bodyPr/>
          <a:lstStyle/>
          <a:p>
            <a:pPr eaLnBrk="1" hangingPunct="1"/>
            <a:endParaRPr lang="en-NZ" smtClean="0"/>
          </a:p>
        </p:txBody>
      </p:sp>
      <p:pic>
        <p:nvPicPr>
          <p:cNvPr id="10245"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00200" y="1691068"/>
            <a:ext cx="6248400" cy="470973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NZ" smtClean="0"/>
              <a:t>More Complex Factories</a:t>
            </a:r>
          </a:p>
        </p:txBody>
      </p:sp>
      <p:pic>
        <p:nvPicPr>
          <p:cNvPr id="26627" name="Content Placeholder 5" descr="bison.jpg"/>
          <p:cNvPicPr>
            <a:picLocks noGrp="1" noChangeAspect="1"/>
          </p:cNvPicPr>
          <p:nvPr>
            <p:ph idx="1"/>
          </p:nvPr>
        </p:nvPicPr>
        <p:blipFill>
          <a:blip r:embed="rId3" cstate="print">
            <a:extLst>
              <a:ext uri="{28A0092B-C50C-407E-A947-70E740481C1C}">
                <a14:useLocalDpi xmlns="" xmlns:a14="http://schemas.microsoft.com/office/drawing/2010/main" val="0"/>
              </a:ext>
            </a:extLst>
          </a:blip>
          <a:stretch>
            <a:fillRect/>
          </a:stretch>
        </p:blipFill>
        <p:spPr>
          <a:xfrm>
            <a:off x="4069080" y="3703320"/>
            <a:ext cx="1005840" cy="670560"/>
          </a:xfrm>
        </p:spPr>
      </p:pic>
      <p:pic>
        <p:nvPicPr>
          <p:cNvPr id="26628"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28600" y="2590800"/>
            <a:ext cx="3916363" cy="3128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29" name="Picture 3"/>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038600" y="2614613"/>
            <a:ext cx="4800600" cy="3024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0" name="Picture 6" descr="crocodile.jpg"/>
          <p:cNvPicPr>
            <a:picLocks noChangeAspect="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209800" y="4171950"/>
            <a:ext cx="838200" cy="544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1" name="Picture 7" descr="bison.jpg"/>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86400" y="3632200"/>
            <a:ext cx="701675" cy="466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2" name="Picture 8" descr="eagle.jpg"/>
          <p:cNvPicPr>
            <a:picLocks noChangeAspect="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654675" y="4495800"/>
            <a:ext cx="746125" cy="49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3" name="Picture 9" descr="kangaroo.jpg"/>
          <p:cNvPicPr>
            <a:picLocks noChangeAspect="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1905000" y="3300413"/>
            <a:ext cx="838200"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4" name="Picture 10" descr="koala.jpg"/>
          <p:cNvPicPr>
            <a:picLocks noChangeAspect="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1041400" y="3581400"/>
            <a:ext cx="5588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5" name="Picture 11" descr="wolf.jpg"/>
          <p:cNvPicPr>
            <a:picLocks noChangeAspect="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6477000" y="3694113"/>
            <a:ext cx="588963" cy="877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NZ" dirty="0" smtClean="0"/>
              <a:t>Animal World</a:t>
            </a:r>
          </a:p>
        </p:txBody>
      </p:sp>
      <p:sp>
        <p:nvSpPr>
          <p:cNvPr id="27651" name="Content Placeholder 2"/>
          <p:cNvSpPr>
            <a:spLocks noGrp="1"/>
          </p:cNvSpPr>
          <p:nvPr>
            <p:ph idx="1"/>
          </p:nvPr>
        </p:nvSpPr>
        <p:spPr/>
        <p:txBody>
          <a:bodyPr/>
          <a:lstStyle/>
          <a:p>
            <a:pPr eaLnBrk="1" hangingPunct="1"/>
            <a:endParaRPr lang="en-NZ" dirty="0" smtClean="0"/>
          </a:p>
        </p:txBody>
      </p:sp>
      <p:pic>
        <p:nvPicPr>
          <p:cNvPr id="2765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8600" y="2057400"/>
            <a:ext cx="4195623" cy="313098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7655"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719638" y="2057400"/>
            <a:ext cx="4146664" cy="3132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NZ" dirty="0" smtClean="0"/>
              <a:t>Animal World</a:t>
            </a:r>
          </a:p>
        </p:txBody>
      </p:sp>
      <p:sp>
        <p:nvSpPr>
          <p:cNvPr id="28675" name="Content Placeholder 2"/>
          <p:cNvSpPr>
            <a:spLocks noGrp="1"/>
          </p:cNvSpPr>
          <p:nvPr>
            <p:ph idx="1"/>
          </p:nvPr>
        </p:nvSpPr>
        <p:spPr/>
        <p:txBody>
          <a:bodyPr/>
          <a:lstStyle/>
          <a:p>
            <a:pPr eaLnBrk="1" hangingPunct="1"/>
            <a:endParaRPr lang="en-NZ" smtClean="0"/>
          </a:p>
        </p:txBody>
      </p:sp>
      <p:pic>
        <p:nvPicPr>
          <p:cNvPr id="28678"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8625" y="1600200"/>
            <a:ext cx="7030822" cy="5029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NZ" dirty="0" smtClean="0"/>
              <a:t>Animal World</a:t>
            </a:r>
          </a:p>
        </p:txBody>
      </p:sp>
      <p:sp>
        <p:nvSpPr>
          <p:cNvPr id="28675" name="Content Placeholder 2"/>
          <p:cNvSpPr>
            <a:spLocks noGrp="1"/>
          </p:cNvSpPr>
          <p:nvPr>
            <p:ph idx="1"/>
          </p:nvPr>
        </p:nvSpPr>
        <p:spPr/>
        <p:txBody>
          <a:bodyPr/>
          <a:lstStyle/>
          <a:p>
            <a:pPr eaLnBrk="1" hangingPunct="1"/>
            <a:endParaRPr lang="en-NZ" smtClean="0"/>
          </a:p>
        </p:txBody>
      </p:sp>
      <p:pic>
        <p:nvPicPr>
          <p:cNvPr id="8806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8608" y="1557338"/>
            <a:ext cx="7456192" cy="301466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00284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NZ" dirty="0" smtClean="0"/>
              <a:t>Animal World</a:t>
            </a:r>
          </a:p>
        </p:txBody>
      </p:sp>
      <p:sp>
        <p:nvSpPr>
          <p:cNvPr id="29699" name="Content Placeholder 2"/>
          <p:cNvSpPr>
            <a:spLocks noGrp="1"/>
          </p:cNvSpPr>
          <p:nvPr>
            <p:ph idx="1"/>
          </p:nvPr>
        </p:nvSpPr>
        <p:spPr/>
        <p:txBody>
          <a:bodyPr/>
          <a:lstStyle/>
          <a:p>
            <a:pPr eaLnBrk="1" hangingPunct="1"/>
            <a:endParaRPr lang="en-NZ" smtClean="0"/>
          </a:p>
        </p:txBody>
      </p:sp>
      <p:pic>
        <p:nvPicPr>
          <p:cNvPr id="29702"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90550" y="2152650"/>
            <a:ext cx="7962900" cy="35623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NZ" dirty="0" smtClean="0"/>
              <a:t>Animal World</a:t>
            </a:r>
          </a:p>
        </p:txBody>
      </p:sp>
      <p:sp>
        <p:nvSpPr>
          <p:cNvPr id="31747" name="Content Placeholder 2"/>
          <p:cNvSpPr>
            <a:spLocks noGrp="1"/>
          </p:cNvSpPr>
          <p:nvPr>
            <p:ph idx="1"/>
          </p:nvPr>
        </p:nvSpPr>
        <p:spPr/>
        <p:txBody>
          <a:bodyPr/>
          <a:lstStyle/>
          <a:p>
            <a:pPr eaLnBrk="1" hangingPunct="1"/>
            <a:endParaRPr lang="en-NZ" smtClean="0"/>
          </a:p>
        </p:txBody>
      </p:sp>
      <p:pic>
        <p:nvPicPr>
          <p:cNvPr id="31749"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90600" y="1914525"/>
            <a:ext cx="7387340" cy="39528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NZ" dirty="0" smtClean="0"/>
              <a:t>Continent Fields</a:t>
            </a:r>
          </a:p>
        </p:txBody>
      </p:sp>
      <p:sp>
        <p:nvSpPr>
          <p:cNvPr id="32771" name="Content Placeholder 2"/>
          <p:cNvSpPr>
            <a:spLocks noGrp="1"/>
          </p:cNvSpPr>
          <p:nvPr>
            <p:ph idx="1"/>
          </p:nvPr>
        </p:nvSpPr>
        <p:spPr/>
        <p:txBody>
          <a:bodyPr/>
          <a:lstStyle/>
          <a:p>
            <a:pPr eaLnBrk="1" hangingPunct="1"/>
            <a:endParaRPr lang="en-NZ" dirty="0" smtClean="0"/>
          </a:p>
        </p:txBody>
      </p:sp>
      <p:pic>
        <p:nvPicPr>
          <p:cNvPr id="32773"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2099" y="1600200"/>
            <a:ext cx="8290901" cy="23463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Continent Base Class Constructor</a:t>
            </a:r>
            <a:endParaRPr lang="en-NZ" dirty="0"/>
          </a:p>
        </p:txBody>
      </p:sp>
      <p:sp>
        <p:nvSpPr>
          <p:cNvPr id="3" name="Content Placeholder 2"/>
          <p:cNvSpPr>
            <a:spLocks noGrp="1"/>
          </p:cNvSpPr>
          <p:nvPr>
            <p:ph idx="1"/>
          </p:nvPr>
        </p:nvSpPr>
        <p:spPr/>
        <p:txBody>
          <a:bodyPr/>
          <a:lstStyle/>
          <a:p>
            <a:endParaRPr lang="en-NZ" dirty="0"/>
          </a:p>
        </p:txBody>
      </p:sp>
      <p:pic>
        <p:nvPicPr>
          <p:cNvPr id="8909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05765" y="1600200"/>
            <a:ext cx="8281035" cy="18002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35689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NZ" smtClean="0"/>
              <a:t>Animal World Factory</a:t>
            </a:r>
          </a:p>
        </p:txBody>
      </p:sp>
      <p:sp>
        <p:nvSpPr>
          <p:cNvPr id="35843" name="Content Placeholder 2"/>
          <p:cNvSpPr>
            <a:spLocks noGrp="1"/>
          </p:cNvSpPr>
          <p:nvPr>
            <p:ph idx="1"/>
          </p:nvPr>
        </p:nvSpPr>
        <p:spPr/>
        <p:txBody>
          <a:bodyPr/>
          <a:lstStyle/>
          <a:p>
            <a:pPr eaLnBrk="1" hangingPunct="1"/>
            <a:r>
              <a:rPr lang="en-NZ" dirty="0" smtClean="0"/>
              <a:t>Form code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NZ" smtClean="0"/>
              <a:t>Abstract Factory Pattern</a:t>
            </a:r>
          </a:p>
        </p:txBody>
      </p:sp>
      <p:sp>
        <p:nvSpPr>
          <p:cNvPr id="37891" name="Content Placeholder 2"/>
          <p:cNvSpPr>
            <a:spLocks noGrp="1"/>
          </p:cNvSpPr>
          <p:nvPr>
            <p:ph idx="1"/>
          </p:nvPr>
        </p:nvSpPr>
        <p:spPr/>
        <p:txBody>
          <a:bodyPr/>
          <a:lstStyle/>
          <a:p>
            <a:pPr eaLnBrk="1" hangingPunct="1"/>
            <a:endParaRPr lang="en-NZ" smtClean="0"/>
          </a:p>
        </p:txBody>
      </p:sp>
      <p:pic>
        <p:nvPicPr>
          <p:cNvPr id="37896" name="Picture 8" descr="http://4.bp.blogspot.com/-UEABZ-FBVKM/UMamS84eD-I/AAAAAAAADWs/qEWf245k2WQ/s1600/AbstractFactoryPatternUMLDiagram.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57400" y="1676400"/>
            <a:ext cx="5048250" cy="450532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NZ" smtClean="0"/>
              <a:t>The Mystery Door Game</a:t>
            </a:r>
          </a:p>
        </p:txBody>
      </p:sp>
      <p:sp>
        <p:nvSpPr>
          <p:cNvPr id="11267" name="Content Placeholder 2"/>
          <p:cNvSpPr>
            <a:spLocks noGrp="1"/>
          </p:cNvSpPr>
          <p:nvPr>
            <p:ph idx="1"/>
          </p:nvPr>
        </p:nvSpPr>
        <p:spPr/>
        <p:txBody>
          <a:bodyPr/>
          <a:lstStyle/>
          <a:p>
            <a:pPr eaLnBrk="1" hangingPunct="1"/>
            <a:endParaRPr lang="en-NZ" smtClean="0"/>
          </a:p>
        </p:txBody>
      </p:sp>
      <p:pic>
        <p:nvPicPr>
          <p:cNvPr id="11269"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 y="2066620"/>
            <a:ext cx="8280566" cy="380078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NZ" smtClean="0"/>
              <a:t>Factory Method Pattern</a:t>
            </a:r>
          </a:p>
        </p:txBody>
      </p:sp>
      <p:sp>
        <p:nvSpPr>
          <p:cNvPr id="39939" name="Content Placeholder 2"/>
          <p:cNvSpPr>
            <a:spLocks noGrp="1"/>
          </p:cNvSpPr>
          <p:nvPr>
            <p:ph idx="1"/>
          </p:nvPr>
        </p:nvSpPr>
        <p:spPr/>
        <p:txBody>
          <a:bodyPr/>
          <a:lstStyle/>
          <a:p>
            <a:pPr eaLnBrk="1" hangingPunct="1"/>
            <a:r>
              <a:rPr lang="en-NZ" smtClean="0"/>
              <a:t>In the Factory Method Pattern, the factory behaviour is implemented not as an object, but simply as an abstract method in the consumer class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NZ" smtClean="0"/>
              <a:t>Main Theoretical Point</a:t>
            </a:r>
          </a:p>
        </p:txBody>
      </p:sp>
      <p:sp>
        <p:nvSpPr>
          <p:cNvPr id="3" name="Content Placeholder 2"/>
          <p:cNvSpPr>
            <a:spLocks noGrp="1"/>
          </p:cNvSpPr>
          <p:nvPr>
            <p:ph idx="1"/>
          </p:nvPr>
        </p:nvSpPr>
        <p:spPr/>
        <p:txBody>
          <a:bodyPr/>
          <a:lstStyle/>
          <a:p>
            <a:pPr eaLnBrk="1" hangingPunct="1"/>
            <a:r>
              <a:rPr lang="en-NZ" smtClean="0"/>
              <a:t>Decoupling object creation from object use is a powerful technique that supports code flexibility and reuse.</a:t>
            </a:r>
          </a:p>
          <a:p>
            <a:pPr eaLnBrk="1" hangingPunct="1"/>
            <a:endParaRPr lang="en-NZ"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NZ" dirty="0" smtClean="0"/>
              <a:t>Practical (finish before </a:t>
            </a:r>
            <a:r>
              <a:rPr lang="en-NZ" smtClean="0"/>
              <a:t>Friday’s class)</a:t>
            </a:r>
            <a:endParaRPr lang="en-NZ" dirty="0" smtClean="0"/>
          </a:p>
        </p:txBody>
      </p:sp>
      <p:sp>
        <p:nvSpPr>
          <p:cNvPr id="3" name="Content Placeholder 2"/>
          <p:cNvSpPr>
            <a:spLocks noGrp="1"/>
          </p:cNvSpPr>
          <p:nvPr>
            <p:ph idx="1"/>
          </p:nvPr>
        </p:nvSpPr>
        <p:spPr/>
        <p:txBody>
          <a:bodyPr>
            <a:normAutofit/>
          </a:bodyPr>
          <a:lstStyle/>
          <a:p>
            <a:r>
              <a:rPr lang="en-NZ" dirty="0" smtClean="0"/>
              <a:t>Implement the Animal World simulator as described in lecture. </a:t>
            </a:r>
          </a:p>
          <a:p>
            <a:r>
              <a:rPr lang="en-NZ" dirty="0" smtClean="0"/>
              <a:t>To test your architecture:</a:t>
            </a:r>
          </a:p>
          <a:p>
            <a:pPr marL="834521" lvl="1" indent="-515019">
              <a:buFont typeface="Tw Cen MT" pitchFamily="34" charset="0"/>
              <a:buAutoNum type="arabicPeriod"/>
            </a:pPr>
            <a:r>
              <a:rPr lang="en-NZ" sz="2400" dirty="0" smtClean="0"/>
              <a:t>After it is running, add a new animal to each continent.</a:t>
            </a:r>
          </a:p>
          <a:p>
            <a:pPr marL="834521" lvl="1" indent="-515019">
              <a:buFont typeface="Tw Cen MT" pitchFamily="34" charset="0"/>
              <a:buAutoNum type="arabicPeriod"/>
            </a:pPr>
            <a:r>
              <a:rPr lang="en-NZ" sz="2400" dirty="0" smtClean="0"/>
              <a:t>Then add a new continent.</a:t>
            </a:r>
          </a:p>
          <a:p>
            <a:r>
              <a:rPr lang="en-NZ" dirty="0" smtClean="0"/>
              <a:t>If you’ve done it right, these changes will require minimal modification, and that will only be to a single class, the one directly involved with the change.</a:t>
            </a:r>
          </a:p>
          <a:p>
            <a:pPr eaLnBrk="1" hangingPunct="1"/>
            <a:endParaRPr lang="en-NZ" sz="32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NZ" smtClean="0"/>
              <a:t>The Mystery Door Game</a:t>
            </a:r>
          </a:p>
        </p:txBody>
      </p:sp>
      <p:sp>
        <p:nvSpPr>
          <p:cNvPr id="12291" name="Content Placeholder 2"/>
          <p:cNvSpPr>
            <a:spLocks noGrp="1"/>
          </p:cNvSpPr>
          <p:nvPr>
            <p:ph idx="1"/>
          </p:nvPr>
        </p:nvSpPr>
        <p:spPr/>
        <p:txBody>
          <a:bodyPr/>
          <a:lstStyle/>
          <a:p>
            <a:pPr eaLnBrk="1" hangingPunct="1"/>
            <a:endParaRPr lang="en-NZ" smtClean="0"/>
          </a:p>
        </p:txBody>
      </p:sp>
      <p:pic>
        <p:nvPicPr>
          <p:cNvPr id="1229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26790" y="1647825"/>
            <a:ext cx="5512210" cy="48291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NZ" smtClean="0"/>
              <a:t>The Mystery Door Game</a:t>
            </a:r>
          </a:p>
        </p:txBody>
      </p:sp>
      <p:sp>
        <p:nvSpPr>
          <p:cNvPr id="13315" name="Content Placeholder 2"/>
          <p:cNvSpPr>
            <a:spLocks noGrp="1"/>
          </p:cNvSpPr>
          <p:nvPr>
            <p:ph idx="1"/>
          </p:nvPr>
        </p:nvSpPr>
        <p:spPr/>
        <p:txBody>
          <a:bodyPr/>
          <a:lstStyle/>
          <a:p>
            <a:pPr eaLnBrk="1" hangingPunct="1"/>
            <a:endParaRPr lang="en-NZ" smtClean="0"/>
          </a:p>
        </p:txBody>
      </p:sp>
      <p:pic>
        <p:nvPicPr>
          <p:cNvPr id="13318"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199" y="1600200"/>
            <a:ext cx="7081035" cy="22669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3319" name="Picture 7"/>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7200" y="4362664"/>
            <a:ext cx="7399427" cy="219053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NZ" smtClean="0"/>
              <a:t>The Mystery Door Game</a:t>
            </a:r>
          </a:p>
        </p:txBody>
      </p:sp>
      <p:sp>
        <p:nvSpPr>
          <p:cNvPr id="14339" name="Content Placeholder 2"/>
          <p:cNvSpPr>
            <a:spLocks noGrp="1"/>
          </p:cNvSpPr>
          <p:nvPr>
            <p:ph idx="1"/>
          </p:nvPr>
        </p:nvSpPr>
        <p:spPr/>
        <p:txBody>
          <a:bodyPr/>
          <a:lstStyle/>
          <a:p>
            <a:pPr eaLnBrk="1" hangingPunct="1"/>
            <a:endParaRPr lang="en-NZ" smtClean="0"/>
          </a:p>
        </p:txBody>
      </p:sp>
      <p:pic>
        <p:nvPicPr>
          <p:cNvPr id="14341"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4600" y="1524000"/>
            <a:ext cx="3476625" cy="518522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GameEngine</a:t>
            </a:r>
            <a:r>
              <a:rPr lang="en-NZ" dirty="0" smtClean="0"/>
              <a:t> Fields</a:t>
            </a:r>
            <a:endParaRPr lang="en-NZ" dirty="0"/>
          </a:p>
        </p:txBody>
      </p:sp>
      <p:sp>
        <p:nvSpPr>
          <p:cNvPr id="3" name="Content Placeholder 2"/>
          <p:cNvSpPr>
            <a:spLocks noGrp="1"/>
          </p:cNvSpPr>
          <p:nvPr>
            <p:ph idx="1"/>
          </p:nvPr>
        </p:nvSpPr>
        <p:spPr/>
        <p:txBody>
          <a:bodyPr/>
          <a:lstStyle/>
          <a:p>
            <a:endParaRPr lang="en-NZ"/>
          </a:p>
        </p:txBody>
      </p:sp>
      <p:pic>
        <p:nvPicPr>
          <p:cNvPr id="8499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2521" y="1600200"/>
            <a:ext cx="8362461" cy="3810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14047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Game Engine Methods</a:t>
            </a:r>
            <a:endParaRPr lang="en-NZ" dirty="0"/>
          </a:p>
        </p:txBody>
      </p:sp>
      <p:sp>
        <p:nvSpPr>
          <p:cNvPr id="3" name="Content Placeholder 2"/>
          <p:cNvSpPr>
            <a:spLocks noGrp="1"/>
          </p:cNvSpPr>
          <p:nvPr>
            <p:ph idx="1"/>
          </p:nvPr>
        </p:nvSpPr>
        <p:spPr/>
        <p:txBody>
          <a:bodyPr/>
          <a:lstStyle/>
          <a:p>
            <a:endParaRPr lang="en-NZ"/>
          </a:p>
        </p:txBody>
      </p:sp>
      <p:pic>
        <p:nvPicPr>
          <p:cNvPr id="8601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4840" y="1633537"/>
            <a:ext cx="7976620" cy="331946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13812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Game Engine Methods</a:t>
            </a:r>
            <a:endParaRPr lang="en-NZ" dirty="0"/>
          </a:p>
        </p:txBody>
      </p:sp>
      <p:pic>
        <p:nvPicPr>
          <p:cNvPr id="8704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400" y="2133600"/>
            <a:ext cx="8601911" cy="2590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79355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1078</TotalTime>
  <Words>2762</Words>
  <Application>Microsoft Office PowerPoint</Application>
  <PresentationFormat>On-screen Show (4:3)</PresentationFormat>
  <Paragraphs>248</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Clarity</vt:lpstr>
      <vt:lpstr>Managing Object Creation</vt:lpstr>
      <vt:lpstr>The Mystery Door Game</vt:lpstr>
      <vt:lpstr>The Mystery Door Game</vt:lpstr>
      <vt:lpstr>The Mystery Door Game</vt:lpstr>
      <vt:lpstr>The Mystery Door Game</vt:lpstr>
      <vt:lpstr>The Mystery Door Game</vt:lpstr>
      <vt:lpstr>GameEngine Fields</vt:lpstr>
      <vt:lpstr>Game Engine Methods</vt:lpstr>
      <vt:lpstr>Game Engine Methods</vt:lpstr>
      <vt:lpstr>The Mystery Door Game</vt:lpstr>
      <vt:lpstr>The Mystery Door Game</vt:lpstr>
      <vt:lpstr>Useful Rule</vt:lpstr>
      <vt:lpstr>CharacterFactory</vt:lpstr>
      <vt:lpstr>Old GameEngine Code</vt:lpstr>
      <vt:lpstr>New GameEngine Code</vt:lpstr>
      <vt:lpstr>Question that’s Bothering You</vt:lpstr>
      <vt:lpstr>The Simple Factory</vt:lpstr>
      <vt:lpstr>Complex Factories</vt:lpstr>
      <vt:lpstr>More Complex Factories</vt:lpstr>
      <vt:lpstr>More Complex Factories</vt:lpstr>
      <vt:lpstr>Animal World</vt:lpstr>
      <vt:lpstr>Animal World</vt:lpstr>
      <vt:lpstr>Animal World</vt:lpstr>
      <vt:lpstr>Animal World</vt:lpstr>
      <vt:lpstr>Animal World</vt:lpstr>
      <vt:lpstr>Continent Fields</vt:lpstr>
      <vt:lpstr>Continent Base Class Constructor</vt:lpstr>
      <vt:lpstr>Animal World Factory</vt:lpstr>
      <vt:lpstr>Abstract Factory Pattern</vt:lpstr>
      <vt:lpstr>Factory Method Pattern</vt:lpstr>
      <vt:lpstr>Main Theoretical Point</vt:lpstr>
      <vt:lpstr>Practical (finish before Friday’s class)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IT321 Lecture 4</dc:title>
  <dc:creator>Patricia</dc:creator>
  <cp:lastModifiedBy>Patricia</cp:lastModifiedBy>
  <cp:revision>379</cp:revision>
  <cp:lastPrinted>2013-03-18T23:52:03Z</cp:lastPrinted>
  <dcterms:created xsi:type="dcterms:W3CDTF">2006-08-16T00:00:00Z</dcterms:created>
  <dcterms:modified xsi:type="dcterms:W3CDTF">2014-03-17T20:39:42Z</dcterms:modified>
</cp:coreProperties>
</file>