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1" r:id="rId1"/>
  </p:sldMasterIdLst>
  <p:notesMasterIdLst>
    <p:notesMasterId r:id="rId19"/>
  </p:notesMasterIdLst>
  <p:sldIdLst>
    <p:sldId id="256" r:id="rId2"/>
    <p:sldId id="258" r:id="rId3"/>
    <p:sldId id="266" r:id="rId4"/>
    <p:sldId id="268" r:id="rId5"/>
    <p:sldId id="269" r:id="rId6"/>
    <p:sldId id="270" r:id="rId7"/>
    <p:sldId id="260" r:id="rId8"/>
    <p:sldId id="262" r:id="rId9"/>
    <p:sldId id="261" r:id="rId10"/>
    <p:sldId id="271" r:id="rId11"/>
    <p:sldId id="263" r:id="rId12"/>
    <p:sldId id="265" r:id="rId13"/>
    <p:sldId id="273" r:id="rId14"/>
    <p:sldId id="272" r:id="rId15"/>
    <p:sldId id="259" r:id="rId16"/>
    <p:sldId id="257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1B5"/>
    <a:srgbClr val="F8F8F8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0EDDC-7F36-44F6-BF6B-EF2639CB4C69}" type="datetimeFigureOut">
              <a:rPr lang="es-ES" smtClean="0"/>
              <a:t>28/07/2016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4435F-BDB2-4414-8571-976E39E587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909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4435F-BDB2-4414-8571-976E39E5878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4910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4435F-BDB2-4414-8571-976E39E5878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748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716F4-48EC-47E4-9B4F-F5A89D03186D}" type="datetime1">
              <a:rPr lang="en-US" smtClean="0"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Ocampo &amp; Castro,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998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1355-6D63-4BDE-8EE7-8B93DA02CB9A}" type="datetime1">
              <a:rPr lang="en-US" smtClean="0"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Ocampo &amp; Castro,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989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3911-B09D-400C-A03C-FF28EA5BF0C9}" type="datetime1">
              <a:rPr lang="en-US" smtClean="0"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Ocampo &amp; Castro,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06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49D5-FD8B-42BB-AE2A-DDE83880F453}" type="datetime1">
              <a:rPr lang="en-US" smtClean="0"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Ocampo &amp; Castro,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90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019E-348A-48C9-B5F7-84DD0E2EC519}" type="datetime1">
              <a:rPr lang="en-US" smtClean="0"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Ocampo &amp; Castro,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14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1A88-B3E2-48FF-BF9F-18A852F38D3C}" type="datetime1">
              <a:rPr lang="en-US" smtClean="0"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Ocampo &amp; Castro,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43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A788-DCB6-4CC9-BA9B-946E91D2B44D}" type="datetime1">
              <a:rPr lang="en-US" smtClean="0"/>
              <a:t>7/28/2016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Ocampo &amp; Castro,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77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583A-C7CF-4028-A840-0B0F0D3268D8}" type="datetime1">
              <a:rPr lang="en-US" smtClean="0"/>
              <a:t>7/28/2016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Ocampo &amp; Castro,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7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6F0D-AE86-4C22-9DC2-58E9DD235818}" type="datetime1">
              <a:rPr lang="en-US" smtClean="0"/>
              <a:t>7/28/2016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Ocampo &amp; Castro,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50F40F7-A220-4236-A62F-934106D470DB}" type="datetime1">
              <a:rPr lang="en-US" smtClean="0"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Ocampo &amp; Castro,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54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11F955-140A-4FE9-AC98-65D673465204}" type="datetime1">
              <a:rPr lang="en-US" smtClean="0"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Ocampo &amp; Castro,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777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4123AB-4BE0-48FD-993A-C23070AAEEA6}" type="datetime1">
              <a:rPr lang="en-US" smtClean="0"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Ocampo &amp; Castro,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777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goo.gl/forms/xsfCLXEbUPFTSqok1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mailto:jared.ocampo@unitec.edu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0051" y="4325112"/>
            <a:ext cx="10058400" cy="1442764"/>
          </a:xfrm>
        </p:spPr>
        <p:txBody>
          <a:bodyPr/>
          <a:lstStyle/>
          <a:p>
            <a:r>
              <a:rPr lang="en-US" dirty="0" smtClean="0"/>
              <a:t>InnovaLAB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5794513"/>
            <a:ext cx="10058400" cy="509786"/>
          </a:xfrm>
        </p:spPr>
        <p:txBody>
          <a:bodyPr>
            <a:normAutofit/>
          </a:bodyPr>
          <a:lstStyle/>
          <a:p>
            <a:r>
              <a:rPr lang="es-ES" sz="2000" b="1" dirty="0" smtClean="0"/>
              <a:t>Jared R. Ocampo, Claudia Castro </a:t>
            </a:r>
            <a:r>
              <a:rPr lang="es-ES" sz="2000" dirty="0" smtClean="0"/>
              <a:t>(Docentes Investigadores)</a:t>
            </a:r>
            <a:endParaRPr lang="es-ES" sz="2000" dirty="0"/>
          </a:p>
        </p:txBody>
      </p:sp>
      <p:pic>
        <p:nvPicPr>
          <p:cNvPr id="1028" name="Picture 4" descr="http://jeffdegraff.com/wp-content/uploads/2015/01/Innov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613" y="112459"/>
            <a:ext cx="8317275" cy="4108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760" y="4840357"/>
            <a:ext cx="3455063" cy="80947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345" y="5767876"/>
            <a:ext cx="1695478" cy="47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21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Mock</a:t>
            </a:r>
            <a:r>
              <a:rPr lang="es-ES" dirty="0" smtClean="0"/>
              <a:t>-up del espacio virtual</a:t>
            </a:r>
            <a:endParaRPr lang="es-ES" dirty="0"/>
          </a:p>
        </p:txBody>
      </p:sp>
      <p:grpSp>
        <p:nvGrpSpPr>
          <p:cNvPr id="24" name="Grupo 23"/>
          <p:cNvGrpSpPr/>
          <p:nvPr/>
        </p:nvGrpSpPr>
        <p:grpSpPr>
          <a:xfrm>
            <a:off x="1757083" y="1845734"/>
            <a:ext cx="9000284" cy="4353765"/>
            <a:chOff x="1757083" y="1845734"/>
            <a:chExt cx="9000284" cy="4353765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7083" y="1845734"/>
              <a:ext cx="9000284" cy="4353765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2818" y="1918725"/>
              <a:ext cx="1885950" cy="600075"/>
            </a:xfrm>
            <a:prstGeom prst="rect">
              <a:avLst/>
            </a:prstGeom>
          </p:spPr>
        </p:pic>
        <p:sp>
          <p:nvSpPr>
            <p:cNvPr id="7" name="CuadroTexto 6"/>
            <p:cNvSpPr txBox="1"/>
            <p:nvPr/>
          </p:nvSpPr>
          <p:spPr>
            <a:xfrm>
              <a:off x="5998198" y="2241801"/>
              <a:ext cx="1032655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s-ES" sz="1200" dirty="0" smtClean="0">
                  <a:solidFill>
                    <a:schemeClr val="tx1">
                      <a:lumMod val="50000"/>
                    </a:schemeClr>
                  </a:solidFill>
                </a:rPr>
                <a:t>Herramientas</a:t>
              </a:r>
              <a:endParaRPr lang="es-ES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6952198" y="2241801"/>
              <a:ext cx="672043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s-ES" sz="1200" dirty="0" smtClean="0">
                  <a:solidFill>
                    <a:schemeClr val="tx1">
                      <a:lumMod val="50000"/>
                    </a:schemeClr>
                  </a:solidFill>
                </a:rPr>
                <a:t>Eventos</a:t>
              </a:r>
              <a:endParaRPr lang="es-ES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5476901" y="2242426"/>
              <a:ext cx="521297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s-ES" sz="1200" dirty="0" smtClean="0">
                  <a:solidFill>
                    <a:schemeClr val="tx1">
                      <a:lumMod val="50000"/>
                    </a:schemeClr>
                  </a:solidFill>
                </a:rPr>
                <a:t>Inicio</a:t>
              </a:r>
              <a:endParaRPr lang="es-ES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7624241" y="2241801"/>
              <a:ext cx="901401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s-ES" sz="1200" dirty="0" smtClean="0">
                  <a:solidFill>
                    <a:schemeClr val="tx1">
                      <a:lumMod val="50000"/>
                    </a:schemeClr>
                  </a:solidFill>
                </a:rPr>
                <a:t>InnovaIDEA</a:t>
              </a:r>
              <a:endParaRPr lang="es-ES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2277034" y="2967318"/>
              <a:ext cx="1501733" cy="259976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>
                      <a:lumMod val="50000"/>
                    </a:schemeClr>
                  </a:solidFill>
                </a:rPr>
                <a:t>Herramientas</a:t>
              </a:r>
              <a:endParaRPr lang="es-E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8525642" y="2241801"/>
              <a:ext cx="752835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s-ES" sz="1200" dirty="0" smtClean="0">
                  <a:solidFill>
                    <a:schemeClr val="tx1">
                      <a:lumMod val="50000"/>
                    </a:schemeClr>
                  </a:solidFill>
                </a:rPr>
                <a:t>Nosotros</a:t>
              </a:r>
              <a:endParaRPr lang="es-ES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396121" y="2241801"/>
              <a:ext cx="915572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s-ES" sz="1200" dirty="0" smtClean="0">
                  <a:solidFill>
                    <a:schemeClr val="tx1">
                      <a:lumMod val="50000"/>
                    </a:schemeClr>
                  </a:solidFill>
                </a:rPr>
                <a:t>Administrar</a:t>
              </a:r>
              <a:endParaRPr lang="es-ES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1767308" y="4373050"/>
              <a:ext cx="2023567" cy="276999"/>
            </a:xfrm>
            <a:prstGeom prst="rect">
              <a:avLst/>
            </a:prstGeom>
            <a:solidFill>
              <a:srgbClr val="F8F8F8"/>
            </a:solidFill>
          </p:spPr>
          <p:txBody>
            <a:bodyPr wrap="none" rtlCol="0">
              <a:spAutoFit/>
            </a:bodyPr>
            <a:lstStyle/>
            <a:p>
              <a:r>
                <a:rPr lang="es-ES" sz="1200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Metodología de Investigación</a:t>
              </a:r>
              <a:endParaRPr lang="es-ES" sz="1200" dirty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6446738" y="4362358"/>
              <a:ext cx="1628203" cy="276999"/>
            </a:xfrm>
            <a:prstGeom prst="rect">
              <a:avLst/>
            </a:prstGeom>
            <a:solidFill>
              <a:srgbClr val="F8F8F8"/>
            </a:solidFill>
          </p:spPr>
          <p:txBody>
            <a:bodyPr wrap="none" rtlCol="0">
              <a:spAutoFit/>
            </a:bodyPr>
            <a:lstStyle/>
            <a:p>
              <a:r>
                <a:rPr lang="es-ES" sz="1200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Estadística Paramétrica</a:t>
              </a:r>
              <a:endParaRPr lang="es-ES" sz="1200" dirty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8574585" y="4362359"/>
              <a:ext cx="1855829" cy="276999"/>
            </a:xfrm>
            <a:prstGeom prst="rect">
              <a:avLst/>
            </a:prstGeom>
            <a:solidFill>
              <a:srgbClr val="F8F8F8"/>
            </a:solidFill>
          </p:spPr>
          <p:txBody>
            <a:bodyPr wrap="none" rtlCol="0">
              <a:spAutoFit/>
            </a:bodyPr>
            <a:lstStyle/>
            <a:p>
              <a:r>
                <a:rPr lang="es-ES" sz="1200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Estadística No-Paramétrica</a:t>
              </a:r>
              <a:endParaRPr lang="es-ES" sz="1200" dirty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1964989" y="5490076"/>
              <a:ext cx="1605439" cy="276999"/>
            </a:xfrm>
            <a:prstGeom prst="rect">
              <a:avLst/>
            </a:prstGeom>
            <a:solidFill>
              <a:srgbClr val="F8F8F8"/>
            </a:solidFill>
          </p:spPr>
          <p:txBody>
            <a:bodyPr wrap="none" rtlCol="0">
              <a:spAutoFit/>
            </a:bodyPr>
            <a:lstStyle/>
            <a:p>
              <a:r>
                <a:rPr lang="es-ES" sz="1200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Redacción de Artículos</a:t>
              </a:r>
              <a:endParaRPr lang="es-ES" sz="1200" dirty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3974631" y="4362357"/>
              <a:ext cx="2082108" cy="276999"/>
            </a:xfrm>
            <a:prstGeom prst="rect">
              <a:avLst/>
            </a:prstGeom>
            <a:solidFill>
              <a:srgbClr val="F8F8F8"/>
            </a:solidFill>
          </p:spPr>
          <p:txBody>
            <a:bodyPr wrap="none" rtlCol="0">
              <a:spAutoFit/>
            </a:bodyPr>
            <a:lstStyle/>
            <a:p>
              <a:r>
                <a:rPr lang="es-ES" sz="1200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Muestras de protocolos de Inv.</a:t>
              </a:r>
              <a:endParaRPr lang="es-ES" sz="1200" dirty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4356402" y="5490075"/>
              <a:ext cx="1323824" cy="276999"/>
            </a:xfrm>
            <a:prstGeom prst="rect">
              <a:avLst/>
            </a:prstGeom>
            <a:solidFill>
              <a:srgbClr val="F8F8F8"/>
            </a:solidFill>
          </p:spPr>
          <p:txBody>
            <a:bodyPr wrap="none" rtlCol="0">
              <a:spAutoFit/>
            </a:bodyPr>
            <a:lstStyle/>
            <a:p>
              <a:r>
                <a:rPr lang="es-ES" sz="1200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Posters Científicos</a:t>
              </a:r>
              <a:endParaRPr lang="es-ES" sz="1200" dirty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6354833" y="5490073"/>
              <a:ext cx="1808829" cy="276999"/>
            </a:xfrm>
            <a:prstGeom prst="rect">
              <a:avLst/>
            </a:prstGeom>
            <a:solidFill>
              <a:srgbClr val="F8F8F8"/>
            </a:solidFill>
          </p:spPr>
          <p:txBody>
            <a:bodyPr wrap="none" rtlCol="0">
              <a:spAutoFit/>
            </a:bodyPr>
            <a:lstStyle/>
            <a:p>
              <a:r>
                <a:rPr lang="es-ES" sz="1200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Formularios (Reglamento)</a:t>
              </a:r>
              <a:endParaRPr lang="es-ES" sz="1200" dirty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8717652" y="5490073"/>
              <a:ext cx="1607428" cy="276999"/>
            </a:xfrm>
            <a:prstGeom prst="rect">
              <a:avLst/>
            </a:prstGeom>
            <a:solidFill>
              <a:srgbClr val="F8F8F8"/>
            </a:solidFill>
          </p:spPr>
          <p:txBody>
            <a:bodyPr wrap="none" rtlCol="0">
              <a:spAutoFit/>
            </a:bodyPr>
            <a:lstStyle/>
            <a:p>
              <a:r>
                <a:rPr lang="es-ES" sz="1200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Formularios (Innovare)</a:t>
              </a:r>
              <a:endParaRPr lang="es-ES" sz="1200" dirty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Ocampo &amp; Castro,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406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Mock</a:t>
            </a:r>
            <a:r>
              <a:rPr lang="es-ES" dirty="0" smtClean="0"/>
              <a:t>-up del espacio virtual</a:t>
            </a:r>
            <a:endParaRPr lang="es-ES" dirty="0"/>
          </a:p>
        </p:txBody>
      </p:sp>
      <p:grpSp>
        <p:nvGrpSpPr>
          <p:cNvPr id="26" name="Grupo 25"/>
          <p:cNvGrpSpPr/>
          <p:nvPr/>
        </p:nvGrpSpPr>
        <p:grpSpPr>
          <a:xfrm>
            <a:off x="1767308" y="1845734"/>
            <a:ext cx="9000284" cy="4373516"/>
            <a:chOff x="1767308" y="1845734"/>
            <a:chExt cx="9000284" cy="4373516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2"/>
            <a:srcRect b="2734"/>
            <a:stretch/>
          </p:blipFill>
          <p:spPr>
            <a:xfrm>
              <a:off x="1767308" y="1845734"/>
              <a:ext cx="9000284" cy="4373516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2796" y="1918725"/>
              <a:ext cx="1885950" cy="600075"/>
            </a:xfrm>
            <a:prstGeom prst="rect">
              <a:avLst/>
            </a:prstGeom>
          </p:spPr>
        </p:pic>
        <p:sp>
          <p:nvSpPr>
            <p:cNvPr id="7" name="CuadroTexto 6"/>
            <p:cNvSpPr txBox="1"/>
            <p:nvPr/>
          </p:nvSpPr>
          <p:spPr>
            <a:xfrm>
              <a:off x="6222313" y="2241801"/>
              <a:ext cx="1032655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s-ES" sz="1200" dirty="0" smtClean="0">
                  <a:solidFill>
                    <a:schemeClr val="tx1">
                      <a:lumMod val="50000"/>
                    </a:schemeClr>
                  </a:solidFill>
                </a:rPr>
                <a:t>Herramientas</a:t>
              </a:r>
              <a:endParaRPr lang="es-ES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7176313" y="2241801"/>
              <a:ext cx="672043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s-ES" sz="1200" dirty="0" smtClean="0">
                  <a:solidFill>
                    <a:schemeClr val="tx1">
                      <a:lumMod val="50000"/>
                    </a:schemeClr>
                  </a:solidFill>
                </a:rPr>
                <a:t>Eventos</a:t>
              </a:r>
              <a:endParaRPr lang="es-ES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5701016" y="2242426"/>
              <a:ext cx="521297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s-ES" sz="1200" dirty="0" smtClean="0">
                  <a:solidFill>
                    <a:schemeClr val="tx1">
                      <a:lumMod val="50000"/>
                    </a:schemeClr>
                  </a:solidFill>
                </a:rPr>
                <a:t>Inicio</a:t>
              </a:r>
              <a:endParaRPr lang="es-ES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7848356" y="2241801"/>
              <a:ext cx="901401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s-ES" sz="1200" dirty="0" smtClean="0">
                  <a:solidFill>
                    <a:schemeClr val="tx1">
                      <a:lumMod val="50000"/>
                    </a:schemeClr>
                  </a:solidFill>
                </a:rPr>
                <a:t>InnovaIDEA</a:t>
              </a:r>
              <a:endParaRPr lang="es-ES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2510116" y="2931459"/>
              <a:ext cx="1783978" cy="259976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>
                  <a:solidFill>
                    <a:schemeClr val="tx1">
                      <a:lumMod val="50000"/>
                    </a:schemeClr>
                  </a:solidFill>
                </a:rPr>
                <a:t> Eventos  </a:t>
              </a:r>
              <a:endParaRPr lang="es-E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8749757" y="2241801"/>
              <a:ext cx="752835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s-ES" sz="1200" dirty="0" smtClean="0">
                  <a:solidFill>
                    <a:schemeClr val="tx1">
                      <a:lumMod val="50000"/>
                    </a:schemeClr>
                  </a:solidFill>
                </a:rPr>
                <a:t>Nosotros</a:t>
              </a:r>
              <a:endParaRPr lang="es-ES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620236" y="2241801"/>
              <a:ext cx="915572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s-ES" sz="1200" dirty="0" smtClean="0">
                  <a:solidFill>
                    <a:schemeClr val="tx1">
                      <a:lumMod val="50000"/>
                    </a:schemeClr>
                  </a:solidFill>
                </a:rPr>
                <a:t>Administrar</a:t>
              </a:r>
              <a:endParaRPr lang="es-ES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1847992" y="3467015"/>
              <a:ext cx="2670924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s-ES" sz="1200" b="1" dirty="0" smtClean="0">
                  <a:solidFill>
                    <a:schemeClr val="bg1"/>
                  </a:solidFill>
                </a:rPr>
                <a:t>Eventos de Unitec (SPS) y el InnovaLAB</a:t>
              </a:r>
              <a:endParaRPr lang="es-E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Rectángulo redondeado 5"/>
            <p:cNvSpPr/>
            <p:nvPr/>
          </p:nvSpPr>
          <p:spPr>
            <a:xfrm>
              <a:off x="8189461" y="4921624"/>
              <a:ext cx="1313131" cy="143435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800" dirty="0" smtClean="0">
                  <a:solidFill>
                    <a:schemeClr val="tx1"/>
                  </a:solidFill>
                </a:rPr>
                <a:t>Curso redacción científica</a:t>
              </a:r>
              <a:endParaRPr lang="es-E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6910691" y="5701555"/>
              <a:ext cx="1278770" cy="21544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s-ES" sz="800" dirty="0" smtClean="0">
                  <a:solidFill>
                    <a:srgbClr val="0070C0"/>
                  </a:solidFill>
                </a:rPr>
                <a:t>16:00  Entrega propuesta </a:t>
              </a:r>
              <a:endParaRPr lang="es-ES" sz="800" dirty="0">
                <a:solidFill>
                  <a:srgbClr val="0070C0"/>
                </a:solidFill>
              </a:endParaRPr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9448801" y="5701555"/>
              <a:ext cx="905433" cy="1075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1" name="Marcador de pie de página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Ocampo &amp; Castro,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07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Mock</a:t>
            </a:r>
            <a:r>
              <a:rPr lang="es-ES" dirty="0" smtClean="0"/>
              <a:t>-up del espacio virtual</a:t>
            </a:r>
            <a:endParaRPr lang="es-ES" dirty="0"/>
          </a:p>
        </p:txBody>
      </p:sp>
      <p:grpSp>
        <p:nvGrpSpPr>
          <p:cNvPr id="3" name="Grupo 2"/>
          <p:cNvGrpSpPr/>
          <p:nvPr/>
        </p:nvGrpSpPr>
        <p:grpSpPr>
          <a:xfrm>
            <a:off x="5626477" y="1845735"/>
            <a:ext cx="903533" cy="808014"/>
            <a:chOff x="7634180" y="1845735"/>
            <a:chExt cx="903533" cy="808014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2"/>
            <a:srcRect l="65399" r="24662" b="81441"/>
            <a:stretch/>
          </p:blipFill>
          <p:spPr>
            <a:xfrm>
              <a:off x="7634180" y="1845735"/>
              <a:ext cx="903533" cy="808014"/>
            </a:xfrm>
            <a:prstGeom prst="rect">
              <a:avLst/>
            </a:prstGeom>
          </p:spPr>
        </p:pic>
        <p:sp>
          <p:nvSpPr>
            <p:cNvPr id="12" name="CuadroTexto 11"/>
            <p:cNvSpPr txBox="1"/>
            <p:nvPr/>
          </p:nvSpPr>
          <p:spPr>
            <a:xfrm>
              <a:off x="7634180" y="2241801"/>
              <a:ext cx="901401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s-ES" sz="1200" dirty="0" smtClean="0">
                  <a:solidFill>
                    <a:schemeClr val="tx1">
                      <a:lumMod val="50000"/>
                    </a:schemeClr>
                  </a:solidFill>
                </a:rPr>
                <a:t>InnovaIDEA</a:t>
              </a:r>
              <a:endParaRPr lang="es-ES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4" name="Rectángulo redondeado 3"/>
          <p:cNvSpPr/>
          <p:nvPr/>
        </p:nvSpPr>
        <p:spPr>
          <a:xfrm>
            <a:off x="2196548" y="3091071"/>
            <a:ext cx="2435087" cy="7056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Comparte tu idea</a:t>
            </a:r>
            <a:endParaRPr lang="es-ES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4803913" y="3091071"/>
            <a:ext cx="2541104" cy="705678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Revisa las ideas de otros</a:t>
            </a:r>
            <a:endParaRPr lang="es-ES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7517295" y="3049815"/>
            <a:ext cx="2541104" cy="70567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Posibles proyectos y recursos disponibles</a:t>
            </a:r>
            <a:endParaRPr lang="es-ES" dirty="0"/>
          </a:p>
        </p:txBody>
      </p:sp>
      <p:cxnSp>
        <p:nvCxnSpPr>
          <p:cNvPr id="10" name="Conector angular 9"/>
          <p:cNvCxnSpPr>
            <a:stCxn id="12" idx="1"/>
            <a:endCxn id="4" idx="0"/>
          </p:cNvCxnSpPr>
          <p:nvPr/>
        </p:nvCxnSpPr>
        <p:spPr>
          <a:xfrm rot="10800000" flipV="1">
            <a:off x="3414093" y="2380301"/>
            <a:ext cx="2212385" cy="710770"/>
          </a:xfrm>
          <a:prstGeom prst="bentConnector2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r 29"/>
          <p:cNvCxnSpPr>
            <a:stCxn id="12" idx="3"/>
            <a:endCxn id="26" idx="0"/>
          </p:cNvCxnSpPr>
          <p:nvPr/>
        </p:nvCxnSpPr>
        <p:spPr>
          <a:xfrm>
            <a:off x="6527878" y="2380301"/>
            <a:ext cx="2259969" cy="669514"/>
          </a:xfrm>
          <a:prstGeom prst="bentConnector2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stCxn id="11" idx="2"/>
            <a:endCxn id="25" idx="0"/>
          </p:cNvCxnSpPr>
          <p:nvPr/>
        </p:nvCxnSpPr>
        <p:spPr>
          <a:xfrm flipH="1">
            <a:off x="6074465" y="2653749"/>
            <a:ext cx="3779" cy="437322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angular 36"/>
          <p:cNvCxnSpPr>
            <a:stCxn id="4" idx="1"/>
          </p:cNvCxnSpPr>
          <p:nvPr/>
        </p:nvCxnSpPr>
        <p:spPr>
          <a:xfrm rot="10800000" flipV="1">
            <a:off x="1724168" y="3443910"/>
            <a:ext cx="472381" cy="620804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4092043" y="5150460"/>
            <a:ext cx="330338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n 39"/>
          <p:cNvPicPr>
            <a:picLocks noChangeAspect="1"/>
          </p:cNvPicPr>
          <p:nvPr/>
        </p:nvPicPr>
        <p:blipFill rotWithShape="1">
          <a:blip r:embed="rId3"/>
          <a:srcRect r="38828"/>
          <a:stretch/>
        </p:blipFill>
        <p:spPr>
          <a:xfrm>
            <a:off x="6927939" y="4064715"/>
            <a:ext cx="2257253" cy="1449256"/>
          </a:xfrm>
          <a:prstGeom prst="rect">
            <a:avLst/>
          </a:prstGeom>
        </p:spPr>
      </p:pic>
      <p:cxnSp>
        <p:nvCxnSpPr>
          <p:cNvPr id="42" name="Conector recto de flecha 41"/>
          <p:cNvCxnSpPr/>
          <p:nvPr/>
        </p:nvCxnSpPr>
        <p:spPr>
          <a:xfrm flipV="1">
            <a:off x="6645247" y="5125298"/>
            <a:ext cx="261961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6841402" y="5872233"/>
            <a:ext cx="4136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4"/>
              </a:rPr>
              <a:t>https://</a:t>
            </a:r>
            <a:r>
              <a:rPr lang="es-ES" dirty="0" smtClean="0">
                <a:hlinkClick r:id="rId4"/>
              </a:rPr>
              <a:t>goo.gl/forms/xsfCLXEbUPFTSqok1</a:t>
            </a: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5"/>
          <a:srcRect r="34166"/>
          <a:stretch/>
        </p:blipFill>
        <p:spPr>
          <a:xfrm>
            <a:off x="4443113" y="4064715"/>
            <a:ext cx="2181402" cy="261617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469" y="4064714"/>
            <a:ext cx="3109875" cy="2616171"/>
          </a:xfrm>
          <a:prstGeom prst="rect">
            <a:avLst/>
          </a:prstGeom>
        </p:spPr>
      </p:pic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Ocampo &amp; Castro,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32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  <p:bldP spid="26" grpId="0" animBg="1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Mock</a:t>
            </a:r>
            <a:r>
              <a:rPr lang="es-ES" dirty="0" smtClean="0"/>
              <a:t>-up del espacio virtual</a:t>
            </a:r>
            <a:endParaRPr lang="es-ES" dirty="0"/>
          </a:p>
        </p:txBody>
      </p:sp>
      <p:grpSp>
        <p:nvGrpSpPr>
          <p:cNvPr id="3" name="Grupo 2"/>
          <p:cNvGrpSpPr/>
          <p:nvPr/>
        </p:nvGrpSpPr>
        <p:grpSpPr>
          <a:xfrm>
            <a:off x="5626477" y="1845735"/>
            <a:ext cx="903533" cy="808014"/>
            <a:chOff x="7634180" y="1845735"/>
            <a:chExt cx="903533" cy="808014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2"/>
            <a:srcRect l="65399" r="24662" b="81441"/>
            <a:stretch/>
          </p:blipFill>
          <p:spPr>
            <a:xfrm>
              <a:off x="7634180" y="1845735"/>
              <a:ext cx="903533" cy="808014"/>
            </a:xfrm>
            <a:prstGeom prst="rect">
              <a:avLst/>
            </a:prstGeom>
          </p:spPr>
        </p:pic>
        <p:sp>
          <p:nvSpPr>
            <p:cNvPr id="12" name="CuadroTexto 11"/>
            <p:cNvSpPr txBox="1"/>
            <p:nvPr/>
          </p:nvSpPr>
          <p:spPr>
            <a:xfrm>
              <a:off x="7634180" y="2241801"/>
              <a:ext cx="901401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s-ES" sz="1200" dirty="0" smtClean="0">
                  <a:solidFill>
                    <a:schemeClr val="tx1">
                      <a:lumMod val="50000"/>
                    </a:schemeClr>
                  </a:solidFill>
                </a:rPr>
                <a:t>InnovaIDEA</a:t>
              </a:r>
              <a:endParaRPr lang="es-ES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4" name="Rectángulo redondeado 3"/>
          <p:cNvSpPr/>
          <p:nvPr/>
        </p:nvSpPr>
        <p:spPr>
          <a:xfrm>
            <a:off x="2196548" y="3091071"/>
            <a:ext cx="2435087" cy="7056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Comparte tu idea</a:t>
            </a:r>
            <a:endParaRPr lang="es-ES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4803913" y="3091071"/>
            <a:ext cx="2541104" cy="705678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Revisa las ideas de otros</a:t>
            </a:r>
            <a:endParaRPr lang="es-ES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7517295" y="3049815"/>
            <a:ext cx="2541104" cy="70567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Posibles proyectos y recursos disponibles</a:t>
            </a:r>
            <a:endParaRPr lang="es-ES" dirty="0"/>
          </a:p>
        </p:txBody>
      </p:sp>
      <p:cxnSp>
        <p:nvCxnSpPr>
          <p:cNvPr id="10" name="Conector angular 9"/>
          <p:cNvCxnSpPr>
            <a:stCxn id="12" idx="1"/>
            <a:endCxn id="4" idx="0"/>
          </p:cNvCxnSpPr>
          <p:nvPr/>
        </p:nvCxnSpPr>
        <p:spPr>
          <a:xfrm rot="10800000" flipV="1">
            <a:off x="3414093" y="2380301"/>
            <a:ext cx="2212385" cy="710770"/>
          </a:xfrm>
          <a:prstGeom prst="bentConnector2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r 29"/>
          <p:cNvCxnSpPr>
            <a:stCxn id="12" idx="3"/>
            <a:endCxn id="26" idx="0"/>
          </p:cNvCxnSpPr>
          <p:nvPr/>
        </p:nvCxnSpPr>
        <p:spPr>
          <a:xfrm>
            <a:off x="6527878" y="2380301"/>
            <a:ext cx="2259969" cy="669514"/>
          </a:xfrm>
          <a:prstGeom prst="bentConnector2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stCxn id="11" idx="2"/>
            <a:endCxn id="25" idx="0"/>
          </p:cNvCxnSpPr>
          <p:nvPr/>
        </p:nvCxnSpPr>
        <p:spPr>
          <a:xfrm flipH="1">
            <a:off x="6074465" y="2653749"/>
            <a:ext cx="3779" cy="437322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o 36"/>
          <p:cNvGrpSpPr/>
          <p:nvPr/>
        </p:nvGrpSpPr>
        <p:grpSpPr>
          <a:xfrm>
            <a:off x="1524000" y="4011827"/>
            <a:ext cx="7263847" cy="2846173"/>
            <a:chOff x="1524000" y="4011827"/>
            <a:chExt cx="7263847" cy="2846173"/>
          </a:xfrm>
        </p:grpSpPr>
        <p:grpSp>
          <p:nvGrpSpPr>
            <p:cNvPr id="29" name="Grupo 28"/>
            <p:cNvGrpSpPr/>
            <p:nvPr/>
          </p:nvGrpSpPr>
          <p:grpSpPr>
            <a:xfrm>
              <a:off x="1524000" y="4011827"/>
              <a:ext cx="7263847" cy="2846173"/>
              <a:chOff x="1524000" y="4011827"/>
              <a:chExt cx="7263847" cy="2846173"/>
            </a:xfrm>
          </p:grpSpPr>
          <p:sp>
            <p:nvSpPr>
              <p:cNvPr id="15" name="Rectángulo 14"/>
              <p:cNvSpPr/>
              <p:nvPr/>
            </p:nvSpPr>
            <p:spPr>
              <a:xfrm>
                <a:off x="1524000" y="4011827"/>
                <a:ext cx="7263847" cy="28461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Rectángulo 23"/>
              <p:cNvSpPr/>
              <p:nvPr/>
            </p:nvSpPr>
            <p:spPr>
              <a:xfrm>
                <a:off x="5150080" y="4071582"/>
                <a:ext cx="3547697" cy="269751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4" name="Grupo 13"/>
            <p:cNvGrpSpPr/>
            <p:nvPr/>
          </p:nvGrpSpPr>
          <p:grpSpPr>
            <a:xfrm>
              <a:off x="1614617" y="4071582"/>
              <a:ext cx="3377514" cy="2724636"/>
              <a:chOff x="1614617" y="4005678"/>
              <a:chExt cx="3377514" cy="2724636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1614617" y="4005678"/>
                <a:ext cx="3377514" cy="2724636"/>
              </a:xfrm>
              <a:prstGeom prst="rect">
                <a:avLst/>
              </a:prstGeom>
              <a:solidFill>
                <a:srgbClr val="3F51B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ángulo redondeado 7"/>
              <p:cNvSpPr/>
              <p:nvPr/>
            </p:nvSpPr>
            <p:spPr>
              <a:xfrm>
                <a:off x="1723678" y="4421563"/>
                <a:ext cx="3049254" cy="584887"/>
              </a:xfrm>
              <a:prstGeom prst="roundRect">
                <a:avLst>
                  <a:gd name="adj" fmla="val 12442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b="1" dirty="0" smtClean="0">
                    <a:solidFill>
                      <a:schemeClr val="bg1"/>
                    </a:solidFill>
                  </a:rPr>
                  <a:t>Tema:</a:t>
                </a:r>
                <a:r>
                  <a:rPr lang="es-ES" sz="1200" dirty="0" smtClean="0">
                    <a:solidFill>
                      <a:schemeClr val="bg1"/>
                    </a:solidFill>
                  </a:rPr>
                  <a:t> Enfriamiento de techos mediante rocío de agua automático</a:t>
                </a:r>
                <a:endParaRPr lang="es-E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Rectángulo redondeado 21"/>
              <p:cNvSpPr/>
              <p:nvPr/>
            </p:nvSpPr>
            <p:spPr>
              <a:xfrm>
                <a:off x="1723678" y="5088904"/>
                <a:ext cx="3049254" cy="681117"/>
              </a:xfrm>
              <a:prstGeom prst="roundRect">
                <a:avLst>
                  <a:gd name="adj" fmla="val 6991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b="1" dirty="0" smtClean="0">
                    <a:solidFill>
                      <a:schemeClr val="bg1"/>
                    </a:solidFill>
                  </a:rPr>
                  <a:t>Tema:</a:t>
                </a:r>
                <a:r>
                  <a:rPr lang="es-ES" sz="1200" dirty="0" smtClean="0">
                    <a:solidFill>
                      <a:schemeClr val="bg1"/>
                    </a:solidFill>
                  </a:rPr>
                  <a:t> Porque no fueron atendidos apropiadamente los desplazados nicaragüenses en los 80s en Honduras</a:t>
                </a:r>
                <a:endParaRPr lang="es-E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CuadroTexto 8"/>
              <p:cNvSpPr txBox="1"/>
              <p:nvPr/>
            </p:nvSpPr>
            <p:spPr>
              <a:xfrm>
                <a:off x="1640336" y="4023103"/>
                <a:ext cx="1773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Ideas propuestas</a:t>
                </a:r>
                <a:endParaRPr lang="es-ES" dirty="0"/>
              </a:p>
            </p:txBody>
          </p:sp>
          <p:sp>
            <p:nvSpPr>
              <p:cNvPr id="13" name="Rectángulo redondeado 12"/>
              <p:cNvSpPr/>
              <p:nvPr/>
            </p:nvSpPr>
            <p:spPr>
              <a:xfrm>
                <a:off x="4268836" y="4765709"/>
                <a:ext cx="464160" cy="187979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400" dirty="0" smtClean="0"/>
                  <a:t>Ver</a:t>
                </a:r>
                <a:endParaRPr lang="es-ES" sz="1400" dirty="0"/>
              </a:p>
            </p:txBody>
          </p:sp>
          <p:sp>
            <p:nvSpPr>
              <p:cNvPr id="27" name="Rectángulo redondeado 26"/>
              <p:cNvSpPr/>
              <p:nvPr/>
            </p:nvSpPr>
            <p:spPr>
              <a:xfrm>
                <a:off x="4268836" y="5513971"/>
                <a:ext cx="464160" cy="187979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400" dirty="0" smtClean="0"/>
                  <a:t>Ver</a:t>
                </a:r>
                <a:endParaRPr lang="es-ES" sz="1400" dirty="0"/>
              </a:p>
            </p:txBody>
          </p:sp>
          <p:sp>
            <p:nvSpPr>
              <p:cNvPr id="31" name="Rectángulo redondeado 30"/>
              <p:cNvSpPr/>
              <p:nvPr/>
            </p:nvSpPr>
            <p:spPr>
              <a:xfrm>
                <a:off x="1723678" y="5854566"/>
                <a:ext cx="3049254" cy="645088"/>
              </a:xfrm>
              <a:prstGeom prst="roundRect">
                <a:avLst>
                  <a:gd name="adj" fmla="val 12442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b="1" dirty="0" smtClean="0">
                    <a:solidFill>
                      <a:schemeClr val="bg1"/>
                    </a:solidFill>
                  </a:rPr>
                  <a:t>Tema:</a:t>
                </a:r>
                <a:r>
                  <a:rPr lang="es-ES" sz="1200" dirty="0" smtClean="0">
                    <a:solidFill>
                      <a:schemeClr val="bg1"/>
                    </a:solidFill>
                  </a:rPr>
                  <a:t> Monitoreo de temperatura en lozas para observar la trasferencia de calor en este tipo de estructuras</a:t>
                </a:r>
                <a:endParaRPr lang="es-E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Rectángulo redondeado 31"/>
              <p:cNvSpPr/>
              <p:nvPr/>
            </p:nvSpPr>
            <p:spPr>
              <a:xfrm>
                <a:off x="4269553" y="6280326"/>
                <a:ext cx="464160" cy="187979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400" dirty="0" smtClean="0"/>
                  <a:t>Ver</a:t>
                </a:r>
                <a:endParaRPr lang="es-ES" sz="1400" dirty="0"/>
              </a:p>
            </p:txBody>
          </p:sp>
        </p:grpSp>
      </p:grpSp>
      <p:cxnSp>
        <p:nvCxnSpPr>
          <p:cNvPr id="16" name="Conector angular 15"/>
          <p:cNvCxnSpPr>
            <a:stCxn id="25" idx="2"/>
            <a:endCxn id="7" idx="0"/>
          </p:cNvCxnSpPr>
          <p:nvPr/>
        </p:nvCxnSpPr>
        <p:spPr>
          <a:xfrm rot="5400000">
            <a:off x="4551504" y="2548620"/>
            <a:ext cx="274833" cy="2771091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4193059" y="4760784"/>
            <a:ext cx="683741" cy="3115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3" name="Grupo 22"/>
          <p:cNvGrpSpPr/>
          <p:nvPr/>
        </p:nvGrpSpPr>
        <p:grpSpPr>
          <a:xfrm>
            <a:off x="5153538" y="4065964"/>
            <a:ext cx="3526630" cy="2708749"/>
            <a:chOff x="5173359" y="4089007"/>
            <a:chExt cx="3526630" cy="2708749"/>
          </a:xfrm>
        </p:grpSpPr>
        <p:grpSp>
          <p:nvGrpSpPr>
            <p:cNvPr id="41" name="Grupo 40"/>
            <p:cNvGrpSpPr/>
            <p:nvPr/>
          </p:nvGrpSpPr>
          <p:grpSpPr>
            <a:xfrm>
              <a:off x="5173359" y="4089007"/>
              <a:ext cx="3385751" cy="2708749"/>
              <a:chOff x="5486399" y="4192815"/>
              <a:chExt cx="3385751" cy="2563751"/>
            </a:xfrm>
          </p:grpSpPr>
          <p:pic>
            <p:nvPicPr>
              <p:cNvPr id="17" name="Imagen 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86399" y="4192815"/>
                <a:ext cx="3385751" cy="2563751"/>
              </a:xfrm>
              <a:prstGeom prst="rect">
                <a:avLst/>
              </a:prstGeom>
            </p:spPr>
          </p:pic>
          <p:sp>
            <p:nvSpPr>
              <p:cNvPr id="35" name="Rectángulo 34"/>
              <p:cNvSpPr/>
              <p:nvPr/>
            </p:nvSpPr>
            <p:spPr>
              <a:xfrm>
                <a:off x="5883472" y="4793736"/>
                <a:ext cx="2436744" cy="39402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Rectángulo redondeado 18"/>
              <p:cNvSpPr/>
              <p:nvPr/>
            </p:nvSpPr>
            <p:spPr>
              <a:xfrm>
                <a:off x="5952822" y="4777322"/>
                <a:ext cx="2474486" cy="3624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" name="CuadroTexto 19"/>
              <p:cNvSpPr txBox="1"/>
              <p:nvPr/>
            </p:nvSpPr>
            <p:spPr>
              <a:xfrm>
                <a:off x="6077052" y="4766930"/>
                <a:ext cx="22300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1000" b="1" dirty="0" smtClean="0"/>
                  <a:t>Jared R. Ocampo </a:t>
                </a:r>
                <a:r>
                  <a:rPr lang="es-ES" sz="1000" dirty="0" smtClean="0"/>
                  <a:t>(Ingeniería)</a:t>
                </a:r>
              </a:p>
              <a:p>
                <a:pPr algn="ctr"/>
                <a:r>
                  <a:rPr lang="en-US" sz="1000" dirty="0" smtClean="0">
                    <a:hlinkClick r:id="rId4"/>
                  </a:rPr>
                  <a:t>jared.ocampo@unitec.edu</a:t>
                </a:r>
                <a:r>
                  <a:rPr lang="en-US" sz="1000" dirty="0" smtClean="0"/>
                  <a:t> , 9472-2818</a:t>
                </a:r>
                <a:endParaRPr lang="es-ES" sz="1000" dirty="0"/>
              </a:p>
            </p:txBody>
          </p:sp>
          <p:sp>
            <p:nvSpPr>
              <p:cNvPr id="36" name="Rectángulo 35"/>
              <p:cNvSpPr/>
              <p:nvPr/>
            </p:nvSpPr>
            <p:spPr>
              <a:xfrm>
                <a:off x="5952822" y="4458339"/>
                <a:ext cx="1226452" cy="18780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" name="CuadroTexto 37"/>
              <p:cNvSpPr txBox="1"/>
              <p:nvPr/>
            </p:nvSpPr>
            <p:spPr>
              <a:xfrm>
                <a:off x="5879483" y="4323833"/>
                <a:ext cx="26219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b="1" dirty="0">
                    <a:solidFill>
                      <a:schemeClr val="bg1"/>
                    </a:solidFill>
                  </a:rPr>
                  <a:t>Enfriamiento de techos mediante rocío de agua automático</a:t>
                </a:r>
                <a:endParaRPr lang="es-ES" sz="1200" b="1" dirty="0"/>
              </a:p>
            </p:txBody>
          </p:sp>
        </p:grpSp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5"/>
            <a:srcRect l="-34037" t="27374"/>
            <a:stretch/>
          </p:blipFill>
          <p:spPr>
            <a:xfrm>
              <a:off x="8522036" y="4089008"/>
              <a:ext cx="177953" cy="2697512"/>
            </a:xfrm>
            <a:prstGeom prst="rect">
              <a:avLst/>
            </a:prstGeom>
          </p:spPr>
        </p:pic>
      </p:grpSp>
      <p:cxnSp>
        <p:nvCxnSpPr>
          <p:cNvPr id="42" name="Conector recto de flecha 41"/>
          <p:cNvCxnSpPr/>
          <p:nvPr/>
        </p:nvCxnSpPr>
        <p:spPr>
          <a:xfrm>
            <a:off x="4860488" y="4921103"/>
            <a:ext cx="465269" cy="449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Marcador de pie de página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Ocampo &amp; Castro,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12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Mock</a:t>
            </a:r>
            <a:r>
              <a:rPr lang="es-ES" dirty="0" smtClean="0"/>
              <a:t>-up del espacio virtual</a:t>
            </a:r>
            <a:endParaRPr lang="es-ES" dirty="0"/>
          </a:p>
        </p:txBody>
      </p:sp>
      <p:grpSp>
        <p:nvGrpSpPr>
          <p:cNvPr id="3" name="Grupo 2"/>
          <p:cNvGrpSpPr/>
          <p:nvPr/>
        </p:nvGrpSpPr>
        <p:grpSpPr>
          <a:xfrm>
            <a:off x="5626477" y="1845735"/>
            <a:ext cx="903533" cy="808014"/>
            <a:chOff x="7634180" y="1845735"/>
            <a:chExt cx="903533" cy="808014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2"/>
            <a:srcRect l="65399" r="24662" b="81441"/>
            <a:stretch/>
          </p:blipFill>
          <p:spPr>
            <a:xfrm>
              <a:off x="7634180" y="1845735"/>
              <a:ext cx="903533" cy="808014"/>
            </a:xfrm>
            <a:prstGeom prst="rect">
              <a:avLst/>
            </a:prstGeom>
          </p:spPr>
        </p:pic>
        <p:sp>
          <p:nvSpPr>
            <p:cNvPr id="12" name="CuadroTexto 11"/>
            <p:cNvSpPr txBox="1"/>
            <p:nvPr/>
          </p:nvSpPr>
          <p:spPr>
            <a:xfrm>
              <a:off x="7634180" y="2241801"/>
              <a:ext cx="901401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s-ES" sz="1200" dirty="0" smtClean="0">
                  <a:solidFill>
                    <a:schemeClr val="tx1">
                      <a:lumMod val="50000"/>
                    </a:schemeClr>
                  </a:solidFill>
                </a:rPr>
                <a:t>InnovaIDEA</a:t>
              </a:r>
              <a:endParaRPr lang="es-ES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4" name="Rectángulo redondeado 3"/>
          <p:cNvSpPr/>
          <p:nvPr/>
        </p:nvSpPr>
        <p:spPr>
          <a:xfrm>
            <a:off x="2196548" y="3091071"/>
            <a:ext cx="2435087" cy="7056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Comparte tu idea</a:t>
            </a:r>
            <a:endParaRPr lang="es-ES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4803913" y="3091071"/>
            <a:ext cx="2541104" cy="705678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Revisa las ideas de otros</a:t>
            </a:r>
            <a:endParaRPr lang="es-ES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7517295" y="3049815"/>
            <a:ext cx="2541104" cy="70567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Posibles proyectos y recursos disponibles</a:t>
            </a:r>
            <a:endParaRPr lang="es-ES" dirty="0"/>
          </a:p>
        </p:txBody>
      </p:sp>
      <p:cxnSp>
        <p:nvCxnSpPr>
          <p:cNvPr id="10" name="Conector angular 9"/>
          <p:cNvCxnSpPr>
            <a:stCxn id="12" idx="1"/>
            <a:endCxn id="4" idx="0"/>
          </p:cNvCxnSpPr>
          <p:nvPr/>
        </p:nvCxnSpPr>
        <p:spPr>
          <a:xfrm rot="10800000" flipV="1">
            <a:off x="3414093" y="2380301"/>
            <a:ext cx="2212385" cy="710770"/>
          </a:xfrm>
          <a:prstGeom prst="bentConnector2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r 29"/>
          <p:cNvCxnSpPr>
            <a:stCxn id="12" idx="3"/>
            <a:endCxn id="26" idx="0"/>
          </p:cNvCxnSpPr>
          <p:nvPr/>
        </p:nvCxnSpPr>
        <p:spPr>
          <a:xfrm>
            <a:off x="6527878" y="2380301"/>
            <a:ext cx="2259969" cy="669514"/>
          </a:xfrm>
          <a:prstGeom prst="bentConnector2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stCxn id="11" idx="2"/>
            <a:endCxn id="25" idx="0"/>
          </p:cNvCxnSpPr>
          <p:nvPr/>
        </p:nvCxnSpPr>
        <p:spPr>
          <a:xfrm flipH="1">
            <a:off x="6074465" y="2653749"/>
            <a:ext cx="3779" cy="437322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o 85"/>
          <p:cNvGrpSpPr/>
          <p:nvPr/>
        </p:nvGrpSpPr>
        <p:grpSpPr>
          <a:xfrm>
            <a:off x="1540476" y="3960705"/>
            <a:ext cx="10396151" cy="2415380"/>
            <a:chOff x="1540476" y="3960705"/>
            <a:chExt cx="10396151" cy="2415380"/>
          </a:xfrm>
        </p:grpSpPr>
        <p:sp>
          <p:nvSpPr>
            <p:cNvPr id="85" name="Rectángulo redondeado 84"/>
            <p:cNvSpPr/>
            <p:nvPr/>
          </p:nvSpPr>
          <p:spPr>
            <a:xfrm>
              <a:off x="1540476" y="3960705"/>
              <a:ext cx="10396151" cy="2415380"/>
            </a:xfrm>
            <a:prstGeom prst="roundRect">
              <a:avLst>
                <a:gd name="adj" fmla="val 541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52" name="Grupo 51"/>
            <p:cNvGrpSpPr/>
            <p:nvPr/>
          </p:nvGrpSpPr>
          <p:grpSpPr>
            <a:xfrm>
              <a:off x="1614617" y="4071582"/>
              <a:ext cx="3377514" cy="2213888"/>
              <a:chOff x="1614617" y="4071582"/>
              <a:chExt cx="3377514" cy="2213888"/>
            </a:xfrm>
          </p:grpSpPr>
          <p:grpSp>
            <p:nvGrpSpPr>
              <p:cNvPr id="51" name="Grupo 50"/>
              <p:cNvGrpSpPr/>
              <p:nvPr/>
            </p:nvGrpSpPr>
            <p:grpSpPr>
              <a:xfrm>
                <a:off x="1614617" y="4071582"/>
                <a:ext cx="3377514" cy="2213888"/>
                <a:chOff x="1614617" y="4071582"/>
                <a:chExt cx="3377514" cy="2213888"/>
              </a:xfrm>
            </p:grpSpPr>
            <p:sp>
              <p:nvSpPr>
                <p:cNvPr id="7" name="Rectángulo 6"/>
                <p:cNvSpPr/>
                <p:nvPr/>
              </p:nvSpPr>
              <p:spPr>
                <a:xfrm>
                  <a:off x="1614617" y="4071582"/>
                  <a:ext cx="3377514" cy="2213888"/>
                </a:xfrm>
                <a:prstGeom prst="rect">
                  <a:avLst/>
                </a:prstGeom>
                <a:solidFill>
                  <a:srgbClr val="3F51B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CuadroTexto 8"/>
                <p:cNvSpPr txBox="1"/>
                <p:nvPr/>
              </p:nvSpPr>
              <p:spPr>
                <a:xfrm>
                  <a:off x="1640336" y="4089007"/>
                  <a:ext cx="20340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 smtClean="0"/>
                    <a:t>Ideas Relacionadas</a:t>
                  </a:r>
                  <a:endParaRPr lang="es-ES" dirty="0"/>
                </a:p>
              </p:txBody>
            </p:sp>
            <p:pic>
              <p:nvPicPr>
                <p:cNvPr id="49" name="Imagen 48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513" t="64441"/>
                <a:stretch/>
              </p:blipFill>
              <p:spPr>
                <a:xfrm>
                  <a:off x="4819135" y="4102442"/>
                  <a:ext cx="156520" cy="2171007"/>
                </a:xfrm>
                <a:prstGeom prst="rect">
                  <a:avLst/>
                </a:prstGeom>
              </p:spPr>
            </p:pic>
            <p:pic>
              <p:nvPicPr>
                <p:cNvPr id="50" name="Imagen 49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634" t="19" r="2326" b="96878"/>
                <a:stretch/>
              </p:blipFill>
              <p:spPr>
                <a:xfrm>
                  <a:off x="4810899" y="4093226"/>
                  <a:ext cx="164756" cy="189470"/>
                </a:xfrm>
                <a:prstGeom prst="rect">
                  <a:avLst/>
                </a:prstGeom>
              </p:spPr>
            </p:pic>
          </p:grpSp>
          <p:sp>
            <p:nvSpPr>
              <p:cNvPr id="8" name="Rectángulo redondeado 7"/>
              <p:cNvSpPr/>
              <p:nvPr/>
            </p:nvSpPr>
            <p:spPr>
              <a:xfrm>
                <a:off x="1723678" y="4487467"/>
                <a:ext cx="3049254" cy="584887"/>
              </a:xfrm>
              <a:prstGeom prst="roundRect">
                <a:avLst>
                  <a:gd name="adj" fmla="val 12442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b="1" dirty="0" smtClean="0">
                    <a:solidFill>
                      <a:schemeClr val="bg1"/>
                    </a:solidFill>
                  </a:rPr>
                  <a:t>Tema:</a:t>
                </a:r>
                <a:r>
                  <a:rPr lang="es-ES" sz="1200" dirty="0" smtClean="0">
                    <a:solidFill>
                      <a:schemeClr val="bg1"/>
                    </a:solidFill>
                  </a:rPr>
                  <a:t> Enfriamiento de techos mediante rocío de agua automático</a:t>
                </a:r>
                <a:endParaRPr lang="es-E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ectángulo redondeado 12"/>
              <p:cNvSpPr/>
              <p:nvPr/>
            </p:nvSpPr>
            <p:spPr>
              <a:xfrm>
                <a:off x="4135394" y="4839852"/>
                <a:ext cx="572888" cy="168754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400" dirty="0" smtClean="0"/>
                  <a:t>Ver</a:t>
                </a:r>
                <a:endParaRPr lang="es-ES" sz="1400" dirty="0"/>
              </a:p>
            </p:txBody>
          </p:sp>
          <p:sp>
            <p:nvSpPr>
              <p:cNvPr id="31" name="Rectángulo redondeado 30"/>
              <p:cNvSpPr/>
              <p:nvPr/>
            </p:nvSpPr>
            <p:spPr>
              <a:xfrm>
                <a:off x="1723678" y="5241182"/>
                <a:ext cx="3049254" cy="645088"/>
              </a:xfrm>
              <a:prstGeom prst="roundRect">
                <a:avLst>
                  <a:gd name="adj" fmla="val 12442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b="1" dirty="0" smtClean="0">
                    <a:solidFill>
                      <a:schemeClr val="bg1"/>
                    </a:solidFill>
                  </a:rPr>
                  <a:t>Tema:</a:t>
                </a:r>
                <a:r>
                  <a:rPr lang="es-ES" sz="1200" dirty="0" smtClean="0">
                    <a:solidFill>
                      <a:schemeClr val="bg1"/>
                    </a:solidFill>
                  </a:rPr>
                  <a:t> Monitoreo de temperatura en lozas para observar la trasferencia de calor en este tipo de estructuras</a:t>
                </a:r>
                <a:endParaRPr lang="es-E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Rectángulo redondeado 44"/>
              <p:cNvSpPr/>
              <p:nvPr/>
            </p:nvSpPr>
            <p:spPr>
              <a:xfrm>
                <a:off x="4128747" y="5667755"/>
                <a:ext cx="572888" cy="168754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400" dirty="0" smtClean="0"/>
                  <a:t>Ver</a:t>
                </a:r>
                <a:endParaRPr lang="es-ES" sz="1400" dirty="0"/>
              </a:p>
            </p:txBody>
          </p:sp>
          <p:sp>
            <p:nvSpPr>
              <p:cNvPr id="47" name="Triángulo isósceles 46"/>
              <p:cNvSpPr/>
              <p:nvPr/>
            </p:nvSpPr>
            <p:spPr>
              <a:xfrm rot="10800000">
                <a:off x="4536465" y="4874642"/>
                <a:ext cx="154481" cy="99575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8" name="Triángulo isósceles 47"/>
              <p:cNvSpPr/>
              <p:nvPr/>
            </p:nvSpPr>
            <p:spPr>
              <a:xfrm rot="10800000">
                <a:off x="4521539" y="5702344"/>
                <a:ext cx="154481" cy="99575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53" name="Grupo 52"/>
            <p:cNvGrpSpPr/>
            <p:nvPr/>
          </p:nvGrpSpPr>
          <p:grpSpPr>
            <a:xfrm>
              <a:off x="5038334" y="4071582"/>
              <a:ext cx="3377514" cy="2213888"/>
              <a:chOff x="1614617" y="4071582"/>
              <a:chExt cx="3377514" cy="2213888"/>
            </a:xfrm>
          </p:grpSpPr>
          <p:grpSp>
            <p:nvGrpSpPr>
              <p:cNvPr id="54" name="Grupo 53"/>
              <p:cNvGrpSpPr/>
              <p:nvPr/>
            </p:nvGrpSpPr>
            <p:grpSpPr>
              <a:xfrm>
                <a:off x="1614617" y="4071582"/>
                <a:ext cx="3377514" cy="2213888"/>
                <a:chOff x="1614617" y="4071582"/>
                <a:chExt cx="3377514" cy="2213888"/>
              </a:xfrm>
            </p:grpSpPr>
            <p:sp>
              <p:nvSpPr>
                <p:cNvPr id="61" name="Rectángulo 60"/>
                <p:cNvSpPr/>
                <p:nvPr/>
              </p:nvSpPr>
              <p:spPr>
                <a:xfrm>
                  <a:off x="1614617" y="4071582"/>
                  <a:ext cx="3377514" cy="2213888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CuadroTexto 61"/>
                <p:cNvSpPr txBox="1"/>
                <p:nvPr/>
              </p:nvSpPr>
              <p:spPr>
                <a:xfrm>
                  <a:off x="1640336" y="4089007"/>
                  <a:ext cx="29424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 smtClean="0"/>
                    <a:t>Investigaciones Relacionadas</a:t>
                  </a:r>
                  <a:endParaRPr lang="es-ES" dirty="0"/>
                </a:p>
              </p:txBody>
            </p:sp>
            <p:pic>
              <p:nvPicPr>
                <p:cNvPr id="63" name="Imagen 62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513" t="64441"/>
                <a:stretch/>
              </p:blipFill>
              <p:spPr>
                <a:xfrm>
                  <a:off x="4819135" y="4102442"/>
                  <a:ext cx="156520" cy="2171007"/>
                </a:xfrm>
                <a:prstGeom prst="rect">
                  <a:avLst/>
                </a:prstGeom>
              </p:spPr>
            </p:pic>
            <p:pic>
              <p:nvPicPr>
                <p:cNvPr id="64" name="Imagen 63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634" t="19" r="2326" b="96878"/>
                <a:stretch/>
              </p:blipFill>
              <p:spPr>
                <a:xfrm>
                  <a:off x="4810899" y="4093226"/>
                  <a:ext cx="164756" cy="189470"/>
                </a:xfrm>
                <a:prstGeom prst="rect">
                  <a:avLst/>
                </a:prstGeom>
              </p:spPr>
            </p:pic>
          </p:grpSp>
          <p:sp>
            <p:nvSpPr>
              <p:cNvPr id="55" name="Rectángulo redondeado 54"/>
              <p:cNvSpPr/>
              <p:nvPr/>
            </p:nvSpPr>
            <p:spPr>
              <a:xfrm>
                <a:off x="1723678" y="4487468"/>
                <a:ext cx="3049254" cy="366958"/>
              </a:xfrm>
              <a:prstGeom prst="roundRect">
                <a:avLst>
                  <a:gd name="adj" fmla="val 12442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400" b="1" dirty="0" smtClean="0">
                    <a:solidFill>
                      <a:schemeClr val="bg1"/>
                    </a:solidFill>
                  </a:rPr>
                  <a:t>Artículos en Innovare</a:t>
                </a:r>
                <a:endParaRPr lang="es-E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Rectángulo redondeado 55"/>
              <p:cNvSpPr/>
              <p:nvPr/>
            </p:nvSpPr>
            <p:spPr>
              <a:xfrm>
                <a:off x="4135394" y="4592716"/>
                <a:ext cx="572888" cy="168754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400" dirty="0" smtClean="0"/>
                  <a:t>Ver</a:t>
                </a:r>
                <a:endParaRPr lang="es-ES" sz="1400" dirty="0"/>
              </a:p>
            </p:txBody>
          </p:sp>
          <p:sp>
            <p:nvSpPr>
              <p:cNvPr id="59" name="Triángulo isósceles 58"/>
              <p:cNvSpPr/>
              <p:nvPr/>
            </p:nvSpPr>
            <p:spPr>
              <a:xfrm rot="10800000">
                <a:off x="4536465" y="4627506"/>
                <a:ext cx="154481" cy="99575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65" name="Rectángulo redondeado 64"/>
            <p:cNvSpPr/>
            <p:nvPr/>
          </p:nvSpPr>
          <p:spPr>
            <a:xfrm>
              <a:off x="5147395" y="5052956"/>
              <a:ext cx="3049254" cy="366958"/>
            </a:xfrm>
            <a:prstGeom prst="roundRect">
              <a:avLst>
                <a:gd name="adj" fmla="val 12442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400" b="1" dirty="0" smtClean="0">
                  <a:solidFill>
                    <a:schemeClr val="bg1"/>
                  </a:solidFill>
                </a:rPr>
                <a:t>Tesis y monografías de Unitec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sp>
          <p:nvSpPr>
            <p:cNvPr id="66" name="Rectángulo redondeado 65"/>
            <p:cNvSpPr/>
            <p:nvPr/>
          </p:nvSpPr>
          <p:spPr>
            <a:xfrm>
              <a:off x="7559111" y="5158204"/>
              <a:ext cx="572888" cy="16875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400" dirty="0" smtClean="0"/>
                <a:t>Ver</a:t>
              </a:r>
              <a:endParaRPr lang="es-ES" sz="1400" dirty="0"/>
            </a:p>
          </p:txBody>
        </p:sp>
        <p:sp>
          <p:nvSpPr>
            <p:cNvPr id="67" name="Triángulo isósceles 66"/>
            <p:cNvSpPr/>
            <p:nvPr/>
          </p:nvSpPr>
          <p:spPr>
            <a:xfrm rot="10800000">
              <a:off x="7960182" y="5192994"/>
              <a:ext cx="154481" cy="9957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Rectángulo redondeado 67"/>
            <p:cNvSpPr/>
            <p:nvPr/>
          </p:nvSpPr>
          <p:spPr>
            <a:xfrm>
              <a:off x="5147395" y="5618444"/>
              <a:ext cx="3049254" cy="366958"/>
            </a:xfrm>
            <a:prstGeom prst="roundRect">
              <a:avLst>
                <a:gd name="adj" fmla="val 12442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400" b="1" dirty="0" smtClean="0">
                  <a:solidFill>
                    <a:schemeClr val="bg1"/>
                  </a:solidFill>
                </a:rPr>
                <a:t>Otros recursos externos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sp>
          <p:nvSpPr>
            <p:cNvPr id="69" name="Rectángulo redondeado 68"/>
            <p:cNvSpPr/>
            <p:nvPr/>
          </p:nvSpPr>
          <p:spPr>
            <a:xfrm>
              <a:off x="7559111" y="5723692"/>
              <a:ext cx="572888" cy="16875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400" dirty="0" smtClean="0"/>
                <a:t>Ver</a:t>
              </a:r>
              <a:endParaRPr lang="es-ES" sz="1400" dirty="0"/>
            </a:p>
          </p:txBody>
        </p:sp>
        <p:sp>
          <p:nvSpPr>
            <p:cNvPr id="70" name="Triángulo isósceles 69"/>
            <p:cNvSpPr/>
            <p:nvPr/>
          </p:nvSpPr>
          <p:spPr>
            <a:xfrm rot="10800000">
              <a:off x="7960182" y="5758482"/>
              <a:ext cx="154481" cy="9957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2" name="Grupo 71"/>
            <p:cNvGrpSpPr/>
            <p:nvPr/>
          </p:nvGrpSpPr>
          <p:grpSpPr>
            <a:xfrm>
              <a:off x="8462051" y="4059561"/>
              <a:ext cx="3377514" cy="2213888"/>
              <a:chOff x="1614617" y="4071582"/>
              <a:chExt cx="3377514" cy="2213888"/>
            </a:xfrm>
          </p:grpSpPr>
          <p:sp>
            <p:nvSpPr>
              <p:cNvPr id="76" name="Rectángulo 75"/>
              <p:cNvSpPr/>
              <p:nvPr/>
            </p:nvSpPr>
            <p:spPr>
              <a:xfrm>
                <a:off x="1614617" y="4071582"/>
                <a:ext cx="3377514" cy="221388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CuadroTexto 76"/>
              <p:cNvSpPr txBox="1"/>
              <p:nvPr/>
            </p:nvSpPr>
            <p:spPr>
              <a:xfrm>
                <a:off x="1640336" y="4089007"/>
                <a:ext cx="2672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Interesados en el proyecto</a:t>
                </a:r>
                <a:endParaRPr lang="es-ES" dirty="0"/>
              </a:p>
            </p:txBody>
          </p:sp>
          <p:pic>
            <p:nvPicPr>
              <p:cNvPr id="78" name="Imagen 77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513" t="64441"/>
              <a:stretch/>
            </p:blipFill>
            <p:spPr>
              <a:xfrm>
                <a:off x="4819135" y="4102442"/>
                <a:ext cx="156520" cy="2171007"/>
              </a:xfrm>
              <a:prstGeom prst="rect">
                <a:avLst/>
              </a:prstGeom>
            </p:spPr>
          </p:pic>
          <p:pic>
            <p:nvPicPr>
              <p:cNvPr id="79" name="Imagen 7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34" t="19" r="2326" b="96878"/>
              <a:stretch/>
            </p:blipFill>
            <p:spPr>
              <a:xfrm>
                <a:off x="4810899" y="4093226"/>
                <a:ext cx="164756" cy="189470"/>
              </a:xfrm>
              <a:prstGeom prst="rect">
                <a:avLst/>
              </a:prstGeom>
            </p:spPr>
          </p:pic>
        </p:grpSp>
        <p:sp>
          <p:nvSpPr>
            <p:cNvPr id="73" name="Rectángulo redondeado 72"/>
            <p:cNvSpPr/>
            <p:nvPr/>
          </p:nvSpPr>
          <p:spPr>
            <a:xfrm>
              <a:off x="8571112" y="4487466"/>
              <a:ext cx="3049254" cy="1590228"/>
            </a:xfrm>
            <a:prstGeom prst="roundRect">
              <a:avLst>
                <a:gd name="adj" fmla="val 12442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000" dirty="0" smtClean="0">
                  <a:solidFill>
                    <a:schemeClr val="bg1"/>
                  </a:solidFill>
                </a:rPr>
                <a:t>Si estas interesado en este posible proyecto de investigación contesta la siguiente mini-encuesta:</a:t>
              </a:r>
            </a:p>
            <a:p>
              <a:endParaRPr lang="es-ES" sz="500" b="1" dirty="0" smtClean="0">
                <a:solidFill>
                  <a:schemeClr val="bg1"/>
                </a:solidFill>
              </a:endParaRPr>
            </a:p>
            <a:p>
              <a:r>
                <a:rPr lang="es-ES" sz="1000" b="1" dirty="0" smtClean="0">
                  <a:solidFill>
                    <a:schemeClr val="bg1"/>
                  </a:solidFill>
                </a:rPr>
                <a:t>Nombre:</a:t>
              </a:r>
            </a:p>
            <a:p>
              <a:r>
                <a:rPr lang="es-ES" sz="1000" b="1" dirty="0" smtClean="0">
                  <a:solidFill>
                    <a:schemeClr val="bg1"/>
                  </a:solidFill>
                </a:rPr>
                <a:t>Correo Electrónico:</a:t>
              </a:r>
            </a:p>
            <a:p>
              <a:r>
                <a:rPr lang="es-ES" sz="1000" b="1" dirty="0" smtClean="0">
                  <a:solidFill>
                    <a:schemeClr val="bg1"/>
                  </a:solidFill>
                </a:rPr>
                <a:t>Teléfono:</a:t>
              </a:r>
            </a:p>
            <a:p>
              <a:r>
                <a:rPr lang="es-ES" sz="1000" b="1" dirty="0" smtClean="0">
                  <a:solidFill>
                    <a:schemeClr val="bg1"/>
                  </a:solidFill>
                </a:rPr>
                <a:t>Empresa/Carrera:</a:t>
              </a:r>
            </a:p>
            <a:p>
              <a:r>
                <a:rPr lang="es-ES" sz="1000" b="1" dirty="0" smtClean="0">
                  <a:solidFill>
                    <a:schemeClr val="bg1"/>
                  </a:solidFill>
                </a:rPr>
                <a:t>Que cosas puedes aportar a este proyecto:</a:t>
              </a:r>
            </a:p>
            <a:p>
              <a:endParaRPr lang="es-ES" sz="1600" dirty="0" smtClean="0">
                <a:solidFill>
                  <a:schemeClr val="bg1"/>
                </a:solidFill>
              </a:endParaRPr>
            </a:p>
            <a:p>
              <a:endParaRPr lang="es-ES" sz="1200" dirty="0">
                <a:solidFill>
                  <a:schemeClr val="bg1"/>
                </a:solidFill>
              </a:endParaRPr>
            </a:p>
          </p:txBody>
        </p:sp>
        <p:sp>
          <p:nvSpPr>
            <p:cNvPr id="74" name="Rectángulo redondeado 73"/>
            <p:cNvSpPr/>
            <p:nvPr/>
          </p:nvSpPr>
          <p:spPr>
            <a:xfrm>
              <a:off x="10969835" y="5853175"/>
              <a:ext cx="538423" cy="20785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000" b="1" dirty="0" smtClean="0"/>
                <a:t>Enviar</a:t>
              </a:r>
              <a:endParaRPr lang="es-ES" sz="1000" b="1" dirty="0"/>
            </a:p>
          </p:txBody>
        </p:sp>
        <p:sp>
          <p:nvSpPr>
            <p:cNvPr id="80" name="Rectángulo 79"/>
            <p:cNvSpPr/>
            <p:nvPr/>
          </p:nvSpPr>
          <p:spPr>
            <a:xfrm>
              <a:off x="9349946" y="4907594"/>
              <a:ext cx="2158313" cy="995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1" name="Rectángulo 80"/>
            <p:cNvSpPr/>
            <p:nvPr/>
          </p:nvSpPr>
          <p:spPr>
            <a:xfrm>
              <a:off x="9349946" y="5210519"/>
              <a:ext cx="2158313" cy="995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2" name="Rectángulo 81"/>
            <p:cNvSpPr/>
            <p:nvPr/>
          </p:nvSpPr>
          <p:spPr>
            <a:xfrm>
              <a:off x="9816540" y="5067948"/>
              <a:ext cx="1691720" cy="90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3" name="Rectángulo 82"/>
            <p:cNvSpPr/>
            <p:nvPr/>
          </p:nvSpPr>
          <p:spPr>
            <a:xfrm>
              <a:off x="9824033" y="5360970"/>
              <a:ext cx="1691720" cy="90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4" name="Rectángulo 83"/>
            <p:cNvSpPr/>
            <p:nvPr/>
          </p:nvSpPr>
          <p:spPr>
            <a:xfrm>
              <a:off x="8737381" y="5663895"/>
              <a:ext cx="2770877" cy="1726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8" name="Conector angular 87"/>
          <p:cNvCxnSpPr>
            <a:stCxn id="26" idx="3"/>
          </p:cNvCxnSpPr>
          <p:nvPr/>
        </p:nvCxnSpPr>
        <p:spPr>
          <a:xfrm>
            <a:off x="10058399" y="3402654"/>
            <a:ext cx="436606" cy="567984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Marcador de pie de página 8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Ocampo &amp; Castro,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77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propuesta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b="1" dirty="0" smtClean="0">
                <a:solidFill>
                  <a:srgbClr val="FFC000"/>
                </a:solidFill>
              </a:rPr>
              <a:t>Espacio físico</a:t>
            </a:r>
          </a:p>
          <a:p>
            <a:pPr marL="806958" lvl="1" indent="-514350">
              <a:buFont typeface="+mj-lt"/>
              <a:buAutoNum type="arabicPeriod"/>
            </a:pPr>
            <a:r>
              <a:rPr lang="es-ES" sz="2600" b="1" dirty="0" smtClean="0">
                <a:solidFill>
                  <a:schemeClr val="tx1"/>
                </a:solidFill>
              </a:rPr>
              <a:t>Incubación </a:t>
            </a:r>
            <a:r>
              <a:rPr lang="es-ES" sz="2600" dirty="0" smtClean="0">
                <a:solidFill>
                  <a:schemeClr val="tx1"/>
                </a:solidFill>
              </a:rPr>
              <a:t>–</a:t>
            </a:r>
            <a:r>
              <a:rPr lang="es-ES" sz="2600" dirty="0" smtClean="0">
                <a:solidFill>
                  <a:schemeClr val="tx2">
                    <a:lumMod val="75000"/>
                  </a:schemeClr>
                </a:solidFill>
              </a:rPr>
              <a:t> estructurar protocolos de investigación, identificar fuentes de financiación, identificar insumos disponibles en la universidad. </a:t>
            </a:r>
          </a:p>
          <a:p>
            <a:pPr marL="806958" lvl="1" indent="-514350">
              <a:buFont typeface="+mj-lt"/>
              <a:buAutoNum type="arabicPeriod"/>
            </a:pPr>
            <a:r>
              <a:rPr lang="es-ES" sz="2600" b="1" dirty="0">
                <a:solidFill>
                  <a:schemeClr val="tx1"/>
                </a:solidFill>
              </a:rPr>
              <a:t>Desarrollo</a:t>
            </a:r>
            <a:r>
              <a:rPr lang="es-ES" sz="2600" dirty="0" smtClean="0">
                <a:solidFill>
                  <a:schemeClr val="tx1"/>
                </a:solidFill>
              </a:rPr>
              <a:t> – </a:t>
            </a:r>
            <a:r>
              <a:rPr lang="es-ES" sz="2600" dirty="0" smtClean="0">
                <a:solidFill>
                  <a:schemeClr val="tx2">
                    <a:lumMod val="75000"/>
                  </a:schemeClr>
                </a:solidFill>
              </a:rPr>
              <a:t>llevar a cabo la fase empírica asistiéndose de estudiantes investigadores  (levantamiento, vaciado de datos, etc.) culminando en un informe de investigación o estudio.</a:t>
            </a:r>
          </a:p>
          <a:p>
            <a:pPr marL="806958" lvl="1" indent="-514350">
              <a:buFont typeface="+mj-lt"/>
              <a:buAutoNum type="arabicPeriod"/>
            </a:pPr>
            <a:r>
              <a:rPr lang="es-ES" sz="2600" b="1" dirty="0">
                <a:solidFill>
                  <a:schemeClr val="tx1"/>
                </a:solidFill>
              </a:rPr>
              <a:t>Publicación</a:t>
            </a:r>
            <a:r>
              <a:rPr lang="es-ES" sz="2600" dirty="0" smtClean="0">
                <a:solidFill>
                  <a:schemeClr val="tx1"/>
                </a:solidFill>
              </a:rPr>
              <a:t> – </a:t>
            </a:r>
            <a:r>
              <a:rPr lang="es-ES" sz="2600" dirty="0" smtClean="0">
                <a:solidFill>
                  <a:schemeClr val="tx2">
                    <a:lumMod val="75000"/>
                  </a:schemeClr>
                </a:solidFill>
              </a:rPr>
              <a:t>asesoría </a:t>
            </a:r>
            <a:r>
              <a:rPr lang="es-ES" sz="2600" dirty="0">
                <a:solidFill>
                  <a:schemeClr val="tx2">
                    <a:lumMod val="75000"/>
                  </a:schemeClr>
                </a:solidFill>
              </a:rPr>
              <a:t>en la elaboración de artículos académicos que resuman los resultados obtenidos y en el envío del mismo a revistas académicas indexadas.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Ocampo &amp; Castro,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98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Layout</a:t>
            </a:r>
            <a:r>
              <a:rPr lang="es-ES" dirty="0" smtClean="0"/>
              <a:t> del espacio físico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1232452" y="2107096"/>
            <a:ext cx="9923228" cy="3737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8825948" y="2107096"/>
            <a:ext cx="2329732" cy="3727174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15"/>
          <p:cNvCxnSpPr>
            <a:stCxn id="5" idx="3"/>
          </p:cNvCxnSpPr>
          <p:nvPr/>
        </p:nvCxnSpPr>
        <p:spPr>
          <a:xfrm flipH="1">
            <a:off x="9481930" y="3970683"/>
            <a:ext cx="1673750" cy="496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5724939" y="3071191"/>
            <a:ext cx="1967948" cy="17989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/>
          <p:cNvSpPr/>
          <p:nvPr/>
        </p:nvSpPr>
        <p:spPr>
          <a:xfrm>
            <a:off x="3190461" y="3071190"/>
            <a:ext cx="1967948" cy="17989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1232452" y="3071190"/>
            <a:ext cx="824948" cy="2763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21"/>
          <p:cNvCxnSpPr/>
          <p:nvPr/>
        </p:nvCxnSpPr>
        <p:spPr>
          <a:xfrm>
            <a:off x="1232452" y="3071190"/>
            <a:ext cx="110324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1232452" y="3970683"/>
            <a:ext cx="110324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232452" y="4893362"/>
            <a:ext cx="110324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https://thumbs.dreamstime.com/z/monitor-keyboard-top-view-mouse-pencils-441573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21"/>
          <a:stretch/>
        </p:blipFill>
        <p:spPr bwMode="auto">
          <a:xfrm rot="16200000">
            <a:off x="1329225" y="3286180"/>
            <a:ext cx="795622" cy="46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s://thumbs.dreamstime.com/z/monitor-keyboard-top-view-mouse-pencils-441573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21"/>
          <a:stretch/>
        </p:blipFill>
        <p:spPr bwMode="auto">
          <a:xfrm rot="16200000">
            <a:off x="1329224" y="4206380"/>
            <a:ext cx="795622" cy="46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s://thumbs.dreamstime.com/z/monitor-keyboard-top-view-mouse-pencils-441573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21"/>
          <a:stretch/>
        </p:blipFill>
        <p:spPr bwMode="auto">
          <a:xfrm rot="16200000">
            <a:off x="1349101" y="5129059"/>
            <a:ext cx="795622" cy="46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uadroTexto 28"/>
          <p:cNvSpPr txBox="1"/>
          <p:nvPr/>
        </p:nvSpPr>
        <p:spPr>
          <a:xfrm>
            <a:off x="9484104" y="2886524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Oficina 1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9484104" y="46904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Oficina 2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048" name="Rectángulo 2047"/>
          <p:cNvSpPr/>
          <p:nvPr/>
        </p:nvSpPr>
        <p:spPr>
          <a:xfrm>
            <a:off x="3662756" y="2107096"/>
            <a:ext cx="3503357" cy="1125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2474842" y="5721754"/>
            <a:ext cx="2286000" cy="1125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6023113" y="5705370"/>
            <a:ext cx="2286000" cy="1125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49" name="CuadroTexto 2048"/>
          <p:cNvSpPr txBox="1"/>
          <p:nvPr/>
        </p:nvSpPr>
        <p:spPr>
          <a:xfrm rot="16200000">
            <a:off x="1275503" y="4107359"/>
            <a:ext cx="2489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Alumnos colaboradores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051" name="CuadroTexto 2050"/>
          <p:cNvSpPr txBox="1"/>
          <p:nvPr/>
        </p:nvSpPr>
        <p:spPr>
          <a:xfrm>
            <a:off x="4771496" y="4745148"/>
            <a:ext cx="1319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Área común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2053" name="Conector recto 2052"/>
          <p:cNvCxnSpPr/>
          <p:nvPr/>
        </p:nvCxnSpPr>
        <p:spPr>
          <a:xfrm flipH="1">
            <a:off x="8646330" y="3520936"/>
            <a:ext cx="179619" cy="78270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 flipH="1" flipV="1">
            <a:off x="1168820" y="1857134"/>
            <a:ext cx="922960" cy="24002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Ocampo &amp; Castro,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443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¿Preguntas?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http://formacionparaformadores.com/wp-content/uploads/2015/01/Ser-Formador-preguntas-y-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366" y="1845734"/>
            <a:ext cx="7974227" cy="402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Ocampo &amp; Castro,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96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5113"/>
          </a:xfrm>
        </p:spPr>
        <p:txBody>
          <a:bodyPr>
            <a:normAutofit/>
          </a:bodyPr>
          <a:lstStyle/>
          <a:p>
            <a:r>
              <a:rPr lang="es-ES" sz="2800" dirty="0"/>
              <a:t>Ser un centro de asistencia para la investigación en UNITEC SPS apoyando a docentes y alumnos en:</a:t>
            </a:r>
          </a:p>
          <a:p>
            <a:pPr marL="806958" lvl="1" indent="-514350"/>
            <a:r>
              <a:rPr lang="es-ES" sz="2600" dirty="0">
                <a:solidFill>
                  <a:schemeClr val="tx2">
                    <a:lumMod val="75000"/>
                  </a:schemeClr>
                </a:solidFill>
              </a:rPr>
              <a:t>Propuestas de investigación y consultoría</a:t>
            </a:r>
          </a:p>
          <a:p>
            <a:pPr marL="806958" lvl="1" indent="-514350"/>
            <a:r>
              <a:rPr lang="es-ES" sz="2600" dirty="0">
                <a:solidFill>
                  <a:schemeClr val="tx2">
                    <a:lumMod val="75000"/>
                  </a:schemeClr>
                </a:solidFill>
              </a:rPr>
              <a:t>Artículos </a:t>
            </a:r>
            <a:r>
              <a:rPr lang="es-ES" sz="2600" dirty="0" smtClean="0">
                <a:solidFill>
                  <a:schemeClr val="tx2">
                    <a:lumMod val="75000"/>
                  </a:schemeClr>
                </a:solidFill>
              </a:rPr>
              <a:t>científicos (publicaciones)</a:t>
            </a:r>
            <a:endParaRPr lang="es-ES" sz="2600" dirty="0">
              <a:solidFill>
                <a:schemeClr val="tx2">
                  <a:lumMod val="75000"/>
                </a:schemeClr>
              </a:solidFill>
            </a:endParaRPr>
          </a:p>
          <a:p>
            <a:pPr marL="806958" lvl="1" indent="-514350"/>
            <a:r>
              <a:rPr lang="es-ES" sz="2600" dirty="0" smtClean="0">
                <a:solidFill>
                  <a:schemeClr val="tx2">
                    <a:lumMod val="75000"/>
                  </a:schemeClr>
                </a:solidFill>
              </a:rPr>
              <a:t>Patentes </a:t>
            </a:r>
            <a:r>
              <a:rPr lang="es-ES" sz="2600" dirty="0">
                <a:solidFill>
                  <a:schemeClr val="tx2">
                    <a:lumMod val="75000"/>
                  </a:schemeClr>
                </a:solidFill>
              </a:rPr>
              <a:t>y propiedad intelectual </a:t>
            </a:r>
            <a:r>
              <a:rPr lang="es-ES" sz="2600" dirty="0"/>
              <a:t> </a:t>
            </a:r>
          </a:p>
          <a:p>
            <a:endParaRPr lang="es-ES" sz="1200" dirty="0" smtClean="0"/>
          </a:p>
          <a:p>
            <a:r>
              <a:rPr lang="es-ES" sz="2800" dirty="0" smtClean="0"/>
              <a:t>Promover la investigación </a:t>
            </a:r>
            <a:r>
              <a:rPr lang="es-ES" sz="2800" dirty="0" smtClean="0">
                <a:solidFill>
                  <a:srgbClr val="FFC000"/>
                </a:solidFill>
              </a:rPr>
              <a:t>(</a:t>
            </a:r>
            <a:r>
              <a:rPr lang="es-ES" sz="2800" dirty="0" smtClean="0">
                <a:solidFill>
                  <a:srgbClr val="FFC000"/>
                </a:solidFill>
              </a:rPr>
              <a:t>simposios y congresos</a:t>
            </a:r>
            <a:r>
              <a:rPr lang="es-ES" sz="2800" dirty="0" smtClean="0">
                <a:solidFill>
                  <a:srgbClr val="FFC000"/>
                </a:solidFill>
              </a:rPr>
              <a:t>)</a:t>
            </a:r>
            <a:r>
              <a:rPr lang="es-ES" sz="2800" dirty="0" smtClean="0"/>
              <a:t> y ser el punto de partida para la estructuración de un sistema piramidal de investigación que se desprenda de las líneas de investigación.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7682946" y="2345635"/>
            <a:ext cx="3925959" cy="1938130"/>
          </a:xfrm>
          <a:prstGeom prst="roundRect">
            <a:avLst>
              <a:gd name="adj" fmla="val 1025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Conferencia magistral </a:t>
            </a:r>
            <a:r>
              <a:rPr lang="es-ES" sz="1600" i="1" dirty="0" smtClean="0"/>
              <a:t>“Refugiados nicaragüenses y desplazados de guerra en Honduras en la década de los ochenta”</a:t>
            </a:r>
          </a:p>
          <a:p>
            <a:pPr algn="ctr"/>
            <a:endParaRPr lang="es-ES" sz="1200" dirty="0" smtClean="0"/>
          </a:p>
          <a:p>
            <a:pPr algn="ctr"/>
            <a:r>
              <a:rPr lang="es-ES" sz="1600" dirty="0" smtClean="0"/>
              <a:t>1ra Jornada de actualización del InnovaLAB</a:t>
            </a:r>
          </a:p>
          <a:p>
            <a:pPr algn="ctr"/>
            <a:endParaRPr lang="es-ES" sz="1200" dirty="0"/>
          </a:p>
          <a:p>
            <a:pPr algn="ctr"/>
            <a:r>
              <a:rPr lang="es-ES" sz="1600" dirty="0" smtClean="0"/>
              <a:t>1er Congreso de las Ciencias Sociales del Valle de Sula</a:t>
            </a:r>
            <a:endParaRPr lang="es-ES" sz="16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Ocampo &amp; Castro,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7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Actividades próximas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200" dirty="0">
                <a:solidFill>
                  <a:srgbClr val="FFC000"/>
                </a:solidFill>
              </a:rPr>
              <a:t>Conferencia magistral </a:t>
            </a:r>
            <a:endParaRPr lang="es-ES" sz="3200" dirty="0" smtClean="0">
              <a:solidFill>
                <a:srgbClr val="FFC000"/>
              </a:solidFill>
            </a:endParaRPr>
          </a:p>
          <a:p>
            <a:r>
              <a:rPr lang="es-ES" sz="3200" i="1" dirty="0" smtClean="0"/>
              <a:t>“</a:t>
            </a:r>
            <a:r>
              <a:rPr lang="es-ES" sz="3200" i="1" dirty="0"/>
              <a:t>Refugiados nicaragüenses y desplazados de guerra en Honduras en la década de los ochenta</a:t>
            </a:r>
            <a:r>
              <a:rPr lang="es-ES" sz="3200" i="1" dirty="0" smtClean="0"/>
              <a:t>”</a:t>
            </a:r>
          </a:p>
          <a:p>
            <a:endParaRPr lang="es-ES" sz="1200" i="1" dirty="0"/>
          </a:p>
          <a:p>
            <a:pPr lvl="1"/>
            <a:r>
              <a:rPr lang="es-ES" sz="2600" b="1" dirty="0" smtClean="0">
                <a:solidFill>
                  <a:srgbClr val="92D050"/>
                </a:solidFill>
              </a:rPr>
              <a:t>Conferencista: </a:t>
            </a:r>
            <a:r>
              <a:rPr lang="es-ES" sz="2600" dirty="0" smtClean="0"/>
              <a:t>Elvia Elizabeth Gómez</a:t>
            </a:r>
          </a:p>
          <a:p>
            <a:pPr lvl="1"/>
            <a:r>
              <a:rPr lang="es-ES" sz="2600" b="1" dirty="0" smtClean="0">
                <a:solidFill>
                  <a:srgbClr val="92D050"/>
                </a:solidFill>
              </a:rPr>
              <a:t>Fecha: </a:t>
            </a:r>
            <a:r>
              <a:rPr lang="es-ES" sz="2600" dirty="0" smtClean="0"/>
              <a:t>12 de Agosto del 2016</a:t>
            </a:r>
          </a:p>
          <a:p>
            <a:pPr lvl="1"/>
            <a:r>
              <a:rPr lang="es-ES" sz="2600" b="1" dirty="0">
                <a:solidFill>
                  <a:srgbClr val="92D050"/>
                </a:solidFill>
              </a:rPr>
              <a:t>Hora:</a:t>
            </a:r>
            <a:r>
              <a:rPr lang="es-ES" sz="2600" dirty="0" smtClean="0"/>
              <a:t> 4:00 a 5:00 PM</a:t>
            </a:r>
          </a:p>
          <a:p>
            <a:pPr lvl="1"/>
            <a:r>
              <a:rPr lang="es-ES" sz="2600" b="1" dirty="0" smtClean="0">
                <a:solidFill>
                  <a:srgbClr val="92D050"/>
                </a:solidFill>
              </a:rPr>
              <a:t>Lugar: </a:t>
            </a:r>
            <a:r>
              <a:rPr lang="es-ES" sz="2600" dirty="0" err="1" smtClean="0"/>
              <a:t>Music</a:t>
            </a:r>
            <a:r>
              <a:rPr lang="es-ES" sz="2600" dirty="0" smtClean="0"/>
              <a:t> </a:t>
            </a:r>
            <a:r>
              <a:rPr lang="es-ES" sz="2600" dirty="0" err="1" smtClean="0"/>
              <a:t>Room</a:t>
            </a:r>
            <a:r>
              <a:rPr lang="es-ES" sz="2600" dirty="0" smtClean="0"/>
              <a:t>, </a:t>
            </a:r>
            <a:r>
              <a:rPr lang="es-ES" sz="2600" dirty="0" err="1" smtClean="0"/>
              <a:t>RecZen</a:t>
            </a:r>
            <a:r>
              <a:rPr lang="es-ES" sz="2600" dirty="0" smtClean="0"/>
              <a:t>, Campus San Pedro Sula</a:t>
            </a:r>
          </a:p>
          <a:p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Ocampo &amp; Castro,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20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Actividades próximas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27075"/>
          </a:xfrm>
        </p:spPr>
        <p:txBody>
          <a:bodyPr>
            <a:normAutofit fontScale="92500" lnSpcReduction="20000"/>
          </a:bodyPr>
          <a:lstStyle/>
          <a:p>
            <a:r>
              <a:rPr lang="es-ES" sz="3500" dirty="0">
                <a:solidFill>
                  <a:srgbClr val="FFC000"/>
                </a:solidFill>
              </a:rPr>
              <a:t>1ra Jornada de actualización del InnovaLAB</a:t>
            </a:r>
          </a:p>
          <a:p>
            <a:endParaRPr lang="es-ES" sz="1200" i="1" dirty="0"/>
          </a:p>
          <a:p>
            <a:pPr lvl="1"/>
            <a:r>
              <a:rPr lang="es-ES" sz="2600" b="1" dirty="0" smtClean="0">
                <a:solidFill>
                  <a:srgbClr val="92D050"/>
                </a:solidFill>
              </a:rPr>
              <a:t>Programa: 	</a:t>
            </a:r>
            <a:r>
              <a:rPr lang="es-ES" sz="2600" dirty="0"/>
              <a:t>Presentación del área de investigación e </a:t>
            </a:r>
            <a:r>
              <a:rPr lang="es-ES" sz="2600" dirty="0" smtClean="0"/>
              <a:t>InnovaLAB</a:t>
            </a:r>
          </a:p>
          <a:p>
            <a:pPr marL="201168" lvl="1" indent="0">
              <a:buNone/>
            </a:pPr>
            <a:r>
              <a:rPr lang="es-ES" sz="2600" dirty="0"/>
              <a:t>	</a:t>
            </a:r>
            <a:r>
              <a:rPr lang="es-ES" sz="2600" dirty="0" smtClean="0"/>
              <a:t>	Panel 1 – Estudiantes de FCAS</a:t>
            </a:r>
          </a:p>
          <a:p>
            <a:pPr marL="201168" lvl="1" indent="0">
              <a:buNone/>
            </a:pPr>
            <a:r>
              <a:rPr lang="es-ES" sz="2600" dirty="0"/>
              <a:t>	</a:t>
            </a:r>
            <a:r>
              <a:rPr lang="es-ES" sz="2600" dirty="0" smtClean="0"/>
              <a:t>	Panel 2 – Estudiantes de FIA</a:t>
            </a:r>
          </a:p>
          <a:p>
            <a:pPr marL="201168" lvl="1" indent="0">
              <a:buNone/>
            </a:pPr>
            <a:r>
              <a:rPr lang="es-ES" sz="2600" dirty="0"/>
              <a:t>	</a:t>
            </a:r>
            <a:r>
              <a:rPr lang="es-ES" sz="2600" dirty="0" smtClean="0"/>
              <a:t>	Receso</a:t>
            </a:r>
          </a:p>
          <a:p>
            <a:pPr marL="201168" lvl="1" indent="0">
              <a:buNone/>
            </a:pPr>
            <a:r>
              <a:rPr lang="es-ES" sz="2600" dirty="0"/>
              <a:t>	</a:t>
            </a:r>
            <a:r>
              <a:rPr lang="es-ES" sz="2600" dirty="0" smtClean="0"/>
              <a:t>	Panel 3 – Docentes FCAS</a:t>
            </a:r>
          </a:p>
          <a:p>
            <a:pPr marL="201168" lvl="1" indent="0">
              <a:buNone/>
            </a:pPr>
            <a:r>
              <a:rPr lang="es-ES" sz="2600" dirty="0"/>
              <a:t>	</a:t>
            </a:r>
            <a:r>
              <a:rPr lang="es-ES" sz="2600" dirty="0" smtClean="0"/>
              <a:t>	Panel 4 – Docentes FIA</a:t>
            </a:r>
          </a:p>
          <a:p>
            <a:pPr marL="201168" lvl="1" indent="0">
              <a:buNone/>
            </a:pPr>
            <a:r>
              <a:rPr lang="es-ES" sz="2600" dirty="0"/>
              <a:t>	</a:t>
            </a:r>
            <a:r>
              <a:rPr lang="es-ES" sz="2600" dirty="0" smtClean="0"/>
              <a:t>	InnovaIDEA</a:t>
            </a:r>
            <a:endParaRPr lang="es-ES" sz="2200" dirty="0" smtClean="0"/>
          </a:p>
          <a:p>
            <a:pPr lvl="1"/>
            <a:r>
              <a:rPr lang="es-ES" sz="2600" b="1" dirty="0" smtClean="0">
                <a:solidFill>
                  <a:srgbClr val="92D050"/>
                </a:solidFill>
              </a:rPr>
              <a:t>Fecha: </a:t>
            </a:r>
            <a:r>
              <a:rPr lang="es-ES" sz="2600" dirty="0"/>
              <a:t>8</a:t>
            </a:r>
            <a:r>
              <a:rPr lang="es-ES" sz="2600" dirty="0" smtClean="0"/>
              <a:t> de Septiembre del 2016</a:t>
            </a:r>
          </a:p>
          <a:p>
            <a:pPr lvl="1"/>
            <a:r>
              <a:rPr lang="es-ES" sz="2600" b="1" dirty="0">
                <a:solidFill>
                  <a:srgbClr val="92D050"/>
                </a:solidFill>
              </a:rPr>
              <a:t>Hora:</a:t>
            </a:r>
            <a:r>
              <a:rPr lang="es-ES" sz="2600" dirty="0" smtClean="0"/>
              <a:t> 2:00 a 6:00 PM</a:t>
            </a:r>
          </a:p>
          <a:p>
            <a:pPr lvl="1"/>
            <a:r>
              <a:rPr lang="es-ES" sz="2600" b="1" dirty="0" smtClean="0">
                <a:solidFill>
                  <a:srgbClr val="92D050"/>
                </a:solidFill>
              </a:rPr>
              <a:t>Lugar: </a:t>
            </a:r>
            <a:r>
              <a:rPr lang="es-ES" sz="2600" dirty="0" err="1" smtClean="0"/>
              <a:t>Music</a:t>
            </a:r>
            <a:r>
              <a:rPr lang="es-ES" sz="2600" dirty="0" smtClean="0"/>
              <a:t> </a:t>
            </a:r>
            <a:r>
              <a:rPr lang="es-ES" sz="2600" dirty="0" err="1" smtClean="0"/>
              <a:t>Room</a:t>
            </a:r>
            <a:r>
              <a:rPr lang="es-ES" sz="2600" dirty="0" smtClean="0"/>
              <a:t>, </a:t>
            </a:r>
            <a:r>
              <a:rPr lang="es-ES" sz="2600" dirty="0" err="1" smtClean="0"/>
              <a:t>RecZen</a:t>
            </a:r>
            <a:r>
              <a:rPr lang="es-ES" sz="2600" dirty="0" smtClean="0"/>
              <a:t>, Campus San Pedro Sula</a:t>
            </a:r>
          </a:p>
          <a:p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Ocampo &amp; Castro,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03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Actividades próximas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541442" cy="4227075"/>
          </a:xfrm>
        </p:spPr>
        <p:txBody>
          <a:bodyPr>
            <a:normAutofit fontScale="92500" lnSpcReduction="10000"/>
          </a:bodyPr>
          <a:lstStyle/>
          <a:p>
            <a:r>
              <a:rPr lang="es-ES" sz="3500" dirty="0" smtClean="0">
                <a:solidFill>
                  <a:srgbClr val="FFC000"/>
                </a:solidFill>
              </a:rPr>
              <a:t>1er Congreso de las Ciencias Sociales del Valle de Sula</a:t>
            </a:r>
            <a:endParaRPr lang="es-ES" sz="3500" dirty="0">
              <a:solidFill>
                <a:srgbClr val="FFC000"/>
              </a:solidFill>
            </a:endParaRPr>
          </a:p>
          <a:p>
            <a:endParaRPr lang="es-ES" sz="1200" i="1" dirty="0"/>
          </a:p>
          <a:p>
            <a:pPr lvl="1"/>
            <a:r>
              <a:rPr lang="es-ES" sz="2600" b="1" dirty="0" smtClean="0">
                <a:solidFill>
                  <a:srgbClr val="92D050"/>
                </a:solidFill>
              </a:rPr>
              <a:t>Tema:	</a:t>
            </a:r>
            <a:r>
              <a:rPr lang="es-ES" sz="2600" dirty="0"/>
              <a:t>La configuración del Valle de Sula como la región más pujante de </a:t>
            </a:r>
            <a:r>
              <a:rPr lang="es-ES" sz="2600" dirty="0" smtClean="0"/>
              <a:t>			Honduras</a:t>
            </a:r>
            <a:endParaRPr lang="es-ES" sz="2600" dirty="0"/>
          </a:p>
          <a:p>
            <a:pPr lvl="1"/>
            <a:r>
              <a:rPr lang="es-ES" sz="2600" b="1" dirty="0" smtClean="0">
                <a:solidFill>
                  <a:srgbClr val="92D050"/>
                </a:solidFill>
              </a:rPr>
              <a:t>Programa: 	</a:t>
            </a:r>
            <a:r>
              <a:rPr lang="es-ES" sz="2600" dirty="0" smtClean="0"/>
              <a:t>Conferencistas magistrales de reconocida trayectoria</a:t>
            </a:r>
          </a:p>
          <a:p>
            <a:pPr marL="201168" lvl="1" indent="0">
              <a:buNone/>
            </a:pPr>
            <a:r>
              <a:rPr lang="es-ES" sz="2600" dirty="0"/>
              <a:t>	</a:t>
            </a:r>
            <a:r>
              <a:rPr lang="es-ES" sz="2600" dirty="0" smtClean="0"/>
              <a:t>	Mesas temáticas (Migración, Desarrollo Económico-Industrial, 			Identidad Regional y Desarrollo Artístico-Cultural)</a:t>
            </a:r>
          </a:p>
          <a:p>
            <a:pPr marL="201168" lvl="1" indent="0">
              <a:buNone/>
            </a:pPr>
            <a:r>
              <a:rPr lang="es-ES" sz="2600" dirty="0"/>
              <a:t>	</a:t>
            </a:r>
            <a:r>
              <a:rPr lang="es-ES" sz="2600" dirty="0" smtClean="0"/>
              <a:t>	Cuota de participación de ponentes (</a:t>
            </a:r>
            <a:r>
              <a:rPr lang="es-ES" sz="2600" dirty="0" err="1" smtClean="0"/>
              <a:t>Lps</a:t>
            </a:r>
            <a:r>
              <a:rPr lang="es-ES" sz="2600" dirty="0" smtClean="0"/>
              <a:t>. 500)</a:t>
            </a:r>
          </a:p>
          <a:p>
            <a:pPr marL="201168" lvl="1" indent="0">
              <a:buNone/>
            </a:pPr>
            <a:r>
              <a:rPr lang="es-ES" sz="2600" dirty="0" smtClean="0"/>
              <a:t>		Cuota de participación estudiantes (</a:t>
            </a:r>
            <a:r>
              <a:rPr lang="es-ES" sz="2600" dirty="0" err="1" smtClean="0"/>
              <a:t>Lps</a:t>
            </a:r>
            <a:r>
              <a:rPr lang="es-ES" sz="2600" dirty="0" smtClean="0"/>
              <a:t>. 250) y público </a:t>
            </a:r>
            <a:r>
              <a:rPr lang="es-ES" sz="2600" dirty="0" err="1" smtClean="0"/>
              <a:t>gral.</a:t>
            </a:r>
            <a:r>
              <a:rPr lang="es-ES" sz="2600" dirty="0" smtClean="0"/>
              <a:t> (</a:t>
            </a:r>
            <a:r>
              <a:rPr lang="es-ES" sz="2600" dirty="0" err="1" smtClean="0"/>
              <a:t>Lps</a:t>
            </a:r>
            <a:r>
              <a:rPr lang="es-ES" sz="2600" dirty="0" smtClean="0"/>
              <a:t>. 500)</a:t>
            </a:r>
            <a:endParaRPr lang="es-ES" sz="2200" dirty="0" smtClean="0"/>
          </a:p>
          <a:p>
            <a:pPr lvl="1"/>
            <a:r>
              <a:rPr lang="es-ES" sz="2600" b="1" dirty="0" smtClean="0">
                <a:solidFill>
                  <a:srgbClr val="92D050"/>
                </a:solidFill>
              </a:rPr>
              <a:t>Fecha: 	</a:t>
            </a:r>
            <a:r>
              <a:rPr lang="es-ES" sz="2600" dirty="0" smtClean="0"/>
              <a:t>31 de Octubre al 2 de Noviembre del 2017</a:t>
            </a:r>
          </a:p>
          <a:p>
            <a:pPr lvl="1"/>
            <a:r>
              <a:rPr lang="es-ES" sz="2600" b="1" dirty="0" smtClean="0">
                <a:solidFill>
                  <a:srgbClr val="92D050"/>
                </a:solidFill>
              </a:rPr>
              <a:t>Lugar: 	</a:t>
            </a:r>
            <a:r>
              <a:rPr lang="es-ES" sz="2600" dirty="0" smtClean="0"/>
              <a:t>Unitec, Campus San Pedro Sula</a:t>
            </a:r>
          </a:p>
          <a:p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Ocampo &amp; Castro,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72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5113"/>
          </a:xfrm>
        </p:spPr>
        <p:txBody>
          <a:bodyPr>
            <a:normAutofit/>
          </a:bodyPr>
          <a:lstStyle/>
          <a:p>
            <a:r>
              <a:rPr lang="es-ES" sz="2800" dirty="0"/>
              <a:t>Ser un centro de asistencia para la investigación en UNITEC SPS apoyando a docentes y alumnos en:</a:t>
            </a:r>
          </a:p>
          <a:p>
            <a:pPr marL="806958" lvl="1" indent="-514350"/>
            <a:r>
              <a:rPr lang="es-ES" sz="2600" dirty="0">
                <a:solidFill>
                  <a:schemeClr val="tx2">
                    <a:lumMod val="75000"/>
                  </a:schemeClr>
                </a:solidFill>
              </a:rPr>
              <a:t>Propuestas de investigación y consultoría</a:t>
            </a:r>
          </a:p>
          <a:p>
            <a:pPr marL="806958" lvl="1" indent="-514350"/>
            <a:r>
              <a:rPr lang="es-ES" sz="2600" dirty="0">
                <a:solidFill>
                  <a:schemeClr val="tx2">
                    <a:lumMod val="75000"/>
                  </a:schemeClr>
                </a:solidFill>
              </a:rPr>
              <a:t>Artículos científicos</a:t>
            </a:r>
          </a:p>
          <a:p>
            <a:pPr marL="806958" lvl="1" indent="-514350"/>
            <a:r>
              <a:rPr lang="es-ES" sz="2600" dirty="0" smtClean="0">
                <a:solidFill>
                  <a:schemeClr val="tx2">
                    <a:lumMod val="75000"/>
                  </a:schemeClr>
                </a:solidFill>
              </a:rPr>
              <a:t>Patentes </a:t>
            </a:r>
            <a:r>
              <a:rPr lang="es-ES" sz="2600" dirty="0">
                <a:solidFill>
                  <a:schemeClr val="tx2">
                    <a:lumMod val="75000"/>
                  </a:schemeClr>
                </a:solidFill>
              </a:rPr>
              <a:t>y propiedad intelectual </a:t>
            </a:r>
            <a:r>
              <a:rPr lang="es-ES" sz="2600" dirty="0"/>
              <a:t> </a:t>
            </a:r>
          </a:p>
          <a:p>
            <a:endParaRPr lang="es-ES" sz="1200" dirty="0" smtClean="0"/>
          </a:p>
          <a:p>
            <a:r>
              <a:rPr lang="es-ES" sz="2800" dirty="0" smtClean="0"/>
              <a:t>Promover la investigación </a:t>
            </a:r>
            <a:r>
              <a:rPr lang="es-ES" sz="2800" dirty="0" smtClean="0">
                <a:solidFill>
                  <a:srgbClr val="FFC000"/>
                </a:solidFill>
              </a:rPr>
              <a:t>(simposios y congresos)</a:t>
            </a:r>
            <a:r>
              <a:rPr lang="es-ES" sz="2800" dirty="0" smtClean="0"/>
              <a:t> y ser el punto de partida para la estructuración de un sistema piramidal de investigación que se desprenda de las líneas de investigación.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7682946" y="2345635"/>
            <a:ext cx="3925959" cy="1938130"/>
          </a:xfrm>
          <a:prstGeom prst="roundRect">
            <a:avLst>
              <a:gd name="adj" fmla="val 1025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Conferencia magistral </a:t>
            </a:r>
            <a:r>
              <a:rPr lang="es-ES" sz="1600" i="1" dirty="0" smtClean="0"/>
              <a:t>“Refugiados nicaragüenses y desplazados de guerra en Honduras en la década de los ochenta”</a:t>
            </a:r>
          </a:p>
          <a:p>
            <a:pPr algn="ctr"/>
            <a:endParaRPr lang="es-ES" sz="1200" dirty="0" smtClean="0"/>
          </a:p>
          <a:p>
            <a:pPr algn="ctr"/>
            <a:r>
              <a:rPr lang="es-ES" sz="1600" dirty="0" smtClean="0"/>
              <a:t>1ra Jornada de actualización del InnovaLAB</a:t>
            </a:r>
          </a:p>
          <a:p>
            <a:pPr algn="ctr"/>
            <a:endParaRPr lang="es-ES" sz="1200" dirty="0"/>
          </a:p>
          <a:p>
            <a:pPr algn="ctr"/>
            <a:r>
              <a:rPr lang="es-ES" sz="1600" dirty="0" smtClean="0"/>
              <a:t>1er Congreso de las Ciencias Sociales del Valle de Sula</a:t>
            </a:r>
            <a:endParaRPr lang="es-ES" sz="16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Ocampo &amp; Castro,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9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2402541" y="2572871"/>
            <a:ext cx="7440706" cy="2483223"/>
          </a:xfrm>
          <a:prstGeom prst="roundRect">
            <a:avLst>
              <a:gd name="adj" fmla="val 12206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propuesta</a:t>
            </a:r>
            <a:endParaRPr lang="es-ES" dirty="0"/>
          </a:p>
        </p:txBody>
      </p:sp>
      <p:sp>
        <p:nvSpPr>
          <p:cNvPr id="5" name="Rectángulo redondeado 4"/>
          <p:cNvSpPr/>
          <p:nvPr/>
        </p:nvSpPr>
        <p:spPr>
          <a:xfrm>
            <a:off x="2450949" y="2608728"/>
            <a:ext cx="3648636" cy="1788622"/>
          </a:xfrm>
          <a:prstGeom prst="roundRect">
            <a:avLst/>
          </a:prstGeom>
          <a:ln>
            <a:solidFill>
              <a:schemeClr val="bg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Espacio Virtual</a:t>
            </a:r>
          </a:p>
          <a:p>
            <a:pPr algn="ctr"/>
            <a:endParaRPr lang="es-ES" sz="1200" b="1" dirty="0" smtClean="0"/>
          </a:p>
          <a:p>
            <a:pPr algn="ctr"/>
            <a:r>
              <a:rPr lang="es-ES" dirty="0" smtClean="0"/>
              <a:t>Apoyo en línea asincrónico</a:t>
            </a:r>
          </a:p>
          <a:p>
            <a:pPr algn="ctr"/>
            <a:r>
              <a:rPr lang="es-ES" dirty="0" smtClean="0"/>
              <a:t>Herramientas</a:t>
            </a:r>
            <a:endParaRPr lang="es-ES" dirty="0"/>
          </a:p>
        </p:txBody>
      </p:sp>
      <p:sp>
        <p:nvSpPr>
          <p:cNvPr id="6" name="Rectángulo redondeado 5"/>
          <p:cNvSpPr/>
          <p:nvPr/>
        </p:nvSpPr>
        <p:spPr>
          <a:xfrm>
            <a:off x="6153375" y="2608728"/>
            <a:ext cx="3648636" cy="178862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Espacio Físico</a:t>
            </a:r>
          </a:p>
          <a:p>
            <a:pPr algn="ctr"/>
            <a:endParaRPr lang="es-ES" sz="1200" b="1" dirty="0" smtClean="0"/>
          </a:p>
          <a:p>
            <a:pPr algn="ctr"/>
            <a:r>
              <a:rPr lang="es-ES" dirty="0" smtClean="0"/>
              <a:t>Asesoría presencial sincrónica</a:t>
            </a:r>
          </a:p>
          <a:p>
            <a:pPr algn="ctr"/>
            <a:r>
              <a:rPr lang="es-ES" dirty="0" smtClean="0"/>
              <a:t>Espacio de intercambio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4767394" y="4291732"/>
            <a:ext cx="271099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 smtClean="0">
                <a:solidFill>
                  <a:schemeClr val="bg1"/>
                </a:solidFill>
              </a:rPr>
              <a:t>InnovaLAB</a:t>
            </a:r>
            <a:endParaRPr lang="es-ES" sz="4600" dirty="0">
              <a:solidFill>
                <a:schemeClr val="bg1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Ocampo &amp; Castro,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12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propuesta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4384"/>
          </a:xfrm>
        </p:spPr>
        <p:txBody>
          <a:bodyPr>
            <a:normAutofit fontScale="92500"/>
          </a:bodyPr>
          <a:lstStyle/>
          <a:p>
            <a:r>
              <a:rPr lang="es-ES" sz="3200" b="1" dirty="0">
                <a:solidFill>
                  <a:srgbClr val="FFC000"/>
                </a:solidFill>
              </a:rPr>
              <a:t>Espacio virtual</a:t>
            </a:r>
          </a:p>
          <a:p>
            <a:pPr marL="806958" lvl="1" indent="-514350"/>
            <a:r>
              <a:rPr lang="es-ES" sz="2600" b="1" dirty="0" smtClean="0">
                <a:solidFill>
                  <a:schemeClr val="tx1"/>
                </a:solidFill>
              </a:rPr>
              <a:t>Herramientas </a:t>
            </a:r>
            <a:r>
              <a:rPr lang="es-ES" sz="2600" dirty="0" smtClean="0">
                <a:solidFill>
                  <a:schemeClr val="tx1"/>
                </a:solidFill>
              </a:rPr>
              <a:t>–</a:t>
            </a:r>
            <a:r>
              <a:rPr lang="es-ES" sz="2600" b="1" dirty="0" smtClean="0">
                <a:solidFill>
                  <a:srgbClr val="FFC000"/>
                </a:solidFill>
              </a:rPr>
              <a:t> </a:t>
            </a:r>
            <a:r>
              <a:rPr lang="es-ES" sz="2600" dirty="0">
                <a:solidFill>
                  <a:schemeClr val="tx2">
                    <a:lumMod val="75000"/>
                  </a:schemeClr>
                </a:solidFill>
              </a:rPr>
              <a:t>un repositorio de documentos y herramientas multimedia que sirvan de guía a docentes y alumnos en temas tales como metodología de investigación, herramientas estadísticas, etc. </a:t>
            </a:r>
            <a:r>
              <a:rPr lang="es-ES" sz="2600" dirty="0" smtClean="0">
                <a:solidFill>
                  <a:schemeClr val="tx2">
                    <a:lumMod val="75000"/>
                  </a:schemeClr>
                </a:solidFill>
              </a:rPr>
              <a:t>Adicionalmente acceso</a:t>
            </a:r>
            <a:r>
              <a:rPr lang="es-ES" sz="2600" dirty="0">
                <a:solidFill>
                  <a:schemeClr val="tx2">
                    <a:lumMod val="75000"/>
                  </a:schemeClr>
                </a:solidFill>
              </a:rPr>
              <a:t> a todos los formularios descritos en el Reglamento de Investigación y en </a:t>
            </a:r>
            <a:r>
              <a:rPr lang="es-ES" sz="2600" dirty="0" smtClean="0">
                <a:solidFill>
                  <a:schemeClr val="tx2">
                    <a:lumMod val="75000"/>
                  </a:schemeClr>
                </a:solidFill>
              </a:rPr>
              <a:t>Innovare. </a:t>
            </a:r>
            <a:endParaRPr lang="es-ES" sz="2600" dirty="0">
              <a:solidFill>
                <a:schemeClr val="tx2">
                  <a:lumMod val="75000"/>
                </a:schemeClr>
              </a:solidFill>
            </a:endParaRPr>
          </a:p>
          <a:p>
            <a:pPr marL="806958" lvl="1" indent="-514350"/>
            <a:r>
              <a:rPr lang="es-ES" sz="2600" b="1" dirty="0" smtClean="0">
                <a:solidFill>
                  <a:schemeClr val="tx1"/>
                </a:solidFill>
              </a:rPr>
              <a:t>Eventos </a:t>
            </a:r>
            <a:r>
              <a:rPr lang="es-ES" sz="2600" dirty="0" smtClean="0">
                <a:solidFill>
                  <a:schemeClr val="tx1"/>
                </a:solidFill>
              </a:rPr>
              <a:t>–</a:t>
            </a:r>
            <a:r>
              <a:rPr lang="es-ES" sz="2600" b="1" dirty="0" smtClean="0">
                <a:solidFill>
                  <a:srgbClr val="FFC000"/>
                </a:solidFill>
              </a:rPr>
              <a:t> </a:t>
            </a:r>
            <a:r>
              <a:rPr lang="es-ES" sz="2600" dirty="0" smtClean="0">
                <a:solidFill>
                  <a:schemeClr val="tx2">
                    <a:lumMod val="75000"/>
                  </a:schemeClr>
                </a:solidFill>
              </a:rPr>
              <a:t>Calendario con actividades (Unitec e </a:t>
            </a:r>
            <a:r>
              <a:rPr lang="es-ES" sz="2600" dirty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s-ES" sz="2600" dirty="0" smtClean="0">
                <a:solidFill>
                  <a:schemeClr val="tx2">
                    <a:lumMod val="75000"/>
                  </a:schemeClr>
                </a:solidFill>
              </a:rPr>
              <a:t>nnovaLAB) y reservas del espacio físico para equipos de investigación. </a:t>
            </a:r>
            <a:endParaRPr lang="es-ES" sz="2600" dirty="0">
              <a:solidFill>
                <a:schemeClr val="tx2">
                  <a:lumMod val="75000"/>
                </a:schemeClr>
              </a:solidFill>
            </a:endParaRPr>
          </a:p>
          <a:p>
            <a:pPr marL="806958" lvl="1" indent="-514350"/>
            <a:r>
              <a:rPr lang="es-ES" sz="2600" b="1" dirty="0" smtClean="0">
                <a:solidFill>
                  <a:schemeClr val="tx1"/>
                </a:solidFill>
              </a:rPr>
              <a:t>InnovaIDEA </a:t>
            </a:r>
            <a:r>
              <a:rPr lang="es-ES" sz="2600" dirty="0" smtClean="0">
                <a:solidFill>
                  <a:schemeClr val="tx1"/>
                </a:solidFill>
              </a:rPr>
              <a:t>–</a:t>
            </a:r>
            <a:r>
              <a:rPr lang="es-ES" sz="2600" b="1" dirty="0" smtClean="0">
                <a:solidFill>
                  <a:srgbClr val="FFC000"/>
                </a:solidFill>
              </a:rPr>
              <a:t> </a:t>
            </a:r>
            <a:r>
              <a:rPr lang="es-ES" sz="2600" dirty="0">
                <a:solidFill>
                  <a:schemeClr val="tx2">
                    <a:lumMod val="75000"/>
                  </a:schemeClr>
                </a:solidFill>
              </a:rPr>
              <a:t>plataforma que sirva como parte del proceso de gestación de </a:t>
            </a:r>
            <a:r>
              <a:rPr lang="es-ES" sz="2600" dirty="0" smtClean="0">
                <a:solidFill>
                  <a:schemeClr val="tx2">
                    <a:lumMod val="75000"/>
                  </a:schemeClr>
                </a:solidFill>
              </a:rPr>
              <a:t>proyectos de investigación en Unitec. La plataforma permitirá a docentes y alumnos plantear ideas de proyectos de investigación y revisar su viabilidad, recursos disponibles, encontrar socios, etc.  </a:t>
            </a:r>
            <a:endParaRPr lang="es-E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Ocampo &amp; Castro,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12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Mock</a:t>
            </a:r>
            <a:r>
              <a:rPr lang="es-ES" dirty="0" smtClean="0"/>
              <a:t>-up del espacio virtual</a:t>
            </a:r>
            <a:endParaRPr lang="es-ES" dirty="0"/>
          </a:p>
        </p:txBody>
      </p:sp>
      <p:grpSp>
        <p:nvGrpSpPr>
          <p:cNvPr id="30" name="Grupo 29"/>
          <p:cNvGrpSpPr/>
          <p:nvPr/>
        </p:nvGrpSpPr>
        <p:grpSpPr>
          <a:xfrm>
            <a:off x="1757083" y="1845734"/>
            <a:ext cx="8857908" cy="4543011"/>
            <a:chOff x="1757083" y="1845734"/>
            <a:chExt cx="8857908" cy="4543011"/>
          </a:xfrm>
        </p:grpSpPr>
        <p:pic>
          <p:nvPicPr>
            <p:cNvPr id="25" name="Imagen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7083" y="1845734"/>
              <a:ext cx="8857908" cy="4543011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1091" y="1941763"/>
              <a:ext cx="1997676" cy="635624"/>
            </a:xfrm>
            <a:prstGeom prst="rect">
              <a:avLst/>
            </a:prstGeom>
          </p:spPr>
        </p:pic>
        <p:sp>
          <p:nvSpPr>
            <p:cNvPr id="7" name="CuadroTexto 6"/>
            <p:cNvSpPr txBox="1"/>
            <p:nvPr/>
          </p:nvSpPr>
          <p:spPr>
            <a:xfrm>
              <a:off x="6097588" y="2301435"/>
              <a:ext cx="1032655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s-ES" sz="1200" dirty="0" smtClean="0">
                  <a:solidFill>
                    <a:schemeClr val="tx1">
                      <a:lumMod val="50000"/>
                    </a:schemeClr>
                  </a:solidFill>
                </a:rPr>
                <a:t>Herramientas</a:t>
              </a:r>
              <a:endParaRPr lang="es-ES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7091344" y="2301435"/>
              <a:ext cx="672043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s-ES" sz="1200" dirty="0" smtClean="0">
                  <a:solidFill>
                    <a:schemeClr val="tx1">
                      <a:lumMod val="50000"/>
                    </a:schemeClr>
                  </a:solidFill>
                </a:rPr>
                <a:t>Eventos</a:t>
              </a:r>
              <a:endParaRPr lang="es-ES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5586230" y="2302060"/>
              <a:ext cx="521297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s-ES" sz="1200" dirty="0" smtClean="0">
                  <a:solidFill>
                    <a:schemeClr val="tx1">
                      <a:lumMod val="50000"/>
                    </a:schemeClr>
                  </a:solidFill>
                </a:rPr>
                <a:t>Inicio</a:t>
              </a:r>
              <a:endParaRPr lang="es-ES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7773326" y="2301435"/>
              <a:ext cx="901401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s-ES" sz="1200" dirty="0" smtClean="0">
                  <a:solidFill>
                    <a:schemeClr val="tx1">
                      <a:lumMod val="50000"/>
                    </a:schemeClr>
                  </a:solidFill>
                </a:rPr>
                <a:t>InnovaIDEA</a:t>
              </a:r>
              <a:endParaRPr lang="es-ES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8724422" y="2301435"/>
              <a:ext cx="752835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s-ES" sz="1200" dirty="0" smtClean="0">
                  <a:solidFill>
                    <a:schemeClr val="tx1">
                      <a:lumMod val="50000"/>
                    </a:schemeClr>
                  </a:solidFill>
                </a:rPr>
                <a:t>Nosotros</a:t>
              </a:r>
              <a:endParaRPr lang="es-ES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644596" y="2301435"/>
              <a:ext cx="915572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s-ES" sz="1200" dirty="0" smtClean="0">
                  <a:solidFill>
                    <a:schemeClr val="tx1">
                      <a:lumMod val="50000"/>
                    </a:schemeClr>
                  </a:solidFill>
                </a:rPr>
                <a:t>Administrar</a:t>
              </a:r>
              <a:endParaRPr lang="es-ES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pic>
          <p:nvPicPr>
            <p:cNvPr id="28" name="Imagen 27"/>
            <p:cNvPicPr>
              <a:picLocks noChangeAspect="1"/>
            </p:cNvPicPr>
            <p:nvPr/>
          </p:nvPicPr>
          <p:blipFill rotWithShape="1">
            <a:blip r:embed="rId4"/>
            <a:srcRect b="4933"/>
            <a:stretch/>
          </p:blipFill>
          <p:spPr>
            <a:xfrm>
              <a:off x="2490335" y="3145962"/>
              <a:ext cx="7508429" cy="3165386"/>
            </a:xfrm>
            <a:prstGeom prst="rect">
              <a:avLst/>
            </a:prstGeom>
          </p:spPr>
        </p:pic>
        <p:sp>
          <p:nvSpPr>
            <p:cNvPr id="29" name="CuadroTexto 28"/>
            <p:cNvSpPr txBox="1"/>
            <p:nvPr/>
          </p:nvSpPr>
          <p:spPr>
            <a:xfrm>
              <a:off x="2698247" y="3273707"/>
              <a:ext cx="7151432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Bienvenido al InnovaLAB Virtual de UNITEC.</a:t>
              </a:r>
            </a:p>
            <a:p>
              <a:r>
                <a:rPr lang="es-ES" sz="1400" dirty="0" smtClean="0">
                  <a:solidFill>
                    <a:schemeClr val="bg1"/>
                  </a:solidFill>
                </a:rPr>
                <a:t>En este centro de apoyo encontraras herramientas que facilitaran tu camino en la investigación científica en Unitec…</a:t>
              </a:r>
            </a:p>
            <a:p>
              <a:r>
                <a:rPr lang="es-ES" sz="1500" i="1" u="sng" dirty="0" smtClean="0">
                  <a:solidFill>
                    <a:srgbClr val="00B0F0"/>
                  </a:solidFill>
                </a:rPr>
                <a:t>Leer más</a:t>
              </a:r>
              <a:endParaRPr lang="es-ES" sz="1500" i="1" u="sng" dirty="0">
                <a:solidFill>
                  <a:srgbClr val="00B0F0"/>
                </a:solidFill>
              </a:endParaRPr>
            </a:p>
          </p:txBody>
        </p:sp>
      </p:grp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Ocampo &amp; Castro,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3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304</TotalTime>
  <Words>895</Words>
  <Application>Microsoft Office PowerPoint</Application>
  <PresentationFormat>Panorámica</PresentationFormat>
  <Paragraphs>185</Paragraphs>
  <Slides>17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Retrospección</vt:lpstr>
      <vt:lpstr>InnovaLAB</vt:lpstr>
      <vt:lpstr>Objetivo</vt:lpstr>
      <vt:lpstr>Actividades próximas</vt:lpstr>
      <vt:lpstr>Actividades próximas</vt:lpstr>
      <vt:lpstr>Actividades próximas</vt:lpstr>
      <vt:lpstr>Objetivo</vt:lpstr>
      <vt:lpstr>Estructura propuesta</vt:lpstr>
      <vt:lpstr>Estructura propuesta</vt:lpstr>
      <vt:lpstr>Mock-up del espacio virtual</vt:lpstr>
      <vt:lpstr>Mock-up del espacio virtual</vt:lpstr>
      <vt:lpstr>Mock-up del espacio virtual</vt:lpstr>
      <vt:lpstr>Mock-up del espacio virtual</vt:lpstr>
      <vt:lpstr>Mock-up del espacio virtual</vt:lpstr>
      <vt:lpstr>Mock-up del espacio virtual</vt:lpstr>
      <vt:lpstr>Estructura propuesta</vt:lpstr>
      <vt:lpstr>Layout del espacio físico</vt:lpstr>
      <vt:lpstr>¿Preguntas?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InnovaLAB</dc:title>
  <dc:creator>Jared Ocampo</dc:creator>
  <cp:lastModifiedBy>Jared Ocampo</cp:lastModifiedBy>
  <cp:revision>34</cp:revision>
  <dcterms:created xsi:type="dcterms:W3CDTF">2016-07-28T18:26:02Z</dcterms:created>
  <dcterms:modified xsi:type="dcterms:W3CDTF">2016-07-29T00:15:02Z</dcterms:modified>
</cp:coreProperties>
</file>