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2"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43"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46"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47" name="" descr=""/>
          <p:cNvPicPr/>
          <p:nvPr/>
        </p:nvPicPr>
        <p:blipFill>
          <a:blip r:embed="rId2"/>
          <a:stretch/>
        </p:blipFill>
        <p:spPr>
          <a:xfrm>
            <a:off x="3602880" y="1604520"/>
            <a:ext cx="4984920" cy="3977280"/>
          </a:xfrm>
          <a:prstGeom prst="rect">
            <a:avLst/>
          </a:prstGeom>
          <a:ln>
            <a:noFill/>
          </a:ln>
        </p:spPr>
      </p:pic>
      <p:pic>
        <p:nvPicPr>
          <p:cNvPr id="48"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8"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8"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69"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1"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73"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77"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80"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84"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85"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88"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89" name="" descr=""/>
          <p:cNvPicPr/>
          <p:nvPr/>
        </p:nvPicPr>
        <p:blipFill>
          <a:blip r:embed="rId2"/>
          <a:stretch/>
        </p:blipFill>
        <p:spPr>
          <a:xfrm>
            <a:off x="3602880" y="1604520"/>
            <a:ext cx="4984920" cy="3977280"/>
          </a:xfrm>
          <a:prstGeom prst="rect">
            <a:avLst/>
          </a:prstGeom>
          <a:ln>
            <a:noFill/>
          </a:ln>
        </p:spPr>
      </p:pic>
      <p:pic>
        <p:nvPicPr>
          <p:cNvPr id="90"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6"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27"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457200" y="0"/>
            <a:ext cx="1121760" cy="5328360"/>
          </a:xfrm>
          <a:prstGeom prst="rect">
            <a:avLst/>
          </a:prstGeom>
          <a:solidFill>
            <a:srgbClr val="30acec"/>
          </a:solidFill>
          <a:ln>
            <a:noFill/>
          </a:ln>
        </p:spPr>
        <p:style>
          <a:lnRef idx="0"/>
          <a:fillRef idx="0"/>
          <a:effectRef idx="0"/>
          <a:fontRef idx="minor"/>
        </p:style>
      </p:sp>
      <p:sp>
        <p:nvSpPr>
          <p:cNvPr id="1" name="CustomShape 2"/>
          <p:cNvSpPr/>
          <p:nvPr/>
        </p:nvSpPr>
        <p:spPr>
          <a:xfrm>
            <a:off x="150840" y="0"/>
            <a:ext cx="1116720" cy="5276160"/>
          </a:xfrm>
          <a:prstGeom prst="rect">
            <a:avLst/>
          </a:prstGeom>
          <a:solidFill>
            <a:srgbClr val="595959"/>
          </a:solidFill>
          <a:ln>
            <a:noFill/>
          </a:ln>
        </p:spPr>
        <p:style>
          <a:lnRef idx="0"/>
          <a:fillRef idx="0"/>
          <a:effectRef idx="0"/>
          <a:fontRef idx="minor"/>
        </p:style>
      </p:sp>
      <p:sp>
        <p:nvSpPr>
          <p:cNvPr id="2" name="CustomShape 3"/>
          <p:cNvSpPr/>
          <p:nvPr/>
        </p:nvSpPr>
        <p:spPr>
          <a:xfrm>
            <a:off x="150840" y="5238720"/>
            <a:ext cx="1227960" cy="1618560"/>
          </a:xfrm>
          <a:prstGeom prst="rect">
            <a:avLst/>
          </a:prstGeom>
          <a:solidFill>
            <a:srgbClr val="262626"/>
          </a:solidFill>
          <a:ln>
            <a:noFill/>
          </a:ln>
        </p:spPr>
        <p:style>
          <a:lnRef idx="0"/>
          <a:fillRef idx="0"/>
          <a:effectRef idx="0"/>
          <a:fontRef idx="minor"/>
        </p:style>
      </p:sp>
      <p:sp>
        <p:nvSpPr>
          <p:cNvPr id="3" name="CustomShape 4"/>
          <p:cNvSpPr/>
          <p:nvPr/>
        </p:nvSpPr>
        <p:spPr>
          <a:xfrm>
            <a:off x="457200" y="5291280"/>
            <a:ext cx="1494720" cy="1566000"/>
          </a:xfrm>
          <a:prstGeom prst="rect">
            <a:avLst/>
          </a:prstGeom>
          <a:solidFill>
            <a:srgbClr val="0c5a82"/>
          </a:solidFill>
          <a:ln>
            <a:noFill/>
          </a:ln>
        </p:spPr>
        <p:style>
          <a:lnRef idx="0"/>
          <a:fillRef idx="0"/>
          <a:effectRef idx="0"/>
          <a:fontRef idx="minor"/>
        </p:style>
      </p:sp>
      <p:sp>
        <p:nvSpPr>
          <p:cNvPr id="4" name="CustomShape 5"/>
          <p:cNvSpPr/>
          <p:nvPr/>
        </p:nvSpPr>
        <p:spPr>
          <a:xfrm>
            <a:off x="457200" y="5286240"/>
            <a:ext cx="2129760" cy="1571040"/>
          </a:xfrm>
          <a:prstGeom prst="rect">
            <a:avLst/>
          </a:prstGeom>
          <a:solidFill>
            <a:srgbClr val="1287c3"/>
          </a:solidFill>
          <a:ln>
            <a:noFill/>
          </a:ln>
        </p:spPr>
        <p:style>
          <a:lnRef idx="0"/>
          <a:fillRef idx="0"/>
          <a:effectRef idx="0"/>
          <a:fontRef idx="minor"/>
        </p:style>
      </p:sp>
      <p:sp>
        <p:nvSpPr>
          <p:cNvPr id="5" name="CustomShape 6"/>
          <p:cNvSpPr/>
          <p:nvPr/>
        </p:nvSpPr>
        <p:spPr>
          <a:xfrm>
            <a:off x="150840" y="5238720"/>
            <a:ext cx="1694880" cy="1618560"/>
          </a:xfrm>
          <a:prstGeom prst="rect">
            <a:avLst/>
          </a:prstGeom>
          <a:solidFill>
            <a:srgbClr val="404040"/>
          </a:solidFill>
          <a:ln>
            <a:noFill/>
          </a:ln>
        </p:spPr>
        <p:style>
          <a:lnRef idx="0"/>
          <a:fillRef idx="0"/>
          <a:effectRef idx="0"/>
          <a:fontRef idx="minor"/>
        </p:style>
      </p:sp>
      <p:sp>
        <p:nvSpPr>
          <p:cNvPr id="6" name="CustomShape 7"/>
          <p:cNvSpPr/>
          <p:nvPr/>
        </p:nvSpPr>
        <p:spPr>
          <a:xfrm>
            <a:off x="984240" y="-4680"/>
            <a:ext cx="1063080" cy="2782080"/>
          </a:xfrm>
          <a:prstGeom prst="rect">
            <a:avLst/>
          </a:prstGeom>
          <a:solidFill>
            <a:srgbClr val="30acec"/>
          </a:solidFill>
          <a:ln>
            <a:noFill/>
          </a:ln>
        </p:spPr>
        <p:style>
          <a:lnRef idx="0"/>
          <a:fillRef idx="0"/>
          <a:effectRef idx="0"/>
          <a:fontRef idx="minor"/>
        </p:style>
      </p:sp>
      <p:sp>
        <p:nvSpPr>
          <p:cNvPr id="7" name="CustomShape 8"/>
          <p:cNvSpPr/>
          <p:nvPr/>
        </p:nvSpPr>
        <p:spPr>
          <a:xfrm>
            <a:off x="546120" y="-4680"/>
            <a:ext cx="1034280" cy="2672640"/>
          </a:xfrm>
          <a:prstGeom prst="rect">
            <a:avLst/>
          </a:prstGeom>
          <a:solidFill>
            <a:srgbClr val="595959"/>
          </a:solidFill>
          <a:ln>
            <a:noFill/>
          </a:ln>
        </p:spPr>
        <p:style>
          <a:lnRef idx="0"/>
          <a:fillRef idx="0"/>
          <a:effectRef idx="0"/>
          <a:fontRef idx="minor"/>
        </p:style>
      </p:sp>
      <p:sp>
        <p:nvSpPr>
          <p:cNvPr id="8" name="CustomShape 9"/>
          <p:cNvSpPr/>
          <p:nvPr/>
        </p:nvSpPr>
        <p:spPr>
          <a:xfrm>
            <a:off x="546120" y="2583000"/>
            <a:ext cx="2693160" cy="4274280"/>
          </a:xfrm>
          <a:prstGeom prst="rect">
            <a:avLst/>
          </a:prstGeom>
          <a:solidFill>
            <a:srgbClr val="262626"/>
          </a:solidFill>
          <a:ln>
            <a:noFill/>
          </a:ln>
        </p:spPr>
        <p:style>
          <a:lnRef idx="0"/>
          <a:fillRef idx="0"/>
          <a:effectRef idx="0"/>
          <a:fontRef idx="minor"/>
        </p:style>
      </p:sp>
      <p:sp>
        <p:nvSpPr>
          <p:cNvPr id="9" name="CustomShape 10"/>
          <p:cNvSpPr/>
          <p:nvPr/>
        </p:nvSpPr>
        <p:spPr>
          <a:xfrm>
            <a:off x="988920" y="2692440"/>
            <a:ext cx="3331440" cy="4164840"/>
          </a:xfrm>
          <a:prstGeom prst="rect">
            <a:avLst/>
          </a:prstGeom>
          <a:solidFill>
            <a:srgbClr val="0c5a82"/>
          </a:solidFill>
          <a:ln>
            <a:noFill/>
          </a:ln>
        </p:spPr>
        <p:style>
          <a:lnRef idx="0"/>
          <a:fillRef idx="0"/>
          <a:effectRef idx="0"/>
          <a:fontRef idx="minor"/>
        </p:style>
      </p:sp>
      <p:sp>
        <p:nvSpPr>
          <p:cNvPr id="10" name="CustomShape 11"/>
          <p:cNvSpPr/>
          <p:nvPr/>
        </p:nvSpPr>
        <p:spPr>
          <a:xfrm>
            <a:off x="984240" y="2687760"/>
            <a:ext cx="4575960" cy="4169520"/>
          </a:xfrm>
          <a:prstGeom prst="rect">
            <a:avLst/>
          </a:prstGeom>
          <a:solidFill>
            <a:srgbClr val="1287c3"/>
          </a:solidFill>
          <a:ln>
            <a:noFill/>
          </a:ln>
        </p:spPr>
        <p:style>
          <a:lnRef idx="0"/>
          <a:fillRef idx="0"/>
          <a:effectRef idx="0"/>
          <a:fontRef idx="minor"/>
        </p:style>
      </p:sp>
      <p:sp>
        <p:nvSpPr>
          <p:cNvPr id="11" name="CustomShape 12"/>
          <p:cNvSpPr/>
          <p:nvPr/>
        </p:nvSpPr>
        <p:spPr>
          <a:xfrm>
            <a:off x="546120" y="2577960"/>
            <a:ext cx="3583800" cy="4279320"/>
          </a:xfrm>
          <a:prstGeom prst="rect">
            <a:avLst/>
          </a:prstGeom>
          <a:solidFill>
            <a:srgbClr val="404040"/>
          </a:solidFill>
          <a:ln>
            <a:noFill/>
          </a:ln>
        </p:spPr>
        <p:style>
          <a:lnRef idx="0"/>
          <a:fillRef idx="0"/>
          <a:effectRef idx="0"/>
          <a:fontRef idx="minor"/>
        </p:style>
      </p:sp>
      <p:sp>
        <p:nvSpPr>
          <p:cNvPr id="12" name="PlaceHolder 13"/>
          <p:cNvSpPr>
            <a:spLocks noGrp="1"/>
          </p:cNvSpPr>
          <p:nvPr>
            <p:ph type="title"/>
          </p:nvPr>
        </p:nvSpPr>
        <p:spPr>
          <a:xfrm>
            <a:off x="1484280" y="685800"/>
            <a:ext cx="10018080" cy="1752120"/>
          </a:xfrm>
          <a:prstGeom prst="rect">
            <a:avLst/>
          </a:prstGeom>
        </p:spPr>
        <p:txBody>
          <a:bodyPr lIns="0" rIns="0" tIns="0" bIns="0" anchor="ctr"/>
          <a:p>
            <a:pPr algn="ctr"/>
            <a:endParaRPr/>
          </a:p>
        </p:txBody>
      </p:sp>
      <p:sp>
        <p:nvSpPr>
          <p:cNvPr id="13" name="PlaceHolder 14"/>
          <p:cNvSpPr>
            <a:spLocks noGrp="1"/>
          </p:cNvSpPr>
          <p:nvPr>
            <p:ph type="subTitle"/>
          </p:nvPr>
        </p:nvSpPr>
        <p:spPr>
          <a:xfrm>
            <a:off x="1484280" y="2666880"/>
            <a:ext cx="10018080" cy="3123720"/>
          </a:xfrm>
          <a:prstGeom prst="rect">
            <a:avLst/>
          </a:prstGeom>
        </p:spPr>
        <p:txBody>
          <a:bodyPr lIns="0" rIns="0" tIns="0" bIns="0" anchor="ctr"/>
          <a:p>
            <a:pPr algn="ctr"/>
            <a:endParaRPr/>
          </a:p>
        </p:txBody>
      </p:sp>
      <p:sp>
        <p:nvSpPr>
          <p:cNvPr id="14" name="PlaceHolder 1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49" name="CustomShape 1"/>
          <p:cNvSpPr/>
          <p:nvPr/>
        </p:nvSpPr>
        <p:spPr>
          <a:xfrm>
            <a:off x="457200" y="0"/>
            <a:ext cx="1121760" cy="5328360"/>
          </a:xfrm>
          <a:prstGeom prst="rect">
            <a:avLst/>
          </a:prstGeom>
          <a:solidFill>
            <a:srgbClr val="30acec"/>
          </a:solidFill>
          <a:ln>
            <a:noFill/>
          </a:ln>
        </p:spPr>
        <p:style>
          <a:lnRef idx="0"/>
          <a:fillRef idx="0"/>
          <a:effectRef idx="0"/>
          <a:fontRef idx="minor"/>
        </p:style>
      </p:sp>
      <p:sp>
        <p:nvSpPr>
          <p:cNvPr id="50" name="CustomShape 2"/>
          <p:cNvSpPr/>
          <p:nvPr/>
        </p:nvSpPr>
        <p:spPr>
          <a:xfrm>
            <a:off x="150840" y="0"/>
            <a:ext cx="1116720" cy="5276160"/>
          </a:xfrm>
          <a:prstGeom prst="rect">
            <a:avLst/>
          </a:prstGeom>
          <a:solidFill>
            <a:srgbClr val="595959"/>
          </a:solidFill>
          <a:ln>
            <a:noFill/>
          </a:ln>
        </p:spPr>
        <p:style>
          <a:lnRef idx="0"/>
          <a:fillRef idx="0"/>
          <a:effectRef idx="0"/>
          <a:fontRef idx="minor"/>
        </p:style>
      </p:sp>
      <p:sp>
        <p:nvSpPr>
          <p:cNvPr id="51" name="CustomShape 3"/>
          <p:cNvSpPr/>
          <p:nvPr/>
        </p:nvSpPr>
        <p:spPr>
          <a:xfrm>
            <a:off x="150840" y="5238720"/>
            <a:ext cx="1227960" cy="1618560"/>
          </a:xfrm>
          <a:prstGeom prst="rect">
            <a:avLst/>
          </a:prstGeom>
          <a:solidFill>
            <a:srgbClr val="262626"/>
          </a:solidFill>
          <a:ln>
            <a:noFill/>
          </a:ln>
        </p:spPr>
        <p:style>
          <a:lnRef idx="0"/>
          <a:fillRef idx="0"/>
          <a:effectRef idx="0"/>
          <a:fontRef idx="minor"/>
        </p:style>
      </p:sp>
      <p:sp>
        <p:nvSpPr>
          <p:cNvPr id="52" name="CustomShape 4"/>
          <p:cNvSpPr/>
          <p:nvPr/>
        </p:nvSpPr>
        <p:spPr>
          <a:xfrm>
            <a:off x="457200" y="5291280"/>
            <a:ext cx="1494720" cy="1566000"/>
          </a:xfrm>
          <a:prstGeom prst="rect">
            <a:avLst/>
          </a:prstGeom>
          <a:solidFill>
            <a:srgbClr val="0c5a82"/>
          </a:solidFill>
          <a:ln>
            <a:noFill/>
          </a:ln>
        </p:spPr>
        <p:style>
          <a:lnRef idx="0"/>
          <a:fillRef idx="0"/>
          <a:effectRef idx="0"/>
          <a:fontRef idx="minor"/>
        </p:style>
      </p:sp>
      <p:sp>
        <p:nvSpPr>
          <p:cNvPr id="53" name="CustomShape 5"/>
          <p:cNvSpPr/>
          <p:nvPr/>
        </p:nvSpPr>
        <p:spPr>
          <a:xfrm>
            <a:off x="457200" y="5286240"/>
            <a:ext cx="2129760" cy="1571040"/>
          </a:xfrm>
          <a:prstGeom prst="rect">
            <a:avLst/>
          </a:prstGeom>
          <a:solidFill>
            <a:srgbClr val="1287c3"/>
          </a:solidFill>
          <a:ln>
            <a:noFill/>
          </a:ln>
        </p:spPr>
        <p:style>
          <a:lnRef idx="0"/>
          <a:fillRef idx="0"/>
          <a:effectRef idx="0"/>
          <a:fontRef idx="minor"/>
        </p:style>
      </p:sp>
      <p:sp>
        <p:nvSpPr>
          <p:cNvPr id="54" name="CustomShape 6"/>
          <p:cNvSpPr/>
          <p:nvPr/>
        </p:nvSpPr>
        <p:spPr>
          <a:xfrm>
            <a:off x="150840" y="5238720"/>
            <a:ext cx="1694880" cy="1618560"/>
          </a:xfrm>
          <a:prstGeom prst="rect">
            <a:avLst/>
          </a:prstGeom>
          <a:solidFill>
            <a:srgbClr val="404040"/>
          </a:solidFill>
          <a:ln>
            <a:noFill/>
          </a:ln>
        </p:spPr>
        <p:style>
          <a:lnRef idx="0"/>
          <a:fillRef idx="0"/>
          <a:effectRef idx="0"/>
          <a:fontRef idx="minor"/>
        </p:style>
      </p:sp>
      <p:sp>
        <p:nvSpPr>
          <p:cNvPr id="55" name="PlaceHolder 7"/>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56" name="PlaceHolder 8"/>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2928240" y="1380240"/>
            <a:ext cx="8573760" cy="2615400"/>
          </a:xfrm>
          <a:prstGeom prst="rect">
            <a:avLst/>
          </a:prstGeom>
          <a:noFill/>
          <a:ln>
            <a:noFill/>
          </a:ln>
        </p:spPr>
        <p:style>
          <a:lnRef idx="0"/>
          <a:fillRef idx="0"/>
          <a:effectRef idx="0"/>
          <a:fontRef idx="minor"/>
        </p:style>
        <p:txBody>
          <a:bodyPr lIns="90000" rIns="90000" tIns="45000" bIns="45000" anchor="b"/>
          <a:p>
            <a:pPr algn="r">
              <a:lnSpc>
                <a:spcPct val="100000"/>
              </a:lnSpc>
            </a:pPr>
            <a:r>
              <a:rPr lang="en-US" sz="6000" strike="noStrike">
                <a:solidFill>
                  <a:srgbClr val="1287c3"/>
                </a:solidFill>
                <a:latin typeface="Corbel"/>
              </a:rPr>
              <a:t>JAVA</a:t>
            </a:r>
            <a:endParaRPr/>
          </a:p>
        </p:txBody>
      </p:sp>
      <p:sp>
        <p:nvSpPr>
          <p:cNvPr id="92" name="CustomShape 2"/>
          <p:cNvSpPr/>
          <p:nvPr/>
        </p:nvSpPr>
        <p:spPr>
          <a:xfrm>
            <a:off x="4515480" y="3996360"/>
            <a:ext cx="6986880" cy="1387800"/>
          </a:xfrm>
          <a:prstGeom prst="rect">
            <a:avLst/>
          </a:prstGeom>
          <a:noFill/>
          <a:ln>
            <a:noFill/>
          </a:ln>
        </p:spPr>
        <p:style>
          <a:lnRef idx="0"/>
          <a:fillRef idx="0"/>
          <a:effectRef idx="0"/>
          <a:fontRef idx="minor"/>
        </p:style>
        <p:txBody>
          <a:bodyPr lIns="90000" rIns="90000" tIns="45000" bIns="45000"/>
          <a:p>
            <a:pPr algn="r">
              <a:lnSpc>
                <a:spcPct val="100000"/>
              </a:lnSpc>
            </a:pPr>
            <a:r>
              <a:rPr b="1" lang="en-US" sz="2100" strike="noStrike">
                <a:solidFill>
                  <a:srgbClr val="000000"/>
                </a:solidFill>
                <a:latin typeface="Corbel"/>
              </a:rPr>
              <a:t>Intro a la Computación 2015</a:t>
            </a:r>
            <a:endParaRPr/>
          </a:p>
          <a:p>
            <a:pPr algn="r">
              <a:lnSpc>
                <a:spcPct val="100000"/>
              </a:lnSpc>
            </a:pPr>
            <a:r>
              <a:rPr b="1" lang="en-US" sz="2100" strike="noStrike">
                <a:solidFill>
                  <a:srgbClr val="000000"/>
                </a:solidFill>
                <a:latin typeface="Corbel"/>
              </a:rPr>
              <a:t>Nexer Rodriguez</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Ejercicio 3</a:t>
            </a:r>
            <a:endParaRPr/>
          </a:p>
        </p:txBody>
      </p:sp>
      <p:sp>
        <p:nvSpPr>
          <p:cNvPr id="113"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buSzPct val="145000"/>
              <a:buFont typeface="Arial"/>
              <a:buChar char="•"/>
            </a:pPr>
            <a:r>
              <a:rPr lang="en-US" sz="2400" strike="noStrike">
                <a:solidFill>
                  <a:srgbClr val="000000"/>
                </a:solidFill>
                <a:latin typeface="Corbel"/>
              </a:rPr>
              <a:t>Crear un menu donde el usuario seleccione una opcion a realizar con dos numeros que ingresara luego del menu.</a:t>
            </a:r>
            <a:endParaRPr/>
          </a:p>
          <a:p>
            <a:pPr>
              <a:lnSpc>
                <a:spcPct val="100000"/>
              </a:lnSpc>
              <a:buSzPct val="145000"/>
              <a:buFont typeface="Arial"/>
              <a:buChar char="•"/>
            </a:pPr>
            <a:r>
              <a:rPr lang="en-US" sz="2400" strike="noStrike">
                <a:solidFill>
                  <a:srgbClr val="000000"/>
                </a:solidFill>
                <a:latin typeface="Corbel"/>
              </a:rPr>
              <a:t>Las opciones del menu son:</a:t>
            </a:r>
            <a:endParaRPr/>
          </a:p>
          <a:p>
            <a:pPr lvl="1">
              <a:lnSpc>
                <a:spcPct val="100000"/>
              </a:lnSpc>
              <a:buSzPct val="145000"/>
              <a:buFont typeface="Arial"/>
              <a:buChar char="•"/>
            </a:pPr>
            <a:r>
              <a:rPr lang="en-US" sz="2000" strike="noStrike">
                <a:solidFill>
                  <a:srgbClr val="000000"/>
                </a:solidFill>
                <a:latin typeface="Corbel"/>
              </a:rPr>
              <a:t>Sumar</a:t>
            </a:r>
            <a:endParaRPr/>
          </a:p>
          <a:p>
            <a:pPr lvl="1">
              <a:lnSpc>
                <a:spcPct val="100000"/>
              </a:lnSpc>
              <a:buSzPct val="145000"/>
              <a:buFont typeface="Arial"/>
              <a:buChar char="•"/>
            </a:pPr>
            <a:r>
              <a:rPr lang="en-US" sz="2000" strike="noStrike">
                <a:solidFill>
                  <a:srgbClr val="000000"/>
                </a:solidFill>
                <a:latin typeface="Corbel"/>
              </a:rPr>
              <a:t>Restar</a:t>
            </a:r>
            <a:endParaRPr/>
          </a:p>
          <a:p>
            <a:pPr lvl="1">
              <a:lnSpc>
                <a:spcPct val="100000"/>
              </a:lnSpc>
              <a:buSzPct val="145000"/>
              <a:buFont typeface="Arial"/>
              <a:buChar char="•"/>
            </a:pPr>
            <a:r>
              <a:rPr lang="en-US" sz="2000" strike="noStrike">
                <a:solidFill>
                  <a:srgbClr val="000000"/>
                </a:solidFill>
                <a:latin typeface="Corbel"/>
              </a:rPr>
              <a:t>Multiplicar</a:t>
            </a:r>
            <a:endParaRPr/>
          </a:p>
          <a:p>
            <a:pPr lvl="1">
              <a:lnSpc>
                <a:spcPct val="100000"/>
              </a:lnSpc>
              <a:buSzPct val="145000"/>
              <a:buFont typeface="Arial"/>
              <a:buChar char="•"/>
            </a:pPr>
            <a:r>
              <a:rPr lang="en-US" sz="2000" strike="noStrike">
                <a:solidFill>
                  <a:srgbClr val="000000"/>
                </a:solidFill>
                <a:latin typeface="Corbel"/>
              </a:rPr>
              <a:t>Dividir</a:t>
            </a:r>
            <a:endParaRPr/>
          </a:p>
          <a:p>
            <a:pPr>
              <a:lnSpc>
                <a:spcPct val="100000"/>
              </a:lnSpc>
              <a:buSzPct val="145000"/>
              <a:buFont typeface="Arial"/>
              <a:buChar char="•"/>
            </a:pPr>
            <a:r>
              <a:rPr lang="en-US" sz="2400" strike="noStrike">
                <a:solidFill>
                  <a:srgbClr val="000000"/>
                </a:solidFill>
                <a:latin typeface="Corbel"/>
              </a:rPr>
              <a:t>Realizar la operacion segun seleccione el usuario y si ingreso una opcion no valida, que concatene ambos numeros.</a:t>
            </a:r>
            <a:endParaRPr/>
          </a:p>
        </p:txBody>
      </p:sp>
    </p:spTree>
  </p:cSld>
  <p:timing>
    <p:tnLst>
      <p:par>
        <p:cTn id="34" dur="indefinite" restart="never" nodeType="tmRoot">
          <p:childTnLst>
            <p:seq>
              <p:cTn id="35"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CONDICIONAL: switch case</a:t>
            </a:r>
            <a:endParaRPr/>
          </a:p>
        </p:txBody>
      </p:sp>
      <p:sp>
        <p:nvSpPr>
          <p:cNvPr id="115"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buSzPct val="145000"/>
              <a:buFont typeface="Arial"/>
              <a:buChar char="•"/>
            </a:pPr>
            <a:r>
              <a:rPr lang="en-US" sz="2400" strike="noStrike">
                <a:solidFill>
                  <a:srgbClr val="000000"/>
                </a:solidFill>
                <a:latin typeface="Corbel"/>
              </a:rPr>
              <a:t>Switch case es una estructura de control empleada en programación, se utiliza para agilizar la toma de decisiones múltiples, trabaja de la misma manera que lo harían sucesivos if, if else anidados, así como combinaciones propias de determinados lenguajes de programación.</a:t>
            </a:r>
            <a:endParaRPr/>
          </a:p>
        </p:txBody>
      </p:sp>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CONDICIONAL: switch case</a:t>
            </a:r>
            <a:endParaRPr/>
          </a:p>
        </p:txBody>
      </p:sp>
      <p:sp>
        <p:nvSpPr>
          <p:cNvPr id="117" name="CustomShape 2"/>
          <p:cNvSpPr/>
          <p:nvPr/>
        </p:nvSpPr>
        <p:spPr>
          <a:xfrm>
            <a:off x="1484280" y="2438280"/>
            <a:ext cx="10018080" cy="366912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Corbel"/>
              </a:rPr>
              <a:t>switch( variable ){</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	</a:t>
            </a:r>
            <a:r>
              <a:rPr lang="en-US" sz="2400" strike="noStrike">
                <a:solidFill>
                  <a:srgbClr val="000000"/>
                </a:solidFill>
                <a:latin typeface="Corbel"/>
              </a:rPr>
              <a:t>case valor1: accion1; (*)</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	</a:t>
            </a:r>
            <a:r>
              <a:rPr lang="en-US" sz="2400" strike="noStrike">
                <a:solidFill>
                  <a:srgbClr val="000000"/>
                </a:solidFill>
                <a:latin typeface="Corbel"/>
              </a:rPr>
              <a:t>case valor2: accion2; (*)</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	</a:t>
            </a:r>
            <a:r>
              <a:rPr lang="en-US" sz="2400" strike="noStrike">
                <a:solidFill>
                  <a:srgbClr val="000000"/>
                </a:solidFill>
                <a:latin typeface="Corbel"/>
              </a:rPr>
              <a:t>case valor3: accion3; (*)</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	</a:t>
            </a:r>
            <a:r>
              <a:rPr lang="en-US" sz="2400" strike="noStrike">
                <a:solidFill>
                  <a:srgbClr val="000000"/>
                </a:solidFill>
                <a:latin typeface="Corbel"/>
              </a:rPr>
              <a:t>...</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	</a:t>
            </a:r>
            <a:r>
              <a:rPr lang="en-US" sz="2400" strike="noStrike">
                <a:solidFill>
                  <a:srgbClr val="000000"/>
                </a:solidFill>
                <a:latin typeface="Corbel"/>
              </a:rPr>
              <a:t>case valorN: accionN; (*)</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	</a:t>
            </a:r>
            <a:r>
              <a:rPr lang="en-US" sz="2400" strike="noStrike">
                <a:solidFill>
                  <a:srgbClr val="000000"/>
                </a:solidFill>
                <a:latin typeface="Corbel"/>
              </a:rPr>
              <a:t>default: accionD; (**)</a:t>
            </a:r>
            <a:endParaRPr/>
          </a:p>
          <a:p>
            <a:pPr>
              <a:lnSpc>
                <a:spcPct val="100000"/>
              </a:lnSpc>
            </a:pPr>
            <a:r>
              <a:rPr lang="en-US" sz="2400" strike="noStrike">
                <a:solidFill>
                  <a:srgbClr val="000000"/>
                </a:solidFill>
                <a:latin typeface="Corbel"/>
              </a:rPr>
              <a:t>}</a:t>
            </a:r>
            <a:endParaRPr/>
          </a:p>
        </p:txBody>
      </p:sp>
      <p:sp>
        <p:nvSpPr>
          <p:cNvPr id="118" name="CustomShape 3"/>
          <p:cNvSpPr/>
          <p:nvPr/>
        </p:nvSpPr>
        <p:spPr>
          <a:xfrm>
            <a:off x="6873120" y="1944000"/>
            <a:ext cx="5150520" cy="4862160"/>
          </a:xfrm>
          <a:prstGeom prst="roundRect">
            <a:avLst>
              <a:gd name="adj" fmla="val 14400"/>
            </a:avLst>
          </a:prstGeom>
          <a:solidFill>
            <a:srgbClr val="404040"/>
          </a:solidFill>
          <a:ln>
            <a:noFill/>
          </a:ln>
        </p:spPr>
        <p:style>
          <a:lnRef idx="0"/>
          <a:fillRef idx="0"/>
          <a:effectRef idx="0"/>
          <a:fontRef idx="minor"/>
        </p:style>
        <p:txBody>
          <a:bodyPr lIns="90000" rIns="90000" tIns="45000" bIns="45000"/>
          <a:p>
            <a:pPr algn="ctr">
              <a:lnSpc>
                <a:spcPct val="100000"/>
              </a:lnSpc>
            </a:pPr>
            <a:r>
              <a:rPr b="1" lang="en-US" sz="2400" strike="noStrike" u="sng">
                <a:solidFill>
                  <a:srgbClr val="1287c3"/>
                </a:solidFill>
                <a:latin typeface="Corbel"/>
              </a:rPr>
              <a:t>Importante</a:t>
            </a:r>
            <a:endParaRPr/>
          </a:p>
          <a:p>
            <a:pPr algn="just">
              <a:lnSpc>
                <a:spcPct val="100000"/>
              </a:lnSpc>
            </a:pPr>
            <a:endParaRPr/>
          </a:p>
          <a:p>
            <a:pPr algn="just">
              <a:lnSpc>
                <a:spcPct val="100000"/>
              </a:lnSpc>
            </a:pPr>
            <a:r>
              <a:rPr lang="en-US" sz="2400" strike="noStrike">
                <a:solidFill>
                  <a:srgbClr val="ffffff"/>
                </a:solidFill>
                <a:latin typeface="Corbel"/>
              </a:rPr>
              <a:t>El valor de la &lt;variable&gt; y de las constantes o valores tiene que ser de tipo char, byte, short o int. No hay lugar para booleanos, reales ni long porque, en la ejecución, todos los valores que incorporamos se transforman en valores de tipo int.</a:t>
            </a:r>
            <a:endParaRPr/>
          </a:p>
        </p:txBody>
      </p:sp>
    </p:spTree>
  </p:cSld>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0">
                                  <p:stCondLst>
                                    <p:cond delay="0"/>
                                  </p:stCondLst>
                                  <p:childTnLst>
                                    <p:set>
                                      <p:cBhvr>
                                        <p:cTn id="43" dur="1" fill="hold">
                                          <p:stCondLst>
                                            <p:cond delay="0"/>
                                          </p:stCondLst>
                                        </p:cTn>
                                        <p:tgtEl>
                                          <p:spTgt spid="118"/>
                                        </p:tgtEl>
                                        <p:attrNameLst>
                                          <p:attrName>style.visibility</p:attrName>
                                        </p:attrNameLst>
                                      </p:cBhvr>
                                      <p:to>
                                        <p:strVal val="visible"/>
                                      </p:to>
                                    </p:set>
                                    <p:animEffect filter="fade" transition="in">
                                      <p:cBhvr additive="repl">
                                        <p:cTn id="44" dur="500"/>
                                        <p:tgtEl>
                                          <p:spTgt spid="11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CICLOS, BUCLES O REPETICIONES</a:t>
            </a:r>
            <a:endParaRPr/>
          </a:p>
        </p:txBody>
      </p:sp>
      <p:sp>
        <p:nvSpPr>
          <p:cNvPr id="120"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buSzPct val="145000"/>
              <a:buFont typeface="Arial"/>
              <a:buChar char="•"/>
            </a:pPr>
            <a:r>
              <a:rPr lang="en-US" sz="2400" strike="noStrike">
                <a:solidFill>
                  <a:srgbClr val="000000"/>
                </a:solidFill>
                <a:latin typeface="Corbel"/>
              </a:rPr>
              <a:t>Un bucle o ciclo, en programación, es una sentencia que se realiza repetidas veces a un trozo aislado de código, hasta que la condición asignada a dicho bucle deje de cumplirse.</a:t>
            </a:r>
            <a:endParaRPr/>
          </a:p>
          <a:p>
            <a:pPr>
              <a:lnSpc>
                <a:spcPct val="100000"/>
              </a:lnSpc>
            </a:pPr>
            <a:endParaRPr/>
          </a:p>
          <a:p>
            <a:pPr>
              <a:lnSpc>
                <a:spcPct val="100000"/>
              </a:lnSpc>
              <a:buSzPct val="145000"/>
              <a:buFont typeface="Arial"/>
              <a:buChar char="•"/>
            </a:pPr>
            <a:r>
              <a:rPr lang="en-US" sz="2400" strike="noStrike">
                <a:solidFill>
                  <a:srgbClr val="000000"/>
                </a:solidFill>
                <a:latin typeface="Corbel"/>
              </a:rPr>
              <a:t>Generalmente, un bucle es utilizado para hacer una acción repetida sin tener que escribir varias veces el mismo código, lo que ahorra tiempo, deja el código más claro y facilita su modificación en el futuro.</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CICLO FOR</a:t>
            </a:r>
            <a:endParaRPr/>
          </a:p>
        </p:txBody>
      </p:sp>
      <p:sp>
        <p:nvSpPr>
          <p:cNvPr id="122"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Corbel"/>
              </a:rPr>
              <a:t>for(valor inicial;condición de termino;factor de incremento del valor inicial){</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	</a:t>
            </a:r>
            <a:r>
              <a:rPr lang="en-US" sz="2400" strike="noStrike">
                <a:solidFill>
                  <a:srgbClr val="000000"/>
                </a:solidFill>
                <a:latin typeface="Corbel"/>
              </a:rPr>
              <a:t>	</a:t>
            </a:r>
            <a:r>
              <a:rPr lang="en-US" sz="2400" strike="noStrike">
                <a:solidFill>
                  <a:srgbClr val="000000"/>
                </a:solidFill>
                <a:latin typeface="Corbel"/>
              </a:rPr>
              <a:t>//acá va lo que se repetirá n veces de acuerdo a la condición de termino</a:t>
            </a:r>
            <a:endParaRPr/>
          </a:p>
          <a:p>
            <a:pPr>
              <a:lnSpc>
                <a:spcPct val="100000"/>
              </a:lnSpc>
            </a:pPr>
            <a:r>
              <a:rPr lang="en-US" sz="2400" strike="noStrike">
                <a:solidFill>
                  <a:srgbClr val="000000"/>
                </a:solidFill>
                <a:latin typeface="Corbel"/>
              </a:rPr>
              <a:t>}</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CICLO WHILE</a:t>
            </a:r>
            <a:endParaRPr/>
          </a:p>
        </p:txBody>
      </p:sp>
      <p:sp>
        <p:nvSpPr>
          <p:cNvPr id="124"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Corbel"/>
              </a:rPr>
              <a:t>while ( condición ){</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	</a:t>
            </a:r>
            <a:r>
              <a:rPr lang="en-US" sz="2400" strike="noStrike">
                <a:solidFill>
                  <a:srgbClr val="000000"/>
                </a:solidFill>
                <a:latin typeface="Corbel"/>
              </a:rPr>
              <a:t>	</a:t>
            </a:r>
            <a:r>
              <a:rPr lang="en-US" sz="2400" strike="noStrike">
                <a:solidFill>
                  <a:srgbClr val="000000"/>
                </a:solidFill>
                <a:latin typeface="Corbel"/>
              </a:rPr>
              <a:t>sentencia a repetir;</a:t>
            </a:r>
            <a:endParaRPr/>
          </a:p>
          <a:p>
            <a:pPr>
              <a:lnSpc>
                <a:spcPct val="100000"/>
              </a:lnSpc>
            </a:pPr>
            <a:r>
              <a:rPr lang="en-US" sz="2400" strike="noStrike">
                <a:solidFill>
                  <a:srgbClr val="000000"/>
                </a:solidFill>
                <a:latin typeface="Corbel"/>
              </a:rPr>
              <a:t>}</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Ejercicios</a:t>
            </a:r>
            <a:endParaRPr/>
          </a:p>
        </p:txBody>
      </p:sp>
      <p:sp>
        <p:nvSpPr>
          <p:cNvPr id="126"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buSzPct val="145000"/>
              <a:buFont typeface="Arial"/>
              <a:buChar char="•"/>
            </a:pPr>
            <a:r>
              <a:rPr lang="en-US" sz="2400" strike="noStrike">
                <a:solidFill>
                  <a:srgbClr val="000000"/>
                </a:solidFill>
                <a:latin typeface="Corbel"/>
              </a:rPr>
              <a:t>Realizar un programa que imprima los numeros del 1 hasta el 10;</a:t>
            </a:r>
            <a:endParaRPr/>
          </a:p>
          <a:p>
            <a:pPr>
              <a:lnSpc>
                <a:spcPct val="100000"/>
              </a:lnSpc>
              <a:buSzPct val="145000"/>
              <a:buFont typeface="Arial"/>
              <a:buChar char="•"/>
            </a:pPr>
            <a:r>
              <a:rPr lang="en-US" sz="2400" strike="noStrike">
                <a:solidFill>
                  <a:srgbClr val="000000"/>
                </a:solidFill>
                <a:latin typeface="Corbel"/>
              </a:rPr>
              <a:t>Realizar un programa que imprima los numeros del 10 hasta el 1;</a:t>
            </a:r>
            <a:endParaRPr/>
          </a:p>
          <a:p>
            <a:pPr>
              <a:lnSpc>
                <a:spcPct val="100000"/>
              </a:lnSpc>
              <a:buSzPct val="145000"/>
              <a:buFont typeface="Arial"/>
              <a:buChar char="•"/>
            </a:pPr>
            <a:r>
              <a:rPr lang="en-US" sz="2400" strike="noStrike">
                <a:solidFill>
                  <a:srgbClr val="000000"/>
                </a:solidFill>
                <a:latin typeface="Corbel"/>
              </a:rPr>
              <a:t>Realizar un programa que imprima los numeros del 0 hasta el 20, de dos en dos;</a:t>
            </a:r>
            <a:endParaRPr/>
          </a:p>
          <a:p>
            <a:pPr>
              <a:lnSpc>
                <a:spcPct val="100000"/>
              </a:lnSpc>
              <a:buSzPct val="145000"/>
              <a:buFont typeface="Arial"/>
              <a:buChar char="•"/>
            </a:pPr>
            <a:r>
              <a:rPr lang="en-US" sz="2400" strike="noStrike">
                <a:solidFill>
                  <a:srgbClr val="000000"/>
                </a:solidFill>
                <a:latin typeface="Corbel"/>
              </a:rPr>
              <a:t>Realizar un programa que me imprima la tabla del 7;</a:t>
            </a:r>
            <a:endParaRPr/>
          </a:p>
          <a:p>
            <a:pPr>
              <a:lnSpc>
                <a:spcPct val="100000"/>
              </a:lnSpc>
              <a:buSzPct val="145000"/>
              <a:buFont typeface="Arial"/>
              <a:buChar char="•"/>
            </a:pPr>
            <a:r>
              <a:rPr lang="en-US" sz="2400" strike="noStrike">
                <a:solidFill>
                  <a:srgbClr val="000000"/>
                </a:solidFill>
                <a:latin typeface="Corbel"/>
              </a:rPr>
              <a:t>Realizar un programa que me sume infinidad de numeros y me devuelva la suma al final. Para determinar cuando termina el ciclo, se ingresara -1;</a:t>
            </a:r>
            <a:endParaRPr/>
          </a:p>
          <a:p>
            <a:pPr>
              <a:lnSpc>
                <a:spcPct val="100000"/>
              </a:lnSpc>
            </a:pP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Ejercicio 3</a:t>
            </a:r>
            <a:endParaRPr/>
          </a:p>
        </p:txBody>
      </p:sp>
      <p:sp>
        <p:nvSpPr>
          <p:cNvPr id="128"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buSzPct val="145000"/>
              <a:buFont typeface="Arial"/>
              <a:buChar char="•"/>
            </a:pPr>
            <a:r>
              <a:rPr lang="en-US" sz="2400" strike="noStrike">
                <a:solidFill>
                  <a:srgbClr val="000000"/>
                </a:solidFill>
                <a:latin typeface="Corbel"/>
              </a:rPr>
              <a:t>Realizar un programa que solicite al usuario el numero de la tabla que desea que se le imprima.</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VARIABLES</a:t>
            </a:r>
            <a:endParaRPr/>
          </a:p>
        </p:txBody>
      </p:sp>
      <p:sp>
        <p:nvSpPr>
          <p:cNvPr id="94"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buSzPct val="145000"/>
              <a:buFont typeface="Arial"/>
              <a:buChar char="•"/>
            </a:pPr>
            <a:r>
              <a:rPr lang="en-US" sz="2400" strike="noStrike">
                <a:solidFill>
                  <a:srgbClr val="000000"/>
                </a:solidFill>
                <a:latin typeface="Corbel"/>
              </a:rPr>
              <a:t>&lt;Tipo de la Variable&gt; &lt;Nombre de la Variable&gt;;</a:t>
            </a:r>
            <a:endParaRPr/>
          </a:p>
          <a:p>
            <a:pPr>
              <a:lnSpc>
                <a:spcPct val="100000"/>
              </a:lnSpc>
              <a:buSzPct val="145000"/>
              <a:buFont typeface="Arial"/>
              <a:buChar char="•"/>
            </a:pPr>
            <a:r>
              <a:rPr lang="en-US" sz="2400" strike="noStrike">
                <a:solidFill>
                  <a:srgbClr val="000000"/>
                </a:solidFill>
                <a:latin typeface="Corbel"/>
              </a:rPr>
              <a:t>Ejemplo: </a:t>
            </a:r>
            <a:r>
              <a:rPr lang="en-US" sz="2400" strike="noStrike">
                <a:solidFill>
                  <a:srgbClr val="000000"/>
                </a:solidFill>
                <a:latin typeface="Corbel"/>
              </a:rPr>
              <a:t>	</a:t>
            </a:r>
            <a:r>
              <a:rPr lang="en-US" sz="2400" strike="noStrike">
                <a:solidFill>
                  <a:srgbClr val="000000"/>
                </a:solidFill>
                <a:latin typeface="Corbel"/>
              </a:rPr>
              <a:t>int numero;</a:t>
            </a:r>
            <a:endParaRPr/>
          </a:p>
        </p:txBody>
      </p:sp>
      <p:sp>
        <p:nvSpPr>
          <p:cNvPr id="95" name="CustomShape 3"/>
          <p:cNvSpPr/>
          <p:nvPr/>
        </p:nvSpPr>
        <p:spPr>
          <a:xfrm>
            <a:off x="8183880" y="4096440"/>
            <a:ext cx="3318480" cy="2531520"/>
          </a:xfrm>
          <a:prstGeom prst="roundRect">
            <a:avLst>
              <a:gd name="adj" fmla="val 14400"/>
            </a:avLst>
          </a:prstGeom>
          <a:solidFill>
            <a:srgbClr val="404040"/>
          </a:solidFill>
          <a:ln>
            <a:noFill/>
          </a:ln>
        </p:spPr>
        <p:style>
          <a:lnRef idx="0"/>
          <a:fillRef idx="0"/>
          <a:effectRef idx="0"/>
          <a:fontRef idx="minor"/>
        </p:style>
        <p:txBody>
          <a:bodyPr lIns="90000" rIns="90000" tIns="45000" bIns="45000"/>
          <a:p>
            <a:pPr algn="ctr">
              <a:lnSpc>
                <a:spcPct val="100000"/>
              </a:lnSpc>
            </a:pPr>
            <a:r>
              <a:rPr b="1" lang="en-US" strike="noStrike">
                <a:solidFill>
                  <a:srgbClr val="1287c3"/>
                </a:solidFill>
                <a:latin typeface="Corbel"/>
              </a:rPr>
              <a:t>Tipos de Datos</a:t>
            </a:r>
            <a:endParaRPr/>
          </a:p>
          <a:p>
            <a:pPr algn="ctr">
              <a:lnSpc>
                <a:spcPct val="100000"/>
              </a:lnSpc>
            </a:pPr>
            <a:endParaRPr/>
          </a:p>
          <a:p>
            <a:pPr algn="just">
              <a:lnSpc>
                <a:spcPct val="100000"/>
              </a:lnSpc>
            </a:pPr>
            <a:r>
              <a:rPr lang="en-US" strike="noStrike">
                <a:solidFill>
                  <a:srgbClr val="ffffff"/>
                </a:solidFill>
                <a:latin typeface="Corbel"/>
              </a:rPr>
              <a:t>int </a:t>
            </a:r>
            <a:r>
              <a:rPr lang="en-US" strike="noStrike">
                <a:solidFill>
                  <a:srgbClr val="ffffff"/>
                </a:solidFill>
                <a:latin typeface="Corbel"/>
              </a:rPr>
              <a:t>	</a:t>
            </a:r>
            <a:r>
              <a:rPr lang="en-US" strike="noStrike">
                <a:solidFill>
                  <a:srgbClr val="ffffff"/>
                </a:solidFill>
                <a:latin typeface="Corbel"/>
              </a:rPr>
              <a:t>-&gt;</a:t>
            </a:r>
            <a:r>
              <a:rPr lang="en-US" strike="noStrike">
                <a:solidFill>
                  <a:srgbClr val="ffffff"/>
                </a:solidFill>
                <a:latin typeface="Corbel"/>
              </a:rPr>
              <a:t>	</a:t>
            </a:r>
            <a:r>
              <a:rPr lang="en-US" strike="noStrike">
                <a:solidFill>
                  <a:srgbClr val="ffffff"/>
                </a:solidFill>
                <a:latin typeface="Corbel"/>
              </a:rPr>
              <a:t>Entero</a:t>
            </a:r>
            <a:endParaRPr/>
          </a:p>
          <a:p>
            <a:pPr algn="just">
              <a:lnSpc>
                <a:spcPct val="100000"/>
              </a:lnSpc>
            </a:pPr>
            <a:r>
              <a:rPr lang="en-US" strike="noStrike">
                <a:solidFill>
                  <a:srgbClr val="ffffff"/>
                </a:solidFill>
                <a:latin typeface="Corbel"/>
              </a:rPr>
              <a:t>Double</a:t>
            </a:r>
            <a:r>
              <a:rPr lang="en-US" strike="noStrike">
                <a:solidFill>
                  <a:srgbClr val="ffffff"/>
                </a:solidFill>
                <a:latin typeface="Corbel"/>
              </a:rPr>
              <a:t>	</a:t>
            </a:r>
            <a:r>
              <a:rPr lang="en-US" strike="noStrike">
                <a:solidFill>
                  <a:srgbClr val="ffffff"/>
                </a:solidFill>
                <a:latin typeface="Corbel"/>
              </a:rPr>
              <a:t>-&gt;</a:t>
            </a:r>
            <a:r>
              <a:rPr lang="en-US" strike="noStrike">
                <a:solidFill>
                  <a:srgbClr val="ffffff"/>
                </a:solidFill>
                <a:latin typeface="Corbel"/>
              </a:rPr>
              <a:t>	</a:t>
            </a:r>
            <a:r>
              <a:rPr lang="en-US" strike="noStrike">
                <a:solidFill>
                  <a:srgbClr val="ffffff"/>
                </a:solidFill>
                <a:latin typeface="Corbel"/>
              </a:rPr>
              <a:t>Decimal</a:t>
            </a:r>
            <a:endParaRPr/>
          </a:p>
          <a:p>
            <a:pPr algn="just">
              <a:lnSpc>
                <a:spcPct val="100000"/>
              </a:lnSpc>
            </a:pPr>
            <a:r>
              <a:rPr lang="en-US" strike="noStrike">
                <a:solidFill>
                  <a:srgbClr val="ffffff"/>
                </a:solidFill>
                <a:latin typeface="Corbel"/>
              </a:rPr>
              <a:t>String</a:t>
            </a:r>
            <a:r>
              <a:rPr lang="en-US" strike="noStrike">
                <a:solidFill>
                  <a:srgbClr val="ffffff"/>
                </a:solidFill>
                <a:latin typeface="Corbel"/>
              </a:rPr>
              <a:t>	</a:t>
            </a:r>
            <a:r>
              <a:rPr lang="en-US" strike="noStrike">
                <a:solidFill>
                  <a:srgbClr val="ffffff"/>
                </a:solidFill>
                <a:latin typeface="Corbel"/>
              </a:rPr>
              <a:t>-&gt;</a:t>
            </a:r>
            <a:r>
              <a:rPr lang="en-US" strike="noStrike">
                <a:solidFill>
                  <a:srgbClr val="ffffff"/>
                </a:solidFill>
                <a:latin typeface="Corbel"/>
              </a:rPr>
              <a:t>	</a:t>
            </a:r>
            <a:r>
              <a:rPr lang="en-US" strike="noStrike">
                <a:solidFill>
                  <a:srgbClr val="ffffff"/>
                </a:solidFill>
                <a:latin typeface="Corbel"/>
              </a:rPr>
              <a:t>Texto</a:t>
            </a:r>
            <a:endParaRPr/>
          </a:p>
          <a:p>
            <a:pPr algn="just">
              <a:lnSpc>
                <a:spcPct val="100000"/>
              </a:lnSpc>
            </a:pPr>
            <a:r>
              <a:rPr lang="en-US" strike="noStrike">
                <a:solidFill>
                  <a:srgbClr val="ffffff"/>
                </a:solidFill>
                <a:latin typeface="Corbel"/>
              </a:rPr>
              <a:t>char</a:t>
            </a:r>
            <a:r>
              <a:rPr lang="en-US" strike="noStrike">
                <a:solidFill>
                  <a:srgbClr val="ffffff"/>
                </a:solidFill>
                <a:latin typeface="Corbel"/>
              </a:rPr>
              <a:t>	</a:t>
            </a:r>
            <a:r>
              <a:rPr lang="en-US" strike="noStrike">
                <a:solidFill>
                  <a:srgbClr val="ffffff"/>
                </a:solidFill>
                <a:latin typeface="Corbel"/>
              </a:rPr>
              <a:t>-&gt;</a:t>
            </a:r>
            <a:r>
              <a:rPr lang="en-US" strike="noStrike">
                <a:solidFill>
                  <a:srgbClr val="ffffff"/>
                </a:solidFill>
                <a:latin typeface="Corbel"/>
              </a:rPr>
              <a:t>	</a:t>
            </a:r>
            <a:r>
              <a:rPr lang="en-US" strike="noStrike">
                <a:solidFill>
                  <a:srgbClr val="ffffff"/>
                </a:solidFill>
                <a:latin typeface="Corbel"/>
              </a:rPr>
              <a:t>Caracter</a:t>
            </a:r>
            <a:endParaRPr/>
          </a:p>
          <a:p>
            <a:pPr algn="just">
              <a:lnSpc>
                <a:spcPct val="100000"/>
              </a:lnSpc>
            </a:pPr>
            <a:r>
              <a:rPr lang="en-US" strike="noStrike">
                <a:solidFill>
                  <a:srgbClr val="ffffff"/>
                </a:solidFill>
                <a:latin typeface="Corbel"/>
              </a:rPr>
              <a:t>Boolean</a:t>
            </a:r>
            <a:r>
              <a:rPr lang="en-US" strike="noStrike">
                <a:solidFill>
                  <a:srgbClr val="ffffff"/>
                </a:solidFill>
                <a:latin typeface="Corbel"/>
              </a:rPr>
              <a:t>	</a:t>
            </a:r>
            <a:r>
              <a:rPr lang="en-US" strike="noStrike">
                <a:solidFill>
                  <a:srgbClr val="ffffff"/>
                </a:solidFill>
                <a:latin typeface="Corbel"/>
              </a:rPr>
              <a:t>-&gt;</a:t>
            </a:r>
            <a:r>
              <a:rPr lang="en-US" strike="noStrike">
                <a:solidFill>
                  <a:srgbClr val="ffffff"/>
                </a:solidFill>
                <a:latin typeface="Corbel"/>
              </a:rPr>
              <a:t>	</a:t>
            </a:r>
            <a:r>
              <a:rPr lang="en-US" strike="noStrike">
                <a:solidFill>
                  <a:srgbClr val="ffffff"/>
                </a:solidFill>
                <a:latin typeface="Corbel"/>
              </a:rPr>
              <a:t>True/False</a:t>
            </a:r>
            <a:endParaRPr/>
          </a:p>
        </p:txBody>
      </p:sp>
      <p:sp>
        <p:nvSpPr>
          <p:cNvPr id="96" name="CustomShape 4"/>
          <p:cNvSpPr/>
          <p:nvPr/>
        </p:nvSpPr>
        <p:spPr>
          <a:xfrm>
            <a:off x="4453200" y="4806720"/>
            <a:ext cx="3589560" cy="1923120"/>
          </a:xfrm>
          <a:prstGeom prst="roundRect">
            <a:avLst>
              <a:gd name="adj" fmla="val 14400"/>
            </a:avLst>
          </a:prstGeom>
          <a:solidFill>
            <a:srgbClr val="404040"/>
          </a:solidFill>
          <a:ln>
            <a:noFill/>
          </a:ln>
        </p:spPr>
        <p:style>
          <a:lnRef idx="0"/>
          <a:fillRef idx="0"/>
          <a:effectRef idx="0"/>
          <a:fontRef idx="minor"/>
        </p:style>
        <p:txBody>
          <a:bodyPr lIns="90000" rIns="90000" tIns="45000" bIns="45000"/>
          <a:p>
            <a:pPr algn="ctr">
              <a:lnSpc>
                <a:spcPct val="100000"/>
              </a:lnSpc>
            </a:pPr>
            <a:r>
              <a:rPr b="1" lang="en-US" strike="noStrike">
                <a:solidFill>
                  <a:srgbClr val="1287c3"/>
                </a:solidFill>
                <a:latin typeface="Corbel"/>
              </a:rPr>
              <a:t>Nombres de Variables</a:t>
            </a:r>
            <a:endParaRPr/>
          </a:p>
          <a:p>
            <a:pPr algn="ctr">
              <a:lnSpc>
                <a:spcPct val="100000"/>
              </a:lnSpc>
            </a:pPr>
            <a:endParaRPr/>
          </a:p>
          <a:p>
            <a:pPr algn="just">
              <a:lnSpc>
                <a:spcPct val="100000"/>
              </a:lnSpc>
              <a:buFont typeface="StarSymbol"/>
              <a:buChar char="-"/>
            </a:pPr>
            <a:r>
              <a:rPr lang="en-US" strike="noStrike">
                <a:solidFill>
                  <a:srgbClr val="ffffff"/>
                </a:solidFill>
                <a:latin typeface="Corbel"/>
              </a:rPr>
              <a:t>Sin signos o simbolos</a:t>
            </a:r>
            <a:endParaRPr/>
          </a:p>
          <a:p>
            <a:pPr algn="just">
              <a:lnSpc>
                <a:spcPct val="100000"/>
              </a:lnSpc>
              <a:buFont typeface="StarSymbol"/>
              <a:buChar char="-"/>
            </a:pPr>
            <a:r>
              <a:rPr lang="en-US" strike="noStrike">
                <a:solidFill>
                  <a:srgbClr val="ffffff"/>
                </a:solidFill>
                <a:latin typeface="Corbel"/>
              </a:rPr>
              <a:t>No inician con números</a:t>
            </a:r>
            <a:endParaRPr/>
          </a:p>
          <a:p>
            <a:pPr algn="just">
              <a:lnSpc>
                <a:spcPct val="100000"/>
              </a:lnSpc>
              <a:buFont typeface="StarSymbol"/>
              <a:buChar char="-"/>
            </a:pPr>
            <a:r>
              <a:rPr lang="en-US" strike="noStrike">
                <a:solidFill>
                  <a:srgbClr val="ffffff"/>
                </a:solidFill>
                <a:latin typeface="Corbel"/>
              </a:rPr>
              <a:t>No pueden contener espacios</a:t>
            </a:r>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0">
                                  <p:stCondLst>
                                    <p:cond delay="0"/>
                                  </p:stCondLst>
                                  <p:childTnLst>
                                    <p:set>
                                      <p:cBhvr>
                                        <p:cTn id="8" dur="1" fill="hold">
                                          <p:stCondLst>
                                            <p:cond delay="0"/>
                                          </p:stCondLst>
                                        </p:cTn>
                                        <p:tgtEl>
                                          <p:spTgt spid="95"/>
                                        </p:tgtEl>
                                        <p:attrNameLst>
                                          <p:attrName>style.visibility</p:attrName>
                                        </p:attrNameLst>
                                      </p:cBhvr>
                                      <p:to>
                                        <p:strVal val="visible"/>
                                      </p:to>
                                    </p:set>
                                    <p:animEffect filter="fade" transition="in">
                                      <p:cBhvr additive="repl">
                                        <p:cTn id="9" dur="500"/>
                                        <p:tgtEl>
                                          <p:spTgt spid="95"/>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96"/>
                                        </p:tgtEl>
                                        <p:attrNameLst>
                                          <p:attrName>style.visibility</p:attrName>
                                        </p:attrNameLst>
                                      </p:cBhvr>
                                      <p:to>
                                        <p:strVal val="visible"/>
                                      </p:to>
                                    </p:set>
                                    <p:animEffect filter="fade" transition="in">
                                      <p:cBhvr additive="repl">
                                        <p:cTn id="14" dur="500"/>
                                        <p:tgtEl>
                                          <p:spTgt spid="9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SCANNER</a:t>
            </a:r>
            <a:endParaRPr/>
          </a:p>
        </p:txBody>
      </p:sp>
      <p:sp>
        <p:nvSpPr>
          <p:cNvPr id="98"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buSzPct val="145000"/>
              <a:buFont typeface="Arial"/>
              <a:buChar char="•"/>
            </a:pPr>
            <a:r>
              <a:rPr lang="en-US" sz="2400" strike="noStrike">
                <a:solidFill>
                  <a:srgbClr val="000000"/>
                </a:solidFill>
                <a:latin typeface="Corbel"/>
              </a:rPr>
              <a:t>Para leer entradas desde el teclado.</a:t>
            </a:r>
            <a:endParaRPr/>
          </a:p>
          <a:p>
            <a:pPr lvl="1">
              <a:lnSpc>
                <a:spcPct val="100000"/>
              </a:lnSpc>
              <a:buSzPct val="145000"/>
              <a:buFont typeface="Arial"/>
              <a:buChar char="•"/>
            </a:pPr>
            <a:r>
              <a:rPr lang="en-US" sz="2000" strike="noStrike">
                <a:solidFill>
                  <a:srgbClr val="000000"/>
                </a:solidFill>
                <a:latin typeface="Corbel"/>
              </a:rPr>
              <a:t>Importar la libreria del Scanner.</a:t>
            </a:r>
            <a:endParaRPr/>
          </a:p>
          <a:p>
            <a:pPr lvl="1">
              <a:lnSpc>
                <a:spcPct val="100000"/>
              </a:lnSpc>
              <a:buSzPct val="145000"/>
              <a:buFont typeface="Arial"/>
              <a:buChar char="•"/>
            </a:pPr>
            <a:r>
              <a:rPr lang="en-US" sz="2000" strike="noStrike">
                <a:solidFill>
                  <a:srgbClr val="000000"/>
                </a:solidFill>
                <a:latin typeface="Corbel"/>
              </a:rPr>
              <a:t>Crear una Variable del Tipo Scanner.</a:t>
            </a:r>
            <a:endParaRPr/>
          </a:p>
          <a:p>
            <a:pPr lvl="1">
              <a:lnSpc>
                <a:spcPct val="100000"/>
              </a:lnSpc>
              <a:buSzPct val="145000"/>
              <a:buFont typeface="Arial"/>
              <a:buChar char="•"/>
            </a:pPr>
            <a:r>
              <a:rPr lang="en-US" sz="2000" strike="noStrike">
                <a:solidFill>
                  <a:srgbClr val="000000"/>
                </a:solidFill>
                <a:latin typeface="Corbel"/>
              </a:rPr>
              <a:t>Usar el next() para capturar entradas.</a:t>
            </a:r>
            <a:endParaRPr/>
          </a:p>
        </p:txBody>
      </p:sp>
      <p:sp>
        <p:nvSpPr>
          <p:cNvPr id="99" name="CustomShape 3"/>
          <p:cNvSpPr/>
          <p:nvPr/>
        </p:nvSpPr>
        <p:spPr>
          <a:xfrm>
            <a:off x="6711840" y="4691880"/>
            <a:ext cx="4790520" cy="1619280"/>
          </a:xfrm>
          <a:prstGeom prst="roundRect">
            <a:avLst>
              <a:gd name="adj" fmla="val 14400"/>
            </a:avLst>
          </a:prstGeom>
          <a:solidFill>
            <a:srgbClr val="404040"/>
          </a:solidFill>
          <a:ln>
            <a:noFill/>
          </a:ln>
        </p:spPr>
        <p:style>
          <a:lnRef idx="0"/>
          <a:fillRef idx="0"/>
          <a:effectRef idx="0"/>
          <a:fontRef idx="minor"/>
        </p:style>
        <p:txBody>
          <a:bodyPr lIns="90000" rIns="90000" tIns="45000" bIns="45000"/>
          <a:p>
            <a:pPr algn="just">
              <a:lnSpc>
                <a:spcPct val="100000"/>
              </a:lnSpc>
            </a:pPr>
            <a:r>
              <a:rPr b="1" lang="en-US" strike="noStrike">
                <a:solidFill>
                  <a:srgbClr val="1287c3"/>
                </a:solidFill>
                <a:latin typeface="Corbel"/>
              </a:rPr>
              <a:t>Import java.util.Scanner;</a:t>
            </a:r>
            <a:endParaRPr/>
          </a:p>
          <a:p>
            <a:pPr algn="just">
              <a:lnSpc>
                <a:spcPct val="100000"/>
              </a:lnSpc>
            </a:pPr>
            <a:endParaRPr/>
          </a:p>
          <a:p>
            <a:pPr algn="just">
              <a:lnSpc>
                <a:spcPct val="100000"/>
              </a:lnSpc>
            </a:pPr>
            <a:r>
              <a:rPr b="1" lang="en-US" strike="noStrike">
                <a:solidFill>
                  <a:srgbClr val="ffffff"/>
                </a:solidFill>
                <a:latin typeface="Corbel"/>
              </a:rPr>
              <a:t>Scanner lea = new Scanner(System.in);</a:t>
            </a:r>
            <a:endParaRPr/>
          </a:p>
          <a:p>
            <a:pPr algn="just">
              <a:lnSpc>
                <a:spcPct val="100000"/>
              </a:lnSpc>
            </a:pPr>
            <a:r>
              <a:rPr b="1" lang="en-US" strike="noStrike">
                <a:solidFill>
                  <a:srgbClr val="ffffff"/>
                </a:solidFill>
                <a:latin typeface="Corbel"/>
              </a:rPr>
              <a:t>&lt;Variable&gt; = lea.next();</a:t>
            </a:r>
            <a:endParaRPr/>
          </a:p>
        </p:txBody>
      </p:sp>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99"/>
                                        </p:tgtEl>
                                        <p:attrNameLst>
                                          <p:attrName>style.visibility</p:attrName>
                                        </p:attrNameLst>
                                      </p:cBhvr>
                                      <p:to>
                                        <p:strVal val="visible"/>
                                      </p:to>
                                    </p:set>
                                    <p:animEffect filter="fade" transition="in">
                                      <p:cBhvr additive="repl">
                                        <p:cTn id="21" dur="500"/>
                                        <p:tgtEl>
                                          <p:spTgt spid="9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Ejercicio 1</a:t>
            </a:r>
            <a:endParaRPr/>
          </a:p>
        </p:txBody>
      </p:sp>
      <p:sp>
        <p:nvSpPr>
          <p:cNvPr id="101"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buSzPct val="145000"/>
              <a:buFont typeface="Arial"/>
              <a:buChar char="•"/>
            </a:pPr>
            <a:r>
              <a:rPr lang="en-US" sz="2400" strike="noStrike">
                <a:solidFill>
                  <a:srgbClr val="000000"/>
                </a:solidFill>
                <a:latin typeface="Corbel"/>
              </a:rPr>
              <a:t>Hacer un programa que solicite el nombre y edad de una persona.</a:t>
            </a:r>
            <a:endParaRPr/>
          </a:p>
          <a:p>
            <a:pPr>
              <a:lnSpc>
                <a:spcPct val="100000"/>
              </a:lnSpc>
              <a:buSzPct val="145000"/>
              <a:buFont typeface="Arial"/>
              <a:buChar char="•"/>
            </a:pPr>
            <a:r>
              <a:rPr lang="en-US" sz="2400" strike="noStrike">
                <a:solidFill>
                  <a:srgbClr val="000000"/>
                </a:solidFill>
                <a:latin typeface="Corbel"/>
              </a:rPr>
              <a:t>Luego solicita una cantidad de baleadas a comer o llevar.</a:t>
            </a:r>
            <a:endParaRPr/>
          </a:p>
          <a:p>
            <a:pPr>
              <a:lnSpc>
                <a:spcPct val="100000"/>
              </a:lnSpc>
              <a:buSzPct val="145000"/>
              <a:buFont typeface="Arial"/>
              <a:buChar char="•"/>
            </a:pPr>
            <a:r>
              <a:rPr lang="en-US" sz="2400" strike="noStrike">
                <a:solidFill>
                  <a:srgbClr val="000000"/>
                </a:solidFill>
                <a:latin typeface="Corbel"/>
              </a:rPr>
              <a:t>Pregunta si es para comer en el lugar o llevar. (El usuario ingresa cero si es para comer en el lugar o uno si es para llevar, en numeros)</a:t>
            </a:r>
            <a:endParaRPr/>
          </a:p>
          <a:p>
            <a:pPr>
              <a:lnSpc>
                <a:spcPct val="100000"/>
              </a:lnSpc>
              <a:buSzPct val="145000"/>
              <a:buFont typeface="Arial"/>
              <a:buChar char="•"/>
            </a:pPr>
            <a:r>
              <a:rPr lang="en-US" sz="2400" strike="noStrike">
                <a:solidFill>
                  <a:srgbClr val="000000"/>
                </a:solidFill>
                <a:latin typeface="Corbel"/>
              </a:rPr>
              <a:t>El precio de la baleada es de 15, si es para llevar, se le aumenta 2 lps por baleada.</a:t>
            </a:r>
            <a:endParaRPr/>
          </a:p>
          <a:p>
            <a:pPr>
              <a:lnSpc>
                <a:spcPct val="100000"/>
              </a:lnSpc>
            </a:pPr>
            <a:r>
              <a:rPr lang="en-US" sz="2000" strike="noStrike">
                <a:solidFill>
                  <a:srgbClr val="000000"/>
                </a:solidFill>
                <a:latin typeface="Wingdings"/>
              </a:rPr>
              <a:t></a:t>
            </a:r>
            <a:r>
              <a:rPr lang="en-US" sz="2000" strike="noStrike">
                <a:solidFill>
                  <a:srgbClr val="000000"/>
                </a:solidFill>
                <a:latin typeface="Corbel"/>
              </a:rPr>
              <a:t>Realizar el Ejercicio sin Condicionales.</a:t>
            </a:r>
            <a:endParaRPr/>
          </a:p>
          <a:p>
            <a:pPr algn="r">
              <a:lnSpc>
                <a:spcPct val="100000"/>
              </a:lnSpc>
            </a:pPr>
            <a:r>
              <a:rPr lang="en-US" sz="2400" strike="noStrike">
                <a:solidFill>
                  <a:srgbClr val="000000"/>
                </a:solidFill>
                <a:latin typeface="Corbel"/>
              </a:rPr>
              <a:t>2% extra al que termine primero.</a:t>
            </a:r>
            <a:endParaRPr/>
          </a:p>
        </p:txBody>
      </p:sp>
    </p:spTree>
  </p:cSld>
  <p:timing>
    <p:tnLst>
      <p:par>
        <p:cTn id="22" dur="indefinite" restart="never" nodeType="tmRoot">
          <p:childTnLst>
            <p:seq>
              <p:cTn id="23"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CONDICIONALES: if</a:t>
            </a:r>
            <a:endParaRPr/>
          </a:p>
        </p:txBody>
      </p:sp>
      <p:sp>
        <p:nvSpPr>
          <p:cNvPr id="103"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buSzPct val="145000"/>
              <a:buFont typeface="Arial"/>
              <a:buChar char="•"/>
            </a:pPr>
            <a:r>
              <a:rPr lang="en-US" sz="2400" strike="noStrike">
                <a:solidFill>
                  <a:srgbClr val="000000"/>
                </a:solidFill>
                <a:latin typeface="Corbel"/>
              </a:rPr>
              <a:t>IF significa SI (condicional) en español. Su funcionamiento es simple. Se evalúa una condición, si es verdadera ejecuta un código, si es falsa, ejecuta otro código (o continúa con la ejecución del programa).</a:t>
            </a:r>
            <a:endParaRPr/>
          </a:p>
        </p:txBody>
      </p:sp>
    </p:spTree>
  </p:cSld>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OPERADORES LOGICOS</a:t>
            </a:r>
            <a:endParaRPr/>
          </a:p>
        </p:txBody>
      </p:sp>
      <p:graphicFrame>
        <p:nvGraphicFramePr>
          <p:cNvPr id="105" name="Table 2"/>
          <p:cNvGraphicFramePr/>
          <p:nvPr/>
        </p:nvGraphicFramePr>
        <p:xfrm>
          <a:off x="4373640" y="2520720"/>
          <a:ext cx="4006800" cy="3136320"/>
        </p:xfrm>
        <a:graphic>
          <a:graphicData uri="http://schemas.openxmlformats.org/drawingml/2006/table">
            <a:tbl>
              <a:tblPr/>
              <a:tblGrid>
                <a:gridCol w="2003400"/>
                <a:gridCol w="2003760"/>
              </a:tblGrid>
              <a:tr h="360000">
                <a:tc>
                  <a:txBody>
                    <a:bodyPr/>
                    <a:p>
                      <a:pPr algn="ctr">
                        <a:lnSpc>
                          <a:spcPct val="100000"/>
                        </a:lnSpc>
                      </a:pPr>
                      <a:r>
                        <a:rPr b="1" lang="en-US" strike="noStrike">
                          <a:solidFill>
                            <a:srgbClr val="ffffff"/>
                          </a:solidFill>
                          <a:latin typeface="Corbel"/>
                        </a:rPr>
                        <a:t>OPERADOR</a:t>
                      </a:r>
                      <a:endParaRPr/>
                    </a:p>
                  </a:txBody>
                  <a:tcPr/>
                </a:tc>
                <a:tc>
                  <a:txBody>
                    <a:bodyPr/>
                    <a:p>
                      <a:pPr algn="ctr">
                        <a:lnSpc>
                          <a:spcPct val="100000"/>
                        </a:lnSpc>
                      </a:pPr>
                      <a:r>
                        <a:rPr b="1" lang="en-US" strike="noStrike">
                          <a:solidFill>
                            <a:srgbClr val="ffffff"/>
                          </a:solidFill>
                          <a:latin typeface="Corbel"/>
                        </a:rPr>
                        <a:t>DESCRIPCIÓN</a:t>
                      </a:r>
                      <a:endParaRPr/>
                    </a:p>
                  </a:txBody>
                  <a:tcPr/>
                </a:tc>
              </a:tr>
              <a:tr h="360000">
                <a:tc>
                  <a:txBody>
                    <a:bodyPr/>
                    <a:p>
                      <a:pPr algn="ctr">
                        <a:lnSpc>
                          <a:spcPct val="100000"/>
                        </a:lnSpc>
                      </a:pPr>
                      <a:r>
                        <a:rPr b="1" lang="en-US" strike="noStrike">
                          <a:solidFill>
                            <a:srgbClr val="000000"/>
                          </a:solidFill>
                          <a:latin typeface="Corbel"/>
                        </a:rPr>
                        <a:t>==</a:t>
                      </a:r>
                      <a:endParaRPr/>
                    </a:p>
                  </a:txBody>
                  <a:tcPr/>
                </a:tc>
                <a:tc>
                  <a:txBody>
                    <a:bodyPr/>
                    <a:p>
                      <a:pPr algn="ctr">
                        <a:lnSpc>
                          <a:spcPct val="100000"/>
                        </a:lnSpc>
                      </a:pPr>
                      <a:r>
                        <a:rPr lang="en-US" strike="noStrike">
                          <a:solidFill>
                            <a:srgbClr val="000000"/>
                          </a:solidFill>
                          <a:latin typeface="Corbel"/>
                        </a:rPr>
                        <a:t>Es igual</a:t>
                      </a:r>
                      <a:endParaRPr/>
                    </a:p>
                  </a:txBody>
                  <a:tcPr/>
                </a:tc>
              </a:tr>
              <a:tr h="360000">
                <a:tc>
                  <a:txBody>
                    <a:bodyPr/>
                    <a:p>
                      <a:pPr algn="ctr">
                        <a:lnSpc>
                          <a:spcPct val="100000"/>
                        </a:lnSpc>
                      </a:pPr>
                      <a:r>
                        <a:rPr b="1" lang="en-US" strike="noStrike">
                          <a:solidFill>
                            <a:srgbClr val="000000"/>
                          </a:solidFill>
                          <a:latin typeface="Corbel"/>
                        </a:rPr>
                        <a:t>!=</a:t>
                      </a:r>
                      <a:endParaRPr/>
                    </a:p>
                  </a:txBody>
                  <a:tcPr/>
                </a:tc>
                <a:tc>
                  <a:txBody>
                    <a:bodyPr/>
                    <a:p>
                      <a:pPr algn="ctr">
                        <a:lnSpc>
                          <a:spcPct val="100000"/>
                        </a:lnSpc>
                      </a:pPr>
                      <a:r>
                        <a:rPr lang="en-US" strike="noStrike">
                          <a:solidFill>
                            <a:srgbClr val="000000"/>
                          </a:solidFill>
                          <a:latin typeface="Corbel"/>
                        </a:rPr>
                        <a:t>Es distinto</a:t>
                      </a:r>
                      <a:endParaRPr/>
                    </a:p>
                  </a:txBody>
                  <a:tcPr/>
                </a:tc>
              </a:tr>
              <a:tr h="896400">
                <a:tc>
                  <a:txBody>
                    <a:bodyPr/>
                    <a:p>
                      <a:pPr algn="ctr">
                        <a:lnSpc>
                          <a:spcPct val="100000"/>
                        </a:lnSpc>
                      </a:pPr>
                      <a:r>
                        <a:rPr b="1" lang="en-US" strike="noStrike">
                          <a:solidFill>
                            <a:srgbClr val="000000"/>
                          </a:solidFill>
                          <a:latin typeface="Corbel"/>
                        </a:rPr>
                        <a:t>&lt;, &lt;=, &gt;, &gt;=</a:t>
                      </a:r>
                      <a:endParaRPr/>
                    </a:p>
                  </a:txBody>
                  <a:tcPr/>
                </a:tc>
                <a:tc>
                  <a:txBody>
                    <a:bodyPr/>
                    <a:p>
                      <a:pPr algn="ctr">
                        <a:lnSpc>
                          <a:spcPct val="100000"/>
                        </a:lnSpc>
                      </a:pPr>
                      <a:r>
                        <a:rPr lang="en-US" strike="noStrike">
                          <a:solidFill>
                            <a:srgbClr val="000000"/>
                          </a:solidFill>
                          <a:latin typeface="Corbel"/>
                        </a:rPr>
                        <a:t>Menor, menor o igual, mayor, mayor o igual</a:t>
                      </a:r>
                      <a:endParaRPr/>
                    </a:p>
                  </a:txBody>
                  <a:tcPr/>
                </a:tc>
              </a:tr>
              <a:tr h="628200">
                <a:tc>
                  <a:txBody>
                    <a:bodyPr/>
                    <a:p>
                      <a:pPr algn="ctr">
                        <a:lnSpc>
                          <a:spcPct val="100000"/>
                        </a:lnSpc>
                      </a:pPr>
                      <a:r>
                        <a:rPr b="1" lang="en-US" strike="noStrike">
                          <a:solidFill>
                            <a:srgbClr val="000000"/>
                          </a:solidFill>
                          <a:latin typeface="Corbel"/>
                        </a:rPr>
                        <a:t>&amp;&amp;</a:t>
                      </a:r>
                      <a:endParaRPr/>
                    </a:p>
                  </a:txBody>
                  <a:tcPr/>
                </a:tc>
                <a:tc>
                  <a:txBody>
                    <a:bodyPr/>
                    <a:p>
                      <a:pPr algn="ctr">
                        <a:lnSpc>
                          <a:spcPct val="100000"/>
                        </a:lnSpc>
                      </a:pPr>
                      <a:r>
                        <a:rPr lang="en-US" strike="noStrike">
                          <a:solidFill>
                            <a:srgbClr val="000000"/>
                          </a:solidFill>
                          <a:latin typeface="Corbel"/>
                        </a:rPr>
                        <a:t>Operador and (y)</a:t>
                      </a:r>
                      <a:endParaRPr/>
                    </a:p>
                  </a:txBody>
                  <a:tcPr/>
                </a:tc>
              </a:tr>
              <a:tr h="360000">
                <a:tc>
                  <a:txBody>
                    <a:bodyPr/>
                    <a:p>
                      <a:pPr algn="ctr">
                        <a:lnSpc>
                          <a:spcPct val="100000"/>
                        </a:lnSpc>
                      </a:pPr>
                      <a:r>
                        <a:rPr b="1" lang="en-US" strike="noStrike">
                          <a:solidFill>
                            <a:srgbClr val="000000"/>
                          </a:solidFill>
                          <a:latin typeface="Corbel"/>
                        </a:rPr>
                        <a:t>||</a:t>
                      </a:r>
                      <a:endParaRPr/>
                    </a:p>
                  </a:txBody>
                  <a:tcPr/>
                </a:tc>
                <a:tc>
                  <a:txBody>
                    <a:bodyPr/>
                    <a:p>
                      <a:pPr algn="ctr">
                        <a:lnSpc>
                          <a:spcPct val="100000"/>
                        </a:lnSpc>
                      </a:pPr>
                      <a:r>
                        <a:rPr lang="en-US" strike="noStrike">
                          <a:solidFill>
                            <a:srgbClr val="000000"/>
                          </a:solidFill>
                          <a:latin typeface="Corbel"/>
                        </a:rPr>
                        <a:t>Operador or (o)</a:t>
                      </a:r>
                      <a:endParaRPr/>
                    </a:p>
                  </a:txBody>
                  <a:tcPr/>
                </a:tc>
              </a:tr>
              <a:tr h="628200">
                <a:tc>
                  <a:txBody>
                    <a:bodyPr/>
                    <a:p>
                      <a:pPr algn="ctr">
                        <a:lnSpc>
                          <a:spcPct val="100000"/>
                        </a:lnSpc>
                      </a:pPr>
                      <a:r>
                        <a:rPr b="1" lang="en-US" strike="noStrike">
                          <a:solidFill>
                            <a:srgbClr val="000000"/>
                          </a:solidFill>
                          <a:latin typeface="Corbel"/>
                        </a:rPr>
                        <a:t>!</a:t>
                      </a:r>
                      <a:endParaRPr/>
                    </a:p>
                  </a:txBody>
                  <a:tcPr/>
                </a:tc>
                <a:tc>
                  <a:txBody>
                    <a:bodyPr/>
                    <a:p>
                      <a:pPr algn="ctr">
                        <a:lnSpc>
                          <a:spcPct val="100000"/>
                        </a:lnSpc>
                      </a:pPr>
                      <a:r>
                        <a:rPr lang="en-US" strike="noStrike">
                          <a:solidFill>
                            <a:srgbClr val="000000"/>
                          </a:solidFill>
                          <a:latin typeface="Corbel"/>
                        </a:rPr>
                        <a:t>Operador not (no)</a:t>
                      </a:r>
                      <a:endParaRPr/>
                    </a:p>
                  </a:txBody>
                  <a:tcPr/>
                </a:tc>
              </a:tr>
            </a:tbl>
          </a:graphicData>
        </a:graphic>
      </p:graphicFrame>
    </p:spTree>
  </p:cSld>
  <p:timing>
    <p:tnLst>
      <p:par>
        <p:cTn id="26" dur="indefinite" restart="never" nodeType="tmRoot">
          <p:childTnLst>
            <p:seq>
              <p:cTn id="27"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IF: Sintaxis</a:t>
            </a:r>
            <a:endParaRPr/>
          </a:p>
        </p:txBody>
      </p:sp>
      <p:sp>
        <p:nvSpPr>
          <p:cNvPr id="107"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Corbel"/>
              </a:rPr>
              <a:t>if (condición){</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ejecuta esto si la condición es verdadera </a:t>
            </a:r>
            <a:endParaRPr/>
          </a:p>
          <a:p>
            <a:pPr>
              <a:lnSpc>
                <a:spcPct val="100000"/>
              </a:lnSpc>
            </a:pPr>
            <a:r>
              <a:rPr lang="en-US" sz="2400" strike="noStrike">
                <a:solidFill>
                  <a:srgbClr val="000000"/>
                </a:solidFill>
                <a:latin typeface="Corbel"/>
              </a:rPr>
              <a:t>}else{</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ejecuta esto si la condición es falsa</a:t>
            </a:r>
            <a:endParaRPr/>
          </a:p>
          <a:p>
            <a:pPr>
              <a:lnSpc>
                <a:spcPct val="100000"/>
              </a:lnSpc>
            </a:pPr>
            <a:r>
              <a:rPr lang="en-US" sz="2400" strike="noStrike">
                <a:solidFill>
                  <a:srgbClr val="000000"/>
                </a:solidFill>
                <a:latin typeface="Corbel"/>
              </a:rPr>
              <a:t>}</a:t>
            </a:r>
            <a:endParaRPr/>
          </a:p>
        </p:txBody>
      </p:sp>
    </p:spTree>
  </p:cSld>
  <p:timing>
    <p:tnLst>
      <p:par>
        <p:cTn id="28" dur="indefinite" restart="never" nodeType="tmRoot">
          <p:childTnLst>
            <p:seq>
              <p:cTn id="29"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IF: Sintaxis</a:t>
            </a:r>
            <a:endParaRPr/>
          </a:p>
        </p:txBody>
      </p:sp>
      <p:sp>
        <p:nvSpPr>
          <p:cNvPr id="109"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Corbel"/>
              </a:rPr>
              <a:t>if (condición){</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ejecuta esto si la condición es verdadera </a:t>
            </a:r>
            <a:endParaRPr/>
          </a:p>
          <a:p>
            <a:pPr>
              <a:lnSpc>
                <a:spcPct val="100000"/>
              </a:lnSpc>
            </a:pPr>
            <a:r>
              <a:rPr lang="en-US" sz="2400" strike="noStrike">
                <a:solidFill>
                  <a:srgbClr val="000000"/>
                </a:solidFill>
                <a:latin typeface="Corbel"/>
              </a:rPr>
              <a:t>}else if(condicion){</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ejecuta esto si la condición2 es verdadera</a:t>
            </a:r>
            <a:endParaRPr/>
          </a:p>
          <a:p>
            <a:pPr>
              <a:lnSpc>
                <a:spcPct val="100000"/>
              </a:lnSpc>
            </a:pPr>
            <a:r>
              <a:rPr lang="en-US" sz="2400" strike="noStrike">
                <a:solidFill>
                  <a:srgbClr val="000000"/>
                </a:solidFill>
                <a:latin typeface="Corbel"/>
              </a:rPr>
              <a:t>}else{</a:t>
            </a:r>
            <a:endParaRPr/>
          </a:p>
          <a:p>
            <a:pPr>
              <a:lnSpc>
                <a:spcPct val="100000"/>
              </a:lnSpc>
            </a:pPr>
            <a:r>
              <a:rPr lang="en-US" sz="2400" strike="noStrike">
                <a:solidFill>
                  <a:srgbClr val="000000"/>
                </a:solidFill>
                <a:latin typeface="Corbel"/>
              </a:rPr>
              <a:t>	</a:t>
            </a:r>
            <a:r>
              <a:rPr lang="en-US" sz="2400" strike="noStrike">
                <a:solidFill>
                  <a:srgbClr val="000000"/>
                </a:solidFill>
                <a:latin typeface="Corbel"/>
              </a:rPr>
              <a:t>ejecuta esto si ninguna de las dos condiciones se cumple</a:t>
            </a:r>
            <a:endParaRPr/>
          </a:p>
          <a:p>
            <a:pPr>
              <a:lnSpc>
                <a:spcPct val="100000"/>
              </a:lnSpc>
            </a:pPr>
            <a:r>
              <a:rPr lang="en-US" sz="2400" strike="noStrike">
                <a:solidFill>
                  <a:srgbClr val="000000"/>
                </a:solidFill>
                <a:latin typeface="Corbel"/>
              </a:rPr>
              <a:t>}</a:t>
            </a:r>
            <a:endParaRPr/>
          </a:p>
        </p:txBody>
      </p:sp>
    </p:spTree>
  </p:cSld>
  <p:timing>
    <p:tnLst>
      <p:par>
        <p:cTn id="30" dur="indefinite" restart="never" nodeType="tmRoot">
          <p:childTnLst>
            <p:seq>
              <p:cTn id="31"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1484280" y="685800"/>
            <a:ext cx="10018080" cy="17517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orbel"/>
              </a:rPr>
              <a:t>Ejercicio 2</a:t>
            </a:r>
            <a:endParaRPr/>
          </a:p>
        </p:txBody>
      </p:sp>
      <p:sp>
        <p:nvSpPr>
          <p:cNvPr id="111" name="CustomShape 2"/>
          <p:cNvSpPr/>
          <p:nvPr/>
        </p:nvSpPr>
        <p:spPr>
          <a:xfrm>
            <a:off x="1484280" y="2666880"/>
            <a:ext cx="10018080" cy="312336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Corbel"/>
              </a:rPr>
              <a:t>Realizar un programa:</a:t>
            </a:r>
            <a:endParaRPr/>
          </a:p>
          <a:p>
            <a:pPr>
              <a:lnSpc>
                <a:spcPct val="100000"/>
              </a:lnSpc>
              <a:buSzPct val="145000"/>
              <a:buFont typeface="Arial"/>
              <a:buChar char="•"/>
            </a:pPr>
            <a:r>
              <a:rPr lang="en-US" sz="2400" strike="noStrike">
                <a:solidFill>
                  <a:srgbClr val="000000"/>
                </a:solidFill>
                <a:latin typeface="Corbel"/>
              </a:rPr>
              <a:t>Que pida un número y diga si es par o impar.</a:t>
            </a:r>
            <a:endParaRPr/>
          </a:p>
          <a:p>
            <a:pPr>
              <a:lnSpc>
                <a:spcPct val="100000"/>
              </a:lnSpc>
              <a:buSzPct val="145000"/>
              <a:buFont typeface="Arial"/>
              <a:buChar char="•"/>
            </a:pPr>
            <a:r>
              <a:rPr lang="en-US" sz="2400" strike="noStrike">
                <a:solidFill>
                  <a:srgbClr val="000000"/>
                </a:solidFill>
                <a:latin typeface="Corbel"/>
              </a:rPr>
              <a:t>Que pida una letra y detecte si es una vocal.</a:t>
            </a:r>
            <a:endParaRPr/>
          </a:p>
          <a:p>
            <a:pPr>
              <a:lnSpc>
                <a:spcPct val="100000"/>
              </a:lnSpc>
              <a:buSzPct val="145000"/>
              <a:buFont typeface="Arial"/>
              <a:buChar char="•"/>
            </a:pPr>
            <a:r>
              <a:rPr lang="en-US" sz="2400" strike="noStrike">
                <a:solidFill>
                  <a:srgbClr val="000000"/>
                </a:solidFill>
                <a:latin typeface="Corbel"/>
              </a:rPr>
              <a:t>Que pida un número y diga si es positivo o negativo. </a:t>
            </a:r>
            <a:endParaRPr/>
          </a:p>
          <a:p>
            <a:pPr>
              <a:lnSpc>
                <a:spcPct val="100000"/>
              </a:lnSpc>
              <a:buSzPct val="145000"/>
              <a:buFont typeface="Arial"/>
              <a:buChar char="•"/>
            </a:pPr>
            <a:r>
              <a:rPr lang="en-US" sz="2400" strike="noStrike">
                <a:solidFill>
                  <a:srgbClr val="000000"/>
                </a:solidFill>
                <a:latin typeface="Corbel"/>
              </a:rPr>
              <a:t>Que pida un número del 1 al 7 y diga el día de la semana correspondiente.</a:t>
            </a:r>
            <a:endParaRPr/>
          </a:p>
          <a:p>
            <a:pPr>
              <a:lnSpc>
                <a:spcPct val="100000"/>
              </a:lnSpc>
              <a:buSzPct val="145000"/>
              <a:buFont typeface="Arial"/>
              <a:buChar char="•"/>
            </a:pPr>
            <a:r>
              <a:rPr lang="en-US" sz="2400" strike="noStrike">
                <a:solidFill>
                  <a:srgbClr val="000000"/>
                </a:solidFill>
                <a:latin typeface="Corbel"/>
              </a:rPr>
              <a:t>Que pida 3 números y los muestre en pantalla de menor a mayor.</a:t>
            </a:r>
            <a:endParaRPr/>
          </a:p>
        </p:txBody>
      </p:sp>
    </p:spTree>
  </p:cSld>
  <p:timing>
    <p:tnLst>
      <p:par>
        <p:cTn id="32" dur="indefinite" restart="never" nodeType="tmRoot">
          <p:childTnLst>
            <p:seq>
              <p:cTn id="33"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162</TotalTime>
  <Application>LibreOffice/4.4.2.2$Linux_X86_64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en-US</dc:language>
  <cp:lastModifiedBy>NexeRodriguez </cp:lastModifiedBy>
  <dcterms:modified xsi:type="dcterms:W3CDTF">2015-04-29T06:36:52Z</dcterms:modified>
  <cp:revision>1</cp:revision>
</cp:coreProperties>
</file>