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0"/>
  </p:notesMasterIdLst>
  <p:sldIdLst>
    <p:sldId id="392" r:id="rId2"/>
    <p:sldId id="394" r:id="rId3"/>
    <p:sldId id="393" r:id="rId4"/>
    <p:sldId id="396" r:id="rId5"/>
    <p:sldId id="398" r:id="rId6"/>
    <p:sldId id="420" r:id="rId7"/>
    <p:sldId id="421" r:id="rId8"/>
    <p:sldId id="423" r:id="rId9"/>
    <p:sldId id="424" r:id="rId10"/>
    <p:sldId id="531" r:id="rId11"/>
    <p:sldId id="532" r:id="rId12"/>
    <p:sldId id="533" r:id="rId13"/>
    <p:sldId id="798" r:id="rId14"/>
    <p:sldId id="802" r:id="rId15"/>
    <p:sldId id="800" r:id="rId16"/>
    <p:sldId id="804" r:id="rId17"/>
    <p:sldId id="805" r:id="rId18"/>
    <p:sldId id="865" r:id="rId19"/>
    <p:sldId id="808" r:id="rId20"/>
    <p:sldId id="867" r:id="rId21"/>
    <p:sldId id="869" r:id="rId22"/>
    <p:sldId id="868" r:id="rId23"/>
    <p:sldId id="873" r:id="rId24"/>
    <p:sldId id="878" r:id="rId25"/>
    <p:sldId id="879" r:id="rId26"/>
    <p:sldId id="807" r:id="rId27"/>
    <p:sldId id="905" r:id="rId28"/>
    <p:sldId id="891" r:id="rId29"/>
    <p:sldId id="893" r:id="rId30"/>
    <p:sldId id="896" r:id="rId31"/>
    <p:sldId id="897" r:id="rId32"/>
    <p:sldId id="907" r:id="rId33"/>
    <p:sldId id="906" r:id="rId34"/>
    <p:sldId id="899" r:id="rId35"/>
    <p:sldId id="880" r:id="rId36"/>
    <p:sldId id="882" r:id="rId37"/>
    <p:sldId id="883" r:id="rId38"/>
    <p:sldId id="886" r:id="rId39"/>
    <p:sldId id="888" r:id="rId40"/>
    <p:sldId id="890" r:id="rId41"/>
    <p:sldId id="902" r:id="rId42"/>
    <p:sldId id="904" r:id="rId43"/>
    <p:sldId id="909" r:id="rId44"/>
    <p:sldId id="910" r:id="rId45"/>
    <p:sldId id="560" r:id="rId46"/>
    <p:sldId id="561" r:id="rId47"/>
    <p:sldId id="564" r:id="rId48"/>
    <p:sldId id="565" r:id="rId49"/>
    <p:sldId id="566" r:id="rId50"/>
    <p:sldId id="571" r:id="rId51"/>
    <p:sldId id="582" r:id="rId52"/>
    <p:sldId id="583" r:id="rId53"/>
    <p:sldId id="584" r:id="rId54"/>
    <p:sldId id="587" r:id="rId55"/>
    <p:sldId id="585" r:id="rId56"/>
    <p:sldId id="586" r:id="rId57"/>
    <p:sldId id="588" r:id="rId58"/>
    <p:sldId id="567" r:id="rId59"/>
    <p:sldId id="568" r:id="rId60"/>
    <p:sldId id="569" r:id="rId61"/>
    <p:sldId id="572" r:id="rId62"/>
    <p:sldId id="573" r:id="rId63"/>
    <p:sldId id="574" r:id="rId64"/>
    <p:sldId id="579" r:id="rId65"/>
    <p:sldId id="590" r:id="rId66"/>
    <p:sldId id="612" r:id="rId67"/>
    <p:sldId id="591" r:id="rId68"/>
    <p:sldId id="614" r:id="rId69"/>
    <p:sldId id="592" r:id="rId70"/>
    <p:sldId id="594" r:id="rId71"/>
    <p:sldId id="595" r:id="rId72"/>
    <p:sldId id="599" r:id="rId73"/>
    <p:sldId id="596" r:id="rId74"/>
    <p:sldId id="597" r:id="rId75"/>
    <p:sldId id="598" r:id="rId76"/>
    <p:sldId id="601" r:id="rId77"/>
    <p:sldId id="613" r:id="rId78"/>
    <p:sldId id="602" r:id="rId79"/>
    <p:sldId id="603" r:id="rId80"/>
    <p:sldId id="604" r:id="rId81"/>
    <p:sldId id="605" r:id="rId82"/>
    <p:sldId id="606" r:id="rId83"/>
    <p:sldId id="607" r:id="rId84"/>
    <p:sldId id="608" r:id="rId85"/>
    <p:sldId id="609" r:id="rId86"/>
    <p:sldId id="610" r:id="rId87"/>
    <p:sldId id="611" r:id="rId88"/>
    <p:sldId id="475" r:id="rId8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5FCF"/>
    <a:srgbClr val="8BC145"/>
    <a:srgbClr val="003366"/>
    <a:srgbClr val="002060"/>
    <a:srgbClr val="FFCC00"/>
    <a:srgbClr val="CC9900"/>
    <a:srgbClr val="7893AE"/>
    <a:srgbClr val="FFFF00"/>
    <a:srgbClr val="FFFF6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62" autoAdjust="0"/>
    <p:restoredTop sz="76309" autoAdjust="0"/>
  </p:normalViewPr>
  <p:slideViewPr>
    <p:cSldViewPr>
      <p:cViewPr varScale="1">
        <p:scale>
          <a:sx n="95" d="100"/>
          <a:sy n="95" d="100"/>
        </p:scale>
        <p:origin x="227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f(2, NULL);</a:t>
            </a:r>
            <a:r>
              <a:rPr lang="zh-CN" altLang="en-US" dirty="0">
                <a:solidFill>
                  <a:srgbClr val="FF0000"/>
                </a:solidFill>
              </a:rPr>
              <a:t>的问题是</a:t>
            </a:r>
            <a:r>
              <a:rPr lang="en-US" altLang="zh-CN" dirty="0">
                <a:solidFill>
                  <a:srgbClr val="FF0000"/>
                </a:solidFill>
              </a:rPr>
              <a:t>---</a:t>
            </a:r>
            <a:r>
              <a:rPr lang="zh-CN" altLang="en-US" dirty="0">
                <a:solidFill>
                  <a:srgbClr val="FF0000"/>
                </a:solidFill>
              </a:rPr>
              <a:t>我们希望调用</a:t>
            </a:r>
            <a:r>
              <a:rPr lang="en-US" altLang="zh-CN" dirty="0"/>
              <a:t>f(</a:t>
            </a:r>
            <a:r>
              <a:rPr lang="en-US" altLang="zh-CN" dirty="0" err="1">
                <a:solidFill>
                  <a:srgbClr val="C00000"/>
                </a:solidFill>
              </a:rPr>
              <a:t>int</a:t>
            </a:r>
            <a:r>
              <a:rPr lang="en-US" altLang="zh-CN" dirty="0"/>
              <a:t> x, </a:t>
            </a:r>
            <a:r>
              <a:rPr lang="en-US" altLang="zh-CN" dirty="0">
                <a:solidFill>
                  <a:srgbClr val="C00000"/>
                </a:solidFill>
              </a:rPr>
              <a:t>double</a:t>
            </a:r>
            <a:r>
              <a:rPr lang="en-US" altLang="zh-CN" dirty="0"/>
              <a:t> *y) </a:t>
            </a:r>
          </a:p>
          <a:p>
            <a:r>
              <a:rPr kumimoji="1" lang="zh-CN" altLang="en-US" dirty="0"/>
              <a:t>但实际上会调用</a:t>
            </a:r>
            <a:r>
              <a:rPr lang="en-US" altLang="zh-CN" dirty="0">
                <a:solidFill>
                  <a:srgbClr val="C00000"/>
                </a:solidFill>
              </a:rPr>
              <a:t>void</a:t>
            </a:r>
            <a:r>
              <a:rPr lang="en-US" altLang="zh-CN" dirty="0"/>
              <a:t> f(</a:t>
            </a:r>
            <a:r>
              <a:rPr lang="en-US" altLang="zh-CN" dirty="0" err="1">
                <a:solidFill>
                  <a:srgbClr val="C00000"/>
                </a:solidFill>
              </a:rPr>
              <a:t>int</a:t>
            </a:r>
            <a:r>
              <a:rPr lang="en-US" altLang="zh-CN" dirty="0"/>
              <a:t> x, </a:t>
            </a:r>
            <a:r>
              <a:rPr lang="en-US" altLang="zh-CN" dirty="0" err="1">
                <a:solidFill>
                  <a:srgbClr val="C00000"/>
                </a:solidFill>
              </a:rPr>
              <a:t>int</a:t>
            </a:r>
            <a:r>
              <a:rPr lang="en-US" altLang="zh-CN" dirty="0"/>
              <a:t> y)</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10</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然后我们可以开始写第一个版本，比方说我们写好了一个叫</a:t>
            </a:r>
            <a:r>
              <a:rPr kumimoji="1" lang="en-US" altLang="zh-CN" dirty="0" err="1"/>
              <a:t>test.py</a:t>
            </a:r>
            <a:r>
              <a:rPr kumimoji="1" lang="zh-CN" altLang="en-US" dirty="0"/>
              <a:t>的程序，然后想把它作为第一个版本，那么首先需要用</a:t>
            </a:r>
            <a:r>
              <a:rPr kumimoji="1" lang="en-US" altLang="zh-CN" dirty="0"/>
              <a:t>git</a:t>
            </a:r>
            <a:r>
              <a:rPr kumimoji="1" lang="zh-CN" altLang="en-US" dirty="0"/>
              <a:t> </a:t>
            </a:r>
            <a:r>
              <a:rPr kumimoji="1" lang="en-US" altLang="zh-CN" dirty="0"/>
              <a:t>add</a:t>
            </a:r>
            <a:r>
              <a:rPr kumimoji="1" lang="zh-CN" altLang="en-US" dirty="0"/>
              <a:t> </a:t>
            </a:r>
            <a:r>
              <a:rPr kumimoji="1" lang="en-US" altLang="zh-CN" dirty="0" err="1"/>
              <a:t>test.py</a:t>
            </a:r>
            <a:r>
              <a:rPr kumimoji="1" lang="zh-CN" altLang="en-US" dirty="0"/>
              <a:t>这个命令把</a:t>
            </a:r>
            <a:r>
              <a:rPr kumimoji="1" lang="en-US" altLang="zh-CN" dirty="0" err="1"/>
              <a:t>test.py</a:t>
            </a:r>
            <a:r>
              <a:rPr kumimoji="1" lang="zh-CN" altLang="en-US" dirty="0"/>
              <a:t>添加到</a:t>
            </a:r>
            <a:r>
              <a:rPr kumimoji="1" lang="en-US" altLang="zh-CN" dirty="0"/>
              <a:t>git</a:t>
            </a:r>
            <a:r>
              <a:rPr kumimoji="1" lang="zh-CN" altLang="en-US" dirty="0"/>
              <a:t>的</a:t>
            </a:r>
            <a:r>
              <a:rPr kumimoji="1" lang="zh-CN" altLang="en-CN" dirty="0"/>
              <a:t>暂存区</a:t>
            </a:r>
            <a:endParaRPr kumimoji="1" lang="en-US" altLang="zh-CN" dirty="0"/>
          </a:p>
          <a:p>
            <a:r>
              <a:rPr kumimoji="1" lang="zh-CN" altLang="en-US" dirty="0"/>
              <a:t>这个暂存是一个什么概念呢，它有点像是一个版本完成之前的预备状态，比方说，你的项目里面有很多文件，完成下一个版本要改多个文件，那么每改好一个文件就可以先添加到这个暂存区里面，等所有文件都改好了以后</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52</a:t>
            </a:fld>
            <a:endParaRPr lang="en-US" altLang="zh-CN"/>
          </a:p>
        </p:txBody>
      </p:sp>
    </p:spTree>
    <p:extLst>
      <p:ext uri="{BB962C8B-B14F-4D97-AF65-F5344CB8AC3E}">
        <p14:creationId xmlns:p14="http://schemas.microsoft.com/office/powerpoint/2010/main" val="674361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我们就可以用</a:t>
            </a:r>
            <a:r>
              <a:rPr kumimoji="1" lang="en-US" altLang="zh-CN" dirty="0"/>
              <a:t>git</a:t>
            </a:r>
            <a:r>
              <a:rPr kumimoji="1" lang="zh-CN" altLang="en-US" dirty="0"/>
              <a:t> </a:t>
            </a:r>
            <a:r>
              <a:rPr kumimoji="1" lang="en-US" altLang="zh-CN" dirty="0"/>
              <a:t>commit</a:t>
            </a:r>
            <a:r>
              <a:rPr kumimoji="1" lang="zh-CN" altLang="en-US" dirty="0"/>
              <a:t>命令一次性把暂存区里面的修改都提交到本地仓库，形成一个新的版本</a:t>
            </a:r>
            <a:endParaRPr kumimoji="1" lang="en-US" altLang="zh-CN" dirty="0"/>
          </a:p>
          <a:p>
            <a:endParaRPr kumimoji="1" lang="en-US" altLang="zh-CN" dirty="0"/>
          </a:p>
          <a:p>
            <a:r>
              <a:rPr kumimoji="1" lang="zh-CN" altLang="en-US" dirty="0"/>
              <a:t>在</a:t>
            </a:r>
            <a:r>
              <a:rPr kumimoji="1" lang="en-US" altLang="zh-CN" dirty="0"/>
              <a:t>commit</a:t>
            </a:r>
            <a:r>
              <a:rPr kumimoji="1" lang="zh-CN" altLang="en-US" dirty="0"/>
              <a:t>提交的时候，需要写一下提交的备注内容，比方说你做了什么修改之类</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53</a:t>
            </a:fld>
            <a:endParaRPr lang="en-US" altLang="zh-CN"/>
          </a:p>
        </p:txBody>
      </p:sp>
    </p:spTree>
    <p:extLst>
      <p:ext uri="{BB962C8B-B14F-4D97-AF65-F5344CB8AC3E}">
        <p14:creationId xmlns:p14="http://schemas.microsoft.com/office/powerpoint/2010/main" val="4269165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交了第一个版本之后，发现</a:t>
            </a:r>
            <a:r>
              <a:rPr kumimoji="1" lang="en-US" altLang="zh-CN" dirty="0" err="1"/>
              <a:t>test.py</a:t>
            </a:r>
            <a:r>
              <a:rPr kumimoji="1" lang="zh-CN" altLang="en-US" dirty="0"/>
              <a:t>这个程序需要修改，修改好了以后，可以再次执行</a:t>
            </a:r>
            <a:r>
              <a:rPr kumimoji="1" lang="en-US" altLang="zh-CN" dirty="0"/>
              <a:t>git add</a:t>
            </a:r>
            <a:r>
              <a:rPr kumimoji="1" lang="zh-CN" altLang="en-US" dirty="0"/>
              <a:t>命令把</a:t>
            </a:r>
            <a:r>
              <a:rPr kumimoji="1" lang="en-US" altLang="zh-CN" dirty="0" err="1"/>
              <a:t>test.py</a:t>
            </a:r>
            <a:r>
              <a:rPr kumimoji="1" lang="zh-CN" altLang="en-US" dirty="0"/>
              <a:t>加到暂存区，然后用</a:t>
            </a:r>
            <a:r>
              <a:rPr kumimoji="1" lang="en-US" altLang="zh-CN" dirty="0"/>
              <a:t>git</a:t>
            </a:r>
            <a:r>
              <a:rPr kumimoji="1" lang="zh-CN" altLang="en-US" dirty="0"/>
              <a:t> </a:t>
            </a:r>
            <a:r>
              <a:rPr kumimoji="1" lang="en-US" altLang="zh-CN" dirty="0"/>
              <a:t>commit</a:t>
            </a:r>
            <a:r>
              <a:rPr kumimoji="1" lang="zh-CN" altLang="en-US" dirty="0"/>
              <a:t>命令提交，形成第二个版本</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54</a:t>
            </a:fld>
            <a:endParaRPr lang="en-US" altLang="zh-CN"/>
          </a:p>
        </p:txBody>
      </p:sp>
    </p:spTree>
    <p:extLst>
      <p:ext uri="{BB962C8B-B14F-4D97-AF65-F5344CB8AC3E}">
        <p14:creationId xmlns:p14="http://schemas.microsoft.com/office/powerpoint/2010/main" val="2189508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我们可以用</a:t>
            </a:r>
            <a:r>
              <a:rPr kumimoji="1" lang="en-US" altLang="zh-CN" dirty="0"/>
              <a:t>git</a:t>
            </a:r>
            <a:r>
              <a:rPr kumimoji="1" lang="zh-CN" altLang="en-US" dirty="0"/>
              <a:t> </a:t>
            </a:r>
            <a:r>
              <a:rPr kumimoji="1" lang="en-US" altLang="zh-CN" dirty="0"/>
              <a:t>log</a:t>
            </a:r>
            <a:r>
              <a:rPr kumimoji="1" lang="zh-CN" altLang="en-US" dirty="0"/>
              <a:t>这个命令查看之前的提交记录，每一次提交每一个版本都会自动生成一个</a:t>
            </a:r>
            <a:r>
              <a:rPr kumimoji="1" lang="en-US" altLang="zh-CN" dirty="0"/>
              <a:t>sha</a:t>
            </a:r>
            <a:r>
              <a:rPr kumimoji="1" lang="zh-CN" altLang="en-US" dirty="0"/>
              <a:t>编码，也就是这里一长串的内容，它相当于是版本的</a:t>
            </a:r>
            <a:r>
              <a:rPr kumimoji="1" lang="en-US" altLang="zh-CN" dirty="0"/>
              <a:t>id</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55</a:t>
            </a:fld>
            <a:endParaRPr lang="en-US" altLang="zh-CN"/>
          </a:p>
        </p:txBody>
      </p:sp>
    </p:spTree>
    <p:extLst>
      <p:ext uri="{BB962C8B-B14F-4D97-AF65-F5344CB8AC3E}">
        <p14:creationId xmlns:p14="http://schemas.microsoft.com/office/powerpoint/2010/main" val="3668268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如果想要查看某一个版本相对于它上一个版本的改动，可以用</a:t>
            </a:r>
            <a:r>
              <a:rPr kumimoji="1" lang="en-US" altLang="zh-CN" dirty="0"/>
              <a:t>git</a:t>
            </a:r>
            <a:r>
              <a:rPr kumimoji="1" lang="zh-CN" altLang="en-US" dirty="0"/>
              <a:t> </a:t>
            </a:r>
            <a:r>
              <a:rPr kumimoji="1" lang="en-US" altLang="zh-CN" dirty="0"/>
              <a:t>show</a:t>
            </a:r>
            <a:r>
              <a:rPr kumimoji="1" lang="zh-CN" altLang="en-US" dirty="0"/>
              <a:t> 加上那个版本的</a:t>
            </a:r>
            <a:r>
              <a:rPr kumimoji="1" lang="en-US" altLang="zh-CN" dirty="0"/>
              <a:t>sha</a:t>
            </a:r>
            <a:r>
              <a:rPr kumimoji="1" lang="zh-CN" altLang="en-US" dirty="0"/>
              <a:t>编码来查看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56</a:t>
            </a:fld>
            <a:endParaRPr lang="en-US" altLang="zh-CN"/>
          </a:p>
        </p:txBody>
      </p:sp>
    </p:spTree>
    <p:extLst>
      <p:ext uri="{BB962C8B-B14F-4D97-AF65-F5344CB8AC3E}">
        <p14:creationId xmlns:p14="http://schemas.microsoft.com/office/powerpoint/2010/main" val="2537054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如果想要回推到某一个版本，可以使用</a:t>
            </a:r>
            <a:r>
              <a:rPr kumimoji="1" lang="en-US" altLang="zh-CN" dirty="0"/>
              <a:t>git</a:t>
            </a:r>
            <a:r>
              <a:rPr kumimoji="1" lang="zh-CN" altLang="en-US" dirty="0"/>
              <a:t> </a:t>
            </a:r>
            <a:r>
              <a:rPr kumimoji="1" lang="en-US" altLang="zh-CN" dirty="0"/>
              <a:t>reset</a:t>
            </a:r>
            <a:r>
              <a:rPr kumimoji="1" lang="zh-CN" altLang="en-US" dirty="0"/>
              <a:t>命令来实现，但是这个命令并不是说回到那个版本以后，后面的版本就没了，你仍然可以通过</a:t>
            </a:r>
            <a:r>
              <a:rPr kumimoji="1" lang="en-US" altLang="zh-CN" dirty="0"/>
              <a:t>git</a:t>
            </a:r>
            <a:r>
              <a:rPr kumimoji="1" lang="zh-CN" altLang="en-US" dirty="0"/>
              <a:t> </a:t>
            </a:r>
            <a:r>
              <a:rPr kumimoji="1" lang="en-US" altLang="zh-CN" dirty="0"/>
              <a:t>reset</a:t>
            </a:r>
            <a:r>
              <a:rPr kumimoji="1" lang="zh-CN" altLang="en-US" dirty="0"/>
              <a:t>命令回到最新的版本</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57</a:t>
            </a:fld>
            <a:endParaRPr lang="en-US" altLang="zh-CN"/>
          </a:p>
        </p:txBody>
      </p:sp>
    </p:spTree>
    <p:extLst>
      <p:ext uri="{BB962C8B-B14F-4D97-AF65-F5344CB8AC3E}">
        <p14:creationId xmlns:p14="http://schemas.microsoft.com/office/powerpoint/2010/main" val="2242716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到现在，我们都只是在本地操作</a:t>
            </a:r>
            <a:r>
              <a:rPr kumimoji="1" lang="en-US" altLang="zh-CN" dirty="0"/>
              <a:t>git</a:t>
            </a:r>
            <a:r>
              <a:rPr kumimoji="1" lang="zh-CN" altLang="en-US" dirty="0"/>
              <a:t>仓库，一个是不安全，万一磁盘坏了，没法恢复，另一个是不利于多人协作。我们可以使用</a:t>
            </a:r>
            <a:r>
              <a:rPr kumimoji="1" lang="en-US" altLang="zh-CN" dirty="0" err="1"/>
              <a:t>github</a:t>
            </a:r>
            <a:r>
              <a:rPr kumimoji="1" lang="zh-CN" altLang="en-US" dirty="0"/>
              <a:t>这个代码托管平台，把项目代码托管到这个平台上，相当于我们有一个远程的仓库，每一次在本地修改完以后，可以提交到这个远程仓库上去</a:t>
            </a:r>
            <a:endParaRPr kumimoji="1" lang="en-US" altLang="zh-CN" dirty="0"/>
          </a:p>
          <a:p>
            <a:endParaRPr kumimoji="1" lang="en-US" altLang="zh-CN" dirty="0"/>
          </a:p>
          <a:p>
            <a:r>
              <a:rPr kumimoji="1" lang="zh-CN" altLang="en-US" dirty="0"/>
              <a:t>我们首先在网页上登录</a:t>
            </a:r>
            <a:r>
              <a:rPr kumimoji="1" lang="en-US" altLang="zh-CN" dirty="0" err="1"/>
              <a:t>github</a:t>
            </a:r>
            <a:r>
              <a:rPr kumimoji="1" lang="zh-CN" altLang="en-US" dirty="0"/>
              <a:t>，然后在页面的左侧有创建新的</a:t>
            </a:r>
            <a:r>
              <a:rPr kumimoji="1" lang="en-US" altLang="zh-CN" dirty="0"/>
              <a:t>git</a:t>
            </a:r>
            <a:r>
              <a:rPr kumimoji="1" lang="zh-CN" altLang="en-US" dirty="0"/>
              <a:t>仓库的按钮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58</a:t>
            </a:fld>
            <a:endParaRPr lang="en-US" altLang="zh-CN"/>
          </a:p>
        </p:txBody>
      </p:sp>
    </p:spTree>
    <p:extLst>
      <p:ext uri="{BB962C8B-B14F-4D97-AF65-F5344CB8AC3E}">
        <p14:creationId xmlns:p14="http://schemas.microsoft.com/office/powerpoint/2010/main" val="28864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点击以后，可以输入仓库的信息，包括仓库的名字，这里填的是我们刚才创建的本地仓库的名字</a:t>
            </a:r>
            <a:r>
              <a:rPr kumimoji="1" lang="en-US" altLang="zh-CN" dirty="0" err="1"/>
              <a:t>oop</a:t>
            </a:r>
            <a:r>
              <a:rPr kumimoji="1" lang="en-US" altLang="zh-CN" dirty="0"/>
              <a:t>-git</a:t>
            </a:r>
            <a:r>
              <a:rPr kumimoji="1" lang="zh-CN" altLang="en-US" dirty="0"/>
              <a:t>，然后设置仓库的权限，</a:t>
            </a:r>
            <a:r>
              <a:rPr kumimoji="1" lang="en-US" altLang="zh-CN" dirty="0"/>
              <a:t>public</a:t>
            </a:r>
            <a:r>
              <a:rPr kumimoji="1" lang="zh-CN" altLang="en-US" dirty="0"/>
              <a:t>仓库是所有人可见的，任何人都可以把你的仓库整个克隆下来，</a:t>
            </a:r>
            <a:r>
              <a:rPr kumimoji="1" lang="en-US" altLang="zh-CN" dirty="0"/>
              <a:t>private</a:t>
            </a:r>
            <a:r>
              <a:rPr kumimoji="1" lang="zh-CN" altLang="en-US" dirty="0"/>
              <a:t>仓库是只有你自己可以使用</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59</a:t>
            </a:fld>
            <a:endParaRPr lang="en-US" altLang="zh-CN"/>
          </a:p>
        </p:txBody>
      </p:sp>
    </p:spTree>
    <p:extLst>
      <p:ext uri="{BB962C8B-B14F-4D97-AF65-F5344CB8AC3E}">
        <p14:creationId xmlns:p14="http://schemas.microsoft.com/office/powerpoint/2010/main" val="447386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这个时候我们已经建好了一个远程的仓库</a:t>
            </a:r>
            <a:r>
              <a:rPr kumimoji="1" lang="en-US" altLang="zh-CN" dirty="0" err="1"/>
              <a:t>oop</a:t>
            </a:r>
            <a:r>
              <a:rPr kumimoji="1" lang="en-US" altLang="zh-CN" dirty="0"/>
              <a:t>-git</a:t>
            </a:r>
            <a:r>
              <a:rPr kumimoji="1" lang="zh-CN" altLang="en-US" dirty="0"/>
              <a:t>，也有一个本地仓库的</a:t>
            </a:r>
            <a:r>
              <a:rPr kumimoji="1" lang="en-US" altLang="zh-CN" dirty="0" err="1"/>
              <a:t>oop</a:t>
            </a:r>
            <a:r>
              <a:rPr kumimoji="1" lang="en-US" altLang="zh-CN" dirty="0"/>
              <a:t>-git</a:t>
            </a:r>
            <a:r>
              <a:rPr kumimoji="1" lang="zh-CN" altLang="en-US" dirty="0"/>
              <a:t>，我们需要把这两个仓库关联起来，才算是完成了项目的托管，这个关联的步骤在创建完远程仓库以后，</a:t>
            </a:r>
            <a:r>
              <a:rPr kumimoji="1" lang="en-US" altLang="zh-CN" dirty="0" err="1"/>
              <a:t>github</a:t>
            </a:r>
            <a:r>
              <a:rPr kumimoji="1" lang="zh-CN" altLang="en-US" dirty="0"/>
              <a:t>网站上会有一步步的说明</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60</a:t>
            </a:fld>
            <a:endParaRPr lang="en-US" altLang="zh-CN"/>
          </a:p>
        </p:txBody>
      </p:sp>
    </p:spTree>
    <p:extLst>
      <p:ext uri="{BB962C8B-B14F-4D97-AF65-F5344CB8AC3E}">
        <p14:creationId xmlns:p14="http://schemas.microsoft.com/office/powerpoint/2010/main" val="2009389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关联好以后，我们可以看到远程仓库和本地仓库的内容是一致的了</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61</a:t>
            </a:fld>
            <a:endParaRPr lang="en-US" altLang="zh-CN"/>
          </a:p>
        </p:txBody>
      </p:sp>
    </p:spTree>
    <p:extLst>
      <p:ext uri="{BB962C8B-B14F-4D97-AF65-F5344CB8AC3E}">
        <p14:creationId xmlns:p14="http://schemas.microsoft.com/office/powerpoint/2010/main" val="403749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接下来给大家介绍一下跟编程有关的一些实用工具和适用技巧，包括</a:t>
            </a:r>
            <a:r>
              <a:rPr kumimoji="1" lang="en-US" altLang="zh-CN" dirty="0"/>
              <a:t>git</a:t>
            </a:r>
            <a:r>
              <a:rPr kumimoji="1" lang="zh-CN" altLang="en-US" dirty="0"/>
              <a:t>、</a:t>
            </a:r>
            <a:r>
              <a:rPr kumimoji="1" lang="en-US" altLang="zh-CN" dirty="0"/>
              <a:t>bash</a:t>
            </a:r>
            <a:r>
              <a:rPr kumimoji="1" lang="zh-CN" altLang="en-US" dirty="0"/>
              <a:t>、</a:t>
            </a:r>
            <a:r>
              <a:rPr kumimoji="1" lang="en-US" altLang="zh-CN" dirty="0"/>
              <a:t>markdown</a:t>
            </a:r>
            <a:r>
              <a:rPr kumimoji="1" lang="zh-CN" altLang="en-US" dirty="0"/>
              <a:t>这三个部分</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44</a:t>
            </a:fld>
            <a:endParaRPr lang="en-US" altLang="zh-CN"/>
          </a:p>
        </p:txBody>
      </p:sp>
    </p:spTree>
    <p:extLst>
      <p:ext uri="{BB962C8B-B14F-4D97-AF65-F5344CB8AC3E}">
        <p14:creationId xmlns:p14="http://schemas.microsoft.com/office/powerpoint/2010/main" val="1895213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这里列举一些</a:t>
            </a:r>
            <a:r>
              <a:rPr kumimoji="1" lang="en-US" altLang="zh-CN" dirty="0"/>
              <a:t>git</a:t>
            </a:r>
            <a:r>
              <a:rPr kumimoji="1" lang="zh-CN" altLang="en-US" dirty="0"/>
              <a:t>常用的命令，包括</a:t>
            </a:r>
            <a:r>
              <a:rPr kumimoji="1" lang="en-US" altLang="zh-CN" dirty="0"/>
              <a:t>git</a:t>
            </a:r>
            <a:r>
              <a:rPr kumimoji="1" lang="zh-CN" altLang="en-US" dirty="0"/>
              <a:t> </a:t>
            </a:r>
            <a:r>
              <a:rPr kumimoji="1" lang="en-US" altLang="zh-CN" dirty="0" err="1"/>
              <a:t>init</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62</a:t>
            </a:fld>
            <a:endParaRPr lang="en-US" altLang="zh-CN"/>
          </a:p>
        </p:txBody>
      </p:sp>
    </p:spTree>
    <p:extLst>
      <p:ext uri="{BB962C8B-B14F-4D97-AF65-F5344CB8AC3E}">
        <p14:creationId xmlns:p14="http://schemas.microsoft.com/office/powerpoint/2010/main" val="336294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然后还有一些这节课没有涉及到的命令，大家回去以后可以试试是什么效果</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63</a:t>
            </a:fld>
            <a:endParaRPr lang="en-US" altLang="zh-CN"/>
          </a:p>
        </p:txBody>
      </p:sp>
    </p:spTree>
    <p:extLst>
      <p:ext uri="{BB962C8B-B14F-4D97-AF65-F5344CB8AC3E}">
        <p14:creationId xmlns:p14="http://schemas.microsoft.com/office/powerpoint/2010/main" val="3320095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用到的指令主要是这三个</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64</a:t>
            </a:fld>
            <a:endParaRPr lang="en-US" altLang="zh-CN"/>
          </a:p>
        </p:txBody>
      </p:sp>
    </p:spTree>
    <p:extLst>
      <p:ext uri="{BB962C8B-B14F-4D97-AF65-F5344CB8AC3E}">
        <p14:creationId xmlns:p14="http://schemas.microsoft.com/office/powerpoint/2010/main" val="568265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这里列举了一些关于</a:t>
            </a:r>
            <a:r>
              <a:rPr kumimoji="1" lang="en-US" altLang="zh-CN" dirty="0" err="1"/>
              <a:t>github</a:t>
            </a:r>
            <a:r>
              <a:rPr kumimoji="1" lang="zh-CN" altLang="en-US" dirty="0"/>
              <a:t>仓库管理资源，大家回去以后可以学习一下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65</a:t>
            </a:fld>
            <a:endParaRPr lang="en-US" altLang="zh-CN"/>
          </a:p>
        </p:txBody>
      </p:sp>
    </p:spTree>
    <p:extLst>
      <p:ext uri="{BB962C8B-B14F-4D97-AF65-F5344CB8AC3E}">
        <p14:creationId xmlns:p14="http://schemas.microsoft.com/office/powerpoint/2010/main" val="186305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现在来介绍一下</a:t>
            </a:r>
            <a:r>
              <a:rPr kumimoji="1" lang="en-US" altLang="zh-CN" dirty="0"/>
              <a:t>bash</a:t>
            </a:r>
            <a:r>
              <a:rPr kumimoji="1" lang="zh-CN" altLang="en-US" dirty="0"/>
              <a:t>脚本</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66</a:t>
            </a:fld>
            <a:endParaRPr lang="en-US" altLang="zh-CN"/>
          </a:p>
        </p:txBody>
      </p:sp>
    </p:spTree>
    <p:extLst>
      <p:ext uri="{BB962C8B-B14F-4D97-AF65-F5344CB8AC3E}">
        <p14:creationId xmlns:p14="http://schemas.microsoft.com/office/powerpoint/2010/main" val="1965768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还记得第一节课讲命令行的时候</a:t>
            </a:r>
            <a:r>
              <a:rPr lang="zh-CN" altLang="en-US" dirty="0"/>
              <a:t>，我们说如果遇到比较复杂的、需要执行多条命令的任务的时候，我们可以把这些命令存起来重复使用。</a:t>
            </a:r>
            <a:endParaRPr lang="en-US" altLang="zh-CN" dirty="0"/>
          </a:p>
          <a:p>
            <a:r>
              <a:rPr lang="zh-CN" altLang="en-US" dirty="0"/>
              <a:t>那么</a:t>
            </a:r>
            <a:r>
              <a:rPr lang="en-US" altLang="zh-CN" dirty="0"/>
              <a:t>bash</a:t>
            </a:r>
            <a:r>
              <a:rPr lang="zh-CN" altLang="en-US" dirty="0"/>
              <a:t>脚本它就是这样一个可以写进多个命令的文件，一般使用</a:t>
            </a:r>
            <a:r>
              <a:rPr lang="en-US" altLang="zh-CN" dirty="0"/>
              <a:t>.</a:t>
            </a:r>
            <a:r>
              <a:rPr lang="en-US" altLang="zh-CN" dirty="0" err="1"/>
              <a:t>sh</a:t>
            </a:r>
            <a:r>
              <a:rPr lang="zh-CN" altLang="en-US" dirty="0"/>
              <a:t>作为文件的后缀，通过用</a:t>
            </a:r>
            <a:r>
              <a:rPr lang="en-US" altLang="zh-CN" dirty="0"/>
              <a:t>bash</a:t>
            </a:r>
            <a:r>
              <a:rPr lang="zh-CN" altLang="en-US" dirty="0"/>
              <a:t>这个命令来执行指定的</a:t>
            </a:r>
            <a:r>
              <a:rPr lang="en-US" altLang="zh-CN" dirty="0"/>
              <a:t>bash</a:t>
            </a:r>
            <a:r>
              <a:rPr lang="zh-CN" altLang="en-US" dirty="0"/>
              <a:t>脚本文件，就相当于一次性执行了里面包含的大量命令</a:t>
            </a:r>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67</a:t>
            </a:fld>
            <a:endParaRPr lang="en-US" altLang="zh-CN"/>
          </a:p>
        </p:txBody>
      </p:sp>
    </p:spTree>
    <p:extLst>
      <p:ext uri="{BB962C8B-B14F-4D97-AF65-F5344CB8AC3E}">
        <p14:creationId xmlns:p14="http://schemas.microsoft.com/office/powerpoint/2010/main" val="315610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Bash</a:t>
            </a:r>
            <a:r>
              <a:rPr kumimoji="1" lang="zh-CN" altLang="en-US" dirty="0"/>
              <a:t>脚本一个很强大的用处是批量处理，这里展示了两个例子</a:t>
            </a:r>
            <a:endParaRPr kumimoji="1" lang="en-US" altLang="zh-CN" dirty="0"/>
          </a:p>
          <a:p>
            <a:r>
              <a:rPr kumimoji="1" lang="zh-CN" altLang="en-US" dirty="0"/>
              <a:t>第一个例子展示的是用</a:t>
            </a:r>
            <a:r>
              <a:rPr kumimoji="1" lang="en-US" altLang="zh-CN" dirty="0"/>
              <a:t>for</a:t>
            </a:r>
            <a:r>
              <a:rPr kumimoji="1" lang="zh-CN" altLang="en-US" dirty="0"/>
              <a:t>循环把当前目录下所有后缀名为</a:t>
            </a:r>
            <a:r>
              <a:rPr kumimoji="1" lang="en-US" altLang="zh-CN" dirty="0"/>
              <a:t>.txt</a:t>
            </a:r>
            <a:r>
              <a:rPr kumimoji="1" lang="zh-CN" altLang="en-US" dirty="0"/>
              <a:t>的文件的后缀改成</a:t>
            </a:r>
            <a:r>
              <a:rPr kumimoji="1" lang="en-US" altLang="zh-CN" dirty="0"/>
              <a:t>.</a:t>
            </a:r>
            <a:r>
              <a:rPr kumimoji="1" lang="en-US" altLang="zh-CN" dirty="0" err="1"/>
              <a:t>cpp</a:t>
            </a:r>
            <a:r>
              <a:rPr kumimoji="1" lang="zh-CN" altLang="en-US" dirty="0"/>
              <a:t>，这里面用到了一些可能比较陌生的语法，我们来看一下，第一行里面有我们比较熟悉的</a:t>
            </a:r>
            <a:r>
              <a:rPr kumimoji="1" lang="en-US" altLang="zh-CN" dirty="0"/>
              <a:t>ls</a:t>
            </a:r>
            <a:r>
              <a:rPr kumimoji="1" lang="zh-CN" altLang="en-US" dirty="0"/>
              <a:t>命令，执行</a:t>
            </a:r>
            <a:r>
              <a:rPr kumimoji="1" lang="en-US" altLang="zh-CN" dirty="0"/>
              <a:t>ls *.txt</a:t>
            </a:r>
            <a:r>
              <a:rPr kumimoji="1" lang="zh-CN" altLang="en-US" dirty="0"/>
              <a:t>可以返回当前目录下以</a:t>
            </a:r>
            <a:r>
              <a:rPr kumimoji="1" lang="en-US" altLang="zh-CN" dirty="0"/>
              <a:t>.txt</a:t>
            </a:r>
            <a:r>
              <a:rPr kumimoji="1" lang="zh-CN" altLang="en-US" dirty="0"/>
              <a:t>为后缀的文件名，但是这个命令被一对反引号包住，它的意思就是说先执行</a:t>
            </a:r>
            <a:r>
              <a:rPr kumimoji="1" lang="zh-CN" altLang="en-CN" dirty="0"/>
              <a:t>被包住</a:t>
            </a:r>
            <a:r>
              <a:rPr kumimoji="1" lang="zh-CN" altLang="en-US" dirty="0"/>
              <a:t>的命令，然后把执行的结果替换出来，所以</a:t>
            </a:r>
            <a:r>
              <a:rPr kumimoji="1" lang="en-US" altLang="zh-CN" dirty="0"/>
              <a:t>for</a:t>
            </a:r>
            <a:r>
              <a:rPr kumimoji="1" lang="zh-CN" altLang="en-US" dirty="0"/>
              <a:t>循环第一行的完整的意思是用</a:t>
            </a:r>
            <a:r>
              <a:rPr kumimoji="1" lang="en-US" altLang="zh-CN" dirty="0"/>
              <a:t>name</a:t>
            </a:r>
            <a:r>
              <a:rPr kumimoji="1" lang="zh-CN" altLang="en-US" dirty="0"/>
              <a:t>这个变量来遍历当前目录下以</a:t>
            </a:r>
            <a:r>
              <a:rPr kumimoji="1" lang="en-US" altLang="zh-CN" dirty="0"/>
              <a:t>.txt</a:t>
            </a:r>
            <a:r>
              <a:rPr kumimoji="1" lang="zh-CN" altLang="en-US" dirty="0"/>
              <a:t>为后缀的文件名，然后到第二行，我们都可以猜到它是用</a:t>
            </a:r>
            <a:r>
              <a:rPr kumimoji="1" lang="en-US" altLang="zh-CN" dirty="0"/>
              <a:t>mv</a:t>
            </a:r>
            <a:r>
              <a:rPr kumimoji="1" lang="zh-CN" altLang="en-US" dirty="0"/>
              <a:t>这个命令还执行改后缀的操作，那么这里</a:t>
            </a:r>
            <a:r>
              <a:rPr kumimoji="1" lang="en-US" altLang="zh-CN" dirty="0"/>
              <a:t>$name</a:t>
            </a:r>
            <a:r>
              <a:rPr kumimoji="1" lang="zh-CN" altLang="en-US" dirty="0"/>
              <a:t>的意思就是读取</a:t>
            </a:r>
            <a:r>
              <a:rPr kumimoji="1" lang="en-US" altLang="zh-CN" dirty="0"/>
              <a:t>name</a:t>
            </a:r>
            <a:r>
              <a:rPr kumimoji="1" lang="zh-CN" altLang="en-US" dirty="0"/>
              <a:t>这个变量的值，然后后面有一个比较奇怪的表达</a:t>
            </a:r>
            <a:r>
              <a:rPr kumimoji="1" lang="en-US" altLang="zh-CN" dirty="0"/>
              <a:t>${</a:t>
            </a:r>
            <a:r>
              <a:rPr kumimoji="1" lang="en-US" altLang="zh-CN" dirty="0" err="1"/>
              <a:t>name%.txt</a:t>
            </a:r>
            <a:r>
              <a:rPr kumimoji="1" lang="en-US" altLang="zh-CN" dirty="0"/>
              <a:t>}</a:t>
            </a:r>
            <a:r>
              <a:rPr kumimoji="1" lang="zh-CN" altLang="en-US" dirty="0"/>
              <a:t>，这里比较关键的是</a:t>
            </a:r>
            <a:r>
              <a:rPr kumimoji="1" lang="en-US" altLang="zh-CN" dirty="0"/>
              <a:t>%</a:t>
            </a:r>
            <a:r>
              <a:rPr kumimoji="1" lang="zh-CN" altLang="en-US" dirty="0"/>
              <a:t>这个符号，它的含义是从后面去匹配一个变量的内容，然后把匹配到的部分删掉，在这里的意思就是匹配一个文件名的后缀</a:t>
            </a:r>
            <a:r>
              <a:rPr kumimoji="1" lang="en-US" altLang="zh-CN" dirty="0"/>
              <a:t>.txt</a:t>
            </a:r>
            <a:r>
              <a:rPr kumimoji="1" lang="zh-CN" altLang="en-US" dirty="0"/>
              <a:t>，把后缀删掉，剩下的部分和</a:t>
            </a:r>
            <a:r>
              <a:rPr kumimoji="1" lang="en-US" altLang="zh-CN" dirty="0"/>
              <a:t>.</a:t>
            </a:r>
            <a:r>
              <a:rPr kumimoji="1" lang="en-US" altLang="zh-CN" dirty="0" err="1"/>
              <a:t>cpp</a:t>
            </a:r>
            <a:r>
              <a:rPr kumimoji="1" lang="zh-CN" altLang="en-US" dirty="0"/>
              <a:t>这个后缀拼接起来</a:t>
            </a:r>
            <a:endParaRPr kumimoji="1" lang="en-US" altLang="zh-CN" dirty="0"/>
          </a:p>
          <a:p>
            <a:r>
              <a:rPr kumimoji="1" lang="zh-CN" altLang="en-US" dirty="0"/>
              <a:t>第二个例子展示的是对</a:t>
            </a:r>
            <a:r>
              <a:rPr kumimoji="1" lang="en-US" altLang="zh-CN" dirty="0"/>
              <a:t>test</a:t>
            </a:r>
            <a:r>
              <a:rPr kumimoji="1" lang="zh-CN" altLang="en-US" dirty="0"/>
              <a:t>这个可执行程序进行批量测试，这个的场景是说我有大量的测试样例的输入文件，存在一个文件夹下面，然后我希望用</a:t>
            </a:r>
            <a:r>
              <a:rPr kumimoji="1" lang="en-US" altLang="zh-CN" dirty="0"/>
              <a:t>bash</a:t>
            </a:r>
            <a:r>
              <a:rPr kumimoji="1" lang="zh-CN" altLang="en-US" dirty="0"/>
              <a:t>脚本对每一个输入文件跑一个结果，存成一个独立的输出文件，放到指定的文件夹底下，有了这个脚本，就不需要对于每一个输入都手动敲一遍执行命令了</a:t>
            </a:r>
            <a:endParaRPr kumimoji="1" lang="en-US" altLang="zh-CN" dirty="0"/>
          </a:p>
          <a:p>
            <a:r>
              <a:rPr kumimoji="1" lang="zh-CN" altLang="en-US" dirty="0"/>
              <a:t>当然了，并不是只有</a:t>
            </a:r>
            <a:r>
              <a:rPr kumimoji="1" lang="en-US" altLang="zh-CN" dirty="0"/>
              <a:t>bash</a:t>
            </a:r>
            <a:r>
              <a:rPr kumimoji="1" lang="zh-CN" altLang="en-US" dirty="0"/>
              <a:t>脚本才能完成这样的批量处理，熟悉</a:t>
            </a:r>
            <a:r>
              <a:rPr kumimoji="1" lang="en-US" altLang="zh-CN" dirty="0"/>
              <a:t>python</a:t>
            </a:r>
            <a:r>
              <a:rPr kumimoji="1" lang="zh-CN" altLang="en-US" dirty="0"/>
              <a:t>编程语言的同学也可以用</a:t>
            </a:r>
            <a:r>
              <a:rPr kumimoji="1" lang="en-US" altLang="zh-CN" dirty="0"/>
              <a:t>python</a:t>
            </a:r>
            <a:r>
              <a:rPr kumimoji="1" lang="zh-CN" altLang="en-US" dirty="0"/>
              <a:t>去做这样的处理，我自己平时用</a:t>
            </a:r>
            <a:r>
              <a:rPr kumimoji="1" lang="en-US" altLang="zh-CN" dirty="0"/>
              <a:t>bash</a:t>
            </a:r>
            <a:r>
              <a:rPr kumimoji="1" lang="zh-CN" altLang="en-US" dirty="0"/>
              <a:t>脚本用的比较多的情况是命令很长，参数很多，存成</a:t>
            </a:r>
            <a:r>
              <a:rPr kumimoji="1" lang="en-US" altLang="zh-CN" dirty="0"/>
              <a:t>bash</a:t>
            </a:r>
            <a:r>
              <a:rPr kumimoji="1" lang="zh-CN" altLang="en-US" dirty="0"/>
              <a:t>脚本的话就不用每次重新敲一遍</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68</a:t>
            </a:fld>
            <a:endParaRPr lang="en-US" altLang="zh-CN"/>
          </a:p>
        </p:txBody>
      </p:sp>
    </p:spTree>
    <p:extLst>
      <p:ext uri="{BB962C8B-B14F-4D97-AF65-F5344CB8AC3E}">
        <p14:creationId xmlns:p14="http://schemas.microsoft.com/office/powerpoint/2010/main" val="506746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下面介绍一些</a:t>
            </a:r>
            <a:r>
              <a:rPr kumimoji="1" lang="en-US" altLang="zh-CN" dirty="0"/>
              <a:t>bash</a:t>
            </a:r>
            <a:r>
              <a:rPr kumimoji="1" lang="zh-CN" altLang="en-US" dirty="0"/>
              <a:t>的基本语法</a:t>
            </a:r>
            <a:endParaRPr kumimoji="1" lang="en-US" altLang="zh-CN" dirty="0"/>
          </a:p>
          <a:p>
            <a:r>
              <a:rPr kumimoji="1" lang="en-US" altLang="zh-CN" dirty="0"/>
              <a:t>Command</a:t>
            </a:r>
            <a:r>
              <a:rPr kumimoji="1" lang="zh-CN" altLang="en-US" dirty="0"/>
              <a:t> </a:t>
            </a:r>
            <a:r>
              <a:rPr kumimoji="1" lang="en-US" altLang="zh-CN" dirty="0"/>
              <a:t>foo</a:t>
            </a:r>
            <a:r>
              <a:rPr kumimoji="1" lang="zh-CN" altLang="en-US" dirty="0"/>
              <a:t> </a:t>
            </a:r>
            <a:r>
              <a:rPr kumimoji="1" lang="en-US" altLang="zh-CN" dirty="0"/>
              <a:t>bar</a:t>
            </a:r>
            <a:r>
              <a:rPr kumimoji="1" lang="zh-CN" altLang="en-US" dirty="0"/>
              <a:t>这个命令就是我们熟知的命令格式了，</a:t>
            </a:r>
            <a:r>
              <a:rPr kumimoji="1" lang="en-US" altLang="zh-CN" dirty="0"/>
              <a:t>command</a:t>
            </a:r>
            <a:r>
              <a:rPr kumimoji="1" lang="zh-CN" altLang="en-US" dirty="0"/>
              <a:t>是要执行的命令的名称，</a:t>
            </a:r>
            <a:r>
              <a:rPr kumimoji="1" lang="en-US" altLang="zh-CN" dirty="0"/>
              <a:t>foo</a:t>
            </a:r>
            <a:r>
              <a:rPr kumimoji="1" lang="zh-CN" altLang="en-US" dirty="0"/>
              <a:t> </a:t>
            </a:r>
            <a:r>
              <a:rPr kumimoji="1" lang="en-US" altLang="zh-CN" dirty="0"/>
              <a:t>bar</a:t>
            </a:r>
            <a:r>
              <a:rPr kumimoji="1" lang="zh-CN" altLang="en-US" dirty="0"/>
              <a:t>都是它的参数</a:t>
            </a:r>
            <a:endParaRPr kumimoji="1" lang="en-US" altLang="zh-CN" dirty="0"/>
          </a:p>
          <a:p>
            <a:r>
              <a:rPr kumimoji="1" lang="zh-CN" altLang="en-US" dirty="0"/>
              <a:t>我们也有多种方式来合并两个命令</a:t>
            </a:r>
            <a:endParaRPr kumimoji="1" lang="en-US" altLang="zh-CN" dirty="0"/>
          </a:p>
          <a:p>
            <a:r>
              <a:rPr kumimoji="1" lang="zh-CN" altLang="en-US" dirty="0"/>
              <a:t>如果两个命令用分号来分隔的话，意思是先执行分号前的命令，</a:t>
            </a:r>
            <a:r>
              <a:rPr kumimoji="1" lang="zh-CN" altLang="en-CN" dirty="0"/>
              <a:t>再执行</a:t>
            </a:r>
            <a:r>
              <a:rPr kumimoji="1" lang="zh-CN" altLang="en-US" dirty="0"/>
              <a:t>分号后面的命令，比如这里的先执行</a:t>
            </a:r>
            <a:r>
              <a:rPr kumimoji="1" lang="en-US" altLang="zh-CN" dirty="0"/>
              <a:t>clear</a:t>
            </a:r>
            <a:r>
              <a:rPr kumimoji="1" lang="zh-CN" altLang="en-US" dirty="0"/>
              <a:t>，再执行</a:t>
            </a:r>
            <a:r>
              <a:rPr kumimoji="1" lang="en-US" altLang="zh-CN" dirty="0"/>
              <a:t>ls</a:t>
            </a:r>
          </a:p>
          <a:p>
            <a:r>
              <a:rPr kumimoji="1" lang="zh-CN" altLang="en-US" dirty="0"/>
              <a:t>另外，实际上每个命令执行后都有一个返回值，也叫退出码，返回值是</a:t>
            </a:r>
            <a:r>
              <a:rPr kumimoji="1" lang="en-US" altLang="zh-CN" dirty="0"/>
              <a:t>0</a:t>
            </a:r>
            <a:r>
              <a:rPr kumimoji="1" lang="zh-CN" altLang="en-US" dirty="0"/>
              <a:t>的话，就表示执行成功，否则就表示执行失败。如果我们想要下一个命令是否执行依赖于上一条命令是否执行成功的话，我们可以用逻辑与或者逻辑或来连接两个命令，用逻辑与的时候，只有前面一条命令执行成功了，后面的命令才会执行，用逻辑或的时候，如果前一条命令执行失败了，才会去执行后面一条命令</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69</a:t>
            </a:fld>
            <a:endParaRPr lang="en-US" altLang="zh-CN"/>
          </a:p>
        </p:txBody>
      </p:sp>
    </p:spTree>
    <p:extLst>
      <p:ext uri="{BB962C8B-B14F-4D97-AF65-F5344CB8AC3E}">
        <p14:creationId xmlns:p14="http://schemas.microsoft.com/office/powerpoint/2010/main" val="2960258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Bash</a:t>
            </a:r>
            <a:r>
              <a:rPr kumimoji="1" lang="zh-CN" altLang="en-US" dirty="0"/>
              <a:t>脚本里面也允许我们声明变量，注意等号的两边不能有空格，然后用</a:t>
            </a:r>
            <a:r>
              <a:rPr kumimoji="1" lang="en-US" altLang="zh-CN" dirty="0"/>
              <a:t>$</a:t>
            </a:r>
            <a:r>
              <a:rPr kumimoji="1" lang="zh-CN" altLang="en-US" dirty="0"/>
              <a:t>号可以读取变量的值</a:t>
            </a:r>
            <a:endParaRPr kumimoji="1" lang="en-US" altLang="zh-CN" dirty="0"/>
          </a:p>
          <a:p>
            <a:endParaRPr kumimoji="1" lang="en-US" altLang="zh-CN" dirty="0"/>
          </a:p>
          <a:p>
            <a:r>
              <a:rPr kumimoji="1" lang="zh-CN" altLang="en-US" dirty="0"/>
              <a:t>然后还有一些特殊变量</a:t>
            </a:r>
            <a:endParaRPr kumimoji="1" lang="en-US" altLang="zh-CN" dirty="0"/>
          </a:p>
          <a:p>
            <a:endParaRPr kumimoji="1" lang="en-US" altLang="zh-CN" dirty="0"/>
          </a:p>
          <a:p>
            <a:r>
              <a:rPr kumimoji="1" lang="en-US" altLang="zh-CN" dirty="0"/>
              <a:t>$?</a:t>
            </a:r>
            <a:r>
              <a:rPr kumimoji="1" lang="zh-CN" altLang="en-US" dirty="0"/>
              <a:t>存的是上一个命令的推出码，也就是刚才讲的命令的返回值</a:t>
            </a:r>
            <a:endParaRPr kumimoji="1" lang="en-US" altLang="zh-CN" dirty="0"/>
          </a:p>
          <a:p>
            <a:endParaRPr kumimoji="1" lang="en-US" altLang="zh-CN" dirty="0"/>
          </a:p>
          <a:p>
            <a:r>
              <a:rPr kumimoji="1" lang="en-US" altLang="zh-CN" dirty="0"/>
              <a:t>$#</a:t>
            </a:r>
            <a:r>
              <a:rPr kumimoji="1" lang="zh-CN" altLang="en-US" dirty="0"/>
              <a:t>存的是传递给脚本的参数的个数</a:t>
            </a:r>
            <a:endParaRPr kumimoji="1" lang="en-US" altLang="zh-CN" dirty="0"/>
          </a:p>
          <a:p>
            <a:endParaRPr kumimoji="1" lang="en-US" altLang="zh-CN" dirty="0"/>
          </a:p>
          <a:p>
            <a:r>
              <a:rPr kumimoji="1" lang="en-US" altLang="zh-CN" dirty="0"/>
              <a:t>$@</a:t>
            </a:r>
            <a:r>
              <a:rPr kumimoji="1" lang="zh-CN" altLang="en-US" dirty="0"/>
              <a:t>存的是传给脚本的全部参数，值得注意的是，这里的参数列表不包含脚本的名称</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70</a:t>
            </a:fld>
            <a:endParaRPr lang="en-US" altLang="zh-CN"/>
          </a:p>
        </p:txBody>
      </p:sp>
    </p:spTree>
    <p:extLst>
      <p:ext uri="{BB962C8B-B14F-4D97-AF65-F5344CB8AC3E}">
        <p14:creationId xmlns:p14="http://schemas.microsoft.com/office/powerpoint/2010/main" val="4043075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如果要访问脚本的文件名，可以用</a:t>
            </a:r>
            <a:r>
              <a:rPr kumimoji="1" lang="en-US" altLang="zh-CN" dirty="0"/>
              <a:t>$0</a:t>
            </a:r>
            <a:r>
              <a:rPr kumimoji="1" lang="zh-CN" altLang="en-US" dirty="0"/>
              <a:t>这个特殊变量，如果想要访问第</a:t>
            </a:r>
            <a:r>
              <a:rPr kumimoji="1" lang="en-US" altLang="zh-CN" dirty="0" err="1"/>
              <a:t>i</a:t>
            </a:r>
            <a:r>
              <a:rPr kumimoji="1" lang="zh-CN" altLang="en-US" dirty="0"/>
              <a:t>个传递近来的参数，比方说第二个参数，可以用</a:t>
            </a:r>
            <a:r>
              <a:rPr kumimoji="1" lang="en-US" altLang="zh-CN" dirty="0"/>
              <a:t>$2</a:t>
            </a:r>
            <a:r>
              <a:rPr kumimoji="1" lang="zh-CN" altLang="en-US" dirty="0"/>
              <a:t>这样的特殊变量</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71</a:t>
            </a:fld>
            <a:endParaRPr lang="en-US" altLang="zh-CN"/>
          </a:p>
        </p:txBody>
      </p:sp>
    </p:spTree>
    <p:extLst>
      <p:ext uri="{BB962C8B-B14F-4D97-AF65-F5344CB8AC3E}">
        <p14:creationId xmlns:p14="http://schemas.microsoft.com/office/powerpoint/2010/main" val="144990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45</a:t>
            </a:fld>
            <a:endParaRPr lang="en-US" altLang="zh-CN"/>
          </a:p>
        </p:txBody>
      </p:sp>
    </p:spTree>
    <p:extLst>
      <p:ext uri="{BB962C8B-B14F-4D97-AF65-F5344CB8AC3E}">
        <p14:creationId xmlns:p14="http://schemas.microsoft.com/office/powerpoint/2010/main" val="244861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我们还可以声明数组，数组的值用空格分隔，然后要用圆括号包起来，还有另外一种声明方式是，上来直接用下标定义元素的值，下标还可以不连续，比方说这里直接定义了</a:t>
            </a:r>
            <a:r>
              <a:rPr kumimoji="1" lang="en-US" altLang="zh-CN" dirty="0"/>
              <a:t>array</a:t>
            </a:r>
            <a:r>
              <a:rPr kumimoji="1" lang="zh-CN" altLang="en-US" dirty="0"/>
              <a:t>第</a:t>
            </a:r>
            <a:r>
              <a:rPr kumimoji="1" lang="en-US" altLang="zh-CN" dirty="0"/>
              <a:t>0</a:t>
            </a:r>
            <a:r>
              <a:rPr kumimoji="1" lang="zh-CN" altLang="en-US" dirty="0"/>
              <a:t>和第</a:t>
            </a:r>
            <a:r>
              <a:rPr kumimoji="1" lang="en-US" altLang="zh-CN" dirty="0"/>
              <a:t>5</a:t>
            </a:r>
            <a:r>
              <a:rPr kumimoji="1" lang="zh-CN" altLang="en-US" dirty="0"/>
              <a:t>个位置的元素，其它元素没有定义，就是空的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72</a:t>
            </a:fld>
            <a:endParaRPr lang="en-US" altLang="zh-CN"/>
          </a:p>
        </p:txBody>
      </p:sp>
    </p:spTree>
    <p:extLst>
      <p:ext uri="{BB962C8B-B14F-4D97-AF65-F5344CB8AC3E}">
        <p14:creationId xmlns:p14="http://schemas.microsoft.com/office/powerpoint/2010/main" val="1920141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a:t>
            </a:r>
            <a:r>
              <a:rPr kumimoji="1" lang="en-US" altLang="zh-CN" dirty="0"/>
              <a:t>bash</a:t>
            </a:r>
            <a:r>
              <a:rPr kumimoji="1" lang="zh-CN" altLang="en-US" dirty="0"/>
              <a:t>脚本里面的控制流，这个是</a:t>
            </a:r>
            <a:r>
              <a:rPr kumimoji="1" lang="en-US" altLang="zh-CN" dirty="0"/>
              <a:t>if</a:t>
            </a:r>
            <a:r>
              <a:rPr kumimoji="1" lang="zh-CN" altLang="en-US" dirty="0"/>
              <a:t>条件判断的语法</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73</a:t>
            </a:fld>
            <a:endParaRPr lang="en-US" altLang="zh-CN"/>
          </a:p>
        </p:txBody>
      </p:sp>
    </p:spTree>
    <p:extLst>
      <p:ext uri="{BB962C8B-B14F-4D97-AF65-F5344CB8AC3E}">
        <p14:creationId xmlns:p14="http://schemas.microsoft.com/office/powerpoint/2010/main" val="1736294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这里展示的是</a:t>
            </a:r>
            <a:r>
              <a:rPr kumimoji="1" lang="en-US" altLang="zh-CN" dirty="0"/>
              <a:t>while</a:t>
            </a:r>
            <a:r>
              <a:rPr kumimoji="1" lang="zh-CN" altLang="en-US" dirty="0"/>
              <a:t>循环、</a:t>
            </a:r>
            <a:r>
              <a:rPr kumimoji="1" lang="en-US" altLang="zh-CN" dirty="0"/>
              <a:t>for</a:t>
            </a:r>
            <a:r>
              <a:rPr kumimoji="1" lang="zh-CN" altLang="en-US" dirty="0"/>
              <a:t>循环</a:t>
            </a:r>
            <a:endParaRPr kumimoji="1" lang="en-US" altLang="zh-CN" dirty="0"/>
          </a:p>
          <a:p>
            <a:endParaRPr kumimoji="1" lang="en-US" altLang="zh-CN" dirty="0"/>
          </a:p>
          <a:p>
            <a:r>
              <a:rPr kumimoji="1" lang="zh-CN" altLang="en-US" dirty="0"/>
              <a:t>下面这个</a:t>
            </a:r>
            <a:r>
              <a:rPr kumimoji="1" lang="en-US" altLang="zh-CN" dirty="0"/>
              <a:t>for</a:t>
            </a:r>
            <a:r>
              <a:rPr kumimoji="1" lang="zh-CN" altLang="en-US" dirty="0"/>
              <a:t>循环的格式有点类似于</a:t>
            </a:r>
            <a:r>
              <a:rPr kumimoji="1" lang="en-US" altLang="zh-CN" dirty="0" err="1"/>
              <a:t>c++</a:t>
            </a:r>
            <a:r>
              <a:rPr kumimoji="1" lang="zh-CN" altLang="en-US" dirty="0"/>
              <a:t>里面的</a:t>
            </a:r>
            <a:r>
              <a:rPr kumimoji="1" lang="en-US" altLang="zh-CN" dirty="0"/>
              <a:t>for</a:t>
            </a:r>
            <a:r>
              <a:rPr kumimoji="1" lang="zh-CN" altLang="en-US" dirty="0"/>
              <a:t>循环，</a:t>
            </a:r>
            <a:r>
              <a:rPr kumimoji="1" lang="en-US" altLang="zh-CN" dirty="0"/>
              <a:t>expression1</a:t>
            </a:r>
            <a:r>
              <a:rPr kumimoji="1" lang="zh-CN" altLang="en-US" dirty="0"/>
              <a:t>是状态的初始化，</a:t>
            </a:r>
            <a:r>
              <a:rPr kumimoji="1" lang="en-US" altLang="zh-CN" dirty="0"/>
              <a:t>expression2</a:t>
            </a:r>
            <a:r>
              <a:rPr kumimoji="1" lang="zh-CN" altLang="en-US" dirty="0"/>
              <a:t>是判定条件，</a:t>
            </a:r>
            <a:r>
              <a:rPr kumimoji="1" lang="en-US" altLang="zh-CN" dirty="0"/>
              <a:t>expression3</a:t>
            </a:r>
            <a:r>
              <a:rPr kumimoji="1" lang="zh-CN" altLang="en-US" dirty="0"/>
              <a:t>是状态的更新</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74</a:t>
            </a:fld>
            <a:endParaRPr lang="en-US" altLang="zh-CN"/>
          </a:p>
        </p:txBody>
      </p:sp>
    </p:spTree>
    <p:extLst>
      <p:ext uri="{BB962C8B-B14F-4D97-AF65-F5344CB8AC3E}">
        <p14:creationId xmlns:p14="http://schemas.microsoft.com/office/powerpoint/2010/main" val="600588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这一页是一个比较简单的例子，用</a:t>
            </a:r>
            <a:r>
              <a:rPr kumimoji="1" lang="en-US" altLang="zh-CN" dirty="0"/>
              <a:t>for</a:t>
            </a:r>
            <a:r>
              <a:rPr kumimoji="1" lang="zh-CN" altLang="en-US" dirty="0"/>
              <a:t>循环输出列表里面的内容</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75</a:t>
            </a:fld>
            <a:endParaRPr lang="en-US" altLang="zh-CN"/>
          </a:p>
        </p:txBody>
      </p:sp>
    </p:spTree>
    <p:extLst>
      <p:ext uri="{BB962C8B-B14F-4D97-AF65-F5344CB8AC3E}">
        <p14:creationId xmlns:p14="http://schemas.microsoft.com/office/powerpoint/2010/main" val="2757858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CN" dirty="0"/>
              <a:t>关于</a:t>
            </a:r>
            <a:r>
              <a:rPr kumimoji="1" lang="en-US" altLang="zh-CN" dirty="0"/>
              <a:t>bash</a:t>
            </a:r>
            <a:r>
              <a:rPr kumimoji="1" lang="zh-CN" altLang="en-US" dirty="0"/>
              <a:t>的介绍暂时到这里，不少内容其实都没有涉及到，包括函数、重定向等内容，大家回去以后可以查一下相关资料，在实践中学习</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76</a:t>
            </a:fld>
            <a:endParaRPr lang="en-US" altLang="zh-CN"/>
          </a:p>
        </p:txBody>
      </p:sp>
    </p:spTree>
    <p:extLst>
      <p:ext uri="{BB962C8B-B14F-4D97-AF65-F5344CB8AC3E}">
        <p14:creationId xmlns:p14="http://schemas.microsoft.com/office/powerpoint/2010/main" val="3149330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a:t>
            </a:r>
            <a:r>
              <a:rPr kumimoji="1" lang="en-US" altLang="zh-CN" dirty="0"/>
              <a:t>markdown</a:t>
            </a:r>
            <a:r>
              <a:rPr kumimoji="1" lang="zh-CN" altLang="en-US" dirty="0"/>
              <a:t>的内容</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77</a:t>
            </a:fld>
            <a:endParaRPr lang="en-US" altLang="zh-CN"/>
          </a:p>
        </p:txBody>
      </p:sp>
    </p:spTree>
    <p:extLst>
      <p:ext uri="{BB962C8B-B14F-4D97-AF65-F5344CB8AC3E}">
        <p14:creationId xmlns:p14="http://schemas.microsoft.com/office/powerpoint/2010/main" val="28671823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什么是</a:t>
            </a:r>
            <a:r>
              <a:rPr kumimoji="1" lang="en-US" altLang="zh-CN" dirty="0"/>
              <a:t>markdown</a:t>
            </a:r>
            <a:r>
              <a:rPr kumimoji="1" lang="zh-CN" altLang="en-US" dirty="0"/>
              <a:t>，顾名思义就是记下来的意思，它是一种轻量级标记语言，允许我们用纯文本格式编写文档，支持一些预设的格式和功能，比方说标记某一段文字要加粗下划线、实现跳转功能等等</a:t>
            </a:r>
            <a:endParaRPr kumimoji="1" lang="en-US" altLang="zh-CN" dirty="0"/>
          </a:p>
          <a:p>
            <a:endParaRPr kumimoji="1" lang="en-US" altLang="zh-CN" dirty="0"/>
          </a:p>
          <a:p>
            <a:r>
              <a:rPr kumimoji="1" lang="zh-CN" altLang="en-US" dirty="0"/>
              <a:t>我们平时在网上打开一个</a:t>
            </a:r>
            <a:r>
              <a:rPr kumimoji="1" lang="en-US" altLang="zh-CN" dirty="0" err="1"/>
              <a:t>github</a:t>
            </a:r>
            <a:r>
              <a:rPr kumimoji="1" lang="zh-CN" altLang="en-US" dirty="0"/>
              <a:t>仓库会显示关于这个仓库的介绍页面，这个页面的内容一般就是用</a:t>
            </a:r>
            <a:r>
              <a:rPr kumimoji="1" lang="en-US" altLang="zh-CN" dirty="0"/>
              <a:t>markdown</a:t>
            </a:r>
            <a:r>
              <a:rPr kumimoji="1" lang="zh-CN" altLang="en-US" dirty="0"/>
              <a:t>去写的，另外我们</a:t>
            </a:r>
            <a:r>
              <a:rPr kumimoji="1" lang="en-US" altLang="zh-CN" dirty="0" err="1"/>
              <a:t>oj</a:t>
            </a:r>
            <a:r>
              <a:rPr kumimoji="1" lang="zh-CN" altLang="en-US" dirty="0"/>
              <a:t>上作业的</a:t>
            </a:r>
            <a:r>
              <a:rPr kumimoji="1" lang="zh-CN" altLang="en-CN" dirty="0"/>
              <a:t>题面</a:t>
            </a:r>
            <a:r>
              <a:rPr kumimoji="1" lang="zh-CN" altLang="en-US" dirty="0"/>
              <a:t>也是用</a:t>
            </a:r>
            <a:r>
              <a:rPr kumimoji="1" lang="en-US" altLang="zh-CN" dirty="0"/>
              <a:t>markdown</a:t>
            </a:r>
            <a:r>
              <a:rPr kumimoji="1" lang="zh-CN" altLang="en-US" dirty="0"/>
              <a:t>写的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78</a:t>
            </a:fld>
            <a:endParaRPr lang="en-US" altLang="zh-CN"/>
          </a:p>
        </p:txBody>
      </p:sp>
    </p:spTree>
    <p:extLst>
      <p:ext uri="{BB962C8B-B14F-4D97-AF65-F5344CB8AC3E}">
        <p14:creationId xmlns:p14="http://schemas.microsoft.com/office/powerpoint/2010/main" val="488915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Markdown</a:t>
            </a:r>
            <a:r>
              <a:rPr kumimoji="1" lang="zh-CN" altLang="en-US" dirty="0"/>
              <a:t>文件是可以用任何一款文本编辑器去写的，但是纯文本编辑器写完了以后渲染不出效果</a:t>
            </a:r>
            <a:endParaRPr kumimoji="1" lang="en-US" altLang="zh-CN" dirty="0"/>
          </a:p>
          <a:p>
            <a:endParaRPr kumimoji="1" lang="en-US" altLang="zh-CN" dirty="0"/>
          </a:p>
          <a:p>
            <a:r>
              <a:rPr kumimoji="1" lang="zh-CN" altLang="en-US" dirty="0"/>
              <a:t>这里推荐两个</a:t>
            </a:r>
            <a:r>
              <a:rPr kumimoji="1" lang="en-US" altLang="zh-CN" dirty="0"/>
              <a:t>markdown</a:t>
            </a:r>
            <a:r>
              <a:rPr kumimoji="1" lang="zh-CN" altLang="en-US" dirty="0"/>
              <a:t>的编辑器，一个是</a:t>
            </a:r>
            <a:r>
              <a:rPr kumimoji="1" lang="en-US" altLang="zh-CN" dirty="0" err="1"/>
              <a:t>typora</a:t>
            </a:r>
            <a:r>
              <a:rPr kumimoji="1" lang="zh-CN" altLang="en-US" dirty="0"/>
              <a:t>，特点是很简洁，支持及时渲染，意思就是标记写完了，效果就显示出来了，这个软件本来是免费的，现在要收费了</a:t>
            </a:r>
            <a:endParaRPr kumimoji="1" lang="en-US" altLang="zh-CN" dirty="0"/>
          </a:p>
          <a:p>
            <a:r>
              <a:rPr kumimoji="1" lang="zh-CN" altLang="en-US" dirty="0"/>
              <a:t>另一个推荐是用</a:t>
            </a:r>
            <a:r>
              <a:rPr kumimoji="1" lang="en-US" altLang="zh-CN" dirty="0" err="1"/>
              <a:t>vscode</a:t>
            </a:r>
            <a:r>
              <a:rPr kumimoji="1" lang="zh-CN" altLang="en-US" dirty="0"/>
              <a:t>搭配相应的</a:t>
            </a:r>
            <a:r>
              <a:rPr kumimoji="1" lang="en-US" altLang="zh-CN" dirty="0"/>
              <a:t>markdown</a:t>
            </a:r>
            <a:r>
              <a:rPr kumimoji="1" lang="zh-CN" altLang="en-US" dirty="0"/>
              <a:t>插件</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79</a:t>
            </a:fld>
            <a:endParaRPr lang="en-US" altLang="zh-CN"/>
          </a:p>
        </p:txBody>
      </p:sp>
    </p:spTree>
    <p:extLst>
      <p:ext uri="{BB962C8B-B14F-4D97-AF65-F5344CB8AC3E}">
        <p14:creationId xmlns:p14="http://schemas.microsoft.com/office/powerpoint/2010/main" val="2681061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接下来讲一下基本语法</a:t>
            </a:r>
            <a:endParaRPr kumimoji="1" lang="en-US" altLang="zh-CN" dirty="0"/>
          </a:p>
          <a:p>
            <a:endParaRPr kumimoji="1" lang="en-US" altLang="zh-CN" dirty="0"/>
          </a:p>
          <a:p>
            <a:r>
              <a:rPr kumimoji="1" lang="zh-CN" altLang="en-US" dirty="0"/>
              <a:t>标题是用</a:t>
            </a:r>
            <a:r>
              <a:rPr kumimoji="1" lang="en-US" altLang="zh-CN" dirty="0"/>
              <a:t>#</a:t>
            </a:r>
            <a:r>
              <a:rPr kumimoji="1" lang="zh-CN" altLang="en-US" dirty="0"/>
              <a:t>号来标记的，有几个</a:t>
            </a:r>
            <a:r>
              <a:rPr kumimoji="1" lang="en-US" altLang="zh-CN" dirty="0"/>
              <a:t>#</a:t>
            </a:r>
            <a:r>
              <a:rPr kumimoji="1" lang="zh-CN" altLang="en-US" dirty="0"/>
              <a:t>号就是几级标题，显示出来的效果是这样，字体的大小会有差别</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80</a:t>
            </a:fld>
            <a:endParaRPr lang="en-US" altLang="zh-CN"/>
          </a:p>
        </p:txBody>
      </p:sp>
    </p:spTree>
    <p:extLst>
      <p:ext uri="{BB962C8B-B14F-4D97-AF65-F5344CB8AC3E}">
        <p14:creationId xmlns:p14="http://schemas.microsoft.com/office/powerpoint/2010/main" val="7079060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我们还可以实现斜体、粗体，删除线，下划线等字体效果</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81</a:t>
            </a:fld>
            <a:endParaRPr lang="en-US" altLang="zh-CN"/>
          </a:p>
        </p:txBody>
      </p:sp>
    </p:spTree>
    <p:extLst>
      <p:ext uri="{BB962C8B-B14F-4D97-AF65-F5344CB8AC3E}">
        <p14:creationId xmlns:p14="http://schemas.microsoft.com/office/powerpoint/2010/main" val="176768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a:t>
            </a:r>
            <a:r>
              <a:rPr kumimoji="1" lang="en-US" altLang="zh-CN" dirty="0"/>
              <a:t>git</a:t>
            </a:r>
            <a:r>
              <a:rPr kumimoji="1" lang="zh-CN" altLang="en-US" dirty="0"/>
              <a:t>是一个分布式的版本控制软件</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46</a:t>
            </a:fld>
            <a:endParaRPr lang="en-US" altLang="zh-CN"/>
          </a:p>
        </p:txBody>
      </p:sp>
    </p:spTree>
    <p:extLst>
      <p:ext uri="{BB962C8B-B14F-4D97-AF65-F5344CB8AC3E}">
        <p14:creationId xmlns:p14="http://schemas.microsoft.com/office/powerpoint/2010/main" val="570157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接下来讲一下列表</a:t>
            </a:r>
            <a:endParaRPr kumimoji="1" lang="en-US" altLang="zh-CN" dirty="0"/>
          </a:p>
          <a:p>
            <a:r>
              <a:rPr kumimoji="1" lang="zh-CN" altLang="en-US" dirty="0"/>
              <a:t>无序列表就是在每一项前用</a:t>
            </a:r>
            <a:r>
              <a:rPr kumimoji="1" lang="en-US" altLang="zh-CN" dirty="0"/>
              <a:t>+</a:t>
            </a:r>
            <a:r>
              <a:rPr kumimoji="1" lang="zh-CN" altLang="en-US" dirty="0"/>
              <a:t>号来标记</a:t>
            </a:r>
            <a:endParaRPr kumimoji="1" lang="en-US" altLang="zh-CN" dirty="0"/>
          </a:p>
          <a:p>
            <a:r>
              <a:rPr kumimoji="1" lang="zh-CN" altLang="en-US" dirty="0"/>
              <a:t>有序列表是在每一项前用数字来标记</a:t>
            </a:r>
            <a:endParaRPr kumimoji="1" lang="en-US" altLang="zh-CN" dirty="0"/>
          </a:p>
          <a:p>
            <a:r>
              <a:rPr kumimoji="1" lang="zh-CN" altLang="en-US" dirty="0"/>
              <a:t>显示效果就是长下面这样</a:t>
            </a:r>
            <a:endParaRPr kumimoji="1" lang="en-US" altLang="zh-CN" dirty="0"/>
          </a:p>
          <a:p>
            <a:endParaRPr kumimoji="1" lang="en-US" altLang="zh-CN" dirty="0"/>
          </a:p>
          <a:p>
            <a:r>
              <a:rPr kumimoji="1" lang="zh-CN" altLang="en-US" dirty="0"/>
              <a:t>如果我们要列举一些条款，或者给出一些操作步骤的时候，列表会用得比较多</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82</a:t>
            </a:fld>
            <a:endParaRPr lang="en-US" altLang="zh-CN"/>
          </a:p>
        </p:txBody>
      </p:sp>
    </p:spTree>
    <p:extLst>
      <p:ext uri="{BB962C8B-B14F-4D97-AF65-F5344CB8AC3E}">
        <p14:creationId xmlns:p14="http://schemas.microsoft.com/office/powerpoint/2010/main" val="3966605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然后是引用，它没有跳转或者链接的功能，只是有一个显示效果让别人知道这是在引用某一段文字</a:t>
            </a:r>
            <a:endParaRPr kumimoji="1" lang="en-US" altLang="zh-CN" dirty="0"/>
          </a:p>
          <a:p>
            <a:endParaRPr kumimoji="1" lang="en-US" altLang="zh-CN" dirty="0"/>
          </a:p>
          <a:p>
            <a:r>
              <a:rPr kumimoji="1" lang="zh-CN" altLang="en-US" dirty="0"/>
              <a:t>接下来是代码块的显示，这个大家在作业题面上已经看到过很多了</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83</a:t>
            </a:fld>
            <a:endParaRPr lang="en-US" altLang="zh-CN"/>
          </a:p>
        </p:txBody>
      </p:sp>
    </p:spTree>
    <p:extLst>
      <p:ext uri="{BB962C8B-B14F-4D97-AF65-F5344CB8AC3E}">
        <p14:creationId xmlns:p14="http://schemas.microsoft.com/office/powerpoint/2010/main" val="4149851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然后介绍一下链接的语法，这个方括号里面的文字是这个链接实际显示的文字，后面圆括号里面的是链接的地址，我们</a:t>
            </a:r>
            <a:r>
              <a:rPr kumimoji="1" lang="en-US" altLang="zh-CN" dirty="0" err="1"/>
              <a:t>oj</a:t>
            </a:r>
            <a:r>
              <a:rPr kumimoji="1" lang="zh-CN" altLang="en-US" dirty="0"/>
              <a:t>题面上的下载链接用的就是这个语法</a:t>
            </a:r>
            <a:endParaRPr kumimoji="1" lang="en-US" altLang="zh-CN" dirty="0"/>
          </a:p>
          <a:p>
            <a:endParaRPr kumimoji="1" lang="en-US" altLang="zh-CN" dirty="0"/>
          </a:p>
          <a:p>
            <a:r>
              <a:rPr kumimoji="1" lang="en-US" altLang="zh-CN" dirty="0"/>
              <a:t>Markdown</a:t>
            </a:r>
            <a:r>
              <a:rPr kumimoji="1" lang="zh-CN" altLang="en-US" dirty="0"/>
              <a:t>还允许插入图片，语法跟链接其实很像，圆括号里面是图片的路径，可以是图片的网址或者本地路径，如果图片没找到，就显示方括号里面的文字</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84</a:t>
            </a:fld>
            <a:endParaRPr lang="en-US" altLang="zh-CN"/>
          </a:p>
        </p:txBody>
      </p:sp>
    </p:spTree>
    <p:extLst>
      <p:ext uri="{BB962C8B-B14F-4D97-AF65-F5344CB8AC3E}">
        <p14:creationId xmlns:p14="http://schemas.microsoft.com/office/powerpoint/2010/main" val="42798280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这个是表哥的语法</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85</a:t>
            </a:fld>
            <a:endParaRPr lang="en-US" altLang="zh-CN"/>
          </a:p>
        </p:txBody>
      </p:sp>
    </p:spTree>
    <p:extLst>
      <p:ext uri="{BB962C8B-B14F-4D97-AF65-F5344CB8AC3E}">
        <p14:creationId xmlns:p14="http://schemas.microsoft.com/office/powerpoint/2010/main" val="25695918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还允许插入公式</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86</a:t>
            </a:fld>
            <a:endParaRPr lang="en-US" altLang="zh-CN"/>
          </a:p>
        </p:txBody>
      </p:sp>
    </p:spTree>
    <p:extLst>
      <p:ext uri="{BB962C8B-B14F-4D97-AF65-F5344CB8AC3E}">
        <p14:creationId xmlns:p14="http://schemas.microsoft.com/office/powerpoint/2010/main" val="13333327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Markdown</a:t>
            </a:r>
            <a:r>
              <a:rPr kumimoji="1" lang="zh-CN" altLang="en-US" dirty="0"/>
              <a:t>是支持</a:t>
            </a:r>
            <a:r>
              <a:rPr kumimoji="1" lang="en-US" altLang="zh-CN" dirty="0"/>
              <a:t>html</a:t>
            </a:r>
            <a:r>
              <a:rPr kumimoji="1" lang="zh-CN" altLang="en-US" dirty="0"/>
              <a:t>代码的，还有很多其它特性没有介绍到，大家回去以后可以自行探索一下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87</a:t>
            </a:fld>
            <a:endParaRPr lang="en-US" altLang="zh-CN"/>
          </a:p>
        </p:txBody>
      </p:sp>
    </p:spTree>
    <p:extLst>
      <p:ext uri="{BB962C8B-B14F-4D97-AF65-F5344CB8AC3E}">
        <p14:creationId xmlns:p14="http://schemas.microsoft.com/office/powerpoint/2010/main" val="146632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说到版本控制，好像一些同学有过这样的经历，本来没有</a:t>
            </a:r>
            <a:r>
              <a:rPr kumimoji="1" lang="en-US" altLang="zh-CN" dirty="0"/>
              <a:t>bug</a:t>
            </a:r>
            <a:r>
              <a:rPr kumimoji="1" lang="zh-CN" altLang="en-US" dirty="0"/>
              <a:t>的程序，改着改着突然就有</a:t>
            </a:r>
            <a:r>
              <a:rPr kumimoji="1" lang="en-US" altLang="zh-CN" dirty="0"/>
              <a:t>bug</a:t>
            </a:r>
            <a:r>
              <a:rPr kumimoji="1" lang="zh-CN" altLang="en-US" dirty="0"/>
              <a:t>了，也不知道改了哪里，或者本来有</a:t>
            </a:r>
            <a:r>
              <a:rPr kumimoji="1" lang="en-US" altLang="zh-CN" dirty="0"/>
              <a:t>bug</a:t>
            </a:r>
            <a:r>
              <a:rPr kumimoji="1" lang="zh-CN" altLang="en-US" dirty="0"/>
              <a:t>的程序，改着改着突然就变好了，也不知道是怎么变好的，大家也可能曾经试过手动版本控制，比方说写稿的时候，初稿的名字还很正常，改一遍就在后面标记一些字，改到后面没词，也不想再改了，就标记再改是狗，后来发现还真是狗，这样的手动版本控制只是记录了每一个版本的文件，改得越多，你越记不住哪一个改动发生在哪一次的版本迭代中，回过头去看的话效率很低</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47</a:t>
            </a:fld>
            <a:endParaRPr lang="en-US" altLang="zh-CN"/>
          </a:p>
        </p:txBody>
      </p:sp>
    </p:spTree>
    <p:extLst>
      <p:ext uri="{BB962C8B-B14F-4D97-AF65-F5344CB8AC3E}">
        <p14:creationId xmlns:p14="http://schemas.microsoft.com/office/powerpoint/2010/main" val="131468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那么利用版本控制软件，我们可以很方便地知道。。。</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48</a:t>
            </a:fld>
            <a:endParaRPr lang="en-US" altLang="zh-CN"/>
          </a:p>
        </p:txBody>
      </p:sp>
    </p:spTree>
    <p:extLst>
      <p:ext uri="{BB962C8B-B14F-4D97-AF65-F5344CB8AC3E}">
        <p14:creationId xmlns:p14="http://schemas.microsoft.com/office/powerpoint/2010/main" val="3153069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这节课介绍的版本控制软件叫</a:t>
            </a:r>
            <a:r>
              <a:rPr kumimoji="1" lang="en-US" altLang="zh-CN" dirty="0"/>
              <a:t>git</a:t>
            </a:r>
            <a:r>
              <a:rPr kumimoji="1" lang="zh-CN" altLang="en-US" dirty="0"/>
              <a:t>，通过</a:t>
            </a:r>
            <a:r>
              <a:rPr kumimoji="1" lang="en-US" altLang="zh-CN" dirty="0"/>
              <a:t>git</a:t>
            </a:r>
            <a:r>
              <a:rPr kumimoji="1" lang="zh-CN" altLang="en-US" dirty="0"/>
              <a:t> </a:t>
            </a:r>
            <a:r>
              <a:rPr kumimoji="1" lang="en-US" altLang="zh-CN" dirty="0"/>
              <a:t>history</a:t>
            </a:r>
            <a:r>
              <a:rPr kumimoji="1" lang="zh-CN" altLang="en-US" dirty="0"/>
              <a:t>这个命令，我们可以看到整个的版本迭代历史，另外对于一个大项目，我们可能需要多人的协作开发，那么就可以用</a:t>
            </a:r>
            <a:r>
              <a:rPr kumimoji="1" lang="en-US" altLang="zh-CN" dirty="0"/>
              <a:t>git</a:t>
            </a:r>
            <a:r>
              <a:rPr kumimoji="1" lang="zh-CN" altLang="en-US" dirty="0"/>
              <a:t> </a:t>
            </a:r>
            <a:r>
              <a:rPr kumimoji="1" lang="en-US" altLang="zh-CN" dirty="0"/>
              <a:t>branch</a:t>
            </a:r>
            <a:r>
              <a:rPr kumimoji="1" lang="zh-CN" altLang="en-US" dirty="0"/>
              <a:t>这个命令，开辟一条或者多条迭代支线，分别去实现一些功能模块，实现好了以后可以合并到主线上，在合并之前，支线之间，以及主线和直线之间都是互不干扰的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49</a:t>
            </a:fld>
            <a:endParaRPr lang="en-US" altLang="zh-CN"/>
          </a:p>
        </p:txBody>
      </p:sp>
    </p:spTree>
    <p:extLst>
      <p:ext uri="{BB962C8B-B14F-4D97-AF65-F5344CB8AC3E}">
        <p14:creationId xmlns:p14="http://schemas.microsoft.com/office/powerpoint/2010/main" val="4271428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那么用</a:t>
            </a:r>
            <a:r>
              <a:rPr kumimoji="1" lang="en-US" altLang="zh-CN" dirty="0"/>
              <a:t>git</a:t>
            </a:r>
            <a:r>
              <a:rPr kumimoji="1" lang="zh-CN" altLang="en-US" dirty="0"/>
              <a:t>管理起来的项目文件夹是一个</a:t>
            </a:r>
            <a:r>
              <a:rPr kumimoji="1" lang="en-US" altLang="zh-CN" dirty="0"/>
              <a:t>git</a:t>
            </a:r>
            <a:r>
              <a:rPr kumimoji="1" lang="zh-CN" altLang="en-US" dirty="0"/>
              <a:t>仓库，</a:t>
            </a:r>
            <a:r>
              <a:rPr kumimoji="1" lang="en-US" altLang="zh-CN" dirty="0"/>
              <a:t>git</a:t>
            </a:r>
            <a:r>
              <a:rPr kumimoji="1" lang="zh-CN" altLang="en-US" dirty="0"/>
              <a:t>能够跟踪项目里的所有文件的修改、删除操作，任何时刻都可以查看或者还原过去的某个历史版本</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50</a:t>
            </a:fld>
            <a:endParaRPr lang="en-US" altLang="zh-CN"/>
          </a:p>
        </p:txBody>
      </p:sp>
    </p:spTree>
    <p:extLst>
      <p:ext uri="{BB962C8B-B14F-4D97-AF65-F5344CB8AC3E}">
        <p14:creationId xmlns:p14="http://schemas.microsoft.com/office/powerpoint/2010/main" val="867887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接下来讲一下怎么使用</a:t>
            </a:r>
            <a:r>
              <a:rPr kumimoji="1" lang="en-US" altLang="zh-CN" dirty="0"/>
              <a:t>git</a:t>
            </a:r>
          </a:p>
          <a:p>
            <a:r>
              <a:rPr kumimoji="1" lang="zh-CN" altLang="en-US" dirty="0"/>
              <a:t>首先我们创建好一个新的文件夹，比方说这里的</a:t>
            </a:r>
            <a:r>
              <a:rPr kumimoji="1" lang="en-US" altLang="zh-CN" dirty="0" err="1"/>
              <a:t>oop</a:t>
            </a:r>
            <a:r>
              <a:rPr kumimoji="1" lang="en-US" altLang="zh-CN" dirty="0"/>
              <a:t>-git</a:t>
            </a:r>
            <a:r>
              <a:rPr kumimoji="1" lang="zh-CN" altLang="en-US" dirty="0"/>
              <a:t>，然后在这个文件夹的路径下运行</a:t>
            </a:r>
            <a:r>
              <a:rPr kumimoji="1" lang="en-US" altLang="zh-CN" dirty="0"/>
              <a:t>git</a:t>
            </a:r>
            <a:r>
              <a:rPr kumimoji="1" lang="zh-CN" altLang="en-US" dirty="0"/>
              <a:t> </a:t>
            </a:r>
            <a:r>
              <a:rPr kumimoji="1" lang="en-US" altLang="zh-CN" dirty="0" err="1"/>
              <a:t>init</a:t>
            </a:r>
            <a:r>
              <a:rPr kumimoji="1" lang="zh-CN" altLang="en-US" dirty="0"/>
              <a:t>命令，这就在本地建好了一个</a:t>
            </a:r>
            <a:r>
              <a:rPr kumimoji="1" lang="en-US" altLang="zh-CN" dirty="0"/>
              <a:t>git</a:t>
            </a:r>
            <a:r>
              <a:rPr kumimoji="1" lang="zh-CN" altLang="en-US" dirty="0"/>
              <a:t>仓库了</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51</a:t>
            </a:fld>
            <a:endParaRPr lang="en-US" altLang="zh-CN"/>
          </a:p>
        </p:txBody>
      </p:sp>
    </p:spTree>
    <p:extLst>
      <p:ext uri="{BB962C8B-B14F-4D97-AF65-F5344CB8AC3E}">
        <p14:creationId xmlns:p14="http://schemas.microsoft.com/office/powerpoint/2010/main" val="397298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lp.csai.tsinghua.edu.cn/" TargetMode="External"/><Relationship Id="rId2" Type="http://schemas.openxmlformats.org/officeDocument/2006/relationships/hyperlink" Target="mailto:liuzy@tsinghua.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mailto:git@github...gi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ww.liaoxuefeng.com/wiki/896043488029600" TargetMode="External"/><Relationship Id="rId4" Type="http://schemas.openxmlformats.org/officeDocument/2006/relationships/hyperlink" Target="https://git-scm.com/book/zh/v2"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dirty="0">
                <a:solidFill>
                  <a:srgbClr val="0066CC"/>
                </a:solidFill>
              </a:rPr>
              <a:t>课程复习与实用技巧</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a:extLst>
              <a:ext uri="{FF2B5EF4-FFF2-40B4-BE49-F238E27FC236}">
                <a16:creationId xmlns:a16="http://schemas.microsoft.com/office/drawing/2014/main" id="{5E35C2A5-D874-1F61-F725-CBEB4AAD99AE}"/>
              </a:ext>
            </a:extLst>
          </p:cNvPr>
          <p:cNvSpPr>
            <a:spLocks noGrp="1"/>
          </p:cNvSpPr>
          <p:nvPr>
            <p:ph type="subTitle" idx="1"/>
          </p:nvPr>
        </p:nvSpPr>
        <p:spPr>
          <a:xfrm>
            <a:off x="1040396" y="4509120"/>
            <a:ext cx="7128296" cy="2232248"/>
          </a:xfrm>
        </p:spPr>
        <p:txBody>
          <a:bodyPr/>
          <a:lstStyle/>
          <a:p>
            <a:r>
              <a:rPr lang="zh-CN" altLang="en-US" sz="3600" b="1" dirty="0"/>
              <a:t>刘知远</a:t>
            </a:r>
            <a:r>
              <a:rPr lang="zh-CN" altLang="en-US" sz="2800" b="1" dirty="0"/>
              <a:t> </a:t>
            </a:r>
            <a:endParaRPr lang="en-US" altLang="zh-CN" sz="2800" b="1" dirty="0"/>
          </a:p>
          <a:p>
            <a:r>
              <a:rPr lang="en-US" altLang="zh-CN" sz="2800" b="1" dirty="0">
                <a:hlinkClick r:id="rId2"/>
              </a:rPr>
              <a:t>liuzy@tsinghua.edu.cn</a:t>
            </a:r>
            <a:endParaRPr lang="en-US" altLang="zh-CN" sz="2800" b="1" dirty="0"/>
          </a:p>
          <a:p>
            <a:r>
              <a:rPr lang="en-US" altLang="zh-CN" sz="2800" b="1" dirty="0">
                <a:hlinkClick r:id="rId3"/>
              </a:rPr>
              <a:t>https://nlp.csai.tsinghua.edu.cn/</a:t>
            </a:r>
            <a:endParaRPr lang="en-US" altLang="zh-CN" sz="2800" b="1" dirty="0"/>
          </a:p>
          <a:p>
            <a:r>
              <a:rPr lang="zh-CN" altLang="en-US" sz="2800" b="1" dirty="0"/>
              <a:t>课程团队：刘知远 黄民烈 任炬</a:t>
            </a:r>
            <a:endParaRPr lang="zh-CN" altLang="en-US" b="1" dirty="0"/>
          </a:p>
        </p:txBody>
      </p:sp>
    </p:spTree>
    <p:extLst>
      <p:ext uri="{BB962C8B-B14F-4D97-AF65-F5344CB8AC3E}">
        <p14:creationId xmlns:p14="http://schemas.microsoft.com/office/powerpoint/2010/main" val="243992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基础知识</a:t>
            </a:r>
          </a:p>
        </p:txBody>
      </p:sp>
      <p:sp>
        <p:nvSpPr>
          <p:cNvPr id="3" name="内容占位符 2"/>
          <p:cNvSpPr>
            <a:spLocks noGrp="1"/>
          </p:cNvSpPr>
          <p:nvPr>
            <p:ph idx="1"/>
          </p:nvPr>
        </p:nvSpPr>
        <p:spPr>
          <a:xfrm>
            <a:off x="548097" y="1442195"/>
            <a:ext cx="8047806" cy="4749029"/>
          </a:xfrm>
        </p:spPr>
        <p:txBody>
          <a:bodyPr/>
          <a:lstStyle/>
          <a:p>
            <a:r>
              <a:rPr kumimoji="1" lang="zh-CN" altLang="en-US" dirty="0"/>
              <a:t>其他</a:t>
            </a:r>
            <a:endParaRPr kumimoji="1" lang="en-US" altLang="zh-CN" dirty="0"/>
          </a:p>
          <a:p>
            <a:pPr lvl="1"/>
            <a:r>
              <a:rPr kumimoji="1" lang="zh-CN" altLang="en-US" dirty="0"/>
              <a:t>空指针：</a:t>
            </a:r>
            <a:r>
              <a:rPr kumimoji="1" lang="en-US" altLang="zh-CN" dirty="0"/>
              <a:t>NULL</a:t>
            </a:r>
            <a:r>
              <a:rPr kumimoji="1" lang="zh-CN" altLang="en-US" dirty="0"/>
              <a:t> </a:t>
            </a:r>
            <a:r>
              <a:rPr kumimoji="1" lang="en-US" altLang="zh-CN" dirty="0"/>
              <a:t>vs.</a:t>
            </a:r>
            <a:r>
              <a:rPr kumimoji="1" lang="zh-CN" altLang="en-US" dirty="0"/>
              <a:t> </a:t>
            </a:r>
            <a:r>
              <a:rPr kumimoji="1" lang="en-US" altLang="zh-CN" dirty="0" err="1"/>
              <a:t>nullptr</a:t>
            </a:r>
            <a:endParaRPr kumimoji="1" lang="en-US" altLang="zh-CN" dirty="0"/>
          </a:p>
          <a:p>
            <a:pPr lvl="1"/>
            <a:r>
              <a:rPr kumimoji="1" lang="en-US" altLang="zh-CN" dirty="0"/>
              <a:t>auto</a:t>
            </a:r>
            <a:r>
              <a:rPr kumimoji="1" lang="zh-CN" altLang="en-US" dirty="0"/>
              <a:t>关键字</a:t>
            </a:r>
            <a:endParaRPr kumimoji="1" lang="en-US" altLang="zh-CN" dirty="0"/>
          </a:p>
          <a:p>
            <a:pPr lvl="2"/>
            <a:r>
              <a:rPr kumimoji="1" lang="zh-CN" altLang="en-US" dirty="0"/>
              <a:t>代替冗长的类型声明，需根据上下文进行推导</a:t>
            </a:r>
            <a:endParaRPr kumimoji="1" lang="en-US" altLang="zh-CN" dirty="0"/>
          </a:p>
          <a:p>
            <a:pPr lvl="1"/>
            <a:r>
              <a:rPr kumimoji="1" lang="en-US" altLang="zh-CN" dirty="0" err="1"/>
              <a:t>decltype</a:t>
            </a:r>
            <a:r>
              <a:rPr kumimoji="1" lang="zh-CN" altLang="en-US" dirty="0"/>
              <a:t>关键字</a:t>
            </a:r>
            <a:endParaRPr kumimoji="1" lang="en-US" altLang="zh-CN" dirty="0"/>
          </a:p>
          <a:p>
            <a:pPr lvl="2"/>
            <a:r>
              <a:rPr lang="en-US" altLang="zh-CN" dirty="0" err="1"/>
              <a:t>auto+decltype</a:t>
            </a:r>
            <a:r>
              <a:rPr lang="zh-CN" altLang="en-US" dirty="0"/>
              <a:t>追踪返回类型</a:t>
            </a:r>
            <a:endParaRPr lang="en-US" altLang="zh-CN" dirty="0"/>
          </a:p>
          <a:p>
            <a:pPr lvl="1"/>
            <a:r>
              <a:rPr kumimoji="1" lang="zh-CN" altLang="en-US" dirty="0"/>
              <a:t>内联函数</a:t>
            </a:r>
            <a:endParaRPr kumimoji="1" lang="en-US" altLang="zh-CN" dirty="0"/>
          </a:p>
          <a:p>
            <a:pPr lvl="2"/>
            <a:r>
              <a:rPr kumimoji="1" lang="zh-CN" altLang="en-US" dirty="0"/>
              <a:t>提高程序运行效率</a:t>
            </a:r>
            <a:endParaRPr kumimoji="1" lang="en-US" altLang="zh-CN" dirty="0"/>
          </a:p>
          <a:p>
            <a:pPr lvl="2"/>
            <a:endParaRPr kumimoji="1" lang="en-US" altLang="zh-CN" dirty="0"/>
          </a:p>
          <a:p>
            <a:pPr lvl="1"/>
            <a:endParaRPr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39DF4-EC7B-44C7-9EBE-882DD0FA1B8A}"/>
              </a:ext>
            </a:extLst>
          </p:cNvPr>
          <p:cNvSpPr>
            <a:spLocks noGrp="1"/>
          </p:cNvSpPr>
          <p:nvPr>
            <p:ph type="title"/>
          </p:nvPr>
        </p:nvSpPr>
        <p:spPr/>
        <p:txBody>
          <a:bodyPr/>
          <a:lstStyle/>
          <a:p>
            <a:r>
              <a:rPr lang="zh-CN" altLang="en-US" dirty="0"/>
              <a:t>类和对象基础</a:t>
            </a:r>
          </a:p>
        </p:txBody>
      </p:sp>
      <p:sp>
        <p:nvSpPr>
          <p:cNvPr id="3" name="内容占位符 2">
            <a:extLst>
              <a:ext uri="{FF2B5EF4-FFF2-40B4-BE49-F238E27FC236}">
                <a16:creationId xmlns:a16="http://schemas.microsoft.com/office/drawing/2014/main" id="{6FFFD2D9-955C-49F6-AE5D-A07165B9C499}"/>
              </a:ext>
            </a:extLst>
          </p:cNvPr>
          <p:cNvSpPr>
            <a:spLocks noGrp="1"/>
          </p:cNvSpPr>
          <p:nvPr>
            <p:ph idx="1"/>
          </p:nvPr>
        </p:nvSpPr>
        <p:spPr/>
        <p:txBody>
          <a:bodyPr/>
          <a:lstStyle/>
          <a:p>
            <a:r>
              <a:rPr kumimoji="1" lang="zh-CN" altLang="en-US" sz="2800" dirty="0"/>
              <a:t>类（</a:t>
            </a:r>
            <a:r>
              <a:rPr kumimoji="1" lang="en-US" altLang="zh-CN" sz="2800" dirty="0"/>
              <a:t>class</a:t>
            </a:r>
            <a:r>
              <a:rPr kumimoji="1" lang="zh-CN" altLang="en-US" sz="2800" dirty="0"/>
              <a:t>）</a:t>
            </a:r>
            <a:r>
              <a:rPr kumimoji="1" lang="en-US" altLang="zh-CN" sz="2800" dirty="0"/>
              <a:t>=</a:t>
            </a:r>
            <a:r>
              <a:rPr kumimoji="1" lang="en-US" altLang="zh-TW" sz="2800" dirty="0"/>
              <a:t> </a:t>
            </a:r>
            <a:r>
              <a:rPr kumimoji="1" lang="zh-CN" altLang="en-US" sz="2800" dirty="0"/>
              <a:t>“</a:t>
            </a:r>
            <a:r>
              <a:rPr kumimoji="1" lang="zh-TW" altLang="en-US" sz="2800" dirty="0"/>
              <a:t>属性</a:t>
            </a:r>
            <a:r>
              <a:rPr kumimoji="1" lang="en-US" altLang="zh-CN" sz="2800" dirty="0"/>
              <a:t>/</a:t>
            </a:r>
            <a:r>
              <a:rPr kumimoji="1" lang="zh-CN" altLang="en-US" sz="2800" dirty="0"/>
              <a:t>数据” </a:t>
            </a:r>
            <a:r>
              <a:rPr kumimoji="1" lang="en-US" altLang="zh-CN" sz="2800" dirty="0"/>
              <a:t>+</a:t>
            </a:r>
            <a:r>
              <a:rPr kumimoji="1" lang="zh-CN" altLang="en-US" sz="2800" dirty="0"/>
              <a:t> “服务</a:t>
            </a:r>
            <a:r>
              <a:rPr kumimoji="1" lang="en-US" altLang="zh-CN" sz="2800" dirty="0"/>
              <a:t>/</a:t>
            </a:r>
            <a:r>
              <a:rPr kumimoji="1" lang="zh-CN" altLang="en-US" sz="2800" dirty="0"/>
              <a:t>函数”</a:t>
            </a:r>
          </a:p>
          <a:p>
            <a:r>
              <a:rPr lang="zh-CN" altLang="en-US" dirty="0"/>
              <a:t>在头文件中声明类，在实现文件中定义成员函数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内容占位符 2">
            <a:extLst>
              <a:ext uri="{FF2B5EF4-FFF2-40B4-BE49-F238E27FC236}">
                <a16:creationId xmlns:a16="http://schemas.microsoft.com/office/drawing/2014/main" id="{8651E75B-1374-4C62-A289-084FE140CDAB}"/>
              </a:ext>
            </a:extLst>
          </p:cNvPr>
          <p:cNvSpPr txBox="1"/>
          <p:nvPr/>
        </p:nvSpPr>
        <p:spPr bwMode="auto">
          <a:xfrm>
            <a:off x="1331640" y="2708919"/>
            <a:ext cx="3096344" cy="3096345"/>
          </a:xfrm>
          <a:prstGeom prst="rect">
            <a:avLst/>
          </a:prstGeom>
          <a:noFill/>
          <a:ln w="127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1600" dirty="0">
                <a:solidFill>
                  <a:schemeClr val="tx1"/>
                </a:solidFill>
              </a:rPr>
              <a:t>// </a:t>
            </a:r>
            <a:r>
              <a:rPr kumimoji="1" lang="en-US" altLang="zh-CN" sz="1600" dirty="0" err="1">
                <a:solidFill>
                  <a:srgbClr val="FF0000"/>
                </a:solidFill>
              </a:rPr>
              <a:t>matrix.h</a:t>
            </a:r>
            <a:endParaRPr kumimoji="1" lang="en-US" altLang="zh-CN" sz="1600" dirty="0">
              <a:solidFill>
                <a:srgbClr val="FF0000"/>
              </a:solidFill>
            </a:endParaRPr>
          </a:p>
          <a:p>
            <a:pPr marL="0" indent="0" defTabSz="914400" eaLnBrk="1" hangingPunct="1">
              <a:buFont typeface="Wingdings" panose="05000000000000000000" pitchFamily="2" charset="2"/>
              <a:buNone/>
            </a:pPr>
            <a:r>
              <a:rPr kumimoji="1" lang="en-US" altLang="zh-CN" sz="1600" dirty="0">
                <a:solidFill>
                  <a:srgbClr val="C00000"/>
                </a:solidFill>
              </a:rPr>
              <a:t>#</a:t>
            </a:r>
            <a:r>
              <a:rPr kumimoji="1" lang="en-US" altLang="zh-CN" sz="1600" dirty="0" err="1">
                <a:solidFill>
                  <a:srgbClr val="C00000"/>
                </a:solidFill>
              </a:rPr>
              <a:t>ifndef</a:t>
            </a:r>
            <a:r>
              <a:rPr kumimoji="1" lang="en-US" altLang="zh-CN" sz="1600" dirty="0">
                <a:solidFill>
                  <a:srgbClr val="C00000"/>
                </a:solidFill>
              </a:rPr>
              <a:t> </a:t>
            </a:r>
            <a:r>
              <a:rPr kumimoji="1" lang="en-US" altLang="zh-CN" sz="1600" dirty="0">
                <a:solidFill>
                  <a:schemeClr val="tx1"/>
                </a:solidFill>
              </a:rPr>
              <a:t>MATRIX_H</a:t>
            </a:r>
          </a:p>
          <a:p>
            <a:pPr marL="0" indent="0" defTabSz="914400" eaLnBrk="1" hangingPunct="1">
              <a:buFont typeface="Wingdings" panose="05000000000000000000" pitchFamily="2" charset="2"/>
              <a:buNone/>
            </a:pPr>
            <a:r>
              <a:rPr kumimoji="1" lang="en-US" altLang="zh-CN" sz="1600" dirty="0">
                <a:solidFill>
                  <a:srgbClr val="C00000"/>
                </a:solidFill>
              </a:rPr>
              <a:t>#define</a:t>
            </a:r>
            <a:r>
              <a:rPr kumimoji="1" lang="en-US" altLang="zh-CN" sz="1600" dirty="0">
                <a:solidFill>
                  <a:schemeClr val="tx1"/>
                </a:solidFill>
              </a:rPr>
              <a:t> MATRIX_H</a:t>
            </a:r>
          </a:p>
          <a:p>
            <a:pPr marL="0" indent="0" defTabSz="914400" eaLnBrk="1" hangingPunct="1">
              <a:buFont typeface="Wingdings" panose="05000000000000000000" pitchFamily="2" charset="2"/>
              <a:buNone/>
            </a:pPr>
            <a:r>
              <a:rPr kumimoji="1" lang="en-US" altLang="zh-CN" sz="1600" dirty="0">
                <a:solidFill>
                  <a:srgbClr val="C00000"/>
                </a:solidFill>
              </a:rPr>
              <a:t>class</a:t>
            </a:r>
            <a:r>
              <a:rPr kumimoji="1" lang="en-US" altLang="zh-CN" sz="1600" dirty="0">
                <a:solidFill>
                  <a:schemeClr val="tx1"/>
                </a:solidFill>
              </a:rPr>
              <a:t> Matrix</a:t>
            </a:r>
            <a:r>
              <a:rPr kumimoji="1" lang="zh-CN" altLang="en-US" sz="1600" dirty="0">
                <a:solidFill>
                  <a:schemeClr val="tx1"/>
                </a:solidFill>
              </a:rPr>
              <a:t> </a:t>
            </a: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zh-CN" altLang="en-US" sz="1600" dirty="0">
                <a:solidFill>
                  <a:schemeClr val="tx1"/>
                </a:solidFill>
              </a:rPr>
              <a:t>    </a:t>
            </a:r>
            <a:r>
              <a:rPr kumimoji="1" lang="en-US" altLang="zh-CN" sz="1600" dirty="0">
                <a:solidFill>
                  <a:srgbClr val="C00000"/>
                </a:solidFill>
              </a:rPr>
              <a:t>int</a:t>
            </a:r>
            <a:r>
              <a:rPr kumimoji="1" lang="en-US" altLang="zh-CN" sz="1600" dirty="0">
                <a:solidFill>
                  <a:schemeClr val="tx1"/>
                </a:solidFill>
              </a:rPr>
              <a:t> data[6][6];</a:t>
            </a:r>
          </a:p>
          <a:p>
            <a:pPr marL="0" indent="0" defTabSz="914400" eaLnBrk="1" hangingPunct="1">
              <a:buFont typeface="Wingdings" panose="05000000000000000000" pitchFamily="2" charset="2"/>
              <a:buNone/>
            </a:pPr>
            <a:r>
              <a:rPr kumimoji="1" lang="en-US" altLang="zh-CN" sz="1600" dirty="0">
                <a:solidFill>
                  <a:srgbClr val="C00000"/>
                </a:solidFill>
              </a:rPr>
              <a:t>public</a:t>
            </a: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zh-CN" altLang="en-US" sz="1600" dirty="0">
                <a:solidFill>
                  <a:schemeClr val="tx1"/>
                </a:solidFill>
              </a:rPr>
              <a:t>    </a:t>
            </a:r>
            <a:r>
              <a:rPr kumimoji="1" lang="en-US" altLang="zh-CN" sz="1600" dirty="0">
                <a:solidFill>
                  <a:srgbClr val="C00000"/>
                </a:solidFill>
              </a:rPr>
              <a:t>void</a:t>
            </a:r>
            <a:r>
              <a:rPr kumimoji="1" lang="en-US" altLang="zh-CN" sz="1600" dirty="0">
                <a:solidFill>
                  <a:schemeClr val="tx1"/>
                </a:solidFill>
              </a:rPr>
              <a:t> fill(</a:t>
            </a:r>
            <a:r>
              <a:rPr kumimoji="1" lang="en-US" altLang="zh-CN" sz="1600" dirty="0">
                <a:solidFill>
                  <a:srgbClr val="C00000"/>
                </a:solidFill>
              </a:rPr>
              <a:t>char</a:t>
            </a:r>
            <a:r>
              <a:rPr kumimoji="1" lang="en-US" altLang="zh-CN" sz="1600" dirty="0">
                <a:solidFill>
                  <a:schemeClr val="tx1"/>
                </a:solidFill>
              </a:rPr>
              <a:t> </a:t>
            </a:r>
            <a:r>
              <a:rPr kumimoji="1" lang="en-US" altLang="zh-CN" sz="1600" dirty="0" err="1">
                <a:solidFill>
                  <a:schemeClr val="tx1"/>
                </a:solidFill>
              </a:rPr>
              <a:t>dir</a:t>
            </a: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en-US" altLang="zh-CN" sz="1600" dirty="0">
                <a:solidFill>
                  <a:srgbClr val="C00000"/>
                </a:solidFill>
              </a:rPr>
              <a:t>#</a:t>
            </a:r>
            <a:r>
              <a:rPr kumimoji="1" lang="en-US" altLang="zh-CN" sz="1600" dirty="0" err="1">
                <a:solidFill>
                  <a:srgbClr val="C00000"/>
                </a:solidFill>
              </a:rPr>
              <a:t>endif</a:t>
            </a:r>
            <a:r>
              <a:rPr kumimoji="1" lang="en-US" altLang="zh-CN" sz="1600" dirty="0">
                <a:solidFill>
                  <a:schemeClr val="tx1"/>
                </a:solidFill>
              </a:rPr>
              <a:t> </a:t>
            </a:r>
            <a:endParaRPr kumimoji="1" lang="zh-CN" altLang="en-US" sz="1600" dirty="0">
              <a:solidFill>
                <a:schemeClr val="tx1"/>
              </a:solidFill>
            </a:endParaRPr>
          </a:p>
        </p:txBody>
      </p:sp>
      <p:sp>
        <p:nvSpPr>
          <p:cNvPr id="5" name="内容占位符 2">
            <a:extLst>
              <a:ext uri="{FF2B5EF4-FFF2-40B4-BE49-F238E27FC236}">
                <a16:creationId xmlns:a16="http://schemas.microsoft.com/office/drawing/2014/main" id="{C59297E1-7EB3-4EC5-B005-75D966DAA6AD}"/>
              </a:ext>
            </a:extLst>
          </p:cNvPr>
          <p:cNvSpPr txBox="1"/>
          <p:nvPr/>
        </p:nvSpPr>
        <p:spPr bwMode="auto">
          <a:xfrm>
            <a:off x="4427984" y="2708920"/>
            <a:ext cx="3528392" cy="3096344"/>
          </a:xfrm>
          <a:prstGeom prst="rect">
            <a:avLst/>
          </a:prstGeom>
          <a:noFill/>
          <a:ln w="127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1600" dirty="0">
                <a:solidFill>
                  <a:schemeClr val="tx1"/>
                </a:solidFill>
              </a:rPr>
              <a:t>// </a:t>
            </a:r>
            <a:r>
              <a:rPr kumimoji="1" lang="en-US" altLang="zh-CN" sz="1600" dirty="0">
                <a:solidFill>
                  <a:srgbClr val="FF0000"/>
                </a:solidFill>
              </a:rPr>
              <a:t>matrix.cpp</a:t>
            </a:r>
          </a:p>
          <a:p>
            <a:pPr marL="0" indent="0" defTabSz="914400" eaLnBrk="1" hangingPunct="1">
              <a:buFont typeface="Wingdings" panose="05000000000000000000" pitchFamily="2" charset="2"/>
              <a:buNone/>
            </a:pPr>
            <a:r>
              <a:rPr kumimoji="1" lang="en-US" altLang="zh-CN" sz="1600" dirty="0">
                <a:solidFill>
                  <a:srgbClr val="C00000"/>
                </a:solidFill>
              </a:rPr>
              <a:t>#include</a:t>
            </a:r>
            <a:r>
              <a:rPr kumimoji="1" lang="en-US" altLang="zh-CN" sz="1600" dirty="0">
                <a:solidFill>
                  <a:schemeClr val="tx1"/>
                </a:solidFill>
              </a:rPr>
              <a:t> "</a:t>
            </a:r>
            <a:r>
              <a:rPr kumimoji="1" lang="en-US" altLang="zh-CN" sz="1600" dirty="0" err="1">
                <a:solidFill>
                  <a:schemeClr val="tx1"/>
                </a:solidFill>
              </a:rPr>
              <a:t>matrix.h</a:t>
            </a:r>
            <a:r>
              <a:rPr kumimoji="1" lang="en-US" altLang="zh-CN" sz="1600" dirty="0">
                <a:solidFill>
                  <a:schemeClr val="tx1"/>
                </a:solidFill>
              </a:rPr>
              <a:t>"</a:t>
            </a:r>
          </a:p>
          <a:p>
            <a:pPr marL="0" indent="0" defTabSz="914400" eaLnBrk="1" hangingPunct="1">
              <a:buNone/>
            </a:pPr>
            <a:r>
              <a:rPr kumimoji="1" lang="en-US" altLang="zh-CN" sz="1600" dirty="0">
                <a:solidFill>
                  <a:srgbClr val="008000"/>
                </a:solidFill>
              </a:rPr>
              <a:t>//</a:t>
            </a:r>
            <a:r>
              <a:rPr kumimoji="1" lang="zh-CN" altLang="en-US" sz="1600" dirty="0">
                <a:solidFill>
                  <a:srgbClr val="008000"/>
                </a:solidFill>
              </a:rPr>
              <a:t>类外实现需要用类名限定</a:t>
            </a:r>
            <a:endParaRPr kumimoji="1" lang="en-US" altLang="zh-CN" sz="1600" dirty="0">
              <a:solidFill>
                <a:schemeClr val="tx1"/>
              </a:solidFill>
            </a:endParaRPr>
          </a:p>
          <a:p>
            <a:pPr marL="0" indent="0" defTabSz="914400" eaLnBrk="1" hangingPunct="1">
              <a:buNone/>
            </a:pPr>
            <a:r>
              <a:rPr kumimoji="1" lang="en-US" altLang="zh-CN" sz="1600" dirty="0">
                <a:solidFill>
                  <a:srgbClr val="C00000"/>
                </a:solidFill>
              </a:rPr>
              <a:t>void</a:t>
            </a:r>
            <a:r>
              <a:rPr kumimoji="1" lang="en-US" altLang="zh-CN" sz="1600" dirty="0">
                <a:solidFill>
                  <a:schemeClr val="tx1"/>
                </a:solidFill>
              </a:rPr>
              <a:t> </a:t>
            </a:r>
            <a:r>
              <a:rPr kumimoji="1" lang="en-US" altLang="zh-CN" sz="1600" dirty="0">
                <a:solidFill>
                  <a:srgbClr val="FF0000"/>
                </a:solidFill>
              </a:rPr>
              <a:t>Matrix</a:t>
            </a:r>
            <a:r>
              <a:rPr kumimoji="1" lang="en-US" altLang="zh-CN" sz="1600" dirty="0">
                <a:solidFill>
                  <a:srgbClr val="0066CC"/>
                </a:solidFill>
              </a:rPr>
              <a:t>::</a:t>
            </a:r>
            <a:r>
              <a:rPr kumimoji="1" lang="en-US" altLang="zh-CN" sz="1600" dirty="0">
                <a:solidFill>
                  <a:schemeClr val="tx1"/>
                </a:solidFill>
              </a:rPr>
              <a:t>fill(</a:t>
            </a:r>
            <a:r>
              <a:rPr kumimoji="1" lang="en-US" altLang="zh-CN" sz="1600" dirty="0">
                <a:solidFill>
                  <a:srgbClr val="C00000"/>
                </a:solidFill>
              </a:rPr>
              <a:t>char</a:t>
            </a:r>
            <a:r>
              <a:rPr kumimoji="1" lang="en-US" altLang="zh-CN" sz="1600" dirty="0">
                <a:solidFill>
                  <a:schemeClr val="tx1"/>
                </a:solidFill>
              </a:rPr>
              <a:t> </a:t>
            </a:r>
            <a:r>
              <a:rPr kumimoji="1" lang="en-US" altLang="zh-CN" sz="1600" dirty="0" err="1">
                <a:solidFill>
                  <a:schemeClr val="tx1"/>
                </a:solidFill>
              </a:rPr>
              <a:t>dir</a:t>
            </a:r>
            <a:r>
              <a:rPr kumimoji="1" lang="en-US" altLang="zh-CN" sz="1600" dirty="0">
                <a:solidFill>
                  <a:schemeClr val="tx1"/>
                </a:solidFill>
              </a:rPr>
              <a:t>)</a:t>
            </a:r>
            <a:r>
              <a:rPr kumimoji="1" lang="zh-CN" altLang="en-US" sz="1600" dirty="0">
                <a:solidFill>
                  <a:schemeClr val="tx1"/>
                </a:solidFill>
              </a:rPr>
              <a:t> </a:t>
            </a:r>
            <a:r>
              <a:rPr kumimoji="1" lang="en-US" altLang="zh-CN" sz="1600" dirty="0">
                <a:solidFill>
                  <a:schemeClr val="tx1"/>
                </a:solidFill>
              </a:rPr>
              <a:t>{</a:t>
            </a:r>
          </a:p>
          <a:p>
            <a:pPr marL="0" indent="0" defTabSz="914400" eaLnBrk="1" hangingPunct="1">
              <a:buNone/>
            </a:pPr>
            <a:r>
              <a:rPr kumimoji="1" lang="zh-CN" altLang="en-US" sz="1600" dirty="0">
                <a:solidFill>
                  <a:schemeClr val="tx1"/>
                </a:solidFill>
              </a:rPr>
              <a:t>    </a:t>
            </a:r>
            <a:r>
              <a:rPr kumimoji="1" lang="en-US" altLang="zh-CN" sz="1600" dirty="0">
                <a:solidFill>
                  <a:schemeClr val="tx1"/>
                </a:solidFill>
              </a:rPr>
              <a:t>... </a:t>
            </a:r>
            <a:r>
              <a:rPr kumimoji="1" lang="en-US" altLang="zh-CN" sz="1600" dirty="0">
                <a:solidFill>
                  <a:srgbClr val="008000"/>
                </a:solidFill>
              </a:rPr>
              <a:t>// </a:t>
            </a:r>
            <a:r>
              <a:rPr kumimoji="1" lang="zh-CN" altLang="en-US" sz="1600" dirty="0">
                <a:solidFill>
                  <a:srgbClr val="008000"/>
                </a:solidFill>
              </a:rPr>
              <a:t>函数实现</a:t>
            </a:r>
            <a:endParaRPr kumimoji="1" lang="en-US" altLang="zh-CN" sz="1600" dirty="0">
              <a:solidFill>
                <a:srgbClr val="008000"/>
              </a:solidFill>
            </a:endParaRPr>
          </a:p>
          <a:p>
            <a:pPr marL="0" indent="0" defTabSz="914400" eaLnBrk="1" hangingPunct="1">
              <a:buFont typeface="Wingdings" panose="05000000000000000000" pitchFamily="2" charset="2"/>
              <a:buNone/>
            </a:pPr>
            <a:r>
              <a:rPr kumimoji="1" lang="en-US" altLang="zh-CN" sz="1600" dirty="0">
                <a:solidFill>
                  <a:schemeClr val="tx1"/>
                </a:solidFill>
              </a:rPr>
              <a:t>}</a:t>
            </a:r>
            <a:endParaRPr kumimoji="1" lang="zh-CN" altLang="en-US" sz="1600" dirty="0">
              <a:solidFill>
                <a:schemeClr val="tx1"/>
              </a:solidFill>
            </a:endParaRPr>
          </a:p>
        </p:txBody>
      </p:sp>
    </p:spTree>
    <p:extLst>
      <p:ext uri="{BB962C8B-B14F-4D97-AF65-F5344CB8AC3E}">
        <p14:creationId xmlns:p14="http://schemas.microsoft.com/office/powerpoint/2010/main" val="52782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9A0B6-BD19-4FAC-824C-E09AF5C80199}"/>
              </a:ext>
            </a:extLst>
          </p:cNvPr>
          <p:cNvSpPr>
            <a:spLocks noGrp="1"/>
          </p:cNvSpPr>
          <p:nvPr>
            <p:ph type="title"/>
          </p:nvPr>
        </p:nvSpPr>
        <p:spPr/>
        <p:txBody>
          <a:bodyPr/>
          <a:lstStyle/>
          <a:p>
            <a:r>
              <a:rPr lang="zh-CN" altLang="en-US" dirty="0"/>
              <a:t>类和对象基础</a:t>
            </a:r>
          </a:p>
        </p:txBody>
      </p:sp>
      <p:sp>
        <p:nvSpPr>
          <p:cNvPr id="3" name="内容占位符 2">
            <a:extLst>
              <a:ext uri="{FF2B5EF4-FFF2-40B4-BE49-F238E27FC236}">
                <a16:creationId xmlns:a16="http://schemas.microsoft.com/office/drawing/2014/main" id="{124BCE38-3744-43E5-807A-85FB2E3174F2}"/>
              </a:ext>
            </a:extLst>
          </p:cNvPr>
          <p:cNvSpPr>
            <a:spLocks noGrp="1"/>
          </p:cNvSpPr>
          <p:nvPr>
            <p:ph idx="1"/>
          </p:nvPr>
        </p:nvSpPr>
        <p:spPr/>
        <p:txBody>
          <a:bodyPr/>
          <a:lstStyle/>
          <a:p>
            <a:r>
              <a:rPr lang="zh-CN" altLang="en-US" dirty="0"/>
              <a:t>访问权限</a:t>
            </a:r>
            <a:endParaRPr lang="en-US" altLang="zh-CN" dirty="0"/>
          </a:p>
          <a:p>
            <a:pPr lvl="1"/>
            <a:r>
              <a:rPr lang="en-US" altLang="zh-CN" dirty="0"/>
              <a:t>public</a:t>
            </a:r>
            <a:r>
              <a:rPr lang="zh-CN" altLang="en-US" dirty="0"/>
              <a:t>、</a:t>
            </a:r>
            <a:r>
              <a:rPr lang="en-US" altLang="zh-CN" dirty="0"/>
              <a:t>private(</a:t>
            </a:r>
            <a:r>
              <a:rPr lang="zh-CN" altLang="en-US" dirty="0"/>
              <a:t>默认权限</a:t>
            </a:r>
            <a:r>
              <a:rPr lang="en-US" altLang="zh-CN" dirty="0"/>
              <a:t>)</a:t>
            </a:r>
            <a:r>
              <a:rPr lang="zh-CN" altLang="en-US" dirty="0"/>
              <a:t>、</a:t>
            </a:r>
            <a:r>
              <a:rPr lang="en-US" altLang="zh-CN" dirty="0"/>
              <a:t>protected</a:t>
            </a:r>
          </a:p>
          <a:p>
            <a:pPr lvl="1"/>
            <a:r>
              <a:rPr kumimoji="1" lang="zh-CN" altLang="en-US" dirty="0"/>
              <a:t>不允许</a:t>
            </a:r>
            <a:r>
              <a:rPr kumimoji="1" lang="zh-CN" altLang="en-US" dirty="0">
                <a:solidFill>
                  <a:srgbClr val="003366"/>
                </a:solidFill>
              </a:rPr>
              <a:t>在</a:t>
            </a:r>
            <a:r>
              <a:rPr kumimoji="1" lang="zh-CN" altLang="en-US" dirty="0">
                <a:solidFill>
                  <a:srgbClr val="FF0000"/>
                </a:solidFill>
              </a:rPr>
              <a:t>类外</a:t>
            </a:r>
            <a:r>
              <a:rPr kumimoji="1" lang="en-US" altLang="zh-CN" dirty="0">
                <a:solidFill>
                  <a:srgbClr val="FF0000"/>
                </a:solidFill>
              </a:rPr>
              <a:t>(</a:t>
            </a:r>
            <a:r>
              <a:rPr kumimoji="1" lang="zh-CN" altLang="en-US" dirty="0">
                <a:solidFill>
                  <a:srgbClr val="FF0000"/>
                </a:solidFill>
              </a:rPr>
              <a:t>非该类的成员函数、非友元</a:t>
            </a:r>
            <a:r>
              <a:rPr kumimoji="1" lang="en-US" altLang="zh-CN" dirty="0">
                <a:solidFill>
                  <a:srgbClr val="FF0000"/>
                </a:solidFill>
              </a:rPr>
              <a:t>)</a:t>
            </a:r>
            <a:r>
              <a:rPr lang="zh-CN" altLang="en-US" dirty="0">
                <a:sym typeface="+mn-ea"/>
              </a:rPr>
              <a:t>操作</a:t>
            </a:r>
            <a:r>
              <a:rPr kumimoji="1" lang="zh-CN" altLang="en-US" dirty="0"/>
              <a:t>访问对象的私有成员和保护成员</a:t>
            </a:r>
            <a:endParaRPr kumimoji="1"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56441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F730D-8795-4F3D-84E8-D7C09A9661E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4773EE96-ADDA-4B87-BE32-BEA21ECBB6F2}"/>
              </a:ext>
            </a:extLst>
          </p:cNvPr>
          <p:cNvSpPr>
            <a:spLocks noGrp="1"/>
          </p:cNvSpPr>
          <p:nvPr>
            <p:ph idx="1"/>
          </p:nvPr>
        </p:nvSpPr>
        <p:spPr/>
        <p:txBody>
          <a:bodyPr/>
          <a:lstStyle/>
          <a:p>
            <a:r>
              <a:rPr lang="zh-CN" altLang="en-US" dirty="0"/>
              <a:t>构造函数</a:t>
            </a:r>
            <a:endParaRPr lang="en-US" altLang="zh-CN" dirty="0"/>
          </a:p>
          <a:p>
            <a:pPr lvl="1"/>
            <a:r>
              <a:rPr lang="zh-CN" altLang="en-US" dirty="0"/>
              <a:t>没有返回值类型，函数名与类名相同</a:t>
            </a:r>
          </a:p>
          <a:p>
            <a:pPr lvl="1"/>
            <a:r>
              <a:rPr lang="zh-CN" altLang="en-US" dirty="0"/>
              <a:t>可以重载，即可以使用不同的函数参数进行对象初始化</a:t>
            </a:r>
          </a:p>
          <a:p>
            <a:pPr lvl="1"/>
            <a:endParaRPr lang="zh-CN" altLang="en-US" dirty="0"/>
          </a:p>
        </p:txBody>
      </p:sp>
      <p:sp>
        <p:nvSpPr>
          <p:cNvPr id="4" name="矩形 3">
            <a:extLst>
              <a:ext uri="{FF2B5EF4-FFF2-40B4-BE49-F238E27FC236}">
                <a16:creationId xmlns:a16="http://schemas.microsoft.com/office/drawing/2014/main" id="{685127E5-DA04-418E-8BB6-184D206BC57E}"/>
              </a:ext>
            </a:extLst>
          </p:cNvPr>
          <p:cNvSpPr/>
          <p:nvPr/>
        </p:nvSpPr>
        <p:spPr>
          <a:xfrm>
            <a:off x="1844240" y="3405349"/>
            <a:ext cx="6328159" cy="3170099"/>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zh-CN" altLang="en-US" sz="2000" b="1" dirty="0">
                <a:solidFill>
                  <a:srgbClr val="000000"/>
                </a:solidFill>
                <a:latin typeface="Consolas" panose="020B0609020204030204" pitchFamily="49" charset="0"/>
              </a:rPr>
              <a:t>    </a:t>
            </a:r>
            <a:r>
              <a:rPr lang="en-US" altLang="zh-CN" sz="2000" b="1" dirty="0">
                <a:latin typeface="Consolas" panose="020B0609020204030204" pitchFamily="49" charset="0"/>
              </a:rPr>
              <a:t>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22602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构造函数</a:t>
            </a:r>
            <a:endParaRPr lang="en-US" altLang="zh-CN" dirty="0"/>
          </a:p>
          <a:p>
            <a:pPr lvl="1"/>
            <a:r>
              <a:rPr lang="zh-CN" altLang="en-US" dirty="0"/>
              <a:t>就地初始化，不通过构造函数（</a:t>
            </a:r>
            <a:r>
              <a:rPr lang="en-US" altLang="zh-CN" dirty="0" err="1"/>
              <a:t>c++</a:t>
            </a:r>
            <a:r>
              <a:rPr lang="en-US" altLang="zh-CN" dirty="0"/>
              <a:t>11</a:t>
            </a:r>
            <a:r>
              <a:rPr lang="zh-CN" altLang="en-US" dirty="0"/>
              <a:t>）</a:t>
            </a:r>
            <a:endParaRPr lang="en-US" altLang="zh-CN" dirty="0"/>
          </a:p>
          <a:p>
            <a:pPr lvl="1"/>
            <a:r>
              <a:rPr lang="zh-CN" altLang="en-US" dirty="0"/>
              <a:t>默认构造函数</a:t>
            </a:r>
            <a:endParaRPr lang="en-US" altLang="zh-CN" dirty="0"/>
          </a:p>
          <a:p>
            <a:pPr lvl="2"/>
            <a:r>
              <a:rPr lang="zh-CN" altLang="en-US" dirty="0"/>
              <a:t>不带任何参数的构造函数，或每个形参提供默认实参的构造函数</a:t>
            </a:r>
            <a:endParaRPr lang="en-US" altLang="zh-CN" dirty="0"/>
          </a:p>
          <a:p>
            <a:pPr lvl="2"/>
            <a:r>
              <a:rPr lang="zh-CN" altLang="en-US" dirty="0"/>
              <a:t>何时调用？</a:t>
            </a:r>
            <a:endParaRPr lang="en-US" altLang="zh-CN" dirty="0"/>
          </a:p>
          <a:p>
            <a:pPr lvl="3"/>
            <a:r>
              <a:rPr lang="en-US" altLang="zh-CN" dirty="0" err="1"/>
              <a:t>ClassName</a:t>
            </a:r>
            <a:r>
              <a:rPr lang="en-US" altLang="zh-CN" dirty="0"/>
              <a:t> a;    //</a:t>
            </a:r>
            <a:r>
              <a:rPr lang="zh-CN" altLang="en-US" dirty="0"/>
              <a:t>调用默认构造函数</a:t>
            </a:r>
          </a:p>
          <a:p>
            <a:pPr lvl="3"/>
            <a:r>
              <a:rPr lang="en-US" altLang="zh-CN" dirty="0" err="1"/>
              <a:t>ClassName</a:t>
            </a:r>
            <a:r>
              <a:rPr lang="en-US" altLang="zh-CN" dirty="0"/>
              <a:t> b = </a:t>
            </a:r>
            <a:r>
              <a:rPr lang="en-US" altLang="zh-CN" dirty="0" err="1"/>
              <a:t>ClassName</a:t>
            </a:r>
            <a:r>
              <a:rPr lang="en-US" altLang="zh-CN" dirty="0"/>
              <a:t>(); //</a:t>
            </a:r>
            <a:r>
              <a:rPr lang="zh-CN" altLang="en-US" dirty="0"/>
              <a:t>同样调用默认构造函数</a:t>
            </a:r>
            <a:endParaRPr lang="en-US" altLang="zh-CN" dirty="0"/>
          </a:p>
          <a:p>
            <a:pPr lvl="3"/>
            <a:r>
              <a:rPr lang="zh-CN" altLang="en-US" dirty="0"/>
              <a:t>自动调用成员变量的默认构造函数</a:t>
            </a:r>
            <a:endParaRPr lang="en-US" altLang="zh-CN" dirty="0"/>
          </a:p>
          <a:p>
            <a:pPr lvl="2"/>
            <a:r>
              <a:rPr lang="zh-CN" altLang="en-US" dirty="0"/>
              <a:t>若无构造函数，编译器会隐式合成默认构造函数</a:t>
            </a:r>
            <a:endParaRPr lang="en-US" altLang="zh-CN" dirty="0"/>
          </a:p>
          <a:p>
            <a:pPr lvl="2"/>
            <a:r>
              <a:rPr lang="zh-CN" altLang="en-US" dirty="0"/>
              <a:t>若定义了其他构造函数，则不会隐式合成默认构造函数</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143520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构造函数</a:t>
            </a:r>
            <a:endParaRPr lang="en-US" altLang="zh-CN" dirty="0"/>
          </a:p>
          <a:p>
            <a:pPr lvl="1"/>
            <a:r>
              <a:rPr lang="zh-CN" altLang="en-US" dirty="0"/>
              <a:t>默认构造函数</a:t>
            </a:r>
            <a:endParaRPr lang="en-US" altLang="zh-CN" dirty="0"/>
          </a:p>
          <a:p>
            <a:pPr lvl="2"/>
            <a:r>
              <a:rPr lang="zh-CN" altLang="en-US" dirty="0"/>
              <a:t>显式声明默认构造函数</a:t>
            </a:r>
            <a:endParaRPr kumimoji="1" lang="en-US" altLang="zh-CN" dirty="0"/>
          </a:p>
          <a:p>
            <a:pPr marL="1371600" lvl="3" indent="0">
              <a:buNone/>
            </a:pPr>
            <a:r>
              <a:rPr kumimoji="1" lang="en-US" altLang="zh-CN" dirty="0">
                <a:solidFill>
                  <a:srgbClr val="FF0000"/>
                </a:solidFill>
              </a:rPr>
              <a:t>A() = default;</a:t>
            </a:r>
          </a:p>
          <a:p>
            <a:pPr lvl="2"/>
            <a:r>
              <a:rPr lang="zh-CN" altLang="en-US" dirty="0"/>
              <a:t>显式删除构造函数</a:t>
            </a:r>
            <a:endParaRPr lang="en-US" altLang="zh-CN" dirty="0"/>
          </a:p>
          <a:p>
            <a:pPr marL="1371600" lvl="3" indent="0">
              <a:buNone/>
            </a:pPr>
            <a:r>
              <a:rPr lang="en-US" altLang="zh-CN" dirty="0">
                <a:solidFill>
                  <a:srgbClr val="FF0000"/>
                </a:solidFill>
              </a:rPr>
              <a:t>A(char </a:t>
            </a:r>
            <a:r>
              <a:rPr lang="en-US" altLang="zh-CN" dirty="0" err="1">
                <a:solidFill>
                  <a:srgbClr val="FF0000"/>
                </a:solidFill>
              </a:rPr>
              <a:t>ch</a:t>
            </a:r>
            <a:r>
              <a:rPr lang="en-US" altLang="zh-CN" dirty="0">
                <a:solidFill>
                  <a:srgbClr val="FF0000"/>
                </a:solidFill>
              </a:rPr>
              <a:t>) = delete;</a:t>
            </a:r>
          </a:p>
          <a:p>
            <a:pPr lvl="1"/>
            <a:r>
              <a:rPr lang="zh-CN" altLang="en-US" dirty="0"/>
              <a:t>对象数组的初始化</a:t>
            </a:r>
            <a:endParaRPr lang="en-US" altLang="zh-CN" dirty="0"/>
          </a:p>
          <a:p>
            <a:pPr lvl="2"/>
            <a:r>
              <a:rPr lang="en-US" altLang="zh-CN" dirty="0"/>
              <a:t>A a[50]; // </a:t>
            </a:r>
            <a:r>
              <a:rPr lang="zh-CN" altLang="en-US" dirty="0"/>
              <a:t>调用默认构造函数</a:t>
            </a:r>
            <a:endParaRPr lang="en-US" altLang="zh-CN" dirty="0"/>
          </a:p>
          <a:p>
            <a:pPr lvl="2"/>
            <a:r>
              <a:rPr lang="en-US" altLang="zh-CN" dirty="0"/>
              <a:t>A a[3] = {1, 3, 5} // </a:t>
            </a:r>
            <a:r>
              <a:rPr lang="zh-CN" altLang="en-US" dirty="0"/>
              <a:t>构造函数只有一个参数</a:t>
            </a:r>
            <a:endParaRPr lang="en-US" altLang="zh-CN" dirty="0"/>
          </a:p>
          <a:p>
            <a:pPr lvl="2"/>
            <a:r>
              <a:rPr lang="en-US" altLang="zh-CN" dirty="0"/>
              <a:t>A a[3] = </a:t>
            </a:r>
            <a:r>
              <a:rPr lang="pt-BR" altLang="zh-CN" dirty="0"/>
              <a:t>{A(1, 2), A(3, 5), A(0, 7)};</a:t>
            </a:r>
            <a:r>
              <a:rPr lang="en-US" altLang="zh-CN" dirty="0"/>
              <a:t> // </a:t>
            </a:r>
            <a:r>
              <a:rPr lang="zh-CN" altLang="en-US" dirty="0"/>
              <a:t>构造函数有多个参数</a:t>
            </a:r>
            <a:endParaRPr lang="en-US" altLang="zh-CN" dirty="0"/>
          </a:p>
          <a:p>
            <a:pPr marL="1371600" lvl="3" indent="0">
              <a:buNone/>
            </a:pP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117275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析构函数</a:t>
            </a:r>
            <a:endParaRPr lang="en-US" altLang="zh-CN" dirty="0"/>
          </a:p>
          <a:p>
            <a:pPr lvl="1"/>
            <a:r>
              <a:rPr lang="zh-CN" altLang="en-US" dirty="0"/>
              <a:t>对象的“死”</a:t>
            </a:r>
            <a:endParaRPr lang="en-US" altLang="zh-CN" dirty="0"/>
          </a:p>
          <a:p>
            <a:pPr lvl="2"/>
            <a:r>
              <a:rPr lang="zh-CN" altLang="en-US" dirty="0"/>
              <a:t>当执行到“包含对象定义范围结束处”时，编译器自动调用对象的析构函数。</a:t>
            </a:r>
          </a:p>
          <a:p>
            <a:pPr lvl="2"/>
            <a:r>
              <a:rPr lang="zh-CN" altLang="en-US" dirty="0"/>
              <a:t>动态分配的内存是一种典型的需要释放的资源。</a:t>
            </a:r>
          </a:p>
          <a:p>
            <a:pPr lvl="1"/>
            <a:r>
              <a:rPr lang="zh-CN" altLang="en-US" dirty="0"/>
              <a:t>一个类只有一个析构函数，名称是“</a:t>
            </a:r>
            <a:r>
              <a:rPr lang="en-US" altLang="zh-CN" dirty="0"/>
              <a:t>~</a:t>
            </a:r>
            <a:r>
              <a:rPr lang="zh-CN" altLang="en-US" dirty="0"/>
              <a:t>类名”，没有函数返回值，没有函数参数</a:t>
            </a:r>
          </a:p>
          <a:p>
            <a:pPr lvl="1"/>
            <a:endParaRPr lang="zh-CN" altLang="en-US" dirty="0"/>
          </a:p>
        </p:txBody>
      </p:sp>
      <p:sp>
        <p:nvSpPr>
          <p:cNvPr id="4" name="矩形 3">
            <a:extLst>
              <a:ext uri="{FF2B5EF4-FFF2-40B4-BE49-F238E27FC236}">
                <a16:creationId xmlns:a16="http://schemas.microsoft.com/office/drawing/2014/main" id="{F31C8A83-40AD-484B-87B4-E957394CF0DF}"/>
              </a:ext>
            </a:extLst>
          </p:cNvPr>
          <p:cNvSpPr/>
          <p:nvPr/>
        </p:nvSpPr>
        <p:spPr>
          <a:xfrm>
            <a:off x="1187699" y="4105592"/>
            <a:ext cx="7956301" cy="2616101"/>
          </a:xfrm>
          <a:prstGeom prst="rect">
            <a:avLst/>
          </a:prstGeom>
        </p:spPr>
        <p:txBody>
          <a:bodyPr wrap="square">
            <a:spAutoFit/>
          </a:bodyPr>
          <a:lstStyle/>
          <a:p>
            <a:r>
              <a:rPr lang="en-US" altLang="zh-CN" sz="1600" dirty="0">
                <a:latin typeface="Consolas" panose="020B0609020204030204" pitchFamily="49" charset="0"/>
              </a:rPr>
              <a:t>class </a:t>
            </a:r>
            <a:r>
              <a:rPr lang="en-US" altLang="zh-CN" sz="1600" dirty="0" err="1">
                <a:latin typeface="Consolas" panose="020B0609020204030204" pitchFamily="49" charset="0"/>
              </a:rPr>
              <a:t>ClassRoom</a:t>
            </a:r>
            <a:r>
              <a:rPr lang="en-US" altLang="zh-CN" sz="1600" dirty="0">
                <a:latin typeface="Consolas" panose="020B0609020204030204" pitchFamily="49" charset="0"/>
              </a:rPr>
              <a:t> {</a:t>
            </a:r>
          </a:p>
          <a:p>
            <a:r>
              <a:rPr lang="ro-RO" altLang="zh-CN" sz="1600" dirty="0">
                <a:latin typeface="Consolas" panose="020B0609020204030204" pitchFamily="49" charset="0"/>
              </a:rPr>
              <a:t>    int num;</a:t>
            </a:r>
          </a:p>
          <a:p>
            <a:r>
              <a:rPr lang="ro-RO" altLang="zh-CN" sz="1600" dirty="0">
                <a:latin typeface="Consolas" panose="020B0609020204030204" pitchFamily="49" charset="0"/>
              </a:rPr>
              <a:t>    </a:t>
            </a:r>
            <a:r>
              <a:rPr lang="en-US" altLang="zh-CN" sz="1600" dirty="0">
                <a:latin typeface="Consolas" panose="020B0609020204030204" pitchFamily="49" charset="0"/>
              </a:rPr>
              <a:t>int</a:t>
            </a:r>
            <a:r>
              <a:rPr lang="ro-RO" altLang="zh-CN" sz="1600" dirty="0">
                <a:latin typeface="Consolas" panose="020B0609020204030204" pitchFamily="49" charset="0"/>
              </a:rPr>
              <a:t>* ID_list;</a:t>
            </a:r>
          </a:p>
          <a:p>
            <a:r>
              <a:rPr lang="ro-RO" altLang="zh-CN" sz="1600" dirty="0">
                <a:latin typeface="Consolas" panose="020B0609020204030204" pitchFamily="49" charset="0"/>
              </a:rPr>
              <a:t>public:</a:t>
            </a:r>
          </a:p>
          <a:p>
            <a:r>
              <a:rPr lang="nl-NL" altLang="zh-CN" sz="1600" dirty="0">
                <a:latin typeface="Consolas" panose="020B0609020204030204" pitchFamily="49" charset="0"/>
              </a:rPr>
              <a:t>    ClassRoom() : num(0), ID_list(nullptr) {}</a:t>
            </a:r>
          </a:p>
          <a:p>
            <a:r>
              <a:rPr lang="nl-NL" altLang="zh-CN" sz="1600" dirty="0">
                <a:latin typeface="Consolas" panose="020B0609020204030204" pitchFamily="49" charset="0"/>
              </a:rPr>
              <a:t>    ...</a:t>
            </a:r>
          </a:p>
          <a:p>
            <a:r>
              <a:rPr lang="fi-FI" altLang="zh-CN" sz="1600" dirty="0">
                <a:latin typeface="Consolas" panose="020B0609020204030204" pitchFamily="49" charset="0"/>
              </a:rPr>
              <a:t>    </a:t>
            </a:r>
            <a:r>
              <a:rPr lang="fi-FI" altLang="zh-CN" sz="1600" b="1" dirty="0">
                <a:solidFill>
                  <a:srgbClr val="FF0000"/>
                </a:solidFill>
                <a:latin typeface="Consolas" panose="020B0609020204030204" pitchFamily="49" charset="0"/>
              </a:rPr>
              <a:t>~ClassRoom() </a:t>
            </a:r>
            <a:r>
              <a:rPr lang="fi-FI" altLang="zh-CN" sz="1600" dirty="0">
                <a:latin typeface="Consolas" panose="020B0609020204030204" pitchFamily="49" charset="0"/>
              </a:rPr>
              <a:t>{  </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析构函数</a:t>
            </a:r>
            <a:endParaRPr lang="fi-FI" altLang="zh-CN" sz="1600" dirty="0">
              <a:solidFill>
                <a:srgbClr val="FF0000"/>
              </a:solidFill>
              <a:latin typeface="Consolas" panose="020B0609020204030204" pitchFamily="49" charset="0"/>
            </a:endParaRPr>
          </a:p>
          <a:p>
            <a:r>
              <a:rPr lang="fi-FI" altLang="zh-CN" sz="1600" dirty="0">
                <a:latin typeface="Consolas" panose="020B0609020204030204" pitchFamily="49" charset="0"/>
              </a:rPr>
              <a:t>        if (ID_list) delete[] ID_list; </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释放内存</a:t>
            </a:r>
            <a:r>
              <a:rPr lang="fi-FI" altLang="zh-CN" sz="1600" dirty="0">
                <a:latin typeface="Consolas" panose="020B0609020204030204" pitchFamily="49" charset="0"/>
              </a:rPr>
              <a:t>    </a:t>
            </a:r>
          </a:p>
          <a:p>
            <a:r>
              <a:rPr lang="fi-FI" altLang="zh-CN" sz="1600" dirty="0">
                <a:latin typeface="Consolas" panose="020B0609020204030204" pitchFamily="49" charset="0"/>
              </a:rPr>
              <a:t>    }</a:t>
            </a:r>
          </a:p>
          <a:p>
            <a:r>
              <a:rPr lang="fi-FI"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865728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a:xfrm>
            <a:off x="628650" y="1628800"/>
            <a:ext cx="8047806" cy="4896544"/>
          </a:xfrm>
        </p:spPr>
        <p:txBody>
          <a:bodyPr/>
          <a:lstStyle/>
          <a:p>
            <a:r>
              <a:rPr lang="zh-CN" altLang="en-US" dirty="0"/>
              <a:t>析构函数</a:t>
            </a:r>
            <a:endParaRPr lang="en-US" altLang="zh-CN" dirty="0"/>
          </a:p>
          <a:p>
            <a:pPr lvl="1"/>
            <a:r>
              <a:rPr lang="zh-CN" altLang="en-US" dirty="0"/>
              <a:t>自身销毁时，自动调用成员变量的析构函数</a:t>
            </a:r>
            <a:endParaRPr lang="en-US" altLang="zh-CN" dirty="0"/>
          </a:p>
          <a:p>
            <a:pPr lvl="2"/>
            <a:r>
              <a:rPr lang="zh-CN" altLang="en-US" dirty="0"/>
              <a:t>先执行自己的析构函数，再执行成员变量的析构函数</a:t>
            </a:r>
            <a:endParaRPr lang="en-US" altLang="zh-CN" dirty="0"/>
          </a:p>
          <a:p>
            <a:pPr lvl="1"/>
            <a:r>
              <a:rPr kumimoji="1" lang="zh-CN" altLang="en-US" dirty="0"/>
              <a:t>当用户没有自定义析构函数时，编译器会自动合成一个隐式的析构函数 </a:t>
            </a:r>
            <a:r>
              <a:rPr kumimoji="1" lang="en-US" altLang="zh-CN" dirty="0">
                <a:solidFill>
                  <a:srgbClr val="FF0000"/>
                </a:solidFill>
              </a:rPr>
              <a:t>~A() {}</a:t>
            </a:r>
          </a:p>
          <a:p>
            <a:pPr lvl="1"/>
            <a:r>
              <a:rPr kumimoji="1" lang="zh-CN" altLang="en-US" dirty="0"/>
              <a:t>局部对象</a:t>
            </a:r>
            <a:endParaRPr kumimoji="1" lang="en-US" altLang="zh-CN" dirty="0"/>
          </a:p>
          <a:p>
            <a:pPr lvl="2"/>
            <a:r>
              <a:rPr lang="zh-CN" altLang="en-US" b="0" dirty="0"/>
              <a:t>在局部对象生命周期结束、即所在作用域结束后被析构</a:t>
            </a:r>
            <a:endParaRPr lang="en-US" altLang="zh-CN" b="0" dirty="0"/>
          </a:p>
          <a:p>
            <a:pPr lvl="1"/>
            <a:r>
              <a:rPr lang="zh-CN" altLang="en-US" dirty="0"/>
              <a:t>全局对象</a:t>
            </a:r>
            <a:endParaRPr lang="en-US" altLang="zh-CN" dirty="0"/>
          </a:p>
          <a:p>
            <a:pPr lvl="2"/>
            <a:r>
              <a:rPr lang="zh-CN" altLang="en-US" dirty="0"/>
              <a:t>在</a:t>
            </a:r>
            <a:r>
              <a:rPr lang="en-US" altLang="zh-CN" dirty="0"/>
              <a:t>main()</a:t>
            </a:r>
            <a:r>
              <a:rPr lang="zh-CN" altLang="en-US" dirty="0"/>
              <a:t>函数调用之前进行初始化</a:t>
            </a:r>
          </a:p>
          <a:p>
            <a:pPr lvl="2"/>
            <a:r>
              <a:rPr lang="zh-CN" altLang="en-US" dirty="0"/>
              <a:t>在同一编译单元（文件）中，按照定义顺序进行初始化</a:t>
            </a:r>
          </a:p>
          <a:p>
            <a:pPr lvl="2"/>
            <a:r>
              <a:rPr lang="zh-CN" altLang="en-US" dirty="0"/>
              <a:t>不同编译单元中，对象初始化顺序不确定</a:t>
            </a:r>
          </a:p>
          <a:p>
            <a:pPr lvl="2"/>
            <a:r>
              <a:rPr lang="zh-CN" altLang="en-US" dirty="0"/>
              <a:t>在</a:t>
            </a:r>
            <a:r>
              <a:rPr lang="en-US" altLang="zh-CN" dirty="0"/>
              <a:t>main()</a:t>
            </a:r>
            <a:r>
              <a:rPr lang="zh-CN" altLang="en-US" dirty="0"/>
              <a:t>函数执行完</a:t>
            </a:r>
            <a:r>
              <a:rPr lang="en-US" altLang="zh-CN" dirty="0"/>
              <a:t>return</a:t>
            </a:r>
            <a:r>
              <a:rPr lang="zh-CN" altLang="en-US" dirty="0"/>
              <a:t>之后，对象被析构</a:t>
            </a:r>
          </a:p>
        </p:txBody>
      </p:sp>
    </p:spTree>
    <p:extLst>
      <p:ext uri="{BB962C8B-B14F-4D97-AF65-F5344CB8AC3E}">
        <p14:creationId xmlns:p14="http://schemas.microsoft.com/office/powerpoint/2010/main" val="1854320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运算符重载</a:t>
            </a:r>
            <a:endParaRPr lang="en-US" altLang="zh-CN" dirty="0"/>
          </a:p>
          <a:p>
            <a:pPr lvl="1"/>
            <a:r>
              <a:rPr lang="zh-CN" altLang="en-US" dirty="0"/>
              <a:t>为了让自定义类型“像”基本类型，模仿基本类型的基本操作</a:t>
            </a:r>
            <a:endParaRPr lang="en-US" altLang="zh-CN" dirty="0"/>
          </a:p>
          <a:p>
            <a:pPr lvl="1"/>
            <a:r>
              <a:rPr lang="zh-CN" altLang="en-US" dirty="0"/>
              <a:t>运算重载一般有两种方式</a:t>
            </a:r>
            <a:endParaRPr lang="en-US" altLang="zh-CN" dirty="0"/>
          </a:p>
          <a:p>
            <a:pPr lvl="2"/>
            <a:r>
              <a:rPr lang="zh-CN" altLang="en-US" dirty="0"/>
              <a:t>全局函数的运算符重载</a:t>
            </a:r>
            <a:endParaRPr lang="en-US" altLang="zh-CN" dirty="0"/>
          </a:p>
          <a:p>
            <a:pPr lvl="3"/>
            <a:r>
              <a:rPr lang="en-US" altLang="zh-CN" dirty="0"/>
              <a:t>A</a:t>
            </a:r>
            <a:r>
              <a:rPr lang="zh-CN" altLang="en-US" dirty="0"/>
              <a:t> </a:t>
            </a:r>
            <a:r>
              <a:rPr lang="en-US" altLang="zh-CN" dirty="0"/>
              <a:t>operator+(A </a:t>
            </a:r>
            <a:r>
              <a:rPr lang="en-US" altLang="zh-CN" dirty="0" err="1"/>
              <a:t>a</a:t>
            </a:r>
            <a:r>
              <a:rPr lang="en-US" altLang="zh-CN" dirty="0"/>
              <a:t>, A b) {…}</a:t>
            </a:r>
          </a:p>
          <a:p>
            <a:pPr lvl="3"/>
            <a:r>
              <a:rPr lang="zh-CN" altLang="en-US" dirty="0"/>
              <a:t>访问</a:t>
            </a:r>
            <a:r>
              <a:rPr lang="en-US" altLang="zh-CN" dirty="0"/>
              <a:t>private</a:t>
            </a:r>
            <a:r>
              <a:rPr lang="zh-CN" altLang="en-US" dirty="0"/>
              <a:t>成员怎么办？声明为友元</a:t>
            </a:r>
            <a:endParaRPr lang="en-US" altLang="zh-CN" dirty="0"/>
          </a:p>
          <a:p>
            <a:pPr lvl="2"/>
            <a:r>
              <a:rPr lang="zh-CN" altLang="en-US" dirty="0"/>
              <a:t>成员函数的运算符重载</a:t>
            </a:r>
          </a:p>
        </p:txBody>
      </p:sp>
      <p:sp>
        <p:nvSpPr>
          <p:cNvPr id="4" name="文本框 3">
            <a:extLst>
              <a:ext uri="{FF2B5EF4-FFF2-40B4-BE49-F238E27FC236}">
                <a16:creationId xmlns:a16="http://schemas.microsoft.com/office/drawing/2014/main" id="{F874CB97-86B1-4A1E-A195-D51E7A586039}"/>
              </a:ext>
            </a:extLst>
          </p:cNvPr>
          <p:cNvSpPr txBox="1"/>
          <p:nvPr/>
        </p:nvSpPr>
        <p:spPr>
          <a:xfrm>
            <a:off x="2123728" y="4490536"/>
            <a:ext cx="3305713" cy="1477328"/>
          </a:xfrm>
          <a:prstGeom prst="rect">
            <a:avLst/>
          </a:prstGeom>
          <a:noFill/>
        </p:spPr>
        <p:txBody>
          <a:bodyPr wrap="none" rtlCol="0">
            <a:spAutoFit/>
          </a:bodyPr>
          <a:lstStyle/>
          <a:p>
            <a:r>
              <a:rPr lang="en-US" altLang="zh-CN" dirty="0">
                <a:latin typeface="Consolas" panose="020B0609020204030204" pitchFamily="49" charset="0"/>
              </a:rPr>
              <a:t>class A{</a:t>
            </a:r>
          </a:p>
          <a:p>
            <a:r>
              <a:rPr lang="en-US" altLang="zh-CN" dirty="0">
                <a:latin typeface="Consolas" panose="020B0609020204030204" pitchFamily="49" charset="0"/>
              </a:rPr>
              <a:t>	int data;</a:t>
            </a:r>
          </a:p>
          <a:p>
            <a:r>
              <a:rPr lang="en-US" altLang="zh-CN" dirty="0">
                <a:latin typeface="Consolas" panose="020B0609020204030204" pitchFamily="49" charset="0"/>
              </a:rPr>
              <a:t>public:</a:t>
            </a:r>
          </a:p>
          <a:p>
            <a:r>
              <a:rPr lang="en-US" altLang="zh-CN" dirty="0">
                <a:latin typeface="Consolas" panose="020B0609020204030204" pitchFamily="49" charset="0"/>
              </a:rPr>
              <a:t>	A operator+(A b) {…};</a:t>
            </a:r>
          </a:p>
          <a:p>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43738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运算符重载</a:t>
            </a:r>
            <a:endParaRPr lang="en-US" altLang="zh-CN" dirty="0"/>
          </a:p>
          <a:p>
            <a:pPr lvl="1"/>
            <a:r>
              <a:rPr lang="zh-CN" altLang="en-US" dirty="0"/>
              <a:t>前缀</a:t>
            </a:r>
            <a:r>
              <a:rPr lang="en-US" altLang="zh-CN" dirty="0"/>
              <a:t>/</a:t>
            </a:r>
            <a:r>
              <a:rPr lang="zh-CN" altLang="en-US" dirty="0"/>
              <a:t>后缀运算符</a:t>
            </a:r>
            <a:endParaRPr lang="en-US" altLang="zh-CN" dirty="0"/>
          </a:p>
          <a:p>
            <a:pPr lvl="2"/>
            <a:r>
              <a:rPr lang="zh-CN" altLang="en-US" dirty="0"/>
              <a:t>前缀</a:t>
            </a:r>
            <a:endParaRPr lang="en-US" altLang="zh-CN" dirty="0"/>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p>
          <a:p>
            <a:pPr lvl="2"/>
            <a:r>
              <a:rPr kumimoji="1" lang="zh-CN" altLang="en-US" dirty="0"/>
              <a:t>后缀</a:t>
            </a:r>
            <a:endParaRPr kumimoji="1" lang="en-US" altLang="zh-CN" dirty="0"/>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r>
              <a:rPr kumimoji="1" lang="en-US" altLang="zh-CN" dirty="0">
                <a:solidFill>
                  <a:srgbClr val="FF0000"/>
                </a:solidFill>
              </a:rPr>
              <a:t>int dummy</a:t>
            </a:r>
            <a:r>
              <a:rPr kumimoji="1" lang="en-US" altLang="zh-CN" dirty="0"/>
              <a:t>);</a:t>
            </a:r>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r>
              <a:rPr kumimoji="1" lang="en-US" altLang="zh-CN" dirty="0">
                <a:solidFill>
                  <a:srgbClr val="FF0000"/>
                </a:solidFill>
              </a:rPr>
              <a:t>int dummy</a:t>
            </a:r>
            <a:r>
              <a:rPr kumimoji="1" lang="en-US" altLang="zh-CN" dirty="0"/>
              <a:t>);</a:t>
            </a:r>
          </a:p>
          <a:p>
            <a:pPr lvl="3"/>
            <a:r>
              <a:rPr kumimoji="1" lang="zh-CN" altLang="en-US" dirty="0"/>
              <a:t>哑元可以没有变量名</a:t>
            </a:r>
            <a:endParaRPr kumimoji="1" lang="en-US" altLang="zh-CN" dirty="0"/>
          </a:p>
          <a:p>
            <a:pPr lvl="1"/>
            <a:r>
              <a:rPr lang="zh-CN" altLang="en-US" dirty="0"/>
              <a:t>函数运算符</a:t>
            </a:r>
            <a:r>
              <a:rPr lang="en-US" altLang="zh-CN" dirty="0"/>
              <a:t>()</a:t>
            </a:r>
            <a:r>
              <a:rPr lang="zh-CN" altLang="en-US" dirty="0"/>
              <a:t>重载</a:t>
            </a:r>
            <a:endParaRPr lang="en-US" altLang="zh-CN" dirty="0"/>
          </a:p>
          <a:p>
            <a:pPr marL="914400" lvl="2" indent="0">
              <a:buNone/>
            </a:pPr>
            <a:r>
              <a:rPr kumimoji="1" lang="en-US" altLang="zh-CN" sz="1800" dirty="0" err="1"/>
              <a:t>ReturnType</a:t>
            </a:r>
            <a:r>
              <a:rPr kumimoji="1" lang="zh-CN" altLang="en-US" sz="1800" dirty="0"/>
              <a:t> </a:t>
            </a:r>
            <a:r>
              <a:rPr kumimoji="1" lang="en-US" altLang="zh-CN" sz="1800" dirty="0">
                <a:solidFill>
                  <a:srgbClr val="FF0000"/>
                </a:solidFill>
              </a:rPr>
              <a:t>operator()</a:t>
            </a:r>
            <a:r>
              <a:rPr kumimoji="1" lang="en-US" altLang="zh-CN" sz="1800" dirty="0"/>
              <a:t>(Parameters);</a:t>
            </a:r>
            <a:endParaRPr kumimoji="1" lang="zh-CN" altLang="en-US" sz="1800" dirty="0"/>
          </a:p>
          <a:p>
            <a:pPr marL="914400" lvl="2" indent="0">
              <a:buNone/>
            </a:pPr>
            <a:r>
              <a:rPr kumimoji="1" lang="en-US" altLang="zh-CN" sz="1800" dirty="0">
                <a:solidFill>
                  <a:srgbClr val="FF0000"/>
                </a:solidFill>
              </a:rPr>
              <a:t>Obj(</a:t>
            </a:r>
            <a:r>
              <a:rPr kumimoji="1" lang="en-US" altLang="zh-CN" sz="1800" dirty="0" err="1">
                <a:solidFill>
                  <a:srgbClr val="FF0000"/>
                </a:solidFill>
              </a:rPr>
              <a:t>real_parameters</a:t>
            </a:r>
            <a:r>
              <a:rPr kumimoji="1" lang="en-US" altLang="zh-CN" sz="1800" dirty="0">
                <a:solidFill>
                  <a:srgbClr val="FF0000"/>
                </a:solidFill>
              </a:rPr>
              <a:t>);  //</a:t>
            </a:r>
            <a:r>
              <a:rPr kumimoji="1" lang="zh-CN" altLang="en-US" sz="1800" dirty="0">
                <a:solidFill>
                  <a:srgbClr val="FF0000"/>
                </a:solidFill>
              </a:rPr>
              <a:t>调用</a:t>
            </a:r>
            <a:endParaRPr kumimoji="1" lang="en-US" altLang="zh-CN" sz="1800" dirty="0">
              <a:solidFill>
                <a:srgbClr val="FF0000"/>
              </a:solidFill>
            </a:endParaRPr>
          </a:p>
          <a:p>
            <a:pPr lvl="2"/>
            <a:r>
              <a:rPr kumimoji="1" lang="zh-CN" altLang="en-US" dirty="0"/>
              <a:t>使得对象看起来像是一个函数（“函数对象”）</a:t>
            </a:r>
          </a:p>
          <a:p>
            <a:pPr lvl="3"/>
            <a:endParaRPr lang="zh-CN" altLang="en-US" dirty="0"/>
          </a:p>
        </p:txBody>
      </p:sp>
    </p:spTree>
    <p:extLst>
      <p:ext uri="{BB962C8B-B14F-4D97-AF65-F5344CB8AC3E}">
        <p14:creationId xmlns:p14="http://schemas.microsoft.com/office/powerpoint/2010/main" val="399681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66EB-CDA6-4FC5-B787-B305CD02A90C}"/>
              </a:ext>
            </a:extLst>
          </p:cNvPr>
          <p:cNvSpPr>
            <a:spLocks noGrp="1"/>
          </p:cNvSpPr>
          <p:nvPr>
            <p:ph type="title"/>
          </p:nvPr>
        </p:nvSpPr>
        <p:spPr/>
        <p:txBody>
          <a:bodyPr/>
          <a:lstStyle/>
          <a:p>
            <a:r>
              <a:rPr lang="zh-CN" altLang="en-US" dirty="0"/>
              <a:t>本讲内容题要</a:t>
            </a:r>
          </a:p>
        </p:txBody>
      </p:sp>
      <p:sp>
        <p:nvSpPr>
          <p:cNvPr id="3" name="内容占位符 2">
            <a:extLst>
              <a:ext uri="{FF2B5EF4-FFF2-40B4-BE49-F238E27FC236}">
                <a16:creationId xmlns:a16="http://schemas.microsoft.com/office/drawing/2014/main" id="{A29103FA-59B7-43A8-A973-C79A5367EA8A}"/>
              </a:ext>
            </a:extLst>
          </p:cNvPr>
          <p:cNvSpPr>
            <a:spLocks noGrp="1"/>
          </p:cNvSpPr>
          <p:nvPr>
            <p:ph idx="1"/>
          </p:nvPr>
        </p:nvSpPr>
        <p:spPr/>
        <p:txBody>
          <a:bodyPr/>
          <a:lstStyle/>
          <a:p>
            <a:r>
              <a:rPr lang="zh-CN" altLang="en-US" dirty="0"/>
              <a:t>课程复习</a:t>
            </a:r>
            <a:endParaRPr lang="en-US" altLang="zh-CN" dirty="0"/>
          </a:p>
          <a:p>
            <a:r>
              <a:rPr lang="zh-CN" altLang="en-US" dirty="0"/>
              <a:t>实用技巧</a:t>
            </a:r>
          </a:p>
        </p:txBody>
      </p:sp>
    </p:spTree>
    <p:extLst>
      <p:ext uri="{BB962C8B-B14F-4D97-AF65-F5344CB8AC3E}">
        <p14:creationId xmlns:p14="http://schemas.microsoft.com/office/powerpoint/2010/main" val="201289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运算符重载</a:t>
            </a:r>
            <a:endParaRPr lang="en-US" altLang="zh-CN" dirty="0"/>
          </a:p>
          <a:p>
            <a:pPr lvl="1"/>
            <a:r>
              <a:rPr lang="zh-CN" altLang="en-US" dirty="0"/>
              <a:t>数组下标运算符</a:t>
            </a:r>
            <a:r>
              <a:rPr lang="en-US" altLang="zh-CN" dirty="0"/>
              <a:t>[]</a:t>
            </a:r>
            <a:r>
              <a:rPr lang="zh-CN" altLang="en-US" dirty="0"/>
              <a:t>重载</a:t>
            </a:r>
            <a:endParaRPr lang="en-US" altLang="zh-CN" dirty="0"/>
          </a:p>
          <a:p>
            <a:pPr lvl="2"/>
            <a:r>
              <a:rPr lang="zh-CN" altLang="en-US" dirty="0"/>
              <a:t>如果返回类型是引用，则数组运算符调用可以出现在等号左边，接受赋值</a:t>
            </a:r>
            <a:endParaRPr lang="en-US" altLang="zh-CN" dirty="0"/>
          </a:p>
          <a:p>
            <a:pPr marL="1371600" lvl="3" indent="0">
              <a:buNone/>
            </a:pPr>
            <a:r>
              <a:rPr lang="en-US" altLang="zh-CN" dirty="0"/>
              <a:t>Obj[index] = value;</a:t>
            </a:r>
          </a:p>
          <a:p>
            <a:pPr lvl="2"/>
            <a:r>
              <a:rPr lang="zh-CN" altLang="en-US" dirty="0"/>
              <a:t>如果返回类型不是引用，则只能出现在等号右边</a:t>
            </a:r>
            <a:endParaRPr lang="en-US" altLang="zh-CN" dirty="0"/>
          </a:p>
          <a:p>
            <a:pPr marL="1371600" lvl="3" indent="0">
              <a:buNone/>
            </a:pPr>
            <a:r>
              <a:rPr lang="en-US" altLang="zh-CN" dirty="0"/>
              <a:t>Var = Obj[index];</a:t>
            </a:r>
          </a:p>
          <a:p>
            <a:pPr lvl="1"/>
            <a:r>
              <a:rPr lang="zh-CN" altLang="en-US" dirty="0"/>
              <a:t>流运算符</a:t>
            </a:r>
            <a:r>
              <a:rPr lang="en-US" altLang="zh-CN" dirty="0"/>
              <a:t>&gt;&gt;</a:t>
            </a:r>
            <a:r>
              <a:rPr lang="zh-CN" altLang="en-US" dirty="0"/>
              <a:t>、</a:t>
            </a:r>
            <a:r>
              <a:rPr lang="en-US" altLang="zh-CN" dirty="0"/>
              <a:t>&lt;&lt;</a:t>
            </a:r>
            <a:r>
              <a:rPr lang="zh-CN" altLang="en-US" dirty="0"/>
              <a:t>重载（一般情况下只能全局重载）</a:t>
            </a:r>
            <a:endParaRPr lang="en-US" altLang="zh-CN" dirty="0"/>
          </a:p>
          <a:p>
            <a:pPr lvl="2"/>
            <a:r>
              <a:rPr lang="en-US" altLang="zh-CN" sz="1800" dirty="0" err="1">
                <a:solidFill>
                  <a:srgbClr val="FF0000"/>
                </a:solidFill>
                <a:latin typeface="Menlo-Regular" charset="0"/>
              </a:rPr>
              <a:t>istream</a:t>
            </a:r>
            <a:r>
              <a:rPr lang="en-US" altLang="zh-CN" sz="1800" dirty="0">
                <a:solidFill>
                  <a:srgbClr val="FF0000"/>
                </a:solidFill>
                <a:latin typeface="Menlo-Regular" charset="0"/>
              </a:rPr>
              <a:t>&amp;</a:t>
            </a:r>
            <a:r>
              <a:rPr lang="en-US" altLang="zh-CN" sz="1800" dirty="0">
                <a:latin typeface="Menlo-Regular" charset="0"/>
              </a:rPr>
              <a:t> </a:t>
            </a:r>
            <a:r>
              <a:rPr lang="en-US" altLang="zh-CN" sz="1800" b="1" dirty="0">
                <a:solidFill>
                  <a:srgbClr val="0066CC"/>
                </a:solidFill>
                <a:latin typeface="Menlo-Regular" charset="0"/>
              </a:rPr>
              <a:t>operator&gt;&gt;</a:t>
            </a:r>
            <a:r>
              <a:rPr lang="en-US" altLang="zh-CN" sz="1800" dirty="0">
                <a:latin typeface="Menlo-Regular" charset="0"/>
              </a:rPr>
              <a:t> (</a:t>
            </a:r>
            <a:r>
              <a:rPr lang="en-US" altLang="zh-CN" sz="1800" dirty="0" err="1">
                <a:solidFill>
                  <a:srgbClr val="FF0000"/>
                </a:solidFill>
                <a:latin typeface="Menlo-Regular" charset="0"/>
              </a:rPr>
              <a:t>istream</a:t>
            </a:r>
            <a:r>
              <a:rPr lang="en-US" altLang="zh-CN" sz="1800" dirty="0">
                <a:solidFill>
                  <a:srgbClr val="FF0000"/>
                </a:solidFill>
                <a:latin typeface="Menlo-Regular" charset="0"/>
              </a:rPr>
              <a:t>&amp;</a:t>
            </a:r>
            <a:r>
              <a:rPr lang="en-US" altLang="zh-CN" sz="1800" dirty="0">
                <a:latin typeface="Menlo-Regular" charset="0"/>
              </a:rPr>
              <a:t> in, Test&amp; </a:t>
            </a:r>
            <a:r>
              <a:rPr lang="en-US" altLang="zh-CN" sz="1800" dirty="0" err="1">
                <a:latin typeface="Menlo-Regular" charset="0"/>
              </a:rPr>
              <a:t>dst</a:t>
            </a:r>
            <a:r>
              <a:rPr lang="zh-CN" altLang="en-US" sz="1800" dirty="0">
                <a:latin typeface="Menlo-Regular" charset="0"/>
              </a:rPr>
              <a:t> </a:t>
            </a:r>
            <a:r>
              <a:rPr lang="en-US" altLang="zh-CN" sz="1800" dirty="0">
                <a:latin typeface="Menlo-Regular" charset="0"/>
              </a:rPr>
              <a:t>);</a:t>
            </a:r>
            <a:endParaRPr lang="zh-CN" altLang="en-US" sz="1800" dirty="0">
              <a:latin typeface="Menlo-Regular" charset="0"/>
            </a:endParaRPr>
          </a:p>
          <a:p>
            <a:pPr lvl="2"/>
            <a:r>
              <a:rPr lang="en-US" altLang="zh-CN" sz="1800" dirty="0" err="1">
                <a:solidFill>
                  <a:srgbClr val="FF0000"/>
                </a:solidFill>
                <a:latin typeface="Menlo-Regular" charset="0"/>
              </a:rPr>
              <a:t>ostream</a:t>
            </a:r>
            <a:r>
              <a:rPr lang="en-US" altLang="zh-CN" sz="1800" dirty="0">
                <a:solidFill>
                  <a:srgbClr val="FF0000"/>
                </a:solidFill>
                <a:latin typeface="Menlo-Regular" charset="0"/>
              </a:rPr>
              <a:t>&amp;</a:t>
            </a:r>
            <a:r>
              <a:rPr lang="en-US" altLang="zh-CN" sz="1800" dirty="0">
                <a:latin typeface="Menlo-Regular" charset="0"/>
              </a:rPr>
              <a:t> </a:t>
            </a:r>
            <a:r>
              <a:rPr lang="en-US" altLang="zh-CN" sz="1800" b="1" dirty="0">
                <a:solidFill>
                  <a:srgbClr val="0066CC"/>
                </a:solidFill>
                <a:latin typeface="Menlo-Regular" charset="0"/>
              </a:rPr>
              <a:t>operator&lt;&lt;</a:t>
            </a:r>
            <a:r>
              <a:rPr lang="en-US" altLang="zh-CN" sz="1800" dirty="0">
                <a:latin typeface="Menlo-Regular" charset="0"/>
              </a:rPr>
              <a:t> (</a:t>
            </a:r>
            <a:r>
              <a:rPr lang="en-US" altLang="zh-CN" sz="1800" dirty="0" err="1">
                <a:solidFill>
                  <a:srgbClr val="FF0000"/>
                </a:solidFill>
                <a:latin typeface="Menlo-Regular" charset="0"/>
              </a:rPr>
              <a:t>ostream</a:t>
            </a:r>
            <a:r>
              <a:rPr lang="en-US" altLang="zh-CN" sz="1800" dirty="0">
                <a:solidFill>
                  <a:srgbClr val="FF0000"/>
                </a:solidFill>
                <a:latin typeface="Menlo-Regular" charset="0"/>
              </a:rPr>
              <a:t>&amp;</a:t>
            </a:r>
            <a:r>
              <a:rPr lang="en-US" altLang="zh-CN" sz="1800" dirty="0">
                <a:latin typeface="Menlo-Regular" charset="0"/>
              </a:rPr>
              <a:t> out, const Test&amp; </a:t>
            </a:r>
            <a:r>
              <a:rPr lang="en-US" altLang="zh-CN" sz="1800" dirty="0" err="1">
                <a:latin typeface="Menlo-Regular" charset="0"/>
              </a:rPr>
              <a:t>src</a:t>
            </a:r>
            <a:r>
              <a:rPr lang="zh-CN" altLang="en-US" sz="1800" dirty="0">
                <a:latin typeface="Menlo-Regular" charset="0"/>
              </a:rPr>
              <a:t> </a:t>
            </a:r>
            <a:r>
              <a:rPr lang="en-US" altLang="zh-CN" sz="1800" dirty="0">
                <a:latin typeface="Menlo-Regular" charset="0"/>
              </a:rPr>
              <a:t>); </a:t>
            </a:r>
          </a:p>
          <a:p>
            <a:pPr lvl="2"/>
            <a:endParaRPr lang="en-US" altLang="zh-CN" dirty="0"/>
          </a:p>
          <a:p>
            <a:pPr lvl="1"/>
            <a:endParaRPr lang="zh-CN" altLang="en-US" dirty="0"/>
          </a:p>
        </p:txBody>
      </p:sp>
    </p:spTree>
    <p:extLst>
      <p:ext uri="{BB962C8B-B14F-4D97-AF65-F5344CB8AC3E}">
        <p14:creationId xmlns:p14="http://schemas.microsoft.com/office/powerpoint/2010/main" val="232766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友元</a:t>
            </a:r>
            <a:endParaRPr lang="en-US" altLang="zh-CN" dirty="0"/>
          </a:p>
          <a:p>
            <a:pPr lvl="1"/>
            <a:r>
              <a:rPr kumimoji="1" lang="zh-CN" altLang="en-US" dirty="0"/>
              <a:t>被声明为友元的函数或类，具有对</a:t>
            </a:r>
            <a:r>
              <a:rPr lang="zh-CN" altLang="en-US" dirty="0">
                <a:solidFill>
                  <a:srgbClr val="FF0000"/>
                </a:solidFill>
              </a:rPr>
              <a:t>出现友元声明的类</a:t>
            </a:r>
            <a:r>
              <a:rPr lang="zh-CN" altLang="en-US" dirty="0"/>
              <a:t>的</a:t>
            </a:r>
            <a:r>
              <a:rPr lang="en-US" altLang="zh-CN" dirty="0"/>
              <a:t>private</a:t>
            </a:r>
            <a:r>
              <a:rPr lang="zh-CN" altLang="en-US" dirty="0"/>
              <a:t>及</a:t>
            </a:r>
            <a:r>
              <a:rPr lang="en-US" altLang="zh-CN" dirty="0"/>
              <a:t>protected</a:t>
            </a:r>
            <a:r>
              <a:rPr lang="zh-CN" altLang="en-US" dirty="0"/>
              <a:t>成员的访问权限，即可以访问该类的一切成员</a:t>
            </a:r>
            <a:endParaRPr lang="en-US" altLang="zh-CN" dirty="0"/>
          </a:p>
          <a:p>
            <a:pPr lvl="1"/>
            <a:r>
              <a:rPr kumimoji="1" lang="zh-CN" altLang="en-US" dirty="0"/>
              <a:t>友元的声明</a:t>
            </a:r>
            <a:endParaRPr kumimoji="1" lang="en-US" altLang="zh-CN" dirty="0"/>
          </a:p>
          <a:p>
            <a:pPr lvl="2"/>
            <a:r>
              <a:rPr kumimoji="1" lang="zh-CN" altLang="en-US" dirty="0"/>
              <a:t>只能在</a:t>
            </a:r>
            <a:r>
              <a:rPr kumimoji="1" lang="zh-CN" altLang="en-US" dirty="0">
                <a:solidFill>
                  <a:srgbClr val="FF0000"/>
                </a:solidFill>
              </a:rPr>
              <a:t>类内</a:t>
            </a:r>
            <a:r>
              <a:rPr kumimoji="1" lang="zh-CN" altLang="en-US" dirty="0"/>
              <a:t>进行</a:t>
            </a:r>
            <a:endParaRPr kumimoji="1" lang="en-US" altLang="zh-CN" dirty="0"/>
          </a:p>
          <a:p>
            <a:pPr lvl="2"/>
            <a:r>
              <a:rPr kumimoji="1" lang="zh-CN" altLang="en-US" dirty="0"/>
              <a:t>友元函数</a:t>
            </a:r>
            <a:endParaRPr kumimoji="1" lang="en-US" altLang="zh-CN" dirty="0"/>
          </a:p>
          <a:p>
            <a:pPr lvl="2"/>
            <a:r>
              <a:rPr kumimoji="1" lang="zh-CN" altLang="en-US" dirty="0"/>
              <a:t>友元类</a:t>
            </a:r>
            <a:endParaRPr kumimoji="1" lang="en-US" altLang="zh-CN" dirty="0"/>
          </a:p>
        </p:txBody>
      </p:sp>
      <p:sp>
        <p:nvSpPr>
          <p:cNvPr id="6" name="矩形 5">
            <a:extLst>
              <a:ext uri="{FF2B5EF4-FFF2-40B4-BE49-F238E27FC236}">
                <a16:creationId xmlns:a16="http://schemas.microsoft.com/office/drawing/2014/main" id="{5AC2C32C-59EC-4E32-AA2E-54FCAC6D130E}"/>
              </a:ext>
            </a:extLst>
          </p:cNvPr>
          <p:cNvSpPr/>
          <p:nvPr/>
        </p:nvSpPr>
        <p:spPr>
          <a:xfrm>
            <a:off x="4104456" y="3474874"/>
            <a:ext cx="4572000" cy="1754326"/>
          </a:xfrm>
          <a:prstGeom prst="rect">
            <a:avLst/>
          </a:prstGeom>
        </p:spPr>
        <p:txBody>
          <a:bodyPr>
            <a:spAutoFit/>
          </a:bodyPr>
          <a:lstStyle/>
          <a:p>
            <a:r>
              <a:rPr lang="zh-CN" altLang="en-US" dirty="0">
                <a:solidFill>
                  <a:srgbClr val="C00000"/>
                </a:solidFill>
                <a:latin typeface="Consolas" panose="020B0609020204030204" pitchFamily="49" charset="0"/>
              </a:rPr>
              <a:t>class</a:t>
            </a:r>
            <a:r>
              <a:rPr lang="zh-CN" altLang="en-US" dirty="0">
                <a:latin typeface="Consolas" panose="020B0609020204030204" pitchFamily="49" charset="0"/>
              </a:rPr>
              <a:t> </a:t>
            </a:r>
            <a:r>
              <a:rPr lang="en-US" altLang="zh-CN" dirty="0">
                <a:latin typeface="Consolas" panose="020B0609020204030204" pitchFamily="49" charset="0"/>
              </a:rPr>
              <a:t>A</a:t>
            </a:r>
            <a:r>
              <a:rPr lang="zh-CN" altLang="en-US" dirty="0">
                <a:latin typeface="Consolas" panose="020B0609020204030204" pitchFamily="49" charset="0"/>
              </a:rPr>
              <a:t> {</a:t>
            </a:r>
          </a:p>
          <a:p>
            <a:r>
              <a:rPr lang="zh-CN" altLang="en-US" dirty="0">
                <a:latin typeface="Consolas" panose="020B0609020204030204" pitchFamily="49" charset="0"/>
              </a:rPr>
              <a:t>    </a:t>
            </a:r>
            <a:r>
              <a:rPr lang="en-US" altLang="zh-CN" dirty="0">
                <a:solidFill>
                  <a:srgbClr val="C00000"/>
                </a:solidFill>
                <a:latin typeface="Consolas" panose="020B0609020204030204" pitchFamily="49" charset="0"/>
              </a:rPr>
              <a:t>friend</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a:t>
            </a:r>
          </a:p>
          <a:p>
            <a:r>
              <a:rPr lang="zh-CN" altLang="en-US" dirty="0">
                <a:latin typeface="Consolas" panose="020B0609020204030204" pitchFamily="49" charset="0"/>
              </a:rPr>
              <a:t>    </a:t>
            </a:r>
            <a:r>
              <a:rPr lang="en-US" altLang="zh-CN" dirty="0">
                <a:solidFill>
                  <a:srgbClr val="C00000"/>
                </a:solidFill>
                <a:latin typeface="Consolas" panose="020B0609020204030204" pitchFamily="49" charset="0"/>
              </a:rPr>
              <a:t>friend void </a:t>
            </a:r>
            <a:r>
              <a:rPr lang="en-US" altLang="zh-CN" dirty="0">
                <a:latin typeface="Consolas" panose="020B0609020204030204" pitchFamily="49" charset="0"/>
              </a:rPr>
              <a:t>B::foo(A</a:t>
            </a:r>
            <a:r>
              <a:rPr lang="zh-CN" altLang="en-US" dirty="0">
                <a:latin typeface="Consolas" panose="020B0609020204030204" pitchFamily="49" charset="0"/>
              </a:rPr>
              <a:t> </a:t>
            </a:r>
            <a:r>
              <a:rPr lang="en-US" altLang="zh-CN" dirty="0">
                <a:latin typeface="Consolas" panose="020B0609020204030204" pitchFamily="49" charset="0"/>
              </a:rPr>
              <a:t>&amp;a); </a:t>
            </a:r>
            <a:endParaRPr lang="zh-CN" altLang="en-US" dirty="0">
              <a:latin typeface="Consolas" panose="020B0609020204030204" pitchFamily="49" charset="0"/>
            </a:endParaRPr>
          </a:p>
          <a:p>
            <a:r>
              <a:rPr lang="zh-CN" altLang="en-US" dirty="0">
                <a:solidFill>
                  <a:srgbClr val="C00000"/>
                </a:solidFill>
                <a:latin typeface="Consolas" panose="020B0609020204030204" pitchFamily="49" charset="0"/>
              </a:rPr>
              <a:t>    </a:t>
            </a:r>
            <a:r>
              <a:rPr lang="en-US" altLang="zh-CN" dirty="0">
                <a:solidFill>
                  <a:srgbClr val="C00000"/>
                </a:solidFill>
                <a:latin typeface="Consolas" panose="020B0609020204030204" pitchFamily="49" charset="0"/>
              </a:rPr>
              <a:t>friend </a:t>
            </a:r>
            <a:r>
              <a:rPr lang="en-US" altLang="zh-CN" dirty="0">
                <a:latin typeface="Consolas" panose="020B0609020204030204" pitchFamily="49" charset="0"/>
              </a:rPr>
              <a:t>B::B(A</a:t>
            </a:r>
            <a:r>
              <a:rPr lang="zh-CN" altLang="en-US" dirty="0">
                <a:latin typeface="Consolas" panose="020B0609020204030204" pitchFamily="49" charset="0"/>
              </a:rPr>
              <a:t> </a:t>
            </a:r>
            <a:r>
              <a:rPr lang="en-US" altLang="zh-CN" dirty="0">
                <a:latin typeface="Consolas" panose="020B0609020204030204" pitchFamily="49" charset="0"/>
              </a:rPr>
              <a:t>&amp;a), X::~X();</a:t>
            </a:r>
          </a:p>
          <a:p>
            <a:r>
              <a:rPr lang="zh-CN" altLang="en-US" dirty="0">
                <a:latin typeface="Consolas" panose="020B0609020204030204" pitchFamily="49" charset="0"/>
              </a:rPr>
              <a:t>    </a:t>
            </a:r>
            <a:r>
              <a:rPr lang="en-US" altLang="zh-CN" dirty="0">
                <a:solidFill>
                  <a:srgbClr val="C00000"/>
                </a:solidFill>
                <a:latin typeface="Consolas" panose="020B0609020204030204" pitchFamily="49" charset="0"/>
              </a:rPr>
              <a:t>friend</a:t>
            </a:r>
            <a:r>
              <a:rPr lang="zh-CN" altLang="en-US" dirty="0">
                <a:latin typeface="Consolas" panose="020B0609020204030204" pitchFamily="49" charset="0"/>
              </a:rPr>
              <a:t> </a:t>
            </a:r>
            <a:r>
              <a:rPr lang="en-US" altLang="zh-CN" dirty="0">
                <a:latin typeface="Consolas" panose="020B0609020204030204" pitchFamily="49" charset="0"/>
              </a:rPr>
              <a:t>C;</a:t>
            </a:r>
            <a:r>
              <a:rPr lang="zh-CN" altLang="en-US" dirty="0">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友元类</a:t>
            </a:r>
            <a:endParaRPr lang="en-US" altLang="zh-CN" dirty="0">
              <a:solidFill>
                <a:srgbClr val="008000"/>
              </a:solidFill>
              <a:latin typeface="Consolas" panose="020B0609020204030204" pitchFamily="49" charset="0"/>
            </a:endParaRPr>
          </a:p>
          <a:p>
            <a:r>
              <a:rPr lang="zh-CN" altLang="en-US" dirty="0">
                <a:latin typeface="Consolas" panose="020B0609020204030204" pitchFamily="49" charset="0"/>
              </a:rPr>
              <a:t>};</a:t>
            </a:r>
            <a:endParaRPr lang="en-US" altLang="zh-CN" dirty="0">
              <a:latin typeface="Consolas" panose="020B0609020204030204" pitchFamily="49" charset="0"/>
            </a:endParaRPr>
          </a:p>
        </p:txBody>
      </p:sp>
    </p:spTree>
    <p:extLst>
      <p:ext uri="{BB962C8B-B14F-4D97-AF65-F5344CB8AC3E}">
        <p14:creationId xmlns:p14="http://schemas.microsoft.com/office/powerpoint/2010/main" val="2081920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静态变量</a:t>
            </a:r>
            <a:r>
              <a:rPr lang="en-US" altLang="zh-CN" dirty="0"/>
              <a:t>/</a:t>
            </a:r>
            <a:r>
              <a:rPr lang="zh-CN" altLang="en-US" dirty="0"/>
              <a:t>函数（</a:t>
            </a:r>
            <a:r>
              <a:rPr kumimoji="1" lang="zh-CN" altLang="en-US" dirty="0"/>
              <a:t>使用</a:t>
            </a:r>
            <a:r>
              <a:rPr kumimoji="1" lang="en-US" altLang="zh-CN" dirty="0"/>
              <a:t>static</a:t>
            </a:r>
            <a:r>
              <a:rPr kumimoji="1" lang="zh-CN" altLang="en-US" dirty="0"/>
              <a:t>修饰</a:t>
            </a:r>
            <a:r>
              <a:rPr lang="zh-CN" altLang="en-US" dirty="0"/>
              <a:t>）</a:t>
            </a:r>
            <a:endParaRPr lang="en-US" altLang="zh-CN" dirty="0"/>
          </a:p>
          <a:p>
            <a:pPr lvl="1"/>
            <a:r>
              <a:rPr lang="zh-CN" altLang="en-US" dirty="0"/>
              <a:t>静态变量</a:t>
            </a:r>
            <a:endParaRPr lang="en-US" altLang="zh-CN" dirty="0"/>
          </a:p>
          <a:p>
            <a:pPr lvl="2"/>
            <a:r>
              <a:rPr lang="zh-CN" altLang="en-US" dirty="0"/>
              <a:t>静态局部变量存储在静态存储区，生命周期将持续到整个程序结束</a:t>
            </a:r>
          </a:p>
          <a:p>
            <a:pPr lvl="2"/>
            <a:r>
              <a:rPr lang="zh-CN" altLang="en-US" dirty="0"/>
              <a:t>静态全局变量</a:t>
            </a:r>
            <a:r>
              <a:rPr lang="zh-CN" altLang="en-US" dirty="0">
                <a:solidFill>
                  <a:srgbClr val="FF0000"/>
                </a:solidFill>
              </a:rPr>
              <a:t>作用域仅限其声明的文件</a:t>
            </a:r>
            <a:r>
              <a:rPr lang="zh-CN" altLang="en-US" dirty="0"/>
              <a:t>，不能被其他文件所用，可以避免和其他文件中的同名变量冲突</a:t>
            </a:r>
            <a:endParaRPr lang="en-US" altLang="zh-CN" dirty="0"/>
          </a:p>
          <a:p>
            <a:pPr lvl="2"/>
            <a:r>
              <a:rPr lang="zh-CN" altLang="en-US" dirty="0">
                <a:solidFill>
                  <a:srgbClr val="FF0000"/>
                </a:solidFill>
              </a:rPr>
              <a:t>离开作用域不析构，</a:t>
            </a:r>
            <a:r>
              <a:rPr lang="zh-CN" altLang="en-US" dirty="0"/>
              <a:t>程序运行最后析构</a:t>
            </a:r>
          </a:p>
          <a:p>
            <a:pPr lvl="1"/>
            <a:r>
              <a:rPr kumimoji="1" lang="zh-CN" altLang="en-US" dirty="0"/>
              <a:t>静态函数</a:t>
            </a:r>
            <a:endParaRPr kumimoji="1" lang="en-US" altLang="zh-CN" dirty="0"/>
          </a:p>
          <a:p>
            <a:pPr lvl="2"/>
            <a:r>
              <a:rPr lang="zh-CN" altLang="en-US" dirty="0"/>
              <a:t>定义示例：</a:t>
            </a:r>
            <a:r>
              <a:rPr lang="en-US" altLang="zh-CN" sz="1600" dirty="0"/>
              <a:t>static int </a:t>
            </a:r>
            <a:r>
              <a:rPr lang="en-US" altLang="zh-CN" sz="1600" dirty="0" err="1"/>
              <a:t>func</a:t>
            </a:r>
            <a:r>
              <a:rPr lang="en-US" altLang="zh-CN" sz="1600" dirty="0"/>
              <a:t>() {…}</a:t>
            </a:r>
          </a:p>
          <a:p>
            <a:pPr lvl="2"/>
            <a:r>
              <a:rPr kumimoji="1" lang="zh-CN" altLang="en-US" dirty="0"/>
              <a:t>静态函数</a:t>
            </a:r>
            <a:r>
              <a:rPr kumimoji="1" lang="zh-CN" altLang="en-US" dirty="0">
                <a:solidFill>
                  <a:srgbClr val="FF0000"/>
                </a:solidFill>
              </a:rPr>
              <a:t>作用域仅限其声明的文件</a:t>
            </a:r>
            <a:r>
              <a:rPr kumimoji="1" lang="zh-CN" altLang="en-US" dirty="0"/>
              <a:t>，不能被其他文件所用，可以避免和其他文件中的同名函数冲突</a:t>
            </a:r>
          </a:p>
          <a:p>
            <a:pPr lvl="1"/>
            <a:endParaRPr lang="zh-CN" altLang="en-US" dirty="0"/>
          </a:p>
        </p:txBody>
      </p:sp>
    </p:spTree>
    <p:extLst>
      <p:ext uri="{BB962C8B-B14F-4D97-AF65-F5344CB8AC3E}">
        <p14:creationId xmlns:p14="http://schemas.microsoft.com/office/powerpoint/2010/main" val="75655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静态成员变量</a:t>
            </a:r>
            <a:endParaRPr lang="en-US" altLang="zh-CN" dirty="0"/>
          </a:p>
          <a:p>
            <a:pPr lvl="1"/>
            <a:r>
              <a:rPr lang="zh-CN" altLang="en-US" dirty="0"/>
              <a:t>属于整个类的“类变量”，被该类的所有对象共享</a:t>
            </a:r>
            <a:endParaRPr lang="en-US" altLang="zh-CN" dirty="0"/>
          </a:p>
          <a:p>
            <a:pPr lvl="1"/>
            <a:r>
              <a:rPr lang="zh-CN" altLang="en-US" dirty="0"/>
              <a:t>对象</a:t>
            </a:r>
            <a:r>
              <a:rPr lang="en-US" altLang="zh-CN" dirty="0"/>
              <a:t>/</a:t>
            </a:r>
            <a:r>
              <a:rPr lang="zh-CN" altLang="en-US" dirty="0"/>
              <a:t>类名访问</a:t>
            </a:r>
            <a:endParaRPr lang="en-US" altLang="zh-CN" dirty="0"/>
          </a:p>
          <a:p>
            <a:pPr lvl="1"/>
            <a:r>
              <a:rPr lang="zh-CN" altLang="en-US" dirty="0"/>
              <a:t>类似于全局变量，在程序开始前初始化</a:t>
            </a:r>
            <a:endParaRPr lang="en-US" altLang="zh-CN" dirty="0"/>
          </a:p>
          <a:p>
            <a:pPr lvl="1"/>
            <a:endParaRPr lang="en-US" altLang="zh-CN" dirty="0"/>
          </a:p>
          <a:p>
            <a:r>
              <a:rPr kumimoji="1" lang="zh-CN" altLang="en-US" dirty="0"/>
              <a:t>静态成员函数</a:t>
            </a:r>
            <a:endParaRPr kumimoji="1" lang="en-US" altLang="zh-CN" dirty="0"/>
          </a:p>
          <a:p>
            <a:pPr lvl="1"/>
            <a:r>
              <a:rPr kumimoji="1" lang="zh-CN" altLang="en-US" dirty="0"/>
              <a:t>属于整个类，被</a:t>
            </a:r>
            <a:r>
              <a:rPr lang="zh-CN" altLang="en-US" dirty="0"/>
              <a:t>该类的所有对象共享</a:t>
            </a:r>
            <a:endParaRPr kumimoji="1" lang="en-US" altLang="zh-CN" dirty="0"/>
          </a:p>
          <a:p>
            <a:pPr lvl="1"/>
            <a:r>
              <a:rPr kumimoji="1" lang="zh-CN" altLang="en-US" dirty="0"/>
              <a:t>使用对象</a:t>
            </a:r>
            <a:r>
              <a:rPr kumimoji="1" lang="en-US" altLang="zh-CN" dirty="0"/>
              <a:t>/</a:t>
            </a:r>
            <a:r>
              <a:rPr kumimoji="1" lang="zh-CN" altLang="en-US" dirty="0"/>
              <a:t>类名访问</a:t>
            </a:r>
            <a:endParaRPr kumimoji="1" lang="en-US" altLang="zh-CN" dirty="0"/>
          </a:p>
          <a:p>
            <a:pPr lvl="1"/>
            <a:r>
              <a:rPr kumimoji="1" lang="zh-CN" altLang="en-US" dirty="0"/>
              <a:t>由于不属于某个对象而属于整个类，因此不能访问非静态成员</a:t>
            </a:r>
            <a:endParaRPr kumimoji="1" lang="en-US" altLang="zh-CN" dirty="0"/>
          </a:p>
          <a:p>
            <a:endParaRPr lang="en-US" altLang="zh-CN" dirty="0"/>
          </a:p>
          <a:p>
            <a:endParaRPr lang="zh-CN" altLang="en-US" dirty="0"/>
          </a:p>
        </p:txBody>
      </p:sp>
    </p:spTree>
    <p:extLst>
      <p:ext uri="{BB962C8B-B14F-4D97-AF65-F5344CB8AC3E}">
        <p14:creationId xmlns:p14="http://schemas.microsoft.com/office/powerpoint/2010/main" val="2710751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常量</a:t>
            </a:r>
            <a:endParaRPr lang="en-US" altLang="zh-CN" dirty="0"/>
          </a:p>
          <a:p>
            <a:pPr lvl="1"/>
            <a:r>
              <a:rPr lang="zh-CN" altLang="en-US" dirty="0"/>
              <a:t>使用</a:t>
            </a:r>
            <a:r>
              <a:rPr lang="en-US" altLang="zh-CN" dirty="0"/>
              <a:t>const</a:t>
            </a:r>
            <a:r>
              <a:rPr lang="zh-CN" altLang="en-US" dirty="0"/>
              <a:t>修饰</a:t>
            </a:r>
            <a:endParaRPr lang="en-US" altLang="zh-CN" dirty="0"/>
          </a:p>
          <a:p>
            <a:pPr lvl="1"/>
            <a:r>
              <a:rPr lang="zh-CN" altLang="en-US" dirty="0"/>
              <a:t>修饰变量：必须就地初始化，在生命周期内值不改变</a:t>
            </a:r>
            <a:endParaRPr lang="en-US" altLang="zh-CN" dirty="0"/>
          </a:p>
          <a:p>
            <a:r>
              <a:rPr lang="zh-CN" altLang="en-US" dirty="0"/>
              <a:t>常量数据成员</a:t>
            </a:r>
            <a:endParaRPr lang="en-US" altLang="zh-CN" dirty="0"/>
          </a:p>
          <a:p>
            <a:pPr lvl="1"/>
            <a:r>
              <a:rPr lang="zh-CN" altLang="en-US" dirty="0"/>
              <a:t>在对象生命周期内不能更改</a:t>
            </a:r>
            <a:endParaRPr lang="en-US" altLang="zh-CN" dirty="0"/>
          </a:p>
          <a:p>
            <a:pPr lvl="1"/>
            <a:r>
              <a:rPr lang="zh-CN" altLang="en-US" dirty="0"/>
              <a:t>初始化：初始化列表</a:t>
            </a:r>
            <a:r>
              <a:rPr lang="en-US" altLang="zh-CN" dirty="0"/>
              <a:t>/</a:t>
            </a:r>
            <a:r>
              <a:rPr lang="zh-CN" altLang="en-US" dirty="0"/>
              <a:t>就地初始化，不能赋值</a:t>
            </a:r>
            <a:endParaRPr lang="en-US" altLang="zh-CN" dirty="0"/>
          </a:p>
          <a:p>
            <a:r>
              <a:rPr lang="zh-CN" altLang="en-US" dirty="0"/>
              <a:t>常量成员函数</a:t>
            </a:r>
            <a:endParaRPr lang="en-US" altLang="zh-CN" dirty="0"/>
          </a:p>
          <a:p>
            <a:pPr lvl="1"/>
            <a:r>
              <a:rPr lang="zh-CN" altLang="en-US" dirty="0"/>
              <a:t>实现不能修改类的数据成员</a:t>
            </a:r>
            <a:endParaRPr lang="en-US" altLang="zh-CN" dirty="0"/>
          </a:p>
          <a:p>
            <a:pPr lvl="1"/>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b="1" dirty="0"/>
              <a:t>const</a:t>
            </a:r>
            <a:r>
              <a:rPr kumimoji="1" lang="zh-CN" altLang="en-US" dirty="0"/>
              <a:t> </a:t>
            </a:r>
            <a:r>
              <a:rPr kumimoji="1" lang="en-US" altLang="zh-CN" dirty="0"/>
              <a:t>{</a:t>
            </a:r>
            <a:r>
              <a:rPr kumimoji="1" lang="mr-IN" altLang="zh-CN" dirty="0"/>
              <a:t>…</a:t>
            </a:r>
            <a:r>
              <a:rPr kumimoji="1" lang="en-US" altLang="zh-CN" dirty="0"/>
              <a:t>}</a:t>
            </a:r>
          </a:p>
          <a:p>
            <a:pPr lvl="1"/>
            <a:r>
              <a:rPr kumimoji="1" lang="zh-CN" altLang="en-US" dirty="0"/>
              <a:t>常量对象</a:t>
            </a:r>
            <a:r>
              <a:rPr kumimoji="1" lang="en-US" altLang="zh-CN" b="0" dirty="0"/>
              <a:t>(</a:t>
            </a:r>
            <a:r>
              <a:rPr kumimoji="1" lang="en-US" altLang="zh-CN" b="0" dirty="0">
                <a:solidFill>
                  <a:srgbClr val="FF0000"/>
                </a:solidFill>
              </a:rPr>
              <a:t>const</a:t>
            </a:r>
            <a:r>
              <a:rPr kumimoji="1" lang="zh-CN" altLang="en-US" b="0" dirty="0">
                <a:solidFill>
                  <a:srgbClr val="FF0000"/>
                </a:solidFill>
              </a:rPr>
              <a:t> </a:t>
            </a:r>
            <a:r>
              <a:rPr kumimoji="1" lang="en-US" altLang="zh-CN" b="0" dirty="0" err="1">
                <a:solidFill>
                  <a:srgbClr val="FF0000"/>
                </a:solidFill>
              </a:rPr>
              <a:t>ClassName</a:t>
            </a:r>
            <a:r>
              <a:rPr kumimoji="1" lang="zh-CN" altLang="en-US" b="0" dirty="0">
                <a:solidFill>
                  <a:srgbClr val="FF0000"/>
                </a:solidFill>
              </a:rPr>
              <a:t> </a:t>
            </a:r>
            <a:r>
              <a:rPr kumimoji="1" lang="en-US" altLang="zh-CN" b="0" dirty="0">
                <a:solidFill>
                  <a:srgbClr val="FF0000"/>
                </a:solidFill>
              </a:rPr>
              <a:t>a;</a:t>
            </a:r>
            <a:r>
              <a:rPr kumimoji="1" lang="en-US" altLang="zh-CN" b="0" dirty="0">
                <a:solidFill>
                  <a:schemeClr val="tx1"/>
                </a:solidFill>
              </a:rPr>
              <a:t>)</a:t>
            </a:r>
            <a:r>
              <a:rPr kumimoji="1" lang="zh-CN" altLang="en-US" dirty="0"/>
              <a:t>只能调用常量成员函数</a:t>
            </a:r>
          </a:p>
          <a:p>
            <a:pPr lvl="1"/>
            <a:endParaRPr lang="zh-CN" altLang="en-US" dirty="0"/>
          </a:p>
        </p:txBody>
      </p:sp>
    </p:spTree>
    <p:extLst>
      <p:ext uri="{BB962C8B-B14F-4D97-AF65-F5344CB8AC3E}">
        <p14:creationId xmlns:p14="http://schemas.microsoft.com/office/powerpoint/2010/main" val="29693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常量静态变量</a:t>
            </a:r>
            <a:endParaRPr lang="en-US" altLang="zh-CN" dirty="0"/>
          </a:p>
          <a:p>
            <a:pPr lvl="1"/>
            <a:r>
              <a:rPr lang="zh-CN" altLang="en-US" dirty="0"/>
              <a:t>定义</a:t>
            </a:r>
            <a:r>
              <a:rPr lang="en-US" altLang="zh-CN" dirty="0"/>
              <a:t>/</a:t>
            </a:r>
            <a:r>
              <a:rPr lang="zh-CN" altLang="en-US" dirty="0"/>
              <a:t>初始化</a:t>
            </a:r>
            <a:endParaRPr lang="en-US" altLang="zh-CN" dirty="0"/>
          </a:p>
          <a:p>
            <a:pPr lvl="2"/>
            <a:r>
              <a:rPr lang="zh-CN" altLang="en-US" dirty="0"/>
              <a:t>类外定义；</a:t>
            </a:r>
            <a:r>
              <a:rPr lang="en-US" altLang="zh-CN" dirty="0"/>
              <a:t>int</a:t>
            </a:r>
            <a:r>
              <a:rPr lang="zh-CN" altLang="en-US" dirty="0"/>
              <a:t>和</a:t>
            </a:r>
            <a:r>
              <a:rPr lang="en-US" altLang="zh-CN" dirty="0" err="1"/>
              <a:t>enum</a:t>
            </a:r>
            <a:r>
              <a:rPr lang="zh-CN" altLang="en-US" dirty="0"/>
              <a:t>可就地初始化</a:t>
            </a:r>
            <a:endParaRPr lang="en-US" altLang="zh-CN" dirty="0"/>
          </a:p>
          <a:p>
            <a:pPr lvl="1"/>
            <a:r>
              <a:rPr lang="zh-CN" altLang="en-US" dirty="0"/>
              <a:t>不存在常量静态函数</a:t>
            </a:r>
          </a:p>
        </p:txBody>
      </p:sp>
      <p:sp>
        <p:nvSpPr>
          <p:cNvPr id="4" name="文本框 3">
            <a:extLst>
              <a:ext uri="{FF2B5EF4-FFF2-40B4-BE49-F238E27FC236}">
                <a16:creationId xmlns:a16="http://schemas.microsoft.com/office/drawing/2014/main" id="{2584493B-1409-4857-A277-E5605234D380}"/>
              </a:ext>
            </a:extLst>
          </p:cNvPr>
          <p:cNvSpPr txBox="1"/>
          <p:nvPr/>
        </p:nvSpPr>
        <p:spPr>
          <a:xfrm>
            <a:off x="1115616" y="3452726"/>
            <a:ext cx="7632848" cy="2554545"/>
          </a:xfrm>
          <a:prstGeom prst="rect">
            <a:avLst/>
          </a:prstGeom>
          <a:noFill/>
        </p:spPr>
        <p:txBody>
          <a:bodyPr wrap="square" rtlCol="0">
            <a:spAutoFit/>
          </a:bodyPr>
          <a:lstStyle/>
          <a:p>
            <a:r>
              <a:rPr lang="en-US" altLang="zh-CN" sz="2000" b="1" dirty="0">
                <a:solidFill>
                  <a:srgbClr val="C00000"/>
                </a:solidFill>
                <a:latin typeface="Consolas" panose="020B0609020204030204" pitchFamily="49" charset="0"/>
              </a:rPr>
              <a:t>class</a:t>
            </a:r>
            <a:r>
              <a:rPr lang="en-US" altLang="zh-CN" sz="2000" b="1" dirty="0">
                <a:latin typeface="Consolas" panose="020B0609020204030204" pitchFamily="49" charset="0"/>
              </a:rPr>
              <a:t> foo {</a:t>
            </a:r>
          </a:p>
          <a:p>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char*</a:t>
            </a:r>
            <a:r>
              <a:rPr lang="en-US" altLang="zh-CN" sz="2000" b="1" dirty="0">
                <a:latin typeface="Consolas" panose="020B0609020204030204" pitchFamily="49" charset="0"/>
              </a:rPr>
              <a:t> </a:t>
            </a:r>
            <a:r>
              <a:rPr lang="en-US" altLang="zh-CN" sz="2000" b="1" dirty="0" err="1">
                <a:latin typeface="Consolas" panose="020B0609020204030204" pitchFamily="49" charset="0"/>
              </a:rPr>
              <a:t>cs</a:t>
            </a:r>
            <a:r>
              <a:rPr lang="en-US" altLang="zh-CN" sz="2000" b="1" dirty="0">
                <a:latin typeface="Consolas" panose="020B0609020204030204" pitchFamily="49" charset="0"/>
              </a:rPr>
              <a:t>;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不可就地初始化</a:t>
            </a:r>
            <a:endParaRPr lang="en-US" altLang="zh-CN" sz="2000" b="1" dirty="0">
              <a:solidFill>
                <a:srgbClr val="008000"/>
              </a:solidFill>
              <a:latin typeface="Consolas" panose="020B0609020204030204" pitchFamily="49" charset="0"/>
            </a:endParaRPr>
          </a:p>
          <a:p>
            <a:pPr lvl="1"/>
            <a:r>
              <a:rPr lang="en-US" altLang="zh-CN" sz="2000" b="1" dirty="0">
                <a:solidFill>
                  <a:srgbClr val="C00000"/>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int</a:t>
            </a:r>
            <a:r>
              <a:rPr lang="en-US" altLang="zh-CN" sz="2000" b="1" dirty="0">
                <a:latin typeface="Consolas" panose="020B0609020204030204" pitchFamily="49" charset="0"/>
              </a:rPr>
              <a:t> </a:t>
            </a:r>
            <a:r>
              <a:rPr lang="en-US" altLang="zh-CN" sz="2000" b="1" dirty="0" err="1">
                <a:latin typeface="Consolas" panose="020B0609020204030204" pitchFamily="49" charset="0"/>
              </a:rPr>
              <a:t>i</a:t>
            </a:r>
            <a:r>
              <a:rPr lang="en-US" altLang="zh-CN" sz="2000" b="1" dirty="0">
                <a:latin typeface="Consolas" panose="020B0609020204030204" pitchFamily="49" charset="0"/>
              </a:rPr>
              <a:t> = 3;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可以就地初始化</a:t>
            </a:r>
            <a:endParaRPr lang="en-US" altLang="zh-CN" sz="2000" b="1" dirty="0">
              <a:solidFill>
                <a:srgbClr val="008000"/>
              </a:solidFill>
              <a:latin typeface="Consolas" panose="020B0609020204030204" pitchFamily="49" charset="0"/>
            </a:endParaRPr>
          </a:p>
          <a:p>
            <a:pPr lvl="1"/>
            <a:r>
              <a:rPr lang="en-US" altLang="zh-CN" sz="2000" b="1" dirty="0">
                <a:solidFill>
                  <a:srgbClr val="C00000"/>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int</a:t>
            </a:r>
            <a:r>
              <a:rPr lang="en-US" altLang="zh-CN" sz="2000" b="1" dirty="0">
                <a:latin typeface="Consolas" panose="020B0609020204030204" pitchFamily="49" charset="0"/>
              </a:rPr>
              <a:t> j;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也可以在类外初始化</a:t>
            </a:r>
            <a:endParaRPr lang="en-US" altLang="zh-CN" sz="2000" b="1" dirty="0">
              <a:solidFill>
                <a:srgbClr val="008000"/>
              </a:solidFill>
              <a:latin typeface="Consolas" panose="020B0609020204030204" pitchFamily="49" charset="0"/>
            </a:endParaRPr>
          </a:p>
          <a:p>
            <a:r>
              <a:rPr lang="en-US" altLang="zh-CN" sz="2000" b="1" dirty="0">
                <a:latin typeface="Consolas" panose="020B0609020204030204" pitchFamily="49" charset="0"/>
              </a:rPr>
              <a:t>};</a:t>
            </a:r>
          </a:p>
          <a:p>
            <a:endParaRPr lang="en-US" altLang="zh-CN" sz="2000" b="1" dirty="0">
              <a:latin typeface="Consolas" panose="020B0609020204030204" pitchFamily="49" charset="0"/>
            </a:endParaRPr>
          </a:p>
          <a:p>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char*</a:t>
            </a:r>
            <a:r>
              <a:rPr lang="en-US" altLang="zh-CN" sz="2000" b="1" dirty="0">
                <a:latin typeface="Consolas" panose="020B0609020204030204" pitchFamily="49" charset="0"/>
              </a:rPr>
              <a:t> foo::</a:t>
            </a:r>
            <a:r>
              <a:rPr lang="en-US" altLang="zh-CN" sz="2000" b="1" dirty="0" err="1">
                <a:latin typeface="Consolas" panose="020B0609020204030204" pitchFamily="49" charset="0"/>
              </a:rPr>
              <a:t>cs</a:t>
            </a:r>
            <a:r>
              <a:rPr lang="en-US" altLang="zh-CN" sz="2000" b="1" dirty="0">
                <a:latin typeface="Consolas" panose="020B0609020204030204" pitchFamily="49" charset="0"/>
              </a:rPr>
              <a:t> = "foo C string";</a:t>
            </a:r>
          </a:p>
          <a:p>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int</a:t>
            </a:r>
            <a:r>
              <a:rPr lang="en-US" altLang="zh-CN" sz="2000" b="1" dirty="0">
                <a:latin typeface="Consolas" panose="020B0609020204030204" pitchFamily="49" charset="0"/>
              </a:rPr>
              <a:t> foo::j = 4;</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3096272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CN" dirty="0"/>
              <a:t>左值</a:t>
            </a:r>
            <a:r>
              <a:rPr lang="zh-CN" altLang="en-US" dirty="0"/>
              <a:t>引用（“别名”）</a:t>
            </a:r>
            <a:endParaRPr lang="en-US" altLang="zh-CN" dirty="0"/>
          </a:p>
          <a:p>
            <a:pPr lvl="1"/>
            <a:r>
              <a:rPr kumimoji="1" lang="zh-CN" altLang="en-US" dirty="0"/>
              <a:t>左值：可以取地址、有名字的值。</a:t>
            </a:r>
            <a:endParaRPr lang="en-US" altLang="zh-CN" dirty="0"/>
          </a:p>
          <a:p>
            <a:pPr lvl="1"/>
            <a:r>
              <a:rPr lang="zh-CN" altLang="en-US" dirty="0"/>
              <a:t>格式：类型名 </a:t>
            </a:r>
            <a:r>
              <a:rPr lang="en-US" altLang="zh-CN" dirty="0"/>
              <a:t>&amp; </a:t>
            </a:r>
            <a:r>
              <a:rPr lang="zh-CN" altLang="en-US" dirty="0"/>
              <a:t>引用名 </a:t>
            </a:r>
            <a:r>
              <a:rPr lang="en-US" altLang="zh-CN" dirty="0"/>
              <a:t>=</a:t>
            </a:r>
            <a:r>
              <a:rPr lang="zh-CN" altLang="en-US" dirty="0"/>
              <a:t> 变量名</a:t>
            </a:r>
            <a:endParaRPr lang="en-US" altLang="zh-CN" dirty="0"/>
          </a:p>
          <a:p>
            <a:pPr lvl="1"/>
            <a:r>
              <a:rPr lang="zh-CN" altLang="en-US" dirty="0"/>
              <a:t>必须在定义时进行初始化，且不能修改引用指向</a:t>
            </a:r>
          </a:p>
          <a:p>
            <a:pPr lvl="1"/>
            <a:r>
              <a:rPr lang="zh-CN" altLang="en-US" sz="2400" dirty="0"/>
              <a:t>和指针的区别</a:t>
            </a:r>
          </a:p>
          <a:p>
            <a:pPr lvl="2"/>
            <a:r>
              <a:rPr lang="zh-CN" altLang="en-US" sz="2000" dirty="0"/>
              <a:t>不存在空引用</a:t>
            </a:r>
            <a:endParaRPr lang="en-US" altLang="zh-CN" sz="2000" dirty="0"/>
          </a:p>
          <a:p>
            <a:pPr lvl="2"/>
            <a:r>
              <a:rPr lang="zh-CN" altLang="en-US" sz="2000" dirty="0"/>
              <a:t>不能被指向到另一个对象</a:t>
            </a:r>
            <a:endParaRPr lang="en-US" altLang="zh-CN" sz="2000" dirty="0"/>
          </a:p>
          <a:p>
            <a:pPr lvl="2"/>
            <a:r>
              <a:rPr lang="zh-CN" altLang="en-US" sz="2000" dirty="0"/>
              <a:t>引用必须在创建时被初始化为一个对象</a:t>
            </a:r>
            <a:endParaRPr lang="en-US" altLang="zh-CN" dirty="0"/>
          </a:p>
          <a:p>
            <a:pPr lvl="1"/>
            <a:r>
              <a:rPr lang="zh-CN" altLang="en-US" dirty="0"/>
              <a:t>函数返回值可以是左值引用，但不得指向函数的临时变量</a:t>
            </a:r>
            <a:endParaRPr lang="en-US" altLang="zh-CN" dirty="0"/>
          </a:p>
          <a:p>
            <a:pPr lvl="1"/>
            <a:endParaRPr lang="zh-CN" altLang="en-US" dirty="0"/>
          </a:p>
        </p:txBody>
      </p:sp>
    </p:spTree>
    <p:extLst>
      <p:ext uri="{BB962C8B-B14F-4D97-AF65-F5344CB8AC3E}">
        <p14:creationId xmlns:p14="http://schemas.microsoft.com/office/powerpoint/2010/main" val="2799972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右</a:t>
            </a:r>
            <a:r>
              <a:rPr lang="zh-CN" altLang="en-CN" dirty="0"/>
              <a:t>值</a:t>
            </a:r>
            <a:r>
              <a:rPr lang="zh-CN" altLang="en-US" dirty="0"/>
              <a:t>引用</a:t>
            </a:r>
            <a:endParaRPr lang="en-US" altLang="zh-CN" dirty="0"/>
          </a:p>
          <a:p>
            <a:pPr lvl="1"/>
            <a:r>
              <a:rPr lang="zh-CN" altLang="en-US" dirty="0"/>
              <a:t>右值：</a:t>
            </a:r>
            <a:r>
              <a:rPr kumimoji="1" lang="zh-CN" altLang="en-US" dirty="0"/>
              <a:t>不能取地址、没有名字的值</a:t>
            </a:r>
            <a:r>
              <a:rPr kumimoji="1" lang="en-US" altLang="zh-CN" dirty="0"/>
              <a:t>;</a:t>
            </a:r>
            <a:r>
              <a:rPr kumimoji="1" lang="zh-CN" altLang="en-US" dirty="0"/>
              <a:t>常见于</a:t>
            </a:r>
            <a:r>
              <a:rPr kumimoji="1" lang="zh-CN" altLang="en-US" b="1" dirty="0"/>
              <a:t>常值、函数返回值、表达式</a:t>
            </a:r>
            <a:endParaRPr kumimoji="1" lang="en-US" altLang="zh-CN" b="1" dirty="0"/>
          </a:p>
          <a:p>
            <a:pPr lvl="1"/>
            <a:endParaRPr kumimoji="1" lang="en-US" altLang="zh-CN" b="1" dirty="0"/>
          </a:p>
          <a:p>
            <a:pPr lvl="1"/>
            <a:r>
              <a:rPr kumimoji="1" lang="zh-CN" altLang="en-US" dirty="0"/>
              <a:t>右值引用可以延续即将销毁变量的生命周期，可以减少拷贝带来的开销</a:t>
            </a:r>
            <a:endParaRPr kumimoji="1" lang="en-US" altLang="zh-CN" dirty="0"/>
          </a:p>
          <a:p>
            <a:pPr lvl="1"/>
            <a:endParaRPr kumimoji="1" lang="en-US" altLang="zh-CN" b="1" dirty="0"/>
          </a:p>
          <a:p>
            <a:pPr lvl="1"/>
            <a:endParaRPr lang="zh-CN" altLang="en-US" dirty="0"/>
          </a:p>
        </p:txBody>
      </p:sp>
      <p:sp>
        <p:nvSpPr>
          <p:cNvPr id="4" name="矩形 4">
            <a:extLst>
              <a:ext uri="{FF2B5EF4-FFF2-40B4-BE49-F238E27FC236}">
                <a16:creationId xmlns:a16="http://schemas.microsoft.com/office/drawing/2014/main" id="{844AF92F-23E7-6F49-869F-BD5825D43C7F}"/>
              </a:ext>
            </a:extLst>
          </p:cNvPr>
          <p:cNvSpPr/>
          <p:nvPr/>
        </p:nvSpPr>
        <p:spPr>
          <a:xfrm>
            <a:off x="2545117" y="2780928"/>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555511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拷贝构造函数</a:t>
            </a:r>
            <a:endParaRPr lang="en-US" altLang="zh-CN" dirty="0"/>
          </a:p>
          <a:p>
            <a:pPr lvl="1"/>
            <a:r>
              <a:rPr lang="zh-CN" altLang="en-US" dirty="0"/>
              <a:t>使用左值引用作为参数的构造函数叫做拷贝构造函数</a:t>
            </a:r>
          </a:p>
          <a:p>
            <a:pPr lvl="2"/>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t>
            </a:r>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&amp; </a:t>
            </a:r>
            <a:r>
              <a:rPr kumimoji="1" lang="en-US" altLang="zh-CN" dirty="0" err="1">
                <a:latin typeface="Consolas" charset="0"/>
                <a:ea typeface="Consolas" charset="0"/>
                <a:cs typeface="Consolas" charset="0"/>
              </a:rPr>
              <a:t>VariableName</a:t>
            </a:r>
            <a:r>
              <a:rPr kumimoji="1" lang="en-US" altLang="zh-CN" dirty="0">
                <a:latin typeface="Consolas" charset="0"/>
                <a:ea typeface="Consolas" charset="0"/>
                <a:cs typeface="Consolas" charset="0"/>
              </a:rPr>
              <a:t>);</a:t>
            </a:r>
            <a:endParaRPr lang="en-US" altLang="zh-CN" dirty="0"/>
          </a:p>
          <a:p>
            <a:pPr lvl="1"/>
            <a:r>
              <a:rPr lang="zh-CN" altLang="en-US" dirty="0"/>
              <a:t>在发生拷贝操作时调用</a:t>
            </a:r>
            <a:endParaRPr lang="en-US" altLang="zh-CN" dirty="0"/>
          </a:p>
          <a:p>
            <a:pPr lvl="2"/>
            <a:r>
              <a:rPr lang="en-US" altLang="zh-CN" dirty="0"/>
              <a:t>Test</a:t>
            </a:r>
            <a:r>
              <a:rPr lang="zh-CN" altLang="en-US" dirty="0"/>
              <a:t> </a:t>
            </a:r>
            <a:r>
              <a:rPr lang="en-US" altLang="zh-CN" dirty="0"/>
              <a:t>t0;</a:t>
            </a:r>
            <a:r>
              <a:rPr lang="zh-CN" altLang="en-US" dirty="0"/>
              <a:t> </a:t>
            </a:r>
            <a:r>
              <a:rPr lang="en-US" altLang="zh-CN" dirty="0"/>
              <a:t>Test</a:t>
            </a:r>
            <a:r>
              <a:rPr lang="zh-CN" altLang="en-US" dirty="0"/>
              <a:t> </a:t>
            </a:r>
            <a:r>
              <a:rPr lang="en-US" altLang="zh-CN" dirty="0"/>
              <a:t>t1</a:t>
            </a:r>
            <a:r>
              <a:rPr lang="zh-CN" altLang="en-US" dirty="0"/>
              <a:t> </a:t>
            </a:r>
            <a:r>
              <a:rPr lang="en-US" altLang="zh-CN" dirty="0">
                <a:solidFill>
                  <a:srgbClr val="FF0000"/>
                </a:solidFill>
              </a:rPr>
              <a:t>=</a:t>
            </a:r>
            <a:r>
              <a:rPr lang="zh-CN" altLang="en-US" dirty="0"/>
              <a:t> </a:t>
            </a:r>
            <a:r>
              <a:rPr lang="en-US" altLang="zh-CN" dirty="0"/>
              <a:t>t0;</a:t>
            </a:r>
          </a:p>
          <a:p>
            <a:pPr lvl="2"/>
            <a:r>
              <a:rPr lang="en-US" altLang="zh-CN" dirty="0"/>
              <a:t>Test</a:t>
            </a:r>
            <a:r>
              <a:rPr lang="zh-CN" altLang="en-US" dirty="0"/>
              <a:t> </a:t>
            </a:r>
            <a:r>
              <a:rPr lang="en-US" altLang="zh-CN" dirty="0"/>
              <a:t>t0;</a:t>
            </a:r>
            <a:r>
              <a:rPr lang="zh-CN" altLang="en-US" dirty="0"/>
              <a:t> </a:t>
            </a:r>
            <a:r>
              <a:rPr lang="en-US" altLang="zh-CN" dirty="0"/>
              <a:t>Test</a:t>
            </a:r>
            <a:r>
              <a:rPr lang="zh-CN" altLang="en-US" dirty="0"/>
              <a:t> </a:t>
            </a:r>
            <a:r>
              <a:rPr lang="en-US" altLang="zh-CN" dirty="0"/>
              <a:t>t1(t0);</a:t>
            </a:r>
          </a:p>
          <a:p>
            <a:pPr lvl="1"/>
            <a:r>
              <a:rPr lang="zh-CN" altLang="en-US" dirty="0"/>
              <a:t>区分 拷贝构造函数与拷贝赋值运算符</a:t>
            </a:r>
            <a:endParaRPr lang="en-US" altLang="zh-CN" dirty="0"/>
          </a:p>
          <a:p>
            <a:pPr lvl="2"/>
            <a:r>
              <a:rPr lang="en-US" altLang="zh-CN" dirty="0"/>
              <a:t>Test</a:t>
            </a:r>
            <a:r>
              <a:rPr lang="zh-CN" altLang="en-US" dirty="0"/>
              <a:t> </a:t>
            </a:r>
            <a:r>
              <a:rPr lang="en-US" altLang="zh-CN" dirty="0"/>
              <a:t>t0;</a:t>
            </a:r>
            <a:r>
              <a:rPr lang="zh-CN" altLang="en-US" dirty="0"/>
              <a:t> </a:t>
            </a:r>
            <a:r>
              <a:rPr lang="en-US" altLang="zh-CN" dirty="0"/>
              <a:t>Test</a:t>
            </a:r>
            <a:r>
              <a:rPr lang="zh-CN" altLang="en-US" dirty="0"/>
              <a:t> </a:t>
            </a:r>
            <a:r>
              <a:rPr lang="en-US" altLang="zh-CN" dirty="0"/>
              <a:t>t1</a:t>
            </a:r>
            <a:r>
              <a:rPr lang="zh-CN" altLang="en-US" dirty="0"/>
              <a:t> </a:t>
            </a:r>
            <a:r>
              <a:rPr lang="en-US" altLang="zh-CN" dirty="0">
                <a:solidFill>
                  <a:srgbClr val="FF0000"/>
                </a:solidFill>
              </a:rPr>
              <a:t>=</a:t>
            </a:r>
            <a:r>
              <a:rPr lang="zh-CN" altLang="en-US" dirty="0"/>
              <a:t> </a:t>
            </a:r>
            <a:r>
              <a:rPr lang="en-US" altLang="zh-CN" dirty="0"/>
              <a:t>t0;</a:t>
            </a:r>
            <a:r>
              <a:rPr lang="zh-CN" altLang="en-US" dirty="0"/>
              <a:t> 调用（默认）拷贝构造函数</a:t>
            </a:r>
            <a:endParaRPr lang="en-US" altLang="zh-CN" dirty="0"/>
          </a:p>
          <a:p>
            <a:pPr lvl="2"/>
            <a:r>
              <a:rPr lang="en-US" altLang="zh-CN" dirty="0"/>
              <a:t>Test</a:t>
            </a:r>
            <a:r>
              <a:rPr lang="zh-CN" altLang="en-US" dirty="0"/>
              <a:t> </a:t>
            </a:r>
            <a:r>
              <a:rPr lang="en-US" altLang="zh-CN" dirty="0"/>
              <a:t>t0;</a:t>
            </a:r>
            <a:r>
              <a:rPr lang="zh-CN" altLang="en-US" dirty="0"/>
              <a:t> </a:t>
            </a:r>
            <a:r>
              <a:rPr lang="en-US" altLang="zh-CN" dirty="0"/>
              <a:t>t0</a:t>
            </a:r>
            <a:r>
              <a:rPr lang="zh-CN" altLang="en-US" dirty="0"/>
              <a:t> </a:t>
            </a:r>
            <a:r>
              <a:rPr lang="en-US" altLang="zh-CN" dirty="0">
                <a:solidFill>
                  <a:srgbClr val="FF0000"/>
                </a:solidFill>
              </a:rPr>
              <a:t>=</a:t>
            </a:r>
            <a:r>
              <a:rPr lang="zh-CN" altLang="en-US" dirty="0"/>
              <a:t> </a:t>
            </a:r>
            <a:r>
              <a:rPr lang="en-US" altLang="zh-CN" dirty="0"/>
              <a:t>t0;</a:t>
            </a:r>
            <a:r>
              <a:rPr lang="zh-CN" altLang="en-US" dirty="0"/>
              <a:t> 调用（默认）拷贝赋值运算符</a:t>
            </a:r>
          </a:p>
        </p:txBody>
      </p:sp>
    </p:spTree>
    <p:extLst>
      <p:ext uri="{BB962C8B-B14F-4D97-AF65-F5344CB8AC3E}">
        <p14:creationId xmlns:p14="http://schemas.microsoft.com/office/powerpoint/2010/main" val="1164961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407846" cy="4749029"/>
          </a:xfrm>
        </p:spPr>
        <p:txBody>
          <a:bodyPr/>
          <a:lstStyle/>
          <a:p>
            <a:r>
              <a:rPr lang="zh-CN" altLang="en-US" dirty="0"/>
              <a:t>移动构造函数</a:t>
            </a:r>
            <a:endParaRPr lang="en-US" altLang="zh-CN" dirty="0"/>
          </a:p>
          <a:p>
            <a:pPr lvl="1"/>
            <a:r>
              <a:rPr lang="zh-CN" altLang="en-US" dirty="0"/>
              <a:t>使用右值引用作为参数的构造函数叫做移动构造函数</a:t>
            </a:r>
          </a:p>
          <a:p>
            <a:pPr lvl="2"/>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t>
            </a:r>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&amp;&amp; </a:t>
            </a:r>
            <a:r>
              <a:rPr kumimoji="1" lang="en-US" altLang="zh-CN" dirty="0" err="1">
                <a:latin typeface="Consolas" charset="0"/>
                <a:ea typeface="Consolas" charset="0"/>
                <a:cs typeface="Consolas" charset="0"/>
              </a:rPr>
              <a:t>VariableName</a:t>
            </a:r>
            <a:r>
              <a:rPr kumimoji="1" lang="en-US" altLang="zh-CN" dirty="0">
                <a:latin typeface="Consolas" charset="0"/>
                <a:ea typeface="Consolas" charset="0"/>
                <a:cs typeface="Consolas" charset="0"/>
              </a:rPr>
              <a:t>);</a:t>
            </a:r>
            <a:endParaRPr kumimoji="1" lang="zh-CN" altLang="en-US" dirty="0">
              <a:latin typeface="Consolas" charset="0"/>
              <a:ea typeface="Consolas" charset="0"/>
              <a:cs typeface="Consolas" charset="0"/>
            </a:endParaRPr>
          </a:p>
          <a:p>
            <a:pPr lvl="1"/>
            <a:r>
              <a:rPr kumimoji="1" lang="zh-CN" altLang="en-US" dirty="0">
                <a:latin typeface="STKaiti" charset="-122"/>
                <a:ea typeface="STKaiti" charset="-122"/>
                <a:cs typeface="STKaiti" charset="-122"/>
              </a:rPr>
              <a:t>对于一些即将析构的临时类，移动构造函数</a:t>
            </a:r>
            <a:r>
              <a:rPr kumimoji="1" lang="zh-CN" altLang="en-US" dirty="0">
                <a:solidFill>
                  <a:srgbClr val="FF0000"/>
                </a:solidFill>
                <a:latin typeface="STKaiti" charset="-122"/>
                <a:ea typeface="STKaiti" charset="-122"/>
                <a:cs typeface="STKaiti" charset="-122"/>
              </a:rPr>
              <a:t>直接利用</a:t>
            </a:r>
            <a:r>
              <a:rPr kumimoji="1" lang="zh-CN" altLang="en-US" dirty="0">
                <a:latin typeface="STKaiti" charset="-122"/>
                <a:ea typeface="STKaiti" charset="-122"/>
                <a:cs typeface="STKaiti" charset="-122"/>
              </a:rPr>
              <a:t>了原来临时对象中的</a:t>
            </a:r>
            <a:r>
              <a:rPr kumimoji="1" lang="zh-CN" altLang="en-US" dirty="0">
                <a:solidFill>
                  <a:srgbClr val="FF0000"/>
                </a:solidFill>
                <a:latin typeface="STKaiti" charset="-122"/>
                <a:ea typeface="STKaiti" charset="-122"/>
                <a:cs typeface="STKaiti" charset="-122"/>
              </a:rPr>
              <a:t>堆内存</a:t>
            </a:r>
            <a:r>
              <a:rPr kumimoji="1" lang="zh-CN" altLang="en-US" dirty="0">
                <a:latin typeface="STKaiti" charset="-122"/>
                <a:ea typeface="STKaiti" charset="-122"/>
                <a:cs typeface="STKaiti" charset="-122"/>
              </a:rPr>
              <a:t>，新的对象无需开辟内存，临时对象无需释放内存，从而大大</a:t>
            </a:r>
            <a:r>
              <a:rPr kumimoji="1" lang="zh-CN" altLang="en-US" dirty="0">
                <a:solidFill>
                  <a:srgbClr val="FF0000"/>
                </a:solidFill>
                <a:latin typeface="STKaiti" charset="-122"/>
                <a:ea typeface="STKaiti" charset="-122"/>
                <a:cs typeface="STKaiti" charset="-122"/>
              </a:rPr>
              <a:t>提高计算效率</a:t>
            </a:r>
            <a:r>
              <a:rPr kumimoji="1" lang="zh-CN" altLang="en-US" dirty="0">
                <a:latin typeface="STKaiti" charset="-122"/>
                <a:ea typeface="STKaiti" charset="-122"/>
                <a:cs typeface="STKaiti" charset="-122"/>
              </a:rPr>
              <a:t>。</a:t>
            </a:r>
          </a:p>
          <a:p>
            <a:pPr lvl="1"/>
            <a:endParaRPr lang="zh-CN" altLang="en-US" dirty="0"/>
          </a:p>
        </p:txBody>
      </p:sp>
      <p:grpSp>
        <p:nvGrpSpPr>
          <p:cNvPr id="6" name="组 37">
            <a:extLst>
              <a:ext uri="{FF2B5EF4-FFF2-40B4-BE49-F238E27FC236}">
                <a16:creationId xmlns:a16="http://schemas.microsoft.com/office/drawing/2014/main" id="{33ED453B-159C-8640-85CA-C6C6A45F1D50}"/>
              </a:ext>
            </a:extLst>
          </p:cNvPr>
          <p:cNvGrpSpPr/>
          <p:nvPr/>
        </p:nvGrpSpPr>
        <p:grpSpPr>
          <a:xfrm>
            <a:off x="467544" y="4653136"/>
            <a:ext cx="4320480" cy="1584176"/>
            <a:chOff x="906706" y="1698393"/>
            <a:chExt cx="4320480" cy="1584176"/>
          </a:xfrm>
        </p:grpSpPr>
        <p:grpSp>
          <p:nvGrpSpPr>
            <p:cNvPr id="7" name="组 20">
              <a:extLst>
                <a:ext uri="{FF2B5EF4-FFF2-40B4-BE49-F238E27FC236}">
                  <a16:creationId xmlns:a16="http://schemas.microsoft.com/office/drawing/2014/main" id="{CB9A29F5-0A86-1549-ACB2-41F89290F909}"/>
                </a:ext>
              </a:extLst>
            </p:cNvPr>
            <p:cNvGrpSpPr/>
            <p:nvPr/>
          </p:nvGrpSpPr>
          <p:grpSpPr>
            <a:xfrm>
              <a:off x="906706" y="1698393"/>
              <a:ext cx="1944216" cy="504056"/>
              <a:chOff x="1043608" y="1844824"/>
              <a:chExt cx="1944216" cy="504056"/>
            </a:xfrm>
          </p:grpSpPr>
          <p:sp>
            <p:nvSpPr>
              <p:cNvPr id="20" name="矩形 34">
                <a:extLst>
                  <a:ext uri="{FF2B5EF4-FFF2-40B4-BE49-F238E27FC236}">
                    <a16:creationId xmlns:a16="http://schemas.microsoft.com/office/drawing/2014/main" id="{B4EE00E2-EDEF-4246-99F4-3A3AA7098951}"/>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1" name="文本框 35">
                <a:extLst>
                  <a:ext uri="{FF2B5EF4-FFF2-40B4-BE49-F238E27FC236}">
                    <a16:creationId xmlns:a16="http://schemas.microsoft.com/office/drawing/2014/main" id="{9EE32C2C-76BA-F044-94BA-AAEB627FF2EB}"/>
                  </a:ext>
                </a:extLst>
              </p:cNvPr>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8" name="组 21">
              <a:extLst>
                <a:ext uri="{FF2B5EF4-FFF2-40B4-BE49-F238E27FC236}">
                  <a16:creationId xmlns:a16="http://schemas.microsoft.com/office/drawing/2014/main" id="{9CBE60AB-6CCB-D348-9739-8780147A0995}"/>
                </a:ext>
              </a:extLst>
            </p:cNvPr>
            <p:cNvGrpSpPr/>
            <p:nvPr/>
          </p:nvGrpSpPr>
          <p:grpSpPr>
            <a:xfrm>
              <a:off x="927829" y="2778513"/>
              <a:ext cx="2067109" cy="504056"/>
              <a:chOff x="1043608" y="1844824"/>
              <a:chExt cx="2067109" cy="504056"/>
            </a:xfrm>
          </p:grpSpPr>
          <p:sp>
            <p:nvSpPr>
              <p:cNvPr id="18" name="矩形 32">
                <a:extLst>
                  <a:ext uri="{FF2B5EF4-FFF2-40B4-BE49-F238E27FC236}">
                    <a16:creationId xmlns:a16="http://schemas.microsoft.com/office/drawing/2014/main" id="{BED32842-1C4C-6B41-85CD-ECB84A7DE3CD}"/>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9" name="文本框 33">
                <a:extLst>
                  <a:ext uri="{FF2B5EF4-FFF2-40B4-BE49-F238E27FC236}">
                    <a16:creationId xmlns:a16="http://schemas.microsoft.com/office/drawing/2014/main" id="{174368AC-4340-2246-8A4D-3203140D8C19}"/>
                  </a:ext>
                </a:extLst>
              </p:cNvPr>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9" name="组 22">
              <a:extLst>
                <a:ext uri="{FF2B5EF4-FFF2-40B4-BE49-F238E27FC236}">
                  <a16:creationId xmlns:a16="http://schemas.microsoft.com/office/drawing/2014/main" id="{E92ABD85-9883-0A4A-9EED-F8FA6B356B70}"/>
                </a:ext>
              </a:extLst>
            </p:cNvPr>
            <p:cNvGrpSpPr/>
            <p:nvPr/>
          </p:nvGrpSpPr>
          <p:grpSpPr>
            <a:xfrm>
              <a:off x="3138954" y="1698393"/>
              <a:ext cx="2088232" cy="504056"/>
              <a:chOff x="1043608" y="1844824"/>
              <a:chExt cx="2088232" cy="504056"/>
            </a:xfrm>
          </p:grpSpPr>
          <p:sp>
            <p:nvSpPr>
              <p:cNvPr id="16" name="矩形 30">
                <a:extLst>
                  <a:ext uri="{FF2B5EF4-FFF2-40B4-BE49-F238E27FC236}">
                    <a16:creationId xmlns:a16="http://schemas.microsoft.com/office/drawing/2014/main" id="{93167DF2-F44B-5D44-A341-4F28ADC23294}"/>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7" name="文本框 31">
                <a:extLst>
                  <a:ext uri="{FF2B5EF4-FFF2-40B4-BE49-F238E27FC236}">
                    <a16:creationId xmlns:a16="http://schemas.microsoft.com/office/drawing/2014/main" id="{687C98A7-06D7-7148-ACF2-669307C0E43C}"/>
                  </a:ext>
                </a:extLst>
              </p:cNvPr>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10" name="直线箭头连接符 23">
              <a:extLst>
                <a:ext uri="{FF2B5EF4-FFF2-40B4-BE49-F238E27FC236}">
                  <a16:creationId xmlns:a16="http://schemas.microsoft.com/office/drawing/2014/main" id="{25350D31-8433-1D42-8B5D-945C805A6BAD}"/>
                </a:ext>
              </a:extLst>
            </p:cNvPr>
            <p:cNvCxnSpPr>
              <a:endCxn id="18"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24">
              <a:extLst>
                <a:ext uri="{FF2B5EF4-FFF2-40B4-BE49-F238E27FC236}">
                  <a16:creationId xmlns:a16="http://schemas.microsoft.com/office/drawing/2014/main" id="{9706D5AC-E60A-EC44-980A-A22702058685}"/>
                </a:ext>
              </a:extLst>
            </p:cNvPr>
            <p:cNvCxnSpPr>
              <a:stCxn id="8"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组 32">
              <a:extLst>
                <a:ext uri="{FF2B5EF4-FFF2-40B4-BE49-F238E27FC236}">
                  <a16:creationId xmlns:a16="http://schemas.microsoft.com/office/drawing/2014/main" id="{C0918111-3921-9843-A601-5330F7F30508}"/>
                </a:ext>
              </a:extLst>
            </p:cNvPr>
            <p:cNvGrpSpPr/>
            <p:nvPr/>
          </p:nvGrpSpPr>
          <p:grpSpPr>
            <a:xfrm>
              <a:off x="3152963" y="2774604"/>
              <a:ext cx="2074223" cy="504056"/>
              <a:chOff x="1043608" y="1844824"/>
              <a:chExt cx="2074223" cy="504056"/>
            </a:xfrm>
          </p:grpSpPr>
          <p:sp>
            <p:nvSpPr>
              <p:cNvPr id="14" name="矩形 28">
                <a:extLst>
                  <a:ext uri="{FF2B5EF4-FFF2-40B4-BE49-F238E27FC236}">
                    <a16:creationId xmlns:a16="http://schemas.microsoft.com/office/drawing/2014/main" id="{2B35B580-3B8C-0740-B534-E2087D319C96}"/>
                  </a:ext>
                </a:extLst>
              </p:cNvPr>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5" name="文本框 29">
                <a:extLst>
                  <a:ext uri="{FF2B5EF4-FFF2-40B4-BE49-F238E27FC236}">
                    <a16:creationId xmlns:a16="http://schemas.microsoft.com/office/drawing/2014/main" id="{860594FD-E185-EC40-A39D-8BBBDB5323E1}"/>
                  </a:ext>
                </a:extLst>
              </p:cNvPr>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cxnSp>
          <p:nvCxnSpPr>
            <p:cNvPr id="13" name="直线箭头连接符 36">
              <a:extLst>
                <a:ext uri="{FF2B5EF4-FFF2-40B4-BE49-F238E27FC236}">
                  <a16:creationId xmlns:a16="http://schemas.microsoft.com/office/drawing/2014/main" id="{11CABF0A-8DA5-5E4D-9A87-497AFAE25347}"/>
                </a:ext>
              </a:extLst>
            </p:cNvPr>
            <p:cNvCxnSpPr>
              <a:stCxn id="16"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文本框 37">
            <a:extLst>
              <a:ext uri="{FF2B5EF4-FFF2-40B4-BE49-F238E27FC236}">
                <a16:creationId xmlns:a16="http://schemas.microsoft.com/office/drawing/2014/main" id="{DF98D739-AF2A-EE42-A64F-AF1FD4DF5B84}"/>
              </a:ext>
            </a:extLst>
          </p:cNvPr>
          <p:cNvSpPr txBox="1"/>
          <p:nvPr/>
        </p:nvSpPr>
        <p:spPr>
          <a:xfrm>
            <a:off x="459582" y="4085764"/>
            <a:ext cx="2577407" cy="400110"/>
          </a:xfrm>
          <a:prstGeom prst="rect">
            <a:avLst/>
          </a:prstGeom>
          <a:noFill/>
        </p:spPr>
        <p:txBody>
          <a:bodyPr wrap="square" rtlCol="0">
            <a:spAutoFit/>
          </a:bodyPr>
          <a:lstStyle/>
          <a:p>
            <a:r>
              <a:rPr kumimoji="1" lang="zh-CN" altLang="en-US" sz="2000" b="1" dirty="0">
                <a:solidFill>
                  <a:srgbClr val="003366"/>
                </a:solidFill>
                <a:latin typeface="STKaiti" charset="-122"/>
                <a:ea typeface="STKaiti" charset="-122"/>
                <a:cs typeface="STKaiti" charset="-122"/>
              </a:rPr>
              <a:t>拷贝构造函数</a:t>
            </a:r>
          </a:p>
        </p:txBody>
      </p:sp>
      <p:grpSp>
        <p:nvGrpSpPr>
          <p:cNvPr id="23" name="组 18">
            <a:extLst>
              <a:ext uri="{FF2B5EF4-FFF2-40B4-BE49-F238E27FC236}">
                <a16:creationId xmlns:a16="http://schemas.microsoft.com/office/drawing/2014/main" id="{65CC6628-ED41-8E4E-B1AB-8166A30EDCFB}"/>
              </a:ext>
            </a:extLst>
          </p:cNvPr>
          <p:cNvGrpSpPr/>
          <p:nvPr/>
        </p:nvGrpSpPr>
        <p:grpSpPr>
          <a:xfrm>
            <a:off x="5004048" y="4649227"/>
            <a:ext cx="4320480" cy="1584176"/>
            <a:chOff x="1043608" y="1844824"/>
            <a:chExt cx="4320480" cy="1584176"/>
          </a:xfrm>
        </p:grpSpPr>
        <p:grpSp>
          <p:nvGrpSpPr>
            <p:cNvPr id="24" name="组 5">
              <a:extLst>
                <a:ext uri="{FF2B5EF4-FFF2-40B4-BE49-F238E27FC236}">
                  <a16:creationId xmlns:a16="http://schemas.microsoft.com/office/drawing/2014/main" id="{61C35571-532A-5245-A05C-77D50EBF6AF9}"/>
                </a:ext>
              </a:extLst>
            </p:cNvPr>
            <p:cNvGrpSpPr/>
            <p:nvPr/>
          </p:nvGrpSpPr>
          <p:grpSpPr>
            <a:xfrm>
              <a:off x="1043608" y="1844824"/>
              <a:ext cx="1944624" cy="504056"/>
              <a:chOff x="1043608" y="1844824"/>
              <a:chExt cx="1944624" cy="504056"/>
            </a:xfrm>
          </p:grpSpPr>
          <p:sp>
            <p:nvSpPr>
              <p:cNvPr id="34" name="矩形 18">
                <a:extLst>
                  <a:ext uri="{FF2B5EF4-FFF2-40B4-BE49-F238E27FC236}">
                    <a16:creationId xmlns:a16="http://schemas.microsoft.com/office/drawing/2014/main" id="{1B7887F7-348A-EB41-8CEE-9B69705DEEC5}"/>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5" name="文本框 19">
                <a:extLst>
                  <a:ext uri="{FF2B5EF4-FFF2-40B4-BE49-F238E27FC236}">
                    <a16:creationId xmlns:a16="http://schemas.microsoft.com/office/drawing/2014/main" id="{AD4A385D-0BC3-614E-B860-D29782B7207C}"/>
                  </a:ext>
                </a:extLst>
              </p:cNvPr>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25" name="组 6">
              <a:extLst>
                <a:ext uri="{FF2B5EF4-FFF2-40B4-BE49-F238E27FC236}">
                  <a16:creationId xmlns:a16="http://schemas.microsoft.com/office/drawing/2014/main" id="{3814D197-8E55-4C45-A9EC-2E097E0302C5}"/>
                </a:ext>
              </a:extLst>
            </p:cNvPr>
            <p:cNvGrpSpPr/>
            <p:nvPr/>
          </p:nvGrpSpPr>
          <p:grpSpPr>
            <a:xfrm>
              <a:off x="1064731" y="2924944"/>
              <a:ext cx="2067517" cy="504056"/>
              <a:chOff x="1043608" y="1844824"/>
              <a:chExt cx="2067517" cy="504056"/>
            </a:xfrm>
          </p:grpSpPr>
          <p:sp>
            <p:nvSpPr>
              <p:cNvPr id="32" name="矩形 16">
                <a:extLst>
                  <a:ext uri="{FF2B5EF4-FFF2-40B4-BE49-F238E27FC236}">
                    <a16:creationId xmlns:a16="http://schemas.microsoft.com/office/drawing/2014/main" id="{DEA11909-BEC7-6043-91AC-C03E48AE5EB7}"/>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3" name="文本框 17">
                <a:extLst>
                  <a:ext uri="{FF2B5EF4-FFF2-40B4-BE49-F238E27FC236}">
                    <a16:creationId xmlns:a16="http://schemas.microsoft.com/office/drawing/2014/main" id="{BBF3B29C-5691-D44E-A0E0-711DD3958CCD}"/>
                  </a:ext>
                </a:extLst>
              </p:cNvPr>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26" name="组 9">
              <a:extLst>
                <a:ext uri="{FF2B5EF4-FFF2-40B4-BE49-F238E27FC236}">
                  <a16:creationId xmlns:a16="http://schemas.microsoft.com/office/drawing/2014/main" id="{EDC3B9A2-9069-CA45-A959-CC28B9C7FF40}"/>
                </a:ext>
              </a:extLst>
            </p:cNvPr>
            <p:cNvGrpSpPr/>
            <p:nvPr/>
          </p:nvGrpSpPr>
          <p:grpSpPr>
            <a:xfrm>
              <a:off x="3275856" y="1844824"/>
              <a:ext cx="2088232" cy="504056"/>
              <a:chOff x="1043608" y="1844824"/>
              <a:chExt cx="2088232" cy="504056"/>
            </a:xfrm>
          </p:grpSpPr>
          <p:sp>
            <p:nvSpPr>
              <p:cNvPr id="30" name="矩形 14">
                <a:extLst>
                  <a:ext uri="{FF2B5EF4-FFF2-40B4-BE49-F238E27FC236}">
                    <a16:creationId xmlns:a16="http://schemas.microsoft.com/office/drawing/2014/main" id="{987503DC-5D71-5E42-850B-2492BA1B5E2F}"/>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1" name="文本框 15">
                <a:extLst>
                  <a:ext uri="{FF2B5EF4-FFF2-40B4-BE49-F238E27FC236}">
                    <a16:creationId xmlns:a16="http://schemas.microsoft.com/office/drawing/2014/main" id="{322DE378-B1DC-0E41-A3B8-1CBEA66EFD0A}"/>
                  </a:ext>
                </a:extLst>
              </p:cNvPr>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27" name="直线箭头连接符 13">
              <a:extLst>
                <a:ext uri="{FF2B5EF4-FFF2-40B4-BE49-F238E27FC236}">
                  <a16:creationId xmlns:a16="http://schemas.microsoft.com/office/drawing/2014/main" id="{956817BA-EE48-4543-AC59-D4236D5075BD}"/>
                </a:ext>
              </a:extLst>
            </p:cNvPr>
            <p:cNvCxnSpPr>
              <a:endCxn id="30"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15">
              <a:extLst>
                <a:ext uri="{FF2B5EF4-FFF2-40B4-BE49-F238E27FC236}">
                  <a16:creationId xmlns:a16="http://schemas.microsoft.com/office/drawing/2014/main" id="{321234B4-195D-2D4D-B087-374216E75C8E}"/>
                </a:ext>
              </a:extLst>
            </p:cNvPr>
            <p:cNvCxnSpPr>
              <a:stCxn id="34"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17">
              <a:extLst>
                <a:ext uri="{FF2B5EF4-FFF2-40B4-BE49-F238E27FC236}">
                  <a16:creationId xmlns:a16="http://schemas.microsoft.com/office/drawing/2014/main" id="{8504725E-9BB3-F247-9195-683C403C1231}"/>
                </a:ext>
              </a:extLst>
            </p:cNvPr>
            <p:cNvCxnSpPr>
              <a:stCxn id="30"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文本框 36">
            <a:extLst>
              <a:ext uri="{FF2B5EF4-FFF2-40B4-BE49-F238E27FC236}">
                <a16:creationId xmlns:a16="http://schemas.microsoft.com/office/drawing/2014/main" id="{7EA71E1E-33DD-B348-9B6B-8382B47BA430}"/>
              </a:ext>
            </a:extLst>
          </p:cNvPr>
          <p:cNvSpPr txBox="1"/>
          <p:nvPr/>
        </p:nvSpPr>
        <p:spPr>
          <a:xfrm>
            <a:off x="5004048" y="4091618"/>
            <a:ext cx="2577407" cy="400110"/>
          </a:xfrm>
          <a:prstGeom prst="rect">
            <a:avLst/>
          </a:prstGeom>
          <a:noFill/>
        </p:spPr>
        <p:txBody>
          <a:bodyPr wrap="square" rtlCol="0">
            <a:spAutoFit/>
          </a:bodyPr>
          <a:lstStyle/>
          <a:p>
            <a:r>
              <a:rPr kumimoji="1" lang="zh-CN" altLang="en-US" sz="2000" b="1" dirty="0">
                <a:solidFill>
                  <a:srgbClr val="003366"/>
                </a:solidFill>
                <a:latin typeface="STKaiti" charset="-122"/>
                <a:ea typeface="STKaiti" charset="-122"/>
                <a:cs typeface="STKaiti" charset="-122"/>
              </a:rPr>
              <a:t>移动构造函数</a:t>
            </a:r>
          </a:p>
        </p:txBody>
      </p:sp>
    </p:spTree>
    <p:extLst>
      <p:ext uri="{BB962C8B-B14F-4D97-AF65-F5344CB8AC3E}">
        <p14:creationId xmlns:p14="http://schemas.microsoft.com/office/powerpoint/2010/main" val="86598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294F4-9B7B-4B88-82D6-E1158FECF8FD}"/>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C4EDDF3D-856D-415A-9AC6-D34E4BE24816}"/>
              </a:ext>
            </a:extLst>
          </p:cNvPr>
          <p:cNvSpPr>
            <a:spLocks noGrp="1"/>
          </p:cNvSpPr>
          <p:nvPr>
            <p:ph idx="1"/>
          </p:nvPr>
        </p:nvSpPr>
        <p:spPr/>
        <p:txBody>
          <a:bodyPr/>
          <a:lstStyle/>
          <a:p>
            <a:r>
              <a:rPr lang="zh-CN" altLang="en-US" dirty="0"/>
              <a:t>编译、链接</a:t>
            </a:r>
            <a:endParaRPr lang="en-US" altLang="zh-CN" dirty="0"/>
          </a:p>
          <a:p>
            <a:pPr lvl="1"/>
            <a:r>
              <a:rPr lang="zh-CN" altLang="en-US" dirty="0"/>
              <a:t>编译：生成目标模块（</a:t>
            </a:r>
            <a:r>
              <a:rPr lang="en-US" altLang="zh-CN" dirty="0"/>
              <a:t>.o/.obj</a:t>
            </a:r>
            <a:r>
              <a:rPr lang="zh-CN" altLang="en-US" dirty="0"/>
              <a:t>）</a:t>
            </a:r>
            <a:endParaRPr lang="en-US" altLang="zh-CN" dirty="0"/>
          </a:p>
          <a:p>
            <a:pPr lvl="1"/>
            <a:r>
              <a:rPr lang="zh-CN" altLang="en-US" dirty="0"/>
              <a:t>链接：链接目标模块，形成可执行程序；外部函数的定义（实现）被寻找和添加</a:t>
            </a:r>
            <a:endParaRPr lang="en-US" altLang="zh-CN" dirty="0"/>
          </a:p>
          <a:p>
            <a:pPr lvl="1"/>
            <a:endParaRPr lang="en-US" altLang="zh-CN" dirty="0"/>
          </a:p>
          <a:p>
            <a:endParaRPr lang="en-US" altLang="zh-CN" dirty="0"/>
          </a:p>
        </p:txBody>
      </p:sp>
      <p:pic>
        <p:nvPicPr>
          <p:cNvPr id="4" name="图片 3">
            <a:extLst>
              <a:ext uri="{FF2B5EF4-FFF2-40B4-BE49-F238E27FC236}">
                <a16:creationId xmlns:a16="http://schemas.microsoft.com/office/drawing/2014/main" id="{9F898D45-BCF5-46EF-B4DE-EE95BB4B4A05}"/>
              </a:ext>
            </a:extLst>
          </p:cNvPr>
          <p:cNvPicPr>
            <a:picLocks noChangeAspect="1"/>
          </p:cNvPicPr>
          <p:nvPr/>
        </p:nvPicPr>
        <p:blipFill>
          <a:blip r:embed="rId2"/>
          <a:stretch>
            <a:fillRect/>
          </a:stretch>
        </p:blipFill>
        <p:spPr>
          <a:xfrm>
            <a:off x="2024261" y="3431537"/>
            <a:ext cx="5256584" cy="2762884"/>
          </a:xfrm>
          <a:prstGeom prst="rect">
            <a:avLst/>
          </a:prstGeom>
        </p:spPr>
      </p:pic>
    </p:spTree>
    <p:extLst>
      <p:ext uri="{BB962C8B-B14F-4D97-AF65-F5344CB8AC3E}">
        <p14:creationId xmlns:p14="http://schemas.microsoft.com/office/powerpoint/2010/main" val="282023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en-US" altLang="zh-CN" dirty="0"/>
              <a:t>std::move</a:t>
            </a:r>
          </a:p>
          <a:p>
            <a:pPr lvl="1"/>
            <a:r>
              <a:rPr lang="zh-CN" altLang="en-US" dirty="0"/>
              <a:t>移动构造函数加快了右值初始化的构造速度</a:t>
            </a:r>
            <a:endParaRPr lang="en-US" altLang="zh-CN" dirty="0"/>
          </a:p>
          <a:p>
            <a:pPr lvl="1"/>
            <a:r>
              <a:rPr lang="zh-CN" altLang="en-US" dirty="0"/>
              <a:t>使用</a:t>
            </a:r>
            <a:r>
              <a:rPr lang="en-US" altLang="zh-CN" dirty="0"/>
              <a:t>move</a:t>
            </a:r>
            <a:r>
              <a:rPr lang="zh-CN" altLang="en-US" dirty="0"/>
              <a:t>函数则可以使用移动构造函数，加快左值初始化的构造速度</a:t>
            </a:r>
            <a:endParaRPr lang="en-US" altLang="zh-CN" dirty="0"/>
          </a:p>
          <a:p>
            <a:pPr lvl="1"/>
            <a:r>
              <a:rPr lang="zh-CN" altLang="en-US" dirty="0"/>
              <a:t>本身只进行类型转换（左值转换成右值），对于对象本身的操作在移动构造函数中进行</a:t>
            </a:r>
            <a:endParaRPr lang="en-US" altLang="zh-CN" dirty="0"/>
          </a:p>
          <a:p>
            <a:pPr lvl="1"/>
            <a:endParaRPr lang="en-US" altLang="zh-CN" dirty="0"/>
          </a:p>
        </p:txBody>
      </p:sp>
      <p:sp>
        <p:nvSpPr>
          <p:cNvPr id="4" name="Text Box 2">
            <a:extLst>
              <a:ext uri="{FF2B5EF4-FFF2-40B4-BE49-F238E27FC236}">
                <a16:creationId xmlns:a16="http://schemas.microsoft.com/office/drawing/2014/main" id="{89933AD3-92B1-3D48-B9C4-E650E9766D48}"/>
              </a:ext>
            </a:extLst>
          </p:cNvPr>
          <p:cNvSpPr txBox="1">
            <a:spLocks noChangeArrowheads="1"/>
          </p:cNvSpPr>
          <p:nvPr/>
        </p:nvSpPr>
        <p:spPr bwMode="auto">
          <a:xfrm>
            <a:off x="712492" y="4302481"/>
            <a:ext cx="45354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t>std::string str = "Hello";</a:t>
            </a:r>
          </a:p>
          <a:p>
            <a:pPr eaLnBrk="1" hangingPunct="1">
              <a:spcBef>
                <a:spcPct val="50000"/>
              </a:spcBef>
            </a:pPr>
            <a:r>
              <a:rPr kumimoji="0" lang="en-US" altLang="zh-CN" sz="2000" b="1" dirty="0"/>
              <a:t>std::move(str);</a:t>
            </a:r>
          </a:p>
          <a:p>
            <a:pPr eaLnBrk="1" hangingPunct="1">
              <a:spcBef>
                <a:spcPct val="50000"/>
              </a:spcBef>
            </a:pPr>
            <a:r>
              <a:rPr kumimoji="0" lang="en-US" altLang="zh-CN" sz="2000" b="1" dirty="0" err="1"/>
              <a:t>cout</a:t>
            </a:r>
            <a:r>
              <a:rPr kumimoji="0" lang="en-US" altLang="zh-CN" sz="2000" b="1" dirty="0"/>
              <a:t>&lt;&lt;str;</a:t>
            </a:r>
            <a:r>
              <a:rPr kumimoji="0" lang="zh-CN" altLang="en-US" sz="2000" b="1" dirty="0"/>
              <a:t> </a:t>
            </a:r>
            <a:r>
              <a:rPr kumimoji="0" lang="en-US" altLang="zh-CN" sz="2000" b="1" dirty="0"/>
              <a:t>//</a:t>
            </a:r>
            <a:r>
              <a:rPr kumimoji="0" lang="zh-CN" altLang="en-US" sz="2000" b="1" dirty="0"/>
              <a:t> 输出 </a:t>
            </a:r>
            <a:r>
              <a:rPr kumimoji="0" lang="en-US" altLang="zh-CN" sz="2000" b="1" dirty="0"/>
              <a:t>Hello</a:t>
            </a:r>
          </a:p>
        </p:txBody>
      </p:sp>
      <p:sp>
        <p:nvSpPr>
          <p:cNvPr id="5" name="Text Box 2">
            <a:extLst>
              <a:ext uri="{FF2B5EF4-FFF2-40B4-BE49-F238E27FC236}">
                <a16:creationId xmlns:a16="http://schemas.microsoft.com/office/drawing/2014/main" id="{A6BFFACA-C413-AB41-8DDE-06E5FEBFF178}"/>
              </a:ext>
            </a:extLst>
          </p:cNvPr>
          <p:cNvSpPr txBox="1">
            <a:spLocks noChangeArrowheads="1"/>
          </p:cNvSpPr>
          <p:nvPr/>
        </p:nvSpPr>
        <p:spPr bwMode="auto">
          <a:xfrm>
            <a:off x="4652553" y="4302480"/>
            <a:ext cx="45354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t>std::string str = "Hello";</a:t>
            </a:r>
          </a:p>
          <a:p>
            <a:pPr eaLnBrk="1" hangingPunct="1">
              <a:spcBef>
                <a:spcPct val="50000"/>
              </a:spcBef>
            </a:pPr>
            <a:r>
              <a:rPr kumimoji="0" lang="en-US" altLang="zh-CN" sz="2000" b="1" dirty="0"/>
              <a:t>std::string</a:t>
            </a:r>
            <a:r>
              <a:rPr kumimoji="0" lang="zh-CN" altLang="en-US" sz="2000" b="1" dirty="0"/>
              <a:t> </a:t>
            </a:r>
            <a:r>
              <a:rPr kumimoji="0" lang="en-US" altLang="zh-CN" sz="2000" b="1" dirty="0"/>
              <a:t>str2</a:t>
            </a:r>
            <a:r>
              <a:rPr kumimoji="0" lang="zh-CN" altLang="en-US" sz="2000" b="1" dirty="0"/>
              <a:t> </a:t>
            </a:r>
            <a:r>
              <a:rPr kumimoji="0" lang="en-US" altLang="zh-CN" sz="2000" b="1" dirty="0"/>
              <a:t>=</a:t>
            </a:r>
            <a:r>
              <a:rPr kumimoji="0" lang="zh-CN" altLang="en-US" sz="2000" b="1" dirty="0"/>
              <a:t> </a:t>
            </a:r>
            <a:r>
              <a:rPr kumimoji="0" lang="en-US" altLang="zh-CN" sz="2000" b="1" dirty="0"/>
              <a:t>std::move(str);</a:t>
            </a:r>
          </a:p>
          <a:p>
            <a:pPr eaLnBrk="1" hangingPunct="1">
              <a:spcBef>
                <a:spcPct val="50000"/>
              </a:spcBef>
            </a:pPr>
            <a:r>
              <a:rPr kumimoji="0" lang="en-US" altLang="zh-CN" sz="2000" b="1" dirty="0" err="1"/>
              <a:t>cout</a:t>
            </a:r>
            <a:r>
              <a:rPr kumimoji="0" lang="en-US" altLang="zh-CN" sz="2000" b="1" dirty="0"/>
              <a:t>&lt;&lt;str;</a:t>
            </a:r>
            <a:r>
              <a:rPr kumimoji="0" lang="zh-CN" altLang="en-US" sz="2000" b="1" dirty="0"/>
              <a:t> </a:t>
            </a:r>
            <a:r>
              <a:rPr kumimoji="0" lang="en-US" altLang="zh-CN" sz="2000" b="1" dirty="0"/>
              <a:t>//</a:t>
            </a:r>
            <a:r>
              <a:rPr kumimoji="0" lang="zh-CN" altLang="en-US" sz="2000" b="1" dirty="0"/>
              <a:t> 输出空字符串</a:t>
            </a:r>
            <a:endParaRPr kumimoji="0" lang="en-US" altLang="zh-CN" sz="2000" b="1" dirty="0"/>
          </a:p>
        </p:txBody>
      </p:sp>
      <p:sp>
        <p:nvSpPr>
          <p:cNvPr id="7" name="矩形 7">
            <a:extLst>
              <a:ext uri="{FF2B5EF4-FFF2-40B4-BE49-F238E27FC236}">
                <a16:creationId xmlns:a16="http://schemas.microsoft.com/office/drawing/2014/main" id="{C2BD725C-3311-3146-84C7-5AAB1644FF91}"/>
              </a:ext>
            </a:extLst>
          </p:cNvPr>
          <p:cNvSpPr/>
          <p:nvPr/>
        </p:nvSpPr>
        <p:spPr>
          <a:xfrm>
            <a:off x="714377" y="6074132"/>
            <a:ext cx="7686015" cy="523220"/>
          </a:xfrm>
          <a:prstGeom prst="rect">
            <a:avLst/>
          </a:prstGeom>
        </p:spPr>
        <p:txBody>
          <a:bodyPr wrap="none">
            <a:spAutoFit/>
          </a:bodyPr>
          <a:lstStyle/>
          <a:p>
            <a:r>
              <a:rPr lang="zh-CN" altLang="en-US" sz="1600" b="1" dirty="0">
                <a:solidFill>
                  <a:srgbClr val="FF0000"/>
                </a:solidFill>
              </a:rPr>
              <a:t>进一步阅读</a:t>
            </a:r>
            <a:r>
              <a:rPr lang="zh-CN" altLang="en-US" sz="1200" dirty="0"/>
              <a:t>：</a:t>
            </a:r>
            <a:endParaRPr lang="en-US" altLang="zh-CN" sz="1200" dirty="0"/>
          </a:p>
          <a:p>
            <a:r>
              <a:rPr lang="en-US" altLang="zh-CN" sz="1200" dirty="0"/>
              <a:t>https://</a:t>
            </a:r>
            <a:r>
              <a:rPr lang="en-US" altLang="zh-CN" sz="1200" dirty="0" err="1"/>
              <a:t>stackoverflow.com</a:t>
            </a:r>
            <a:r>
              <a:rPr lang="en-US" altLang="zh-CN" sz="1200" dirty="0"/>
              <a:t>/questions/13127455/what-does-the-standard-library-guarantee-about-self-move-assignment</a:t>
            </a:r>
          </a:p>
        </p:txBody>
      </p:sp>
    </p:spTree>
    <p:extLst>
      <p:ext uri="{BB962C8B-B14F-4D97-AF65-F5344CB8AC3E}">
        <p14:creationId xmlns:p14="http://schemas.microsoft.com/office/powerpoint/2010/main" val="1996760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组合与继承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对象之间的关系</a:t>
            </a:r>
            <a:endParaRPr lang="en-US" altLang="zh-CN" dirty="0"/>
          </a:p>
          <a:p>
            <a:pPr lvl="1"/>
            <a:r>
              <a:rPr lang="en-US" altLang="zh-CN" dirty="0"/>
              <a:t>has-a</a:t>
            </a:r>
            <a:r>
              <a:rPr lang="zh-CN" altLang="en-US" dirty="0"/>
              <a:t>（整体</a:t>
            </a:r>
            <a:r>
              <a:rPr lang="en-US" altLang="zh-CN" dirty="0"/>
              <a:t>-</a:t>
            </a:r>
            <a:r>
              <a:rPr lang="zh-CN" altLang="en-US" dirty="0"/>
              <a:t>部分）：组合</a:t>
            </a:r>
            <a:endParaRPr lang="en-US" altLang="zh-CN" dirty="0"/>
          </a:p>
          <a:p>
            <a:pPr lvl="1"/>
            <a:r>
              <a:rPr lang="en-US" altLang="zh-CN" dirty="0"/>
              <a:t>is-a</a:t>
            </a:r>
            <a:r>
              <a:rPr lang="zh-CN" altLang="en-US" dirty="0"/>
              <a:t>（一般</a:t>
            </a:r>
            <a:r>
              <a:rPr lang="en-US" altLang="zh-CN" dirty="0"/>
              <a:t>-</a:t>
            </a:r>
            <a:r>
              <a:rPr lang="zh-CN" altLang="en-US" dirty="0"/>
              <a:t>特殊）：继承</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恰当的利用组合及继承，可以实现代码重用，实现增量开发</a:t>
            </a:r>
          </a:p>
        </p:txBody>
      </p:sp>
      <p:grpSp>
        <p:nvGrpSpPr>
          <p:cNvPr id="14" name="组 18">
            <a:extLst>
              <a:ext uri="{FF2B5EF4-FFF2-40B4-BE49-F238E27FC236}">
                <a16:creationId xmlns:a16="http://schemas.microsoft.com/office/drawing/2014/main" id="{64FCE2B6-CA5B-3048-A8A8-10880E1743C4}"/>
              </a:ext>
            </a:extLst>
          </p:cNvPr>
          <p:cNvGrpSpPr>
            <a:grpSpLocks noChangeAspect="1"/>
          </p:cNvGrpSpPr>
          <p:nvPr/>
        </p:nvGrpSpPr>
        <p:grpSpPr>
          <a:xfrm>
            <a:off x="1208844" y="3093952"/>
            <a:ext cx="1803014" cy="1800000"/>
            <a:chOff x="899592" y="3501008"/>
            <a:chExt cx="2808312" cy="2808312"/>
          </a:xfrm>
        </p:grpSpPr>
        <p:sp>
          <p:nvSpPr>
            <p:cNvPr id="20" name="椭圆 3">
              <a:extLst>
                <a:ext uri="{FF2B5EF4-FFF2-40B4-BE49-F238E27FC236}">
                  <a16:creationId xmlns:a16="http://schemas.microsoft.com/office/drawing/2014/main" id="{0413A419-2DBC-2642-8CA4-2BE6D9AF4687}"/>
                </a:ext>
              </a:extLst>
            </p:cNvPr>
            <p:cNvSpPr/>
            <p:nvPr/>
          </p:nvSpPr>
          <p:spPr>
            <a:xfrm>
              <a:off x="899592" y="3501008"/>
              <a:ext cx="2808312" cy="280831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4">
              <a:extLst>
                <a:ext uri="{FF2B5EF4-FFF2-40B4-BE49-F238E27FC236}">
                  <a16:creationId xmlns:a16="http://schemas.microsoft.com/office/drawing/2014/main" id="{4919E6AF-3019-EF44-9514-92F78592C38F}"/>
                </a:ext>
              </a:extLst>
            </p:cNvPr>
            <p:cNvSpPr txBox="1"/>
            <p:nvPr/>
          </p:nvSpPr>
          <p:spPr>
            <a:xfrm>
              <a:off x="1677247" y="5463505"/>
              <a:ext cx="1598610" cy="816314"/>
            </a:xfrm>
            <a:prstGeom prst="rect">
              <a:avLst/>
            </a:prstGeom>
            <a:noFill/>
          </p:spPr>
          <p:txBody>
            <a:bodyPr wrap="square" rtlCol="0">
              <a:spAutoFit/>
            </a:bodyPr>
            <a:lstStyle/>
            <a:p>
              <a:r>
                <a:rPr kumimoji="1" lang="zh-CN" altLang="en-US" sz="2800" b="1" dirty="0"/>
                <a:t>汽车</a:t>
              </a:r>
            </a:p>
          </p:txBody>
        </p:sp>
        <p:sp>
          <p:nvSpPr>
            <p:cNvPr id="22" name="圆角矩形 5">
              <a:extLst>
                <a:ext uri="{FF2B5EF4-FFF2-40B4-BE49-F238E27FC236}">
                  <a16:creationId xmlns:a16="http://schemas.microsoft.com/office/drawing/2014/main" id="{5018C694-BE61-4B4F-8E12-0CE9B7633D4F}"/>
                </a:ext>
              </a:extLst>
            </p:cNvPr>
            <p:cNvSpPr/>
            <p:nvPr/>
          </p:nvSpPr>
          <p:spPr>
            <a:xfrm>
              <a:off x="1187625" y="4617133"/>
              <a:ext cx="121287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车门</a:t>
              </a:r>
            </a:p>
          </p:txBody>
        </p:sp>
        <p:sp>
          <p:nvSpPr>
            <p:cNvPr id="23" name="平行四边形 6">
              <a:extLst>
                <a:ext uri="{FF2B5EF4-FFF2-40B4-BE49-F238E27FC236}">
                  <a16:creationId xmlns:a16="http://schemas.microsoft.com/office/drawing/2014/main" id="{1F1706D2-7479-3E48-A403-271310D48CBD}"/>
                </a:ext>
              </a:extLst>
            </p:cNvPr>
            <p:cNvSpPr/>
            <p:nvPr/>
          </p:nvSpPr>
          <p:spPr>
            <a:xfrm>
              <a:off x="2591780" y="4437112"/>
              <a:ext cx="684076" cy="936104"/>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车窗</a:t>
              </a:r>
            </a:p>
          </p:txBody>
        </p:sp>
        <p:sp>
          <p:nvSpPr>
            <p:cNvPr id="24" name="椭圆 7">
              <a:extLst>
                <a:ext uri="{FF2B5EF4-FFF2-40B4-BE49-F238E27FC236}">
                  <a16:creationId xmlns:a16="http://schemas.microsoft.com/office/drawing/2014/main" id="{32B4F00D-2080-E14B-B4D7-0C9056FC980F}"/>
                </a:ext>
              </a:extLst>
            </p:cNvPr>
            <p:cNvSpPr/>
            <p:nvPr/>
          </p:nvSpPr>
          <p:spPr>
            <a:xfrm>
              <a:off x="1582094" y="3812132"/>
              <a:ext cx="1443309" cy="68407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引擎</a:t>
              </a:r>
            </a:p>
          </p:txBody>
        </p:sp>
      </p:grpSp>
      <p:grpSp>
        <p:nvGrpSpPr>
          <p:cNvPr id="25" name="组 38">
            <a:extLst>
              <a:ext uri="{FF2B5EF4-FFF2-40B4-BE49-F238E27FC236}">
                <a16:creationId xmlns:a16="http://schemas.microsoft.com/office/drawing/2014/main" id="{4E5F4C99-7D5F-1D47-AA87-8DA8E6DEA3B4}"/>
              </a:ext>
            </a:extLst>
          </p:cNvPr>
          <p:cNvGrpSpPr/>
          <p:nvPr/>
        </p:nvGrpSpPr>
        <p:grpSpPr>
          <a:xfrm>
            <a:off x="4355976" y="3140968"/>
            <a:ext cx="3837144" cy="1540390"/>
            <a:chOff x="4335256" y="3795522"/>
            <a:chExt cx="4612141" cy="2470725"/>
          </a:xfrm>
        </p:grpSpPr>
        <p:sp>
          <p:nvSpPr>
            <p:cNvPr id="26" name="矩形 8">
              <a:extLst>
                <a:ext uri="{FF2B5EF4-FFF2-40B4-BE49-F238E27FC236}">
                  <a16:creationId xmlns:a16="http://schemas.microsoft.com/office/drawing/2014/main" id="{B0BE3ED3-8C8F-EE47-A19F-58883AC5B785}"/>
                </a:ext>
              </a:extLst>
            </p:cNvPr>
            <p:cNvSpPr/>
            <p:nvPr/>
          </p:nvSpPr>
          <p:spPr>
            <a:xfrm>
              <a:off x="6341028" y="3795522"/>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形状</a:t>
              </a:r>
            </a:p>
          </p:txBody>
        </p:sp>
        <p:sp>
          <p:nvSpPr>
            <p:cNvPr id="27" name="文本框 12">
              <a:extLst>
                <a:ext uri="{FF2B5EF4-FFF2-40B4-BE49-F238E27FC236}">
                  <a16:creationId xmlns:a16="http://schemas.microsoft.com/office/drawing/2014/main" id="{C666DC5A-E4A4-AE46-B608-6C93F66BCF2A}"/>
                </a:ext>
              </a:extLst>
            </p:cNvPr>
            <p:cNvSpPr txBox="1"/>
            <p:nvPr/>
          </p:nvSpPr>
          <p:spPr>
            <a:xfrm>
              <a:off x="4581334" y="5782244"/>
              <a:ext cx="893082" cy="484003"/>
            </a:xfrm>
            <a:prstGeom prst="rect">
              <a:avLst/>
            </a:prstGeom>
            <a:noFill/>
          </p:spPr>
          <p:txBody>
            <a:bodyPr wrap="square" rtlCol="0">
              <a:spAutoFit/>
            </a:bodyPr>
            <a:lstStyle/>
            <a:p>
              <a:pPr algn="ctr"/>
              <a:r>
                <a:rPr kumimoji="1" lang="zh-CN" altLang="en-US" b="1" dirty="0"/>
                <a:t>矩形</a:t>
              </a:r>
            </a:p>
          </p:txBody>
        </p:sp>
        <p:sp>
          <p:nvSpPr>
            <p:cNvPr id="28" name="文本框 16">
              <a:extLst>
                <a:ext uri="{FF2B5EF4-FFF2-40B4-BE49-F238E27FC236}">
                  <a16:creationId xmlns:a16="http://schemas.microsoft.com/office/drawing/2014/main" id="{72B6AE3C-2314-8F4B-AAE8-116F6F80E222}"/>
                </a:ext>
              </a:extLst>
            </p:cNvPr>
            <p:cNvSpPr txBox="1"/>
            <p:nvPr/>
          </p:nvSpPr>
          <p:spPr>
            <a:xfrm>
              <a:off x="6257910" y="5782244"/>
              <a:ext cx="893082" cy="484003"/>
            </a:xfrm>
            <a:prstGeom prst="rect">
              <a:avLst/>
            </a:prstGeom>
            <a:noFill/>
          </p:spPr>
          <p:txBody>
            <a:bodyPr wrap="square" rtlCol="0">
              <a:spAutoFit/>
            </a:bodyPr>
            <a:lstStyle/>
            <a:p>
              <a:pPr algn="ctr"/>
              <a:r>
                <a:rPr kumimoji="1" lang="zh-CN" altLang="en-US" b="1" dirty="0"/>
                <a:t>圆形</a:t>
              </a:r>
            </a:p>
          </p:txBody>
        </p:sp>
        <p:sp>
          <p:nvSpPr>
            <p:cNvPr id="29" name="文本框 17">
              <a:extLst>
                <a:ext uri="{FF2B5EF4-FFF2-40B4-BE49-F238E27FC236}">
                  <a16:creationId xmlns:a16="http://schemas.microsoft.com/office/drawing/2014/main" id="{761DD86D-FCAD-0741-AE6F-363078F77F32}"/>
                </a:ext>
              </a:extLst>
            </p:cNvPr>
            <p:cNvSpPr txBox="1"/>
            <p:nvPr/>
          </p:nvSpPr>
          <p:spPr>
            <a:xfrm>
              <a:off x="7617714" y="5782244"/>
              <a:ext cx="1186410" cy="484003"/>
            </a:xfrm>
            <a:prstGeom prst="rect">
              <a:avLst/>
            </a:prstGeom>
            <a:noFill/>
          </p:spPr>
          <p:txBody>
            <a:bodyPr wrap="square" rtlCol="0">
              <a:spAutoFit/>
            </a:bodyPr>
            <a:lstStyle/>
            <a:p>
              <a:pPr algn="ctr"/>
              <a:r>
                <a:rPr kumimoji="1" lang="zh-CN" altLang="en-US" b="1" dirty="0"/>
                <a:t>三角形</a:t>
              </a:r>
            </a:p>
          </p:txBody>
        </p:sp>
        <p:grpSp>
          <p:nvGrpSpPr>
            <p:cNvPr id="30" name="组 26">
              <a:extLst>
                <a:ext uri="{FF2B5EF4-FFF2-40B4-BE49-F238E27FC236}">
                  <a16:creationId xmlns:a16="http://schemas.microsoft.com/office/drawing/2014/main" id="{8712F07D-DF1B-7A4B-98B3-DABDB1A97A9F}"/>
                </a:ext>
              </a:extLst>
            </p:cNvPr>
            <p:cNvGrpSpPr/>
            <p:nvPr/>
          </p:nvGrpSpPr>
          <p:grpSpPr>
            <a:xfrm>
              <a:off x="7518299" y="5210603"/>
              <a:ext cx="1429098" cy="423240"/>
              <a:chOff x="6905064" y="6322161"/>
              <a:chExt cx="1429098" cy="423240"/>
            </a:xfrm>
          </p:grpSpPr>
          <p:sp>
            <p:nvSpPr>
              <p:cNvPr id="40" name="矩形 15">
                <a:extLst>
                  <a:ext uri="{FF2B5EF4-FFF2-40B4-BE49-F238E27FC236}">
                    <a16:creationId xmlns:a16="http://schemas.microsoft.com/office/drawing/2014/main" id="{D47D9857-65C3-7D4D-8A16-49531A37F152}"/>
                  </a:ext>
                </a:extLst>
              </p:cNvPr>
              <p:cNvSpPr/>
              <p:nvPr/>
            </p:nvSpPr>
            <p:spPr>
              <a:xfrm>
                <a:off x="7598349" y="6322161"/>
                <a:ext cx="735813" cy="42324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t>特性</a:t>
                </a:r>
              </a:p>
            </p:txBody>
          </p:sp>
          <p:sp>
            <p:nvSpPr>
              <p:cNvPr id="41" name="矩形 22">
                <a:extLst>
                  <a:ext uri="{FF2B5EF4-FFF2-40B4-BE49-F238E27FC236}">
                    <a16:creationId xmlns:a16="http://schemas.microsoft.com/office/drawing/2014/main" id="{D81FF36C-638E-1444-8071-CBC9A47F082D}"/>
                  </a:ext>
                </a:extLst>
              </p:cNvPr>
              <p:cNvSpPr/>
              <p:nvPr/>
            </p:nvSpPr>
            <p:spPr>
              <a:xfrm>
                <a:off x="6905064" y="6322161"/>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形状</a:t>
                </a:r>
              </a:p>
            </p:txBody>
          </p:sp>
        </p:grpSp>
        <p:grpSp>
          <p:nvGrpSpPr>
            <p:cNvPr id="31" name="组 36">
              <a:extLst>
                <a:ext uri="{FF2B5EF4-FFF2-40B4-BE49-F238E27FC236}">
                  <a16:creationId xmlns:a16="http://schemas.microsoft.com/office/drawing/2014/main" id="{0262300F-9244-484C-90EB-FDBC94688B64}"/>
                </a:ext>
              </a:extLst>
            </p:cNvPr>
            <p:cNvGrpSpPr/>
            <p:nvPr/>
          </p:nvGrpSpPr>
          <p:grpSpPr>
            <a:xfrm>
              <a:off x="6011831" y="5207930"/>
              <a:ext cx="1412467" cy="423240"/>
              <a:chOff x="6011831" y="5207930"/>
              <a:chExt cx="1412467" cy="423240"/>
            </a:xfrm>
          </p:grpSpPr>
          <p:sp>
            <p:nvSpPr>
              <p:cNvPr id="38" name="矩形 14">
                <a:extLst>
                  <a:ext uri="{FF2B5EF4-FFF2-40B4-BE49-F238E27FC236}">
                    <a16:creationId xmlns:a16="http://schemas.microsoft.com/office/drawing/2014/main" id="{028ED3ED-E788-8446-A214-50E0A4FB6A70}"/>
                  </a:ext>
                </a:extLst>
              </p:cNvPr>
              <p:cNvSpPr/>
              <p:nvPr/>
            </p:nvSpPr>
            <p:spPr>
              <a:xfrm>
                <a:off x="6695863" y="5207930"/>
                <a:ext cx="728435" cy="4232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特性</a:t>
                </a:r>
              </a:p>
            </p:txBody>
          </p:sp>
          <p:sp>
            <p:nvSpPr>
              <p:cNvPr id="39" name="矩形 23">
                <a:extLst>
                  <a:ext uri="{FF2B5EF4-FFF2-40B4-BE49-F238E27FC236}">
                    <a16:creationId xmlns:a16="http://schemas.microsoft.com/office/drawing/2014/main" id="{77EFC435-1BF9-D549-96D0-0730CD753A72}"/>
                  </a:ext>
                </a:extLst>
              </p:cNvPr>
              <p:cNvSpPr/>
              <p:nvPr/>
            </p:nvSpPr>
            <p:spPr>
              <a:xfrm>
                <a:off x="6011831" y="5207930"/>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形状</a:t>
                </a:r>
              </a:p>
            </p:txBody>
          </p:sp>
        </p:grpSp>
        <p:grpSp>
          <p:nvGrpSpPr>
            <p:cNvPr id="32" name="组 37">
              <a:extLst>
                <a:ext uri="{FF2B5EF4-FFF2-40B4-BE49-F238E27FC236}">
                  <a16:creationId xmlns:a16="http://schemas.microsoft.com/office/drawing/2014/main" id="{28A3BA40-4878-2D46-986A-137A83681C88}"/>
                </a:ext>
              </a:extLst>
            </p:cNvPr>
            <p:cNvGrpSpPr/>
            <p:nvPr/>
          </p:nvGrpSpPr>
          <p:grpSpPr>
            <a:xfrm>
              <a:off x="4335256" y="5207930"/>
              <a:ext cx="1378419" cy="423240"/>
              <a:chOff x="4335256" y="5207930"/>
              <a:chExt cx="1378419" cy="423240"/>
            </a:xfrm>
          </p:grpSpPr>
          <p:sp>
            <p:nvSpPr>
              <p:cNvPr id="36" name="矩形 13">
                <a:extLst>
                  <a:ext uri="{FF2B5EF4-FFF2-40B4-BE49-F238E27FC236}">
                    <a16:creationId xmlns:a16="http://schemas.microsoft.com/office/drawing/2014/main" id="{169E81A2-60DF-4945-BD3F-BA354FE43723}"/>
                  </a:ext>
                </a:extLst>
              </p:cNvPr>
              <p:cNvSpPr/>
              <p:nvPr/>
            </p:nvSpPr>
            <p:spPr>
              <a:xfrm>
                <a:off x="5027877" y="5207930"/>
                <a:ext cx="685798" cy="4232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特性</a:t>
                </a:r>
              </a:p>
            </p:txBody>
          </p:sp>
          <p:sp>
            <p:nvSpPr>
              <p:cNvPr id="37" name="矩形 24">
                <a:extLst>
                  <a:ext uri="{FF2B5EF4-FFF2-40B4-BE49-F238E27FC236}">
                    <a16:creationId xmlns:a16="http://schemas.microsoft.com/office/drawing/2014/main" id="{125CC303-416B-DF4C-A238-B4EE4BF30531}"/>
                  </a:ext>
                </a:extLst>
              </p:cNvPr>
              <p:cNvSpPr/>
              <p:nvPr/>
            </p:nvSpPr>
            <p:spPr>
              <a:xfrm>
                <a:off x="4335256" y="5207930"/>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形状</a:t>
                </a:r>
              </a:p>
            </p:txBody>
          </p:sp>
        </p:grpSp>
        <p:cxnSp>
          <p:nvCxnSpPr>
            <p:cNvPr id="33" name="直线箭头连接符 10">
              <a:extLst>
                <a:ext uri="{FF2B5EF4-FFF2-40B4-BE49-F238E27FC236}">
                  <a16:creationId xmlns:a16="http://schemas.microsoft.com/office/drawing/2014/main" id="{1EA29F59-6F75-BC49-A15B-8E802D7FCAAF}"/>
                </a:ext>
              </a:extLst>
            </p:cNvPr>
            <p:cNvCxnSpPr/>
            <p:nvPr/>
          </p:nvCxnSpPr>
          <p:spPr>
            <a:xfrm flipV="1">
              <a:off x="5027878" y="4218762"/>
              <a:ext cx="1423127" cy="97443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29">
              <a:extLst>
                <a:ext uri="{FF2B5EF4-FFF2-40B4-BE49-F238E27FC236}">
                  <a16:creationId xmlns:a16="http://schemas.microsoft.com/office/drawing/2014/main" id="{4BBC296D-0859-F445-89B8-CA8E9299CBE5}"/>
                </a:ext>
              </a:extLst>
            </p:cNvPr>
            <p:cNvCxnSpPr>
              <a:endCxn id="26" idx="2"/>
            </p:cNvCxnSpPr>
            <p:nvPr/>
          </p:nvCxnSpPr>
          <p:spPr>
            <a:xfrm flipV="1">
              <a:off x="6680746" y="4218762"/>
              <a:ext cx="6593" cy="97443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线箭头连接符 30">
              <a:extLst>
                <a:ext uri="{FF2B5EF4-FFF2-40B4-BE49-F238E27FC236}">
                  <a16:creationId xmlns:a16="http://schemas.microsoft.com/office/drawing/2014/main" id="{5CB3B78F-A628-6A42-B549-0B86AE823B57}"/>
                </a:ext>
              </a:extLst>
            </p:cNvPr>
            <p:cNvCxnSpPr/>
            <p:nvPr/>
          </p:nvCxnSpPr>
          <p:spPr>
            <a:xfrm flipH="1" flipV="1">
              <a:off x="6923674" y="4218762"/>
              <a:ext cx="1263023" cy="97443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9565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组合与继承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CN" dirty="0"/>
              <a:t>组合</a:t>
            </a:r>
            <a:r>
              <a:rPr lang="zh-CN" altLang="en-US" dirty="0"/>
              <a:t>的两种实现方法</a:t>
            </a:r>
            <a:endParaRPr lang="en-US" altLang="zh-CN" dirty="0"/>
          </a:p>
          <a:p>
            <a:pPr lvl="1" defTabSz="914400"/>
            <a:r>
              <a:rPr kumimoji="1" lang="zh-CN" altLang="en-US" dirty="0"/>
              <a:t>已有类的对象作为新类的</a:t>
            </a:r>
            <a:r>
              <a:rPr kumimoji="1" lang="zh-CN" altLang="en-US" dirty="0">
                <a:solidFill>
                  <a:srgbClr val="FF0000"/>
                </a:solidFill>
              </a:rPr>
              <a:t>公有</a:t>
            </a:r>
            <a:r>
              <a:rPr kumimoji="1" lang="zh-CN" altLang="en-US" dirty="0"/>
              <a:t>数据成员，这样通过允许直接访问子对象而“提供”旧类接口</a:t>
            </a:r>
          </a:p>
          <a:p>
            <a:pPr lvl="1" defTabSz="914400"/>
            <a:r>
              <a:rPr kumimoji="1" lang="zh-CN" altLang="en-US" dirty="0"/>
              <a:t>已有类的对象作为新类的</a:t>
            </a:r>
            <a:r>
              <a:rPr kumimoji="1" lang="zh-CN" altLang="en-US" dirty="0">
                <a:solidFill>
                  <a:srgbClr val="FF0000"/>
                </a:solidFill>
              </a:rPr>
              <a:t>私有</a:t>
            </a:r>
            <a:r>
              <a:rPr kumimoji="1" lang="zh-CN" altLang="en-US" dirty="0"/>
              <a:t>数据成员。新类可以调整旧类的对外接口，可以不使用旧类原有的接口（相当于对接口作了转换）</a:t>
            </a:r>
          </a:p>
          <a:p>
            <a:endParaRPr lang="zh-CN" altLang="en-US" dirty="0"/>
          </a:p>
        </p:txBody>
      </p:sp>
      <p:sp>
        <p:nvSpPr>
          <p:cNvPr id="42" name="Rectangle 9">
            <a:extLst>
              <a:ext uri="{FF2B5EF4-FFF2-40B4-BE49-F238E27FC236}">
                <a16:creationId xmlns:a16="http://schemas.microsoft.com/office/drawing/2014/main" id="{8AD54D23-8715-054D-9096-703827BD4A43}"/>
              </a:ext>
            </a:extLst>
          </p:cNvPr>
          <p:cNvSpPr>
            <a:spLocks noChangeArrowheads="1"/>
          </p:cNvSpPr>
          <p:nvPr/>
        </p:nvSpPr>
        <p:spPr bwMode="auto">
          <a:xfrm>
            <a:off x="4770438" y="3694942"/>
            <a:ext cx="3744912" cy="1403350"/>
          </a:xfrm>
          <a:prstGeom prst="rect">
            <a:avLst/>
          </a:prstGeom>
          <a:solidFill>
            <a:schemeClr val="bg2">
              <a:lumMod val="90000"/>
            </a:schemeClr>
          </a:solidFill>
          <a:ln w="28575">
            <a:noFill/>
            <a:miter lim="800000"/>
            <a:headEnd/>
            <a:tailEnd/>
          </a:ln>
        </p:spPr>
        <p:txBody>
          <a:bodyPr anchor="ct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eaLnBrk="1" hangingPunct="1">
              <a:spcBef>
                <a:spcPct val="0"/>
              </a:spcBef>
              <a:buFontTx/>
              <a:buNone/>
            </a:pPr>
            <a:endParaRPr kumimoji="0" lang="en-US" altLang="en-US" sz="1800"/>
          </a:p>
        </p:txBody>
      </p:sp>
      <p:sp>
        <p:nvSpPr>
          <p:cNvPr id="43" name="Rectangle 4">
            <a:extLst>
              <a:ext uri="{FF2B5EF4-FFF2-40B4-BE49-F238E27FC236}">
                <a16:creationId xmlns:a16="http://schemas.microsoft.com/office/drawing/2014/main" id="{04026484-789E-9447-93A2-1C0C5D2439CC}"/>
              </a:ext>
            </a:extLst>
          </p:cNvPr>
          <p:cNvSpPr>
            <a:spLocks noChangeArrowheads="1"/>
          </p:cNvSpPr>
          <p:nvPr/>
        </p:nvSpPr>
        <p:spPr bwMode="auto">
          <a:xfrm>
            <a:off x="4770438" y="3694942"/>
            <a:ext cx="3744912" cy="3024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eaLnBrk="1" hangingPunct="1">
              <a:spcBef>
                <a:spcPct val="0"/>
              </a:spcBef>
              <a:buFontTx/>
              <a:buNone/>
            </a:pPr>
            <a:endParaRPr kumimoji="0" lang="en-US" altLang="en-US" sz="1800"/>
          </a:p>
        </p:txBody>
      </p:sp>
      <p:sp>
        <p:nvSpPr>
          <p:cNvPr id="44" name="Text Box 5">
            <a:extLst>
              <a:ext uri="{FF2B5EF4-FFF2-40B4-BE49-F238E27FC236}">
                <a16:creationId xmlns:a16="http://schemas.microsoft.com/office/drawing/2014/main" id="{277434C2-661A-BC45-8C59-04A9306302C6}"/>
              </a:ext>
            </a:extLst>
          </p:cNvPr>
          <p:cNvSpPr txBox="1">
            <a:spLocks noChangeArrowheads="1"/>
          </p:cNvSpPr>
          <p:nvPr/>
        </p:nvSpPr>
        <p:spPr bwMode="auto">
          <a:xfrm>
            <a:off x="7296219" y="4333117"/>
            <a:ext cx="938077" cy="400110"/>
          </a:xfrm>
          <a:prstGeom prst="rect">
            <a:avLst/>
          </a:prstGeom>
          <a:solidFill>
            <a:schemeClr val="bg1"/>
          </a:solidFill>
          <a:ln w="28575">
            <a:noFill/>
            <a:miter lim="800000"/>
            <a:headEnd/>
            <a:tailEnd/>
          </a:ln>
        </p:spPr>
        <p:txBody>
          <a:bodyPr wrap="none">
            <a:spAutoFit/>
          </a:bodyPr>
          <a:lstStyle/>
          <a:p>
            <a:pPr algn="ctr" eaLnBrk="1" hangingPunct="1">
              <a:spcBef>
                <a:spcPct val="50000"/>
              </a:spcBef>
              <a:defRPr/>
            </a:pPr>
            <a:r>
              <a:rPr lang="zh-CN" altLang="en-US" sz="2000" b="1" dirty="0">
                <a:latin typeface="+mj-lt"/>
                <a:ea typeface="宋体" charset="-122"/>
              </a:rPr>
              <a:t>对象 </a:t>
            </a:r>
            <a:r>
              <a:rPr lang="en-US" altLang="zh-CN" sz="2000" b="1" dirty="0">
                <a:latin typeface="+mj-lt"/>
                <a:ea typeface="宋体" charset="-122"/>
              </a:rPr>
              <a:t>w</a:t>
            </a:r>
          </a:p>
        </p:txBody>
      </p:sp>
      <p:sp>
        <p:nvSpPr>
          <p:cNvPr id="45" name="Text Box 6">
            <a:extLst>
              <a:ext uri="{FF2B5EF4-FFF2-40B4-BE49-F238E27FC236}">
                <a16:creationId xmlns:a16="http://schemas.microsoft.com/office/drawing/2014/main" id="{09B0D734-73A4-F546-8071-EED7CED8D9E0}"/>
              </a:ext>
            </a:extLst>
          </p:cNvPr>
          <p:cNvSpPr txBox="1">
            <a:spLocks noChangeArrowheads="1"/>
          </p:cNvSpPr>
          <p:nvPr/>
        </p:nvSpPr>
        <p:spPr bwMode="auto">
          <a:xfrm>
            <a:off x="7319493" y="5953954"/>
            <a:ext cx="885179" cy="400110"/>
          </a:xfrm>
          <a:prstGeom prst="rect">
            <a:avLst/>
          </a:prstGeom>
          <a:solidFill>
            <a:schemeClr val="accent5">
              <a:lumMod val="60000"/>
              <a:lumOff val="40000"/>
            </a:schemeClr>
          </a:solidFill>
          <a:ln w="28575">
            <a:noFill/>
            <a:miter lim="800000"/>
            <a:headEnd/>
            <a:tailEnd/>
          </a:ln>
        </p:spPr>
        <p:txBody>
          <a:bodyPr wrap="none">
            <a:spAutoFit/>
          </a:bodyPr>
          <a:lstStyle/>
          <a:p>
            <a:pPr algn="ctr" eaLnBrk="1" hangingPunct="1">
              <a:spcBef>
                <a:spcPct val="50000"/>
              </a:spcBef>
              <a:defRPr/>
            </a:pPr>
            <a:r>
              <a:rPr lang="zh-CN" altLang="en-US" sz="2000" b="1" dirty="0">
                <a:solidFill>
                  <a:schemeClr val="bg1"/>
                </a:solidFill>
                <a:latin typeface="+mj-lt"/>
                <a:ea typeface="宋体" charset="-122"/>
              </a:rPr>
              <a:t>对象 </a:t>
            </a:r>
            <a:r>
              <a:rPr lang="en-US" altLang="zh-CN" sz="2000" b="1" dirty="0">
                <a:solidFill>
                  <a:schemeClr val="bg1"/>
                </a:solidFill>
                <a:latin typeface="+mj-lt"/>
                <a:ea typeface="宋体" charset="-122"/>
              </a:rPr>
              <a:t>e</a:t>
            </a:r>
          </a:p>
        </p:txBody>
      </p:sp>
      <p:sp>
        <p:nvSpPr>
          <p:cNvPr id="46" name="Line 7">
            <a:extLst>
              <a:ext uri="{FF2B5EF4-FFF2-40B4-BE49-F238E27FC236}">
                <a16:creationId xmlns:a16="http://schemas.microsoft.com/office/drawing/2014/main" id="{F4316E51-3CEE-9142-9418-774A708FF57A}"/>
              </a:ext>
            </a:extLst>
          </p:cNvPr>
          <p:cNvSpPr>
            <a:spLocks noChangeShapeType="1"/>
          </p:cNvSpPr>
          <p:nvPr/>
        </p:nvSpPr>
        <p:spPr bwMode="auto">
          <a:xfrm>
            <a:off x="4768803" y="5095349"/>
            <a:ext cx="3743325" cy="0"/>
          </a:xfrm>
          <a:prstGeom prst="line">
            <a:avLst/>
          </a:prstGeom>
          <a:noFill/>
          <a:ln w="5715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 name="Line 8">
            <a:extLst>
              <a:ext uri="{FF2B5EF4-FFF2-40B4-BE49-F238E27FC236}">
                <a16:creationId xmlns:a16="http://schemas.microsoft.com/office/drawing/2014/main" id="{35146173-1F2E-084A-A265-D813F1EAAF3A}"/>
              </a:ext>
            </a:extLst>
          </p:cNvPr>
          <p:cNvSpPr>
            <a:spLocks noChangeShapeType="1"/>
          </p:cNvSpPr>
          <p:nvPr/>
        </p:nvSpPr>
        <p:spPr bwMode="auto">
          <a:xfrm>
            <a:off x="3189288" y="6160730"/>
            <a:ext cx="4128601" cy="13213"/>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8" name="Rectangle 47">
            <a:extLst>
              <a:ext uri="{FF2B5EF4-FFF2-40B4-BE49-F238E27FC236}">
                <a16:creationId xmlns:a16="http://schemas.microsoft.com/office/drawing/2014/main" id="{F39F3778-879F-AA45-BD0E-2D6168935DE7}"/>
              </a:ext>
            </a:extLst>
          </p:cNvPr>
          <p:cNvSpPr>
            <a:spLocks noChangeArrowheads="1"/>
          </p:cNvSpPr>
          <p:nvPr/>
        </p:nvSpPr>
        <p:spPr bwMode="auto">
          <a:xfrm>
            <a:off x="5200651" y="5286300"/>
            <a:ext cx="1657350" cy="707886"/>
          </a:xfrm>
          <a:prstGeom prst="rect">
            <a:avLst/>
          </a:prstGeom>
          <a:solidFill>
            <a:schemeClr val="accent5">
              <a:lumMod val="60000"/>
              <a:lumOff val="40000"/>
            </a:schemeClr>
          </a:solidFill>
          <a:ln w="28575">
            <a:noFill/>
            <a:miter lim="800000"/>
            <a:headEnd/>
            <a:tailEnd/>
          </a:ln>
        </p:spPr>
        <p:txBody>
          <a:bodyPr anchor="ct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50000"/>
              </a:spcBef>
              <a:buFontTx/>
              <a:buNone/>
              <a:defRPr/>
            </a:pPr>
            <a:r>
              <a:rPr lang="zh-CN" altLang="en-US" sz="2000" b="1" dirty="0">
                <a:solidFill>
                  <a:schemeClr val="bg1"/>
                </a:solidFill>
                <a:latin typeface="+mj-lt"/>
                <a:ea typeface="宋体" charset="-122"/>
              </a:rPr>
              <a:t>新接口</a:t>
            </a:r>
            <a:r>
              <a:rPr lang="en-US" altLang="zh-CN" sz="2000" b="1" dirty="0" err="1">
                <a:solidFill>
                  <a:schemeClr val="bg1"/>
                </a:solidFill>
                <a:latin typeface="+mj-lt"/>
                <a:ea typeface="宋体" charset="-122"/>
              </a:rPr>
              <a:t>setWheel</a:t>
            </a:r>
            <a:endParaRPr lang="en-US" altLang="zh-CN" sz="2000" b="1" dirty="0">
              <a:solidFill>
                <a:schemeClr val="bg1"/>
              </a:solidFill>
              <a:latin typeface="+mj-lt"/>
              <a:ea typeface="宋体" charset="-122"/>
            </a:endParaRPr>
          </a:p>
        </p:txBody>
      </p:sp>
      <p:sp>
        <p:nvSpPr>
          <p:cNvPr id="49" name="Line 11">
            <a:extLst>
              <a:ext uri="{FF2B5EF4-FFF2-40B4-BE49-F238E27FC236}">
                <a16:creationId xmlns:a16="http://schemas.microsoft.com/office/drawing/2014/main" id="{7DE0A8F1-86EE-F046-BF98-AECB48846C32}"/>
              </a:ext>
            </a:extLst>
          </p:cNvPr>
          <p:cNvSpPr>
            <a:spLocks noChangeShapeType="1"/>
          </p:cNvSpPr>
          <p:nvPr/>
        </p:nvSpPr>
        <p:spPr bwMode="auto">
          <a:xfrm flipV="1">
            <a:off x="6858000" y="4812542"/>
            <a:ext cx="828675" cy="784225"/>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 name="Line 12">
            <a:extLst>
              <a:ext uri="{FF2B5EF4-FFF2-40B4-BE49-F238E27FC236}">
                <a16:creationId xmlns:a16="http://schemas.microsoft.com/office/drawing/2014/main" id="{5A76B776-51B5-544B-84FE-DE0298D8DA9F}"/>
              </a:ext>
            </a:extLst>
          </p:cNvPr>
          <p:cNvSpPr>
            <a:spLocks noChangeShapeType="1"/>
          </p:cNvSpPr>
          <p:nvPr/>
        </p:nvSpPr>
        <p:spPr bwMode="auto">
          <a:xfrm flipV="1">
            <a:off x="3189289" y="5632651"/>
            <a:ext cx="2011362" cy="8626"/>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1" name="Text Box 13">
            <a:extLst>
              <a:ext uri="{FF2B5EF4-FFF2-40B4-BE49-F238E27FC236}">
                <a16:creationId xmlns:a16="http://schemas.microsoft.com/office/drawing/2014/main" id="{B3B24FEB-9AEA-1446-9E9A-152E30A85E15}"/>
              </a:ext>
            </a:extLst>
          </p:cNvPr>
          <p:cNvSpPr txBox="1">
            <a:spLocks noChangeArrowheads="1"/>
          </p:cNvSpPr>
          <p:nvPr/>
        </p:nvSpPr>
        <p:spPr bwMode="auto">
          <a:xfrm>
            <a:off x="7434263" y="3725104"/>
            <a:ext cx="1081087" cy="400050"/>
          </a:xfrm>
          <a:prstGeom prst="rect">
            <a:avLst/>
          </a:prstGeom>
          <a:noFill/>
          <a:ln w="28575">
            <a:noFill/>
            <a:miter lim="800000"/>
            <a:headEnd/>
            <a:tailEnd/>
          </a:ln>
        </p:spPr>
        <p:txBody>
          <a:bodyPr>
            <a:spAutoFit/>
          </a:bodyPr>
          <a:lstStyle/>
          <a:p>
            <a:pPr algn="ctr" eaLnBrk="1" hangingPunct="1">
              <a:spcBef>
                <a:spcPct val="50000"/>
              </a:spcBef>
              <a:defRPr/>
            </a:pPr>
            <a:r>
              <a:rPr lang="zh-CN" altLang="en-US" sz="2000" b="1" dirty="0">
                <a:latin typeface="+mj-lt"/>
                <a:ea typeface="宋体" charset="-122"/>
              </a:rPr>
              <a:t>私有</a:t>
            </a:r>
            <a:endParaRPr lang="en-US" altLang="zh-CN" sz="2000" b="1" dirty="0">
              <a:latin typeface="+mj-lt"/>
              <a:ea typeface="宋体" charset="-122"/>
            </a:endParaRPr>
          </a:p>
        </p:txBody>
      </p:sp>
      <p:sp>
        <p:nvSpPr>
          <p:cNvPr id="52" name="Text Box 14">
            <a:extLst>
              <a:ext uri="{FF2B5EF4-FFF2-40B4-BE49-F238E27FC236}">
                <a16:creationId xmlns:a16="http://schemas.microsoft.com/office/drawing/2014/main" id="{B55F5144-5D3A-8C42-B0AD-8525C2E5771C}"/>
              </a:ext>
            </a:extLst>
          </p:cNvPr>
          <p:cNvSpPr txBox="1">
            <a:spLocks noChangeArrowheads="1"/>
          </p:cNvSpPr>
          <p:nvPr/>
        </p:nvSpPr>
        <p:spPr bwMode="auto">
          <a:xfrm>
            <a:off x="7500890" y="5204654"/>
            <a:ext cx="1011238" cy="400050"/>
          </a:xfrm>
          <a:prstGeom prst="rect">
            <a:avLst/>
          </a:prstGeom>
          <a:noFill/>
          <a:ln w="28575">
            <a:noFill/>
            <a:miter lim="800000"/>
            <a:headEnd/>
            <a:tailEnd/>
          </a:ln>
        </p:spPr>
        <p:txBody>
          <a:bodyPr>
            <a:spAutoFit/>
          </a:bodyPr>
          <a:lstStyle/>
          <a:p>
            <a:pPr algn="ctr" eaLnBrk="1" hangingPunct="1">
              <a:spcBef>
                <a:spcPct val="50000"/>
              </a:spcBef>
              <a:defRPr/>
            </a:pPr>
            <a:r>
              <a:rPr lang="zh-CN" altLang="en-US" sz="2000" b="1" dirty="0">
                <a:latin typeface="+mj-lt"/>
                <a:ea typeface="宋体" charset="-122"/>
              </a:rPr>
              <a:t>公有</a:t>
            </a:r>
            <a:endParaRPr lang="en-US" altLang="zh-CN" sz="2000" b="1" dirty="0">
              <a:latin typeface="+mj-lt"/>
              <a:ea typeface="宋体" charset="-122"/>
            </a:endParaRPr>
          </a:p>
        </p:txBody>
      </p:sp>
      <p:sp>
        <p:nvSpPr>
          <p:cNvPr id="53" name="Text Box 13">
            <a:extLst>
              <a:ext uri="{FF2B5EF4-FFF2-40B4-BE49-F238E27FC236}">
                <a16:creationId xmlns:a16="http://schemas.microsoft.com/office/drawing/2014/main" id="{98DB9EBA-3E15-FB40-927B-C413CF2E5C69}"/>
              </a:ext>
            </a:extLst>
          </p:cNvPr>
          <p:cNvSpPr txBox="1">
            <a:spLocks noChangeArrowheads="1"/>
          </p:cNvSpPr>
          <p:nvPr/>
        </p:nvSpPr>
        <p:spPr bwMode="auto">
          <a:xfrm>
            <a:off x="2344438" y="5209098"/>
            <a:ext cx="2405733" cy="400110"/>
          </a:xfrm>
          <a:prstGeom prst="rect">
            <a:avLst/>
          </a:prstGeom>
          <a:noFill/>
          <a:ln w="28575">
            <a:noFill/>
            <a:miter lim="800000"/>
            <a:headEnd/>
            <a:tailEnd/>
          </a:ln>
        </p:spPr>
        <p:txBody>
          <a:bodyPr wrap="square">
            <a:spAutoFit/>
          </a:bodyPr>
          <a:lstStyle/>
          <a:p>
            <a:pPr algn="ctr" eaLnBrk="1" hangingPunct="1">
              <a:spcBef>
                <a:spcPct val="50000"/>
              </a:spcBef>
              <a:defRPr/>
            </a:pPr>
            <a:r>
              <a:rPr lang="zh-CN" altLang="en-US" sz="2000" b="1" dirty="0">
                <a:latin typeface="+mj-lt"/>
                <a:ea typeface="宋体" charset="-122"/>
              </a:rPr>
              <a:t>方法二：私有成员</a:t>
            </a:r>
            <a:endParaRPr lang="en-US" altLang="zh-CN" sz="2000" b="1" dirty="0">
              <a:latin typeface="+mj-lt"/>
              <a:ea typeface="宋体" charset="-122"/>
            </a:endParaRPr>
          </a:p>
        </p:txBody>
      </p:sp>
      <p:sp>
        <p:nvSpPr>
          <p:cNvPr id="54" name="Text Box 13">
            <a:extLst>
              <a:ext uri="{FF2B5EF4-FFF2-40B4-BE49-F238E27FC236}">
                <a16:creationId xmlns:a16="http://schemas.microsoft.com/office/drawing/2014/main" id="{8EBA27B7-54BF-E649-A260-7C4BDB2FCD57}"/>
              </a:ext>
            </a:extLst>
          </p:cNvPr>
          <p:cNvSpPr txBox="1">
            <a:spLocks noChangeArrowheads="1"/>
          </p:cNvSpPr>
          <p:nvPr/>
        </p:nvSpPr>
        <p:spPr bwMode="auto">
          <a:xfrm>
            <a:off x="2324172" y="6277133"/>
            <a:ext cx="2405733" cy="400110"/>
          </a:xfrm>
          <a:prstGeom prst="rect">
            <a:avLst/>
          </a:prstGeom>
          <a:noFill/>
          <a:ln w="28575">
            <a:noFill/>
            <a:miter lim="800000"/>
            <a:headEnd/>
            <a:tailEnd/>
          </a:ln>
        </p:spPr>
        <p:txBody>
          <a:bodyPr wrap="square">
            <a:spAutoFit/>
          </a:bodyPr>
          <a:lstStyle/>
          <a:p>
            <a:pPr algn="ctr" eaLnBrk="1" hangingPunct="1">
              <a:spcBef>
                <a:spcPct val="50000"/>
              </a:spcBef>
              <a:defRPr/>
            </a:pPr>
            <a:r>
              <a:rPr lang="zh-CN" altLang="en-US" sz="2000" b="1" dirty="0">
                <a:latin typeface="+mj-lt"/>
                <a:ea typeface="宋体" charset="-122"/>
              </a:rPr>
              <a:t>方法一：公有成员</a:t>
            </a:r>
            <a:endParaRPr lang="en-US" altLang="zh-CN" sz="2000" b="1" dirty="0">
              <a:latin typeface="+mj-lt"/>
              <a:ea typeface="宋体" charset="-122"/>
            </a:endParaRPr>
          </a:p>
        </p:txBody>
      </p:sp>
    </p:spTree>
    <p:extLst>
      <p:ext uri="{BB962C8B-B14F-4D97-AF65-F5344CB8AC3E}">
        <p14:creationId xmlns:p14="http://schemas.microsoft.com/office/powerpoint/2010/main" val="3531893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组合与继承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继承</a:t>
            </a:r>
            <a:endParaRPr lang="en-US" altLang="zh-CN" dirty="0"/>
          </a:p>
          <a:p>
            <a:pPr lvl="1"/>
            <a:r>
              <a:rPr lang="zh-CN" altLang="en-US" dirty="0"/>
              <a:t>数据、接口都会被继承给子类</a:t>
            </a:r>
            <a:endParaRPr lang="en-US" altLang="zh-CN" dirty="0"/>
          </a:p>
          <a:p>
            <a:pPr lvl="1"/>
            <a:r>
              <a:rPr lang="zh-CN" altLang="en-US" dirty="0"/>
              <a:t>基类的构造函数、析构函数、友元函数不会被继承</a:t>
            </a:r>
            <a:endParaRPr lang="en-US" altLang="zh-CN" dirty="0"/>
          </a:p>
          <a:p>
            <a:pPr lvl="1"/>
            <a:endParaRPr lang="en-US" altLang="zh-CN" dirty="0"/>
          </a:p>
          <a:p>
            <a:pPr lvl="1"/>
            <a:r>
              <a:rPr lang="zh-CN" altLang="en-US" dirty="0"/>
              <a:t>成员访问权限</a:t>
            </a:r>
          </a:p>
        </p:txBody>
      </p:sp>
      <p:pic>
        <p:nvPicPr>
          <p:cNvPr id="8" name="Picture 7">
            <a:extLst>
              <a:ext uri="{FF2B5EF4-FFF2-40B4-BE49-F238E27FC236}">
                <a16:creationId xmlns:a16="http://schemas.microsoft.com/office/drawing/2014/main" id="{E22FAFA0-5FE8-1F4D-B9F3-379D9B8139E3}"/>
              </a:ext>
            </a:extLst>
          </p:cNvPr>
          <p:cNvPicPr>
            <a:picLocks noChangeAspect="1"/>
          </p:cNvPicPr>
          <p:nvPr/>
        </p:nvPicPr>
        <p:blipFill>
          <a:blip r:embed="rId2"/>
          <a:stretch>
            <a:fillRect/>
          </a:stretch>
        </p:blipFill>
        <p:spPr>
          <a:xfrm>
            <a:off x="1188402" y="3861048"/>
            <a:ext cx="6767195" cy="1775850"/>
          </a:xfrm>
          <a:prstGeom prst="rect">
            <a:avLst/>
          </a:prstGeom>
        </p:spPr>
      </p:pic>
      <p:sp>
        <p:nvSpPr>
          <p:cNvPr id="10" name="Rectangle 9">
            <a:extLst>
              <a:ext uri="{FF2B5EF4-FFF2-40B4-BE49-F238E27FC236}">
                <a16:creationId xmlns:a16="http://schemas.microsoft.com/office/drawing/2014/main" id="{B91623EA-A25F-D642-9621-AB33C966837E}"/>
              </a:ext>
            </a:extLst>
          </p:cNvPr>
          <p:cNvSpPr/>
          <p:nvPr/>
        </p:nvSpPr>
        <p:spPr>
          <a:xfrm>
            <a:off x="2916594" y="4931225"/>
            <a:ext cx="864096" cy="288032"/>
          </a:xfrm>
          <a:prstGeom prst="rect">
            <a:avLst/>
          </a:prstGeom>
          <a:solidFill>
            <a:srgbClr val="9F5FCF">
              <a:alpha val="27059"/>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
        <p:nvSpPr>
          <p:cNvPr id="11" name="Rectangle 10">
            <a:extLst>
              <a:ext uri="{FF2B5EF4-FFF2-40B4-BE49-F238E27FC236}">
                <a16:creationId xmlns:a16="http://schemas.microsoft.com/office/drawing/2014/main" id="{E2EC7444-595A-4745-A981-E9272C8694D2}"/>
              </a:ext>
            </a:extLst>
          </p:cNvPr>
          <p:cNvSpPr/>
          <p:nvPr/>
        </p:nvSpPr>
        <p:spPr>
          <a:xfrm>
            <a:off x="5508882" y="4283153"/>
            <a:ext cx="864096" cy="288032"/>
          </a:xfrm>
          <a:prstGeom prst="rect">
            <a:avLst/>
          </a:prstGeom>
          <a:solidFill>
            <a:srgbClr val="9F5FCF">
              <a:alpha val="27059"/>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cxnSp>
        <p:nvCxnSpPr>
          <p:cNvPr id="13" name="Straight Arrow Connector 12">
            <a:extLst>
              <a:ext uri="{FF2B5EF4-FFF2-40B4-BE49-F238E27FC236}">
                <a16:creationId xmlns:a16="http://schemas.microsoft.com/office/drawing/2014/main" id="{45F09086-6653-734C-A710-E3F730446D60}"/>
              </a:ext>
            </a:extLst>
          </p:cNvPr>
          <p:cNvCxnSpPr>
            <a:cxnSpLocks/>
          </p:cNvCxnSpPr>
          <p:nvPr/>
        </p:nvCxnSpPr>
        <p:spPr>
          <a:xfrm flipV="1">
            <a:off x="3420650" y="3688160"/>
            <a:ext cx="1007334" cy="1171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F5B49B-39D3-134A-8656-3EE8780BD234}"/>
              </a:ext>
            </a:extLst>
          </p:cNvPr>
          <p:cNvCxnSpPr>
            <a:cxnSpLocks/>
          </p:cNvCxnSpPr>
          <p:nvPr/>
        </p:nvCxnSpPr>
        <p:spPr>
          <a:xfrm flipH="1" flipV="1">
            <a:off x="4716018" y="3688160"/>
            <a:ext cx="1224913" cy="59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0D7B23-ADD2-124A-B4BC-6050EDCD5F80}"/>
              </a:ext>
            </a:extLst>
          </p:cNvPr>
          <p:cNvSpPr txBox="1"/>
          <p:nvPr/>
        </p:nvSpPr>
        <p:spPr>
          <a:xfrm>
            <a:off x="4248833" y="3318828"/>
            <a:ext cx="646331" cy="369332"/>
          </a:xfrm>
          <a:prstGeom prst="rect">
            <a:avLst/>
          </a:prstGeom>
          <a:noFill/>
        </p:spPr>
        <p:txBody>
          <a:bodyPr wrap="none" rtlCol="0">
            <a:spAutoFit/>
          </a:bodyPr>
          <a:lstStyle/>
          <a:p>
            <a:r>
              <a:rPr lang="en-CN" dirty="0"/>
              <a:t>默认</a:t>
            </a:r>
          </a:p>
        </p:txBody>
      </p:sp>
    </p:spTree>
    <p:extLst>
      <p:ext uri="{BB962C8B-B14F-4D97-AF65-F5344CB8AC3E}">
        <p14:creationId xmlns:p14="http://schemas.microsoft.com/office/powerpoint/2010/main" val="2182808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组合与继承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继承中接口的重写隐藏</a:t>
            </a:r>
            <a:endParaRPr lang="en-US" altLang="zh-CN" dirty="0"/>
          </a:p>
          <a:p>
            <a:pPr lvl="1"/>
            <a:r>
              <a:rPr lang="zh-CN" altLang="en-US" dirty="0"/>
              <a:t>重写：函数名相同，参数不同，作用域相同</a:t>
            </a:r>
            <a:endParaRPr lang="en-US" altLang="zh-CN" dirty="0"/>
          </a:p>
          <a:p>
            <a:pPr lvl="1"/>
            <a:r>
              <a:rPr lang="zh-CN" altLang="en-US" dirty="0"/>
              <a:t>重写隐藏：</a:t>
            </a:r>
            <a:endParaRPr lang="en-US" altLang="zh-CN" dirty="0"/>
          </a:p>
          <a:p>
            <a:pPr lvl="2"/>
            <a:r>
              <a:rPr lang="zh-CN" altLang="en-US" dirty="0"/>
              <a:t>在派生类中重新定义基类函数，实现派生类的特殊功能</a:t>
            </a:r>
            <a:endParaRPr lang="en-US" altLang="zh-CN" dirty="0"/>
          </a:p>
          <a:p>
            <a:pPr lvl="2"/>
            <a:r>
              <a:rPr lang="zh-CN" altLang="en-US" dirty="0"/>
              <a:t>函数名相同，参数可不同，派生类与基类</a:t>
            </a:r>
            <a:endParaRPr lang="en-US" altLang="zh-CN" dirty="0"/>
          </a:p>
          <a:p>
            <a:pPr lvl="1"/>
            <a:r>
              <a:rPr lang="zh-CN" altLang="en-US" dirty="0"/>
              <a:t>重写隐藏可用</a:t>
            </a:r>
            <a:r>
              <a:rPr lang="en-US" altLang="zh-CN" dirty="0"/>
              <a:t>using</a:t>
            </a:r>
            <a:r>
              <a:rPr lang="zh-CN" altLang="en-US" dirty="0"/>
              <a:t>关键字恢复</a:t>
            </a:r>
            <a:endParaRPr lang="en-US" altLang="zh-CN" dirty="0"/>
          </a:p>
        </p:txBody>
      </p:sp>
      <p:sp>
        <p:nvSpPr>
          <p:cNvPr id="5" name="矩形 3">
            <a:extLst>
              <a:ext uri="{FF2B5EF4-FFF2-40B4-BE49-F238E27FC236}">
                <a16:creationId xmlns:a16="http://schemas.microsoft.com/office/drawing/2014/main" id="{95337E78-2356-4143-B63A-4A3ACFC93926}"/>
              </a:ext>
            </a:extLst>
          </p:cNvPr>
          <p:cNvSpPr/>
          <p:nvPr/>
        </p:nvSpPr>
        <p:spPr>
          <a:xfrm>
            <a:off x="242317" y="4084037"/>
            <a:ext cx="4113659" cy="2585323"/>
          </a:xfrm>
          <a:prstGeom prst="rect">
            <a:avLst/>
          </a:prstGeom>
          <a:ln w="12700">
            <a:solidFill>
              <a:schemeClr val="accent1">
                <a:shade val="50000"/>
              </a:schemeClr>
            </a:solidFill>
            <a:prstDash val="dash"/>
          </a:ln>
        </p:spPr>
        <p:txBody>
          <a:bodyPr wrap="square">
            <a:spAutoFit/>
          </a:bodyPr>
          <a:lstStyle/>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Base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fi-FI" altLang="zh-CN" dirty="0">
                <a:solidFill>
                  <a:srgbClr val="000000"/>
                </a:solidFill>
                <a:latin typeface="Consolas" charset="0"/>
                <a:ea typeface="Consolas" charset="0"/>
                <a:cs typeface="Consolas" charset="0"/>
              </a:rPr>
              <a:t>  </a:t>
            </a:r>
            <a:r>
              <a:rPr lang="fi-FI" altLang="zh-CN" dirty="0" err="1">
                <a:solidFill>
                  <a:srgbClr val="B40062"/>
                </a:solidFill>
                <a:latin typeface="Consolas" charset="0"/>
                <a:ea typeface="Consolas" charset="0"/>
                <a:cs typeface="Consolas" charset="0"/>
              </a:rPr>
              <a:t>void</a:t>
            </a:r>
            <a:r>
              <a:rPr lang="fi-FI" altLang="zh-CN" dirty="0">
                <a:solidFill>
                  <a:srgbClr val="000000"/>
                </a:solidFill>
                <a:latin typeface="Consolas" charset="0"/>
                <a:ea typeface="Consolas" charset="0"/>
                <a:cs typeface="Consolas" charset="0"/>
              </a:rPr>
              <a:t> f() {}</a:t>
            </a:r>
          </a:p>
          <a:p>
            <a:r>
              <a:rPr lang="fi-FI" altLang="zh-CN" dirty="0">
                <a:solidFill>
                  <a:srgbClr val="000000"/>
                </a:solidFill>
                <a:latin typeface="Consolas" charset="0"/>
                <a:ea typeface="Consolas" charset="0"/>
                <a:cs typeface="Consolas" charset="0"/>
              </a:rPr>
              <a:t>  </a:t>
            </a:r>
            <a:r>
              <a:rPr lang="fi-FI" altLang="zh-CN" dirty="0" err="1">
                <a:solidFill>
                  <a:srgbClr val="B40062"/>
                </a:solidFill>
                <a:latin typeface="Consolas" charset="0"/>
                <a:ea typeface="Consolas" charset="0"/>
                <a:cs typeface="Consolas" charset="0"/>
              </a:rPr>
              <a:t>void</a:t>
            </a:r>
            <a:r>
              <a:rPr lang="fi-FI" altLang="zh-CN" dirty="0">
                <a:solidFill>
                  <a:srgbClr val="000000"/>
                </a:solidFill>
                <a:latin typeface="Consolas" charset="0"/>
                <a:ea typeface="Consolas" charset="0"/>
                <a:cs typeface="Consolas" charset="0"/>
              </a:rPr>
              <a:t> f(</a:t>
            </a:r>
            <a:r>
              <a:rPr lang="fi-FI" altLang="zh-CN" dirty="0" err="1">
                <a:solidFill>
                  <a:srgbClr val="B40062"/>
                </a:solidFill>
                <a:latin typeface="Consolas" charset="0"/>
                <a:ea typeface="Consolas" charset="0"/>
                <a:cs typeface="Consolas" charset="0"/>
              </a:rPr>
              <a:t>int</a:t>
            </a:r>
            <a:r>
              <a:rPr lang="fi-FI" altLang="zh-CN" dirty="0">
                <a:solidFill>
                  <a:srgbClr val="000000"/>
                </a:solidFill>
                <a:latin typeface="Consolas" charset="0"/>
                <a:ea typeface="Consolas" charset="0"/>
                <a:cs typeface="Consolas" charset="0"/>
              </a:rPr>
              <a:t> i) {}</a:t>
            </a:r>
            <a:r>
              <a:rPr lang="en-US"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 重载</a:t>
            </a:r>
            <a:endParaRPr lang="fi-FI" altLang="zh-CN" dirty="0">
              <a:solidFill>
                <a:srgbClr val="000000"/>
              </a:solidFill>
              <a:latin typeface="Consolas" charset="0"/>
              <a:ea typeface="Consolas" charset="0"/>
              <a:cs typeface="Consolas" charset="0"/>
            </a:endParaRPr>
          </a:p>
          <a:p>
            <a:r>
              <a:rPr lang="fi-FI" altLang="zh-CN" dirty="0">
                <a:solidFill>
                  <a:srgbClr val="000000"/>
                </a:solidFill>
                <a:latin typeface="Consolas" charset="0"/>
                <a:ea typeface="Consolas" charset="0"/>
                <a:cs typeface="Consolas" charset="0"/>
              </a:rPr>
              <a:t>};</a:t>
            </a:r>
          </a:p>
          <a:p>
            <a:r>
              <a:rPr lang="fi-FI" altLang="zh-CN" dirty="0" err="1">
                <a:solidFill>
                  <a:srgbClr val="B40062"/>
                </a:solidFill>
                <a:latin typeface="Consolas" charset="0"/>
                <a:ea typeface="Consolas" charset="0"/>
                <a:cs typeface="Consolas" charset="0"/>
              </a:rPr>
              <a:t>class</a:t>
            </a:r>
            <a:r>
              <a:rPr lang="fi-FI" altLang="zh-CN" dirty="0">
                <a:solidFill>
                  <a:srgbClr val="000000"/>
                </a:solidFill>
                <a:latin typeface="Consolas" charset="0"/>
                <a:ea typeface="Consolas" charset="0"/>
                <a:cs typeface="Consolas" charset="0"/>
              </a:rPr>
              <a:t> D</a:t>
            </a:r>
            <a:r>
              <a:rPr lang="en-US" altLang="zh-CN" dirty="0" err="1">
                <a:solidFill>
                  <a:srgbClr val="000000"/>
                </a:solidFill>
                <a:latin typeface="Consolas" charset="0"/>
                <a:ea typeface="Consolas" charset="0"/>
                <a:cs typeface="Consolas" charset="0"/>
              </a:rPr>
              <a:t>erive</a:t>
            </a:r>
            <a:r>
              <a:rPr lang="fi-FI" altLang="zh-CN" dirty="0">
                <a:solidFill>
                  <a:srgbClr val="000000"/>
                </a:solidFill>
                <a:latin typeface="Consolas" charset="0"/>
                <a:ea typeface="Consolas" charset="0"/>
                <a:cs typeface="Consolas" charset="0"/>
              </a:rPr>
              <a:t> : </a:t>
            </a:r>
            <a:r>
              <a:rPr lang="fi-FI" altLang="zh-CN" dirty="0" err="1">
                <a:solidFill>
                  <a:srgbClr val="B40062"/>
                </a:solidFill>
                <a:latin typeface="Consolas" charset="0"/>
                <a:ea typeface="Consolas" charset="0"/>
                <a:cs typeface="Consolas" charset="0"/>
              </a:rPr>
              <a:t>public</a:t>
            </a:r>
            <a:r>
              <a:rPr lang="fi-FI" altLang="zh-CN" dirty="0">
                <a:solidFill>
                  <a:srgbClr val="000000"/>
                </a:solidFill>
                <a:latin typeface="Consolas" charset="0"/>
                <a:ea typeface="Consolas" charset="0"/>
                <a:cs typeface="Consolas" charset="0"/>
              </a:rPr>
              <a:t> B</a:t>
            </a:r>
            <a:r>
              <a:rPr lang="en-US" altLang="zh-CN" dirty="0" err="1">
                <a:solidFill>
                  <a:srgbClr val="000000"/>
                </a:solidFill>
                <a:latin typeface="Consolas" charset="0"/>
                <a:ea typeface="Consolas" charset="0"/>
                <a:cs typeface="Consolas" charset="0"/>
              </a:rPr>
              <a:t>ase</a:t>
            </a:r>
            <a:r>
              <a:rPr lang="fi-FI" altLang="zh-CN" dirty="0">
                <a:solidFill>
                  <a:srgbClr val="000000"/>
                </a:solidFill>
                <a:latin typeface="Consolas" charset="0"/>
                <a:ea typeface="Consolas" charset="0"/>
                <a:cs typeface="Consolas" charset="0"/>
              </a:rPr>
              <a:t> {</a:t>
            </a:r>
          </a:p>
          <a:p>
            <a:r>
              <a:rPr lang="fi-FI" altLang="zh-CN" dirty="0" err="1">
                <a:solidFill>
                  <a:srgbClr val="B40062"/>
                </a:solidFill>
                <a:latin typeface="Consolas" charset="0"/>
                <a:ea typeface="Consolas" charset="0"/>
                <a:cs typeface="Consolas" charset="0"/>
              </a:rPr>
              <a:t>public</a:t>
            </a:r>
            <a:r>
              <a:rPr lang="fi-FI" altLang="zh-CN" dirty="0">
                <a:solidFill>
                  <a:srgbClr val="000000"/>
                </a:solidFill>
                <a:latin typeface="Consolas" charset="0"/>
                <a:ea typeface="Consolas" charset="0"/>
                <a:cs typeface="Consolas" charset="0"/>
              </a:rPr>
              <a:t>:</a:t>
            </a:r>
          </a:p>
          <a:p>
            <a:r>
              <a:rPr lang="fi-FI" altLang="zh-CN" dirty="0">
                <a:solidFill>
                  <a:srgbClr val="000000"/>
                </a:solidFill>
                <a:latin typeface="Consolas" charset="0"/>
                <a:ea typeface="Consolas" charset="0"/>
                <a:cs typeface="Consolas" charset="0"/>
              </a:rPr>
              <a:t>  </a:t>
            </a:r>
            <a:r>
              <a:rPr lang="fi-FI" altLang="zh-CN" dirty="0" err="1">
                <a:solidFill>
                  <a:srgbClr val="B40062"/>
                </a:solidFill>
                <a:latin typeface="Consolas" charset="0"/>
                <a:ea typeface="Consolas" charset="0"/>
                <a:cs typeface="Consolas" charset="0"/>
              </a:rPr>
              <a:t>void</a:t>
            </a:r>
            <a:r>
              <a:rPr lang="fi-FI" altLang="zh-CN" dirty="0">
                <a:solidFill>
                  <a:srgbClr val="000000"/>
                </a:solidFill>
                <a:latin typeface="Consolas" charset="0"/>
                <a:ea typeface="Consolas" charset="0"/>
                <a:cs typeface="Consolas" charset="0"/>
              </a:rPr>
              <a:t> f(</a:t>
            </a:r>
            <a:r>
              <a:rPr lang="fi-FI" altLang="zh-CN" dirty="0" err="1">
                <a:solidFill>
                  <a:srgbClr val="B40062"/>
                </a:solidFill>
                <a:latin typeface="Consolas" charset="0"/>
                <a:ea typeface="Consolas" charset="0"/>
                <a:cs typeface="Consolas" charset="0"/>
              </a:rPr>
              <a:t>int</a:t>
            </a:r>
            <a:r>
              <a:rPr lang="fi-FI" altLang="zh-CN" dirty="0">
                <a:solidFill>
                  <a:srgbClr val="000000"/>
                </a:solidFill>
                <a:latin typeface="Consolas" charset="0"/>
                <a:ea typeface="Consolas" charset="0"/>
                <a:cs typeface="Consolas" charset="0"/>
              </a:rPr>
              <a:t> i) {}</a:t>
            </a:r>
            <a:r>
              <a:rPr lang="zh-CN" altLang="en-US" dirty="0">
                <a:solidFill>
                  <a:srgbClr val="000000"/>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a:t>
            </a:r>
            <a:r>
              <a:rPr lang="zh-CN" altLang="en-US" dirty="0">
                <a:solidFill>
                  <a:srgbClr val="1D8519"/>
                </a:solidFill>
                <a:latin typeface="Consolas" charset="0"/>
                <a:ea typeface="Consolas" charset="0"/>
                <a:cs typeface="Consolas" charset="0"/>
              </a:rPr>
              <a:t>重写隐藏</a:t>
            </a:r>
            <a:endParaRPr lang="fi-FI" altLang="zh-CN" dirty="0">
              <a:solidFill>
                <a:srgbClr val="000000"/>
              </a:solidFill>
              <a:latin typeface="Consolas" charset="0"/>
              <a:ea typeface="Consolas" charset="0"/>
              <a:cs typeface="Consolas" charset="0"/>
            </a:endParaRPr>
          </a:p>
          <a:p>
            <a:r>
              <a:rPr lang="fi-FI" altLang="zh-CN" dirty="0">
                <a:solidFill>
                  <a:srgbClr val="000000"/>
                </a:solidFill>
                <a:latin typeface="Consolas" charset="0"/>
                <a:ea typeface="Consolas" charset="0"/>
                <a:cs typeface="Consolas" charset="0"/>
              </a:rPr>
              <a:t>};</a:t>
            </a:r>
          </a:p>
        </p:txBody>
      </p:sp>
      <p:sp>
        <p:nvSpPr>
          <p:cNvPr id="4" name="Rectangle 3">
            <a:extLst>
              <a:ext uri="{FF2B5EF4-FFF2-40B4-BE49-F238E27FC236}">
                <a16:creationId xmlns:a16="http://schemas.microsoft.com/office/drawing/2014/main" id="{7ADF024B-F343-9E41-AE25-563947E276D1}"/>
              </a:ext>
            </a:extLst>
          </p:cNvPr>
          <p:cNvSpPr/>
          <p:nvPr/>
        </p:nvSpPr>
        <p:spPr>
          <a:xfrm>
            <a:off x="4467509" y="4084037"/>
            <a:ext cx="4434174" cy="1754326"/>
          </a:xfrm>
          <a:prstGeom prst="rect">
            <a:avLst/>
          </a:prstGeom>
          <a:ln w="12700">
            <a:solidFill>
              <a:schemeClr val="accent1">
                <a:shade val="50000"/>
              </a:schemeClr>
            </a:solidFill>
            <a:prstDash val="dash"/>
          </a:ln>
        </p:spPr>
        <p:txBody>
          <a:bodyPr wrap="square">
            <a:spAutoFit/>
          </a:bodyPr>
          <a:lstStyle/>
          <a:p>
            <a:r>
              <a:rPr lang="fi-FI" altLang="zh-CN" dirty="0" err="1">
                <a:solidFill>
                  <a:srgbClr val="B40062"/>
                </a:solidFill>
                <a:latin typeface="Consolas" charset="0"/>
                <a:ea typeface="Consolas" charset="0"/>
                <a:cs typeface="Consolas" charset="0"/>
              </a:rPr>
              <a:t>int</a:t>
            </a:r>
            <a:r>
              <a:rPr lang="fi-FI" altLang="zh-CN" dirty="0">
                <a:solidFill>
                  <a:srgbClr val="000000"/>
                </a:solidFill>
                <a:latin typeface="Consolas" charset="0"/>
                <a:ea typeface="Consolas" charset="0"/>
                <a:cs typeface="Consolas" charset="0"/>
              </a:rPr>
              <a:t> main() {</a:t>
            </a:r>
          </a:p>
          <a:p>
            <a:r>
              <a:rPr lang="fi-FI" altLang="zh-CN" dirty="0">
                <a:solidFill>
                  <a:srgbClr val="000000"/>
                </a:solidFill>
                <a:latin typeface="Consolas" charset="0"/>
                <a:ea typeface="Consolas" charset="0"/>
                <a:cs typeface="Consolas" charset="0"/>
              </a:rPr>
              <a:t>  D</a:t>
            </a:r>
            <a:r>
              <a:rPr lang="en-US" altLang="zh-CN" dirty="0" err="1">
                <a:solidFill>
                  <a:srgbClr val="000000"/>
                </a:solidFill>
                <a:latin typeface="Consolas" charset="0"/>
                <a:ea typeface="Consolas" charset="0"/>
                <a:cs typeface="Consolas" charset="0"/>
              </a:rPr>
              <a:t>erive</a:t>
            </a:r>
            <a:r>
              <a:rPr lang="fi-FI" altLang="zh-CN" dirty="0">
                <a:solidFill>
                  <a:srgbClr val="000000"/>
                </a:solidFill>
                <a:latin typeface="Consolas" charset="0"/>
                <a:ea typeface="Consolas" charset="0"/>
                <a:cs typeface="Consolas" charset="0"/>
              </a:rPr>
              <a:t> d;</a:t>
            </a:r>
          </a:p>
          <a:p>
            <a:r>
              <a:rPr lang="fi-FI" altLang="zh-CN" dirty="0">
                <a:solidFill>
                  <a:srgbClr val="000000"/>
                </a:solidFill>
                <a:latin typeface="Consolas" charset="0"/>
                <a:ea typeface="Consolas" charset="0"/>
                <a:cs typeface="Consolas" charset="0"/>
              </a:rPr>
              <a:t>  </a:t>
            </a:r>
            <a:r>
              <a:rPr lang="fi-FI" altLang="zh-CN" dirty="0" err="1">
                <a:solidFill>
                  <a:srgbClr val="000000"/>
                </a:solidFill>
                <a:latin typeface="Consolas" charset="0"/>
                <a:ea typeface="Consolas" charset="0"/>
                <a:cs typeface="Consolas" charset="0"/>
              </a:rPr>
              <a:t>d.f</a:t>
            </a:r>
            <a:r>
              <a:rPr lang="fi-FI" altLang="zh-CN" dirty="0">
                <a:solidFill>
                  <a:srgbClr val="000000"/>
                </a:solidFill>
                <a:latin typeface="Consolas" charset="0"/>
                <a:ea typeface="Consolas" charset="0"/>
                <a:cs typeface="Consolas" charset="0"/>
              </a:rPr>
              <a:t>(</a:t>
            </a:r>
            <a:r>
              <a:rPr lang="fi-FI" altLang="zh-CN" dirty="0">
                <a:solidFill>
                  <a:srgbClr val="000BFF"/>
                </a:solidFill>
                <a:latin typeface="Consolas" charset="0"/>
                <a:ea typeface="Consolas" charset="0"/>
                <a:cs typeface="Consolas" charset="0"/>
              </a:rPr>
              <a:t>10</a:t>
            </a:r>
            <a:r>
              <a:rPr lang="fi-FI" altLang="zh-CN" dirty="0">
                <a:solidFill>
                  <a:srgbClr val="000000"/>
                </a:solidFill>
                <a:latin typeface="Consolas" charset="0"/>
                <a:ea typeface="Consolas" charset="0"/>
                <a:cs typeface="Consolas" charset="0"/>
              </a:rPr>
              <a:t>);</a:t>
            </a:r>
          </a:p>
          <a:p>
            <a:r>
              <a:rPr lang="zh-CN" altLang="en-US" dirty="0">
                <a:solidFill>
                  <a:srgbClr val="1D8519"/>
                </a:solidFill>
                <a:latin typeface="Consolas" charset="0"/>
                <a:ea typeface="Consolas" charset="0"/>
                <a:cs typeface="Consolas" charset="0"/>
              </a:rPr>
              <a:t>  </a:t>
            </a:r>
            <a:r>
              <a:rPr lang="fi-FI" altLang="zh-CN" dirty="0">
                <a:solidFill>
                  <a:srgbClr val="1D8519"/>
                </a:solidFill>
                <a:latin typeface="Consolas" charset="0"/>
                <a:ea typeface="Consolas" charset="0"/>
                <a:cs typeface="Consolas" charset="0"/>
              </a:rPr>
              <a:t>// </a:t>
            </a:r>
            <a:r>
              <a:rPr lang="fi-FI" altLang="zh-CN" dirty="0" err="1">
                <a:solidFill>
                  <a:srgbClr val="1D8519"/>
                </a:solidFill>
                <a:latin typeface="Consolas" charset="0"/>
                <a:ea typeface="Consolas" charset="0"/>
                <a:cs typeface="Consolas" charset="0"/>
              </a:rPr>
              <a:t>d.f</a:t>
            </a:r>
            <a:r>
              <a:rPr lang="fi-FI" altLang="zh-CN" dirty="0">
                <a:solidFill>
                  <a:srgbClr val="1D8519"/>
                </a:solidFill>
                <a:latin typeface="Consolas" charset="0"/>
                <a:ea typeface="Consolas" charset="0"/>
                <a:cs typeface="Consolas" charset="0"/>
              </a:rPr>
              <a:t>();</a:t>
            </a:r>
            <a:r>
              <a:rPr lang="zh-CN" altLang="en-US" dirty="0">
                <a:solidFill>
                  <a:srgbClr val="1D8519"/>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a:t>
            </a:r>
            <a:r>
              <a:rPr lang="zh-CN" altLang="en-US" dirty="0">
                <a:solidFill>
                  <a:srgbClr val="1D8519"/>
                </a:solidFill>
                <a:latin typeface="Consolas" charset="0"/>
                <a:ea typeface="Consolas" charset="0"/>
                <a:cs typeface="Consolas" charset="0"/>
              </a:rPr>
              <a:t> </a:t>
            </a:r>
            <a:r>
              <a:rPr lang="zh-CN" altLang="en-US" dirty="0">
                <a:solidFill>
                  <a:srgbClr val="FF0000"/>
                </a:solidFill>
                <a:latin typeface="Consolas" charset="0"/>
                <a:ea typeface="Consolas" charset="0"/>
                <a:cs typeface="Consolas" charset="0"/>
              </a:rPr>
              <a:t>被屏蔽，编译错误</a:t>
            </a:r>
            <a:endParaRPr lang="fi-FI" altLang="zh-CN" dirty="0">
              <a:solidFill>
                <a:srgbClr val="FF0000"/>
              </a:solidFill>
              <a:latin typeface="Consolas" charset="0"/>
              <a:ea typeface="Consolas" charset="0"/>
              <a:cs typeface="Consolas" charset="0"/>
            </a:endParaRPr>
          </a:p>
          <a:p>
            <a:r>
              <a:rPr lang="zh-CN" altLang="en-US" dirty="0">
                <a:solidFill>
                  <a:srgbClr val="B40062"/>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263727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047806" cy="5229200"/>
          </a:xfrm>
        </p:spPr>
        <p:txBody>
          <a:bodyPr/>
          <a:lstStyle/>
          <a:p>
            <a:r>
              <a:rPr lang="zh-CN" altLang="en-US" dirty="0"/>
              <a:t>向上类型转换</a:t>
            </a:r>
            <a:endParaRPr lang="en-US" altLang="zh-CN" dirty="0"/>
          </a:p>
          <a:p>
            <a:pPr lvl="1"/>
            <a:r>
              <a:rPr kumimoji="1" lang="zh-CN" altLang="en-US" dirty="0">
                <a:solidFill>
                  <a:srgbClr val="FF0000"/>
                </a:solidFill>
              </a:rPr>
              <a:t>凡是</a:t>
            </a:r>
            <a:r>
              <a:rPr kumimoji="1" lang="zh-CN" altLang="en-US" dirty="0"/>
              <a:t>接受基类对象</a:t>
            </a:r>
            <a:r>
              <a:rPr kumimoji="1" lang="en-US" altLang="zh-CN" dirty="0"/>
              <a:t>/</a:t>
            </a:r>
            <a:r>
              <a:rPr kumimoji="1" lang="zh-CN" altLang="en-US" dirty="0"/>
              <a:t>引用</a:t>
            </a:r>
            <a:r>
              <a:rPr kumimoji="1" lang="en-US" altLang="zh-CN" dirty="0"/>
              <a:t>/</a:t>
            </a:r>
            <a:r>
              <a:rPr kumimoji="1" lang="zh-CN" altLang="en-US" dirty="0"/>
              <a:t>指针的地方（如函数参数），</a:t>
            </a:r>
            <a:r>
              <a:rPr kumimoji="1" lang="zh-CN" altLang="en-US" dirty="0">
                <a:solidFill>
                  <a:srgbClr val="FF0000"/>
                </a:solidFill>
              </a:rPr>
              <a:t>都可以</a:t>
            </a:r>
            <a:r>
              <a:rPr kumimoji="1" lang="zh-CN" altLang="en-US" dirty="0"/>
              <a:t>使用派生类对象</a:t>
            </a:r>
            <a:r>
              <a:rPr kumimoji="1" lang="en-US" altLang="zh-CN" dirty="0"/>
              <a:t>/</a:t>
            </a:r>
            <a:r>
              <a:rPr kumimoji="1" lang="zh-CN" altLang="en-US" dirty="0"/>
              <a:t>引用</a:t>
            </a:r>
            <a:r>
              <a:rPr kumimoji="1" lang="en-US" altLang="zh-CN" dirty="0"/>
              <a:t>/</a:t>
            </a:r>
            <a:r>
              <a:rPr kumimoji="1" lang="zh-CN" altLang="en-US" dirty="0"/>
              <a:t>指针，编译器会</a:t>
            </a:r>
            <a:r>
              <a:rPr kumimoji="1" lang="zh-CN" altLang="en-US" dirty="0">
                <a:solidFill>
                  <a:srgbClr val="FF0000"/>
                </a:solidFill>
              </a:rPr>
              <a:t>自动</a:t>
            </a:r>
            <a:r>
              <a:rPr kumimoji="1" lang="zh-CN" altLang="en-US" dirty="0"/>
              <a:t>将派生类对象转换为基类对象以便使用。（只对</a:t>
            </a:r>
            <a:r>
              <a:rPr kumimoji="1" lang="en-US" altLang="zh-CN" dirty="0">
                <a:solidFill>
                  <a:srgbClr val="FF0000"/>
                </a:solidFill>
              </a:rPr>
              <a:t>public</a:t>
            </a:r>
            <a:r>
              <a:rPr kumimoji="1" lang="zh-CN" altLang="en-US" dirty="0"/>
              <a:t>继承有效</a:t>
            </a:r>
            <a:r>
              <a:rPr kumimoji="1" lang="zh-CN" altLang="en-US" sz="2000" dirty="0"/>
              <a:t>）</a:t>
            </a:r>
            <a:endParaRPr kumimoji="1" lang="en-US" altLang="zh-CN" sz="2000" dirty="0"/>
          </a:p>
          <a:p>
            <a:r>
              <a:rPr kumimoji="1" lang="zh-CN" altLang="en-US" dirty="0"/>
              <a:t>对象切片</a:t>
            </a:r>
            <a:endParaRPr kumimoji="1" lang="en-US" altLang="zh-CN" dirty="0"/>
          </a:p>
          <a:p>
            <a:pPr lvl="1"/>
            <a:r>
              <a:rPr lang="zh-CN" altLang="en-US" dirty="0"/>
              <a:t>当派生类的</a:t>
            </a:r>
            <a:r>
              <a:rPr lang="zh-CN" altLang="en-US" dirty="0">
                <a:solidFill>
                  <a:srgbClr val="FF0000"/>
                </a:solidFill>
              </a:rPr>
              <a:t>对象</a:t>
            </a:r>
            <a:r>
              <a:rPr lang="zh-CN" altLang="en-US" dirty="0"/>
              <a:t>被转换为基类的对象时，派生类的对象被</a:t>
            </a:r>
            <a:r>
              <a:rPr lang="zh-CN" altLang="en-US" dirty="0">
                <a:solidFill>
                  <a:srgbClr val="FF0000"/>
                </a:solidFill>
              </a:rPr>
              <a:t>切片</a:t>
            </a:r>
            <a:r>
              <a:rPr lang="zh-CN" altLang="en-US" dirty="0"/>
              <a:t>为对应基类的子对象</a:t>
            </a:r>
            <a:endParaRPr lang="en-US" altLang="zh-CN" dirty="0"/>
          </a:p>
          <a:p>
            <a:pPr lvl="1"/>
            <a:r>
              <a:rPr kumimoji="1" lang="zh-CN" altLang="en-US" dirty="0"/>
              <a:t>对象切片将使得派生类的新数据、新接口丢失</a:t>
            </a:r>
            <a:endParaRPr kumimoji="1" lang="en-US" altLang="zh-CN" dirty="0"/>
          </a:p>
          <a:p>
            <a:pPr lvl="1"/>
            <a:endParaRPr kumimoji="1" lang="en-US" altLang="zh-CN" dirty="0"/>
          </a:p>
        </p:txBody>
      </p:sp>
    </p:spTree>
    <p:extLst>
      <p:ext uri="{BB962C8B-B14F-4D97-AF65-F5344CB8AC3E}">
        <p14:creationId xmlns:p14="http://schemas.microsoft.com/office/powerpoint/2010/main" val="3127564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335838" cy="5328592"/>
          </a:xfrm>
        </p:spPr>
        <p:txBody>
          <a:bodyPr/>
          <a:lstStyle/>
          <a:p>
            <a:r>
              <a:rPr kumimoji="1" lang="zh-CN" altLang="en-US" dirty="0"/>
              <a:t>函数调用捆绑</a:t>
            </a:r>
            <a:endParaRPr kumimoji="1" lang="en-US" altLang="zh-CN" dirty="0"/>
          </a:p>
          <a:p>
            <a:pPr lvl="1"/>
            <a:r>
              <a:rPr kumimoji="1" lang="zh-CN" altLang="en-US" dirty="0"/>
              <a:t>早捆绑：</a:t>
            </a:r>
            <a:r>
              <a:rPr kumimoji="1" lang="zh-CN" altLang="en-US" sz="2400" b="1" dirty="0"/>
              <a:t>运行之前</a:t>
            </a:r>
            <a:r>
              <a:rPr kumimoji="1" lang="zh-CN" altLang="en-US" sz="2400" dirty="0"/>
              <a:t>已经决定了函数调用代码到底进入哪个函数</a:t>
            </a:r>
            <a:endParaRPr kumimoji="1" lang="en-US" altLang="zh-CN" sz="2400" dirty="0"/>
          </a:p>
          <a:p>
            <a:pPr lvl="1"/>
            <a:r>
              <a:rPr kumimoji="1" lang="zh-CN" altLang="en-US" dirty="0"/>
              <a:t>晚捆绑：</a:t>
            </a:r>
            <a:r>
              <a:rPr kumimoji="1" lang="zh-CN" altLang="en-US" sz="2400" dirty="0"/>
              <a:t>要求在</a:t>
            </a:r>
            <a:r>
              <a:rPr kumimoji="1" lang="zh-CN" altLang="en-US" sz="2400" b="1" dirty="0"/>
              <a:t>运行时</a:t>
            </a:r>
            <a:r>
              <a:rPr kumimoji="1" lang="zh-CN" altLang="en-US" sz="2400" dirty="0"/>
              <a:t>能确定对象的实际类型，并绑定正确的函数</a:t>
            </a:r>
            <a:endParaRPr kumimoji="1" lang="en-US" altLang="zh-CN" sz="2400" dirty="0"/>
          </a:p>
          <a:p>
            <a:r>
              <a:rPr kumimoji="1" lang="zh-CN" altLang="en-US" dirty="0"/>
              <a:t>虚函数实现</a:t>
            </a:r>
            <a:r>
              <a:rPr kumimoji="1" lang="zh-CN" altLang="en-CN" dirty="0"/>
              <a:t>晚捆绑</a:t>
            </a:r>
            <a:r>
              <a:rPr kumimoji="1" lang="zh-CN" altLang="en-US" dirty="0"/>
              <a:t>（动态多态）</a:t>
            </a:r>
            <a:endParaRPr kumimoji="1" lang="en-US" altLang="zh-CN" dirty="0"/>
          </a:p>
          <a:p>
            <a:pPr lvl="1"/>
            <a:r>
              <a:rPr kumimoji="1" lang="zh-CN" altLang="en-US" dirty="0"/>
              <a:t>对于被派生类重新定义的成员函数，若它在基类中被声明为虚函数，则通过</a:t>
            </a:r>
            <a:r>
              <a:rPr kumimoji="1" lang="zh-CN" altLang="en-US" dirty="0">
                <a:solidFill>
                  <a:srgbClr val="FF0000"/>
                </a:solidFill>
              </a:rPr>
              <a:t>基类指针或引用</a:t>
            </a:r>
            <a:r>
              <a:rPr kumimoji="1" lang="zh-CN" altLang="en-US" dirty="0"/>
              <a:t>调用该成员函数时，编译器将根据</a:t>
            </a:r>
            <a:r>
              <a:rPr kumimoji="1" lang="zh-CN" altLang="en-US" dirty="0">
                <a:solidFill>
                  <a:srgbClr val="FF0000"/>
                </a:solidFill>
              </a:rPr>
              <a:t>对象的实际类型</a:t>
            </a:r>
            <a:r>
              <a:rPr kumimoji="1" lang="zh-CN" altLang="en-US" dirty="0"/>
              <a:t>决定是调用基类中的函数，还是调用派生类重写的函数</a:t>
            </a:r>
            <a:endParaRPr kumimoji="1" lang="en-US" altLang="zh-CN" dirty="0"/>
          </a:p>
        </p:txBody>
      </p:sp>
    </p:spTree>
    <p:extLst>
      <p:ext uri="{BB962C8B-B14F-4D97-AF65-F5344CB8AC3E}">
        <p14:creationId xmlns:p14="http://schemas.microsoft.com/office/powerpoint/2010/main" val="3074443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虚函数</a:t>
            </a:r>
            <a:endParaRPr lang="en-US" altLang="zh-CN" dirty="0"/>
          </a:p>
          <a:p>
            <a:pPr lvl="1"/>
            <a:r>
              <a:rPr lang="zh-CN" altLang="en-US" dirty="0"/>
              <a:t>只对指针和引用有效</a:t>
            </a:r>
            <a:endParaRPr lang="en-US" altLang="zh-CN" dirty="0"/>
          </a:p>
          <a:p>
            <a:pPr lvl="1"/>
            <a:r>
              <a:rPr lang="zh-CN" altLang="en-US" dirty="0"/>
              <a:t>晚绑定通过虚函数表实现</a:t>
            </a:r>
            <a:endParaRPr lang="en-US" altLang="zh-CN" dirty="0"/>
          </a:p>
          <a:p>
            <a:pPr lvl="2"/>
            <a:r>
              <a:rPr lang="zh-CN" altLang="en-US" dirty="0"/>
              <a:t>虚函数表</a:t>
            </a:r>
            <a:r>
              <a:rPr lang="en-US" altLang="zh-CN" dirty="0"/>
              <a:t>VTABLE</a:t>
            </a:r>
            <a:r>
              <a:rPr lang="zh-CN" altLang="en-US" dirty="0"/>
              <a:t>：包含虚函数的类存储虚函数地址的表</a:t>
            </a:r>
            <a:endParaRPr lang="en-US" altLang="zh-CN" dirty="0"/>
          </a:p>
          <a:p>
            <a:pPr lvl="3"/>
            <a:r>
              <a:rPr lang="zh-CN" altLang="en-US" dirty="0"/>
              <a:t>编译时建立，记录该类和该类的基类中所有已声明的虚函数入口地址</a:t>
            </a:r>
            <a:endParaRPr lang="en-US" altLang="zh-CN" dirty="0"/>
          </a:p>
          <a:p>
            <a:pPr lvl="2"/>
            <a:r>
              <a:rPr lang="zh-CN" altLang="en-US" dirty="0"/>
              <a:t>虚函数指针</a:t>
            </a:r>
            <a:r>
              <a:rPr lang="en-US" altLang="zh-CN" dirty="0"/>
              <a:t>VPTR</a:t>
            </a:r>
            <a:r>
              <a:rPr lang="zh-CN" altLang="en-US" dirty="0"/>
              <a:t>：包含虚函数的对象中，指向该类</a:t>
            </a:r>
            <a:r>
              <a:rPr lang="en-US" altLang="zh-CN" dirty="0"/>
              <a:t>VTABLE</a:t>
            </a:r>
            <a:r>
              <a:rPr lang="zh-CN" altLang="en-US" dirty="0"/>
              <a:t>的指针</a:t>
            </a:r>
            <a:endParaRPr lang="en-US" altLang="zh-CN" dirty="0"/>
          </a:p>
          <a:p>
            <a:pPr lvl="3"/>
            <a:r>
              <a:rPr lang="zh-CN" altLang="en-US" dirty="0"/>
              <a:t>运行时设立，在构造函数中发生</a:t>
            </a:r>
            <a:endParaRPr lang="en-US" altLang="zh-CN" dirty="0"/>
          </a:p>
          <a:p>
            <a:pPr lvl="3"/>
            <a:r>
              <a:rPr lang="zh-CN" altLang="en-US" dirty="0"/>
              <a:t>实质上，通过指向特定</a:t>
            </a:r>
            <a:r>
              <a:rPr lang="en-US" altLang="zh-CN" dirty="0"/>
              <a:t>VTABLE</a:t>
            </a:r>
            <a:r>
              <a:rPr lang="zh-CN" altLang="en-US" dirty="0"/>
              <a:t>，起到</a:t>
            </a:r>
            <a:r>
              <a:rPr lang="zh-CN" altLang="en-US" b="1" dirty="0"/>
              <a:t>记录对象类型</a:t>
            </a:r>
            <a:r>
              <a:rPr lang="zh-CN" altLang="en-US" dirty="0"/>
              <a:t>的作用，从而可以进行</a:t>
            </a:r>
            <a:r>
              <a:rPr lang="zh-CN" altLang="en-US" b="1" dirty="0"/>
              <a:t>晚捆绑</a:t>
            </a:r>
            <a:endParaRPr lang="en-US" altLang="zh-CN" b="1" dirty="0"/>
          </a:p>
          <a:p>
            <a:pPr lvl="2"/>
            <a:endParaRPr lang="zh-CN" altLang="en-US" dirty="0"/>
          </a:p>
        </p:txBody>
      </p:sp>
    </p:spTree>
    <p:extLst>
      <p:ext uri="{BB962C8B-B14F-4D97-AF65-F5344CB8AC3E}">
        <p14:creationId xmlns:p14="http://schemas.microsoft.com/office/powerpoint/2010/main" val="3550769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047806" cy="5229200"/>
          </a:xfrm>
        </p:spPr>
        <p:txBody>
          <a:bodyPr/>
          <a:lstStyle/>
          <a:p>
            <a:r>
              <a:rPr lang="zh-CN" altLang="en-US" dirty="0"/>
              <a:t>虚函数</a:t>
            </a:r>
            <a:endParaRPr lang="en-US" altLang="zh-CN" dirty="0"/>
          </a:p>
          <a:p>
            <a:pPr lvl="1"/>
            <a:r>
              <a:rPr lang="zh-CN" altLang="en-US" dirty="0"/>
              <a:t>虚函数与构造函数</a:t>
            </a:r>
            <a:endParaRPr lang="en-US" altLang="zh-CN" dirty="0"/>
          </a:p>
          <a:p>
            <a:pPr lvl="2"/>
            <a:r>
              <a:rPr kumimoji="1" lang="zh-CN" altLang="en-US" dirty="0"/>
              <a:t>构造函数</a:t>
            </a:r>
            <a:r>
              <a:rPr kumimoji="1" lang="zh-CN" altLang="en-US" dirty="0">
                <a:solidFill>
                  <a:srgbClr val="FF0000"/>
                </a:solidFill>
              </a:rPr>
              <a:t>不能也不必</a:t>
            </a:r>
            <a:r>
              <a:rPr kumimoji="1" lang="zh-CN" altLang="en-US" dirty="0"/>
              <a:t>是虚函数</a:t>
            </a:r>
          </a:p>
          <a:p>
            <a:pPr lvl="3"/>
            <a:r>
              <a:rPr kumimoji="1" lang="zh-CN" altLang="en-US" b="1" dirty="0">
                <a:solidFill>
                  <a:srgbClr val="FF0000"/>
                </a:solidFill>
              </a:rPr>
              <a:t>不能</a:t>
            </a:r>
            <a:r>
              <a:rPr kumimoji="1" lang="zh-CN" altLang="en-US" dirty="0"/>
              <a:t>：在构造函数调用前，</a:t>
            </a:r>
            <a:r>
              <a:rPr kumimoji="1" lang="en-US" altLang="zh-CN" dirty="0"/>
              <a:t>VPTR</a:t>
            </a:r>
            <a:r>
              <a:rPr kumimoji="1" lang="zh-CN" altLang="en-US" dirty="0"/>
              <a:t>未初始化，无法使用虚函数</a:t>
            </a:r>
          </a:p>
          <a:p>
            <a:pPr lvl="3"/>
            <a:r>
              <a:rPr kumimoji="1" lang="zh-CN" altLang="en-US" b="1" dirty="0">
                <a:solidFill>
                  <a:srgbClr val="FF0000"/>
                </a:solidFill>
              </a:rPr>
              <a:t>不必</a:t>
            </a:r>
            <a:r>
              <a:rPr kumimoji="1" lang="zh-CN" altLang="en-US" dirty="0"/>
              <a:t>：</a:t>
            </a:r>
            <a:r>
              <a:rPr lang="zh-CN" altLang="en-US" dirty="0"/>
              <a:t>构造函数的作用是提供类中成员初始化，调用时</a:t>
            </a:r>
            <a:r>
              <a:rPr lang="zh-CN" altLang="en-US" dirty="0">
                <a:solidFill>
                  <a:srgbClr val="FF0000"/>
                </a:solidFill>
              </a:rPr>
              <a:t>明确指定</a:t>
            </a:r>
            <a:r>
              <a:rPr lang="zh-CN" altLang="en-US" dirty="0"/>
              <a:t>要创建对象的类型，没有必要是虚函数</a:t>
            </a:r>
            <a:endParaRPr lang="en-US" altLang="zh-CN" dirty="0"/>
          </a:p>
          <a:p>
            <a:pPr lvl="1"/>
            <a:r>
              <a:rPr lang="zh-CN" altLang="en-US" dirty="0"/>
              <a:t>虚函数与析构函数</a:t>
            </a:r>
            <a:endParaRPr lang="en-US" altLang="zh-CN" dirty="0"/>
          </a:p>
          <a:p>
            <a:pPr lvl="2"/>
            <a:r>
              <a:rPr kumimoji="1" lang="zh-CN" altLang="en-US" dirty="0"/>
              <a:t>应当总是将基类的析构函数设置为虚析构函数</a:t>
            </a:r>
            <a:endParaRPr kumimoji="1" lang="en-US" altLang="zh-CN" dirty="0"/>
          </a:p>
          <a:p>
            <a:pPr lvl="3"/>
            <a:r>
              <a:rPr kumimoji="1" lang="zh-CN" altLang="en-US" dirty="0"/>
              <a:t>析构需要根据对象的实际类型进行析构</a:t>
            </a:r>
          </a:p>
          <a:p>
            <a:pPr lvl="1"/>
            <a:r>
              <a:rPr kumimoji="1" lang="zh-CN" altLang="en-US" dirty="0"/>
              <a:t>在构造函数和析构函数中调用一个虚函数，被调用的只是这个函数的</a:t>
            </a:r>
            <a:r>
              <a:rPr kumimoji="1" lang="zh-CN" altLang="en-US" dirty="0">
                <a:solidFill>
                  <a:srgbClr val="FF0000"/>
                </a:solidFill>
              </a:rPr>
              <a:t>本地版本</a:t>
            </a:r>
            <a:r>
              <a:rPr kumimoji="1" lang="zh-CN" altLang="en-US" dirty="0"/>
              <a:t>，即虚机制在构造函数和析构函数中不工作</a:t>
            </a:r>
            <a:endParaRPr kumimoji="1" lang="en-US" altLang="zh-CN" dirty="0"/>
          </a:p>
        </p:txBody>
      </p:sp>
    </p:spTree>
    <p:extLst>
      <p:ext uri="{BB962C8B-B14F-4D97-AF65-F5344CB8AC3E}">
        <p14:creationId xmlns:p14="http://schemas.microsoft.com/office/powerpoint/2010/main" val="3798817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虚函数的重写覆盖</a:t>
            </a:r>
            <a:endParaRPr lang="en-US" altLang="zh-CN" dirty="0"/>
          </a:p>
          <a:p>
            <a:pPr lvl="1"/>
            <a:r>
              <a:rPr lang="zh-CN" altLang="en-US" dirty="0"/>
              <a:t>派生类重新定义基类中的</a:t>
            </a:r>
            <a:r>
              <a:rPr lang="zh-CN" altLang="en-US" dirty="0">
                <a:solidFill>
                  <a:srgbClr val="FF0000"/>
                </a:solidFill>
              </a:rPr>
              <a:t>虚函数</a:t>
            </a:r>
            <a:r>
              <a:rPr lang="zh-CN" altLang="en-US" dirty="0"/>
              <a:t>，函数名必须</a:t>
            </a:r>
            <a:r>
              <a:rPr lang="zh-CN" altLang="en-US" dirty="0">
                <a:solidFill>
                  <a:srgbClr val="FF0000"/>
                </a:solidFill>
              </a:rPr>
              <a:t>相同</a:t>
            </a:r>
            <a:r>
              <a:rPr lang="zh-CN" altLang="en-US" dirty="0"/>
              <a:t>，函数参数必须</a:t>
            </a:r>
            <a:r>
              <a:rPr lang="zh-CN" altLang="en-US" dirty="0">
                <a:solidFill>
                  <a:srgbClr val="FF0000"/>
                </a:solidFill>
              </a:rPr>
              <a:t>相同</a:t>
            </a:r>
            <a:r>
              <a:rPr lang="zh-CN" altLang="en-US" dirty="0"/>
              <a:t>，返回值一般情况应</a:t>
            </a:r>
            <a:r>
              <a:rPr lang="zh-CN" altLang="en-US" dirty="0">
                <a:solidFill>
                  <a:srgbClr val="FF0000"/>
                </a:solidFill>
              </a:rPr>
              <a:t>相同</a:t>
            </a:r>
            <a:r>
              <a:rPr lang="zh-CN" altLang="en-US" dirty="0"/>
              <a:t>。</a:t>
            </a:r>
            <a:endParaRPr lang="en-US" altLang="zh-CN" dirty="0"/>
          </a:p>
          <a:p>
            <a:pPr lvl="1"/>
            <a:r>
              <a:rPr lang="zh-CN" altLang="en-US" dirty="0"/>
              <a:t>重载、重写隐藏、重写覆盖</a:t>
            </a:r>
            <a:endParaRPr lang="en-US" altLang="zh-CN" dirty="0"/>
          </a:p>
        </p:txBody>
      </p:sp>
      <p:graphicFrame>
        <p:nvGraphicFramePr>
          <p:cNvPr id="4" name="表格 4">
            <a:extLst>
              <a:ext uri="{FF2B5EF4-FFF2-40B4-BE49-F238E27FC236}">
                <a16:creationId xmlns:a16="http://schemas.microsoft.com/office/drawing/2014/main" id="{BECC2B1D-2946-E34B-AB69-BFDECD222952}"/>
              </a:ext>
            </a:extLst>
          </p:cNvPr>
          <p:cNvGraphicFramePr>
            <a:graphicFrameLocks noGrp="1"/>
          </p:cNvGraphicFramePr>
          <p:nvPr>
            <p:extLst>
              <p:ext uri="{D42A27DB-BD31-4B8C-83A1-F6EECF244321}">
                <p14:modId xmlns:p14="http://schemas.microsoft.com/office/powerpoint/2010/main" val="2470470462"/>
              </p:ext>
            </p:extLst>
          </p:nvPr>
        </p:nvGraphicFramePr>
        <p:xfrm>
          <a:off x="368076" y="3645024"/>
          <a:ext cx="8568953" cy="2529840"/>
        </p:xfrm>
        <a:graphic>
          <a:graphicData uri="http://schemas.openxmlformats.org/drawingml/2006/table">
            <a:tbl>
              <a:tblPr firstRow="1" bandRow="1">
                <a:tableStyleId>{5C22544A-7EE6-4342-B048-85BDC9FD1C3A}</a:tableStyleId>
              </a:tblPr>
              <a:tblGrid>
                <a:gridCol w="1266715">
                  <a:extLst>
                    <a:ext uri="{9D8B030D-6E8A-4147-A177-3AD203B41FA5}">
                      <a16:colId xmlns:a16="http://schemas.microsoft.com/office/drawing/2014/main" val="20000"/>
                    </a:ext>
                  </a:extLst>
                </a:gridCol>
                <a:gridCol w="2235379">
                  <a:extLst>
                    <a:ext uri="{9D8B030D-6E8A-4147-A177-3AD203B41FA5}">
                      <a16:colId xmlns:a16="http://schemas.microsoft.com/office/drawing/2014/main" val="20001"/>
                    </a:ext>
                  </a:extLst>
                </a:gridCol>
                <a:gridCol w="2607942">
                  <a:extLst>
                    <a:ext uri="{9D8B030D-6E8A-4147-A177-3AD203B41FA5}">
                      <a16:colId xmlns:a16="http://schemas.microsoft.com/office/drawing/2014/main" val="20002"/>
                    </a:ext>
                  </a:extLst>
                </a:gridCol>
                <a:gridCol w="2458917">
                  <a:extLst>
                    <a:ext uri="{9D8B030D-6E8A-4147-A177-3AD203B41FA5}">
                      <a16:colId xmlns:a16="http://schemas.microsoft.com/office/drawing/2014/main" val="20003"/>
                    </a:ext>
                  </a:extLst>
                </a:gridCol>
              </a:tblGrid>
              <a:tr h="261888">
                <a:tc>
                  <a:txBody>
                    <a:bodyPr/>
                    <a:lstStyle/>
                    <a:p>
                      <a:pPr algn="ct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重载</a:t>
                      </a:r>
                      <a:r>
                        <a:rPr lang="en-US" altLang="zh-CN" sz="2000" dirty="0">
                          <a:latin typeface="华文楷体" pitchFamily="2" charset="-122"/>
                          <a:ea typeface="华文楷体" pitchFamily="2" charset="-122"/>
                        </a:rPr>
                        <a:t>(overload)</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重写隐藏</a:t>
                      </a:r>
                      <a:r>
                        <a:rPr lang="en-US" altLang="zh-CN" sz="2000" dirty="0">
                          <a:latin typeface="华文楷体" pitchFamily="2" charset="-122"/>
                          <a:ea typeface="华文楷体" pitchFamily="2" charset="-122"/>
                        </a:rPr>
                        <a:t>(redefining)</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重写覆盖</a:t>
                      </a:r>
                      <a:r>
                        <a:rPr lang="en-US" altLang="zh-CN" sz="2000" dirty="0">
                          <a:latin typeface="华文楷体" pitchFamily="2" charset="-122"/>
                          <a:ea typeface="华文楷体" pitchFamily="2" charset="-122"/>
                        </a:rPr>
                        <a:t>(override)</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作用域</a:t>
                      </a:r>
                    </a:p>
                  </a:txBody>
                  <a:tcPr/>
                </a:tc>
                <a:tc>
                  <a:txBody>
                    <a:bodyPr/>
                    <a:lstStyle/>
                    <a:p>
                      <a:pPr algn="ctr"/>
                      <a:r>
                        <a:rPr lang="zh-CN" altLang="en-US" sz="2000" dirty="0">
                          <a:latin typeface="华文楷体" pitchFamily="2" charset="-122"/>
                          <a:ea typeface="华文楷体" pitchFamily="2" charset="-122"/>
                        </a:rPr>
                        <a:t>相同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同一个类中，或者均为全局函数</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不同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派生类和基类</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不同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派生类和基类</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函数名</a:t>
                      </a:r>
                    </a:p>
                  </a:txBody>
                  <a:tcPr/>
                </a:tc>
                <a:tc>
                  <a:txBody>
                    <a:bodyPr/>
                    <a:lstStyle/>
                    <a:p>
                      <a:pPr algn="ctr"/>
                      <a:r>
                        <a:rPr lang="zh-CN" altLang="en-US" sz="2000" dirty="0">
                          <a:latin typeface="华文楷体" pitchFamily="2" charset="-122"/>
                          <a:ea typeface="华文楷体" pitchFamily="2" charset="-122"/>
                        </a:rPr>
                        <a:t>相同</a:t>
                      </a:r>
                    </a:p>
                  </a:txBody>
                  <a:tcPr/>
                </a:tc>
                <a:tc>
                  <a:txBody>
                    <a:bodyPr/>
                    <a:lstStyle/>
                    <a:p>
                      <a:pPr algn="ctr"/>
                      <a:r>
                        <a:rPr lang="zh-CN" altLang="en-US" sz="2000" dirty="0">
                          <a:latin typeface="华文楷体" pitchFamily="2" charset="-122"/>
                          <a:ea typeface="华文楷体" pitchFamily="2" charset="-122"/>
                        </a:rPr>
                        <a:t>相同</a:t>
                      </a:r>
                    </a:p>
                  </a:txBody>
                  <a:tcPr/>
                </a:tc>
                <a:tc>
                  <a:txBody>
                    <a:bodyPr/>
                    <a:lstStyle/>
                    <a:p>
                      <a:pPr algn="ctr"/>
                      <a:r>
                        <a:rPr lang="zh-CN" altLang="en-US" sz="2000" dirty="0">
                          <a:latin typeface="华文楷体" pitchFamily="2" charset="-122"/>
                          <a:ea typeface="华文楷体" pitchFamily="2" charset="-122"/>
                        </a:rPr>
                        <a:t>相同</a:t>
                      </a:r>
                    </a:p>
                  </a:txBody>
                  <a:tcPr/>
                </a:tc>
                <a:extLst>
                  <a:ext uri="{0D108BD9-81ED-4DB2-BD59-A6C34878D82A}">
                    <a16:rowId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函数参数</a:t>
                      </a:r>
                    </a:p>
                  </a:txBody>
                  <a:tcPr/>
                </a:tc>
                <a:tc>
                  <a:txBody>
                    <a:bodyPr/>
                    <a:lstStyle/>
                    <a:p>
                      <a:pPr algn="ctr"/>
                      <a:r>
                        <a:rPr lang="zh-CN" altLang="en-US" sz="2000" dirty="0">
                          <a:latin typeface="华文楷体" pitchFamily="2" charset="-122"/>
                          <a:ea typeface="华文楷体" pitchFamily="2" charset="-122"/>
                        </a:rPr>
                        <a:t>不同</a:t>
                      </a:r>
                    </a:p>
                  </a:txBody>
                  <a:tcPr/>
                </a:tc>
                <a:tc>
                  <a:txBody>
                    <a:bodyPr/>
                    <a:lstStyle/>
                    <a:p>
                      <a:pPr algn="ctr"/>
                      <a:r>
                        <a:rPr lang="zh-CN" altLang="en-US" sz="2000" dirty="0">
                          <a:latin typeface="华文楷体" pitchFamily="2" charset="-122"/>
                          <a:ea typeface="华文楷体" pitchFamily="2" charset="-122"/>
                        </a:rPr>
                        <a:t>相同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不同</a:t>
                      </a:r>
                    </a:p>
                  </a:txBody>
                  <a:tcPr/>
                </a:tc>
                <a:tc>
                  <a:txBody>
                    <a:bodyPr/>
                    <a:lstStyle/>
                    <a:p>
                      <a:pPr algn="ctr"/>
                      <a:r>
                        <a:rPr lang="zh-CN" altLang="en-US" sz="2000" dirty="0">
                          <a:latin typeface="华文楷体" pitchFamily="2" charset="-122"/>
                          <a:ea typeface="华文楷体" pitchFamily="2" charset="-122"/>
                        </a:rPr>
                        <a:t>相同</a:t>
                      </a:r>
                    </a:p>
                  </a:txBody>
                  <a:tcPr/>
                </a:tc>
                <a:extLst>
                  <a:ext uri="{0D108BD9-81ED-4DB2-BD59-A6C34878D82A}">
                    <a16:rowId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其他要求</a:t>
                      </a:r>
                    </a:p>
                  </a:txBody>
                  <a:tcPr/>
                </a:tc>
                <a:tc>
                  <a:txBody>
                    <a:bodyPr/>
                    <a:lstStyle/>
                    <a:p>
                      <a:pPr algn="ct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just"/>
                      <a:r>
                        <a:rPr lang="zh-CN" altLang="en-US" sz="1800" dirty="0">
                          <a:latin typeface="华文楷体" pitchFamily="2" charset="-122"/>
                          <a:ea typeface="华文楷体" pitchFamily="2" charset="-122"/>
                        </a:rPr>
                        <a:t>如果函数参数相同，则基类函数不能为虚函数</a:t>
                      </a:r>
                    </a:p>
                  </a:txBody>
                  <a:tcPr/>
                </a:tc>
                <a:tc>
                  <a:txBody>
                    <a:bodyPr/>
                    <a:lstStyle/>
                    <a:p>
                      <a:pPr algn="ctr"/>
                      <a:r>
                        <a:rPr lang="zh-CN" altLang="en-US" sz="1800" dirty="0">
                          <a:latin typeface="华文楷体" pitchFamily="2" charset="-122"/>
                          <a:ea typeface="华文楷体" pitchFamily="2" charset="-122"/>
                        </a:rPr>
                        <a:t>基类函数为虚函数</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5300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36997-BA92-4996-9FA4-18821A358AFA}"/>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3B02E019-8483-4D5C-9D1C-9A69F2716A0C}"/>
              </a:ext>
            </a:extLst>
          </p:cNvPr>
          <p:cNvSpPr>
            <a:spLocks noGrp="1"/>
          </p:cNvSpPr>
          <p:nvPr>
            <p:ph idx="1"/>
          </p:nvPr>
        </p:nvSpPr>
        <p:spPr>
          <a:xfrm>
            <a:off x="628650" y="1313384"/>
            <a:ext cx="8515350" cy="5544616"/>
          </a:xfrm>
        </p:spPr>
        <p:txBody>
          <a:bodyPr/>
          <a:lstStyle/>
          <a:p>
            <a:r>
              <a:rPr lang="zh-CN" altLang="en-US" dirty="0"/>
              <a:t>声明与定义（函数）</a:t>
            </a:r>
            <a:endParaRPr lang="en-US" altLang="zh-CN" dirty="0"/>
          </a:p>
          <a:p>
            <a:pPr lvl="1"/>
            <a:r>
              <a:rPr lang="zh-CN" altLang="en-US" dirty="0"/>
              <a:t>函数声明</a:t>
            </a:r>
            <a:endParaRPr lang="en-US" altLang="zh-CN" dirty="0"/>
          </a:p>
          <a:p>
            <a:pPr lvl="2"/>
            <a:r>
              <a:rPr lang="en-US" altLang="zh-CN" dirty="0"/>
              <a:t>int ADD(int a, int b);</a:t>
            </a:r>
          </a:p>
          <a:p>
            <a:pPr lvl="1"/>
            <a:r>
              <a:rPr lang="zh-CN" altLang="en-US" dirty="0"/>
              <a:t>函数定义（实现）</a:t>
            </a:r>
            <a:endParaRPr lang="en-US" altLang="zh-CN" dirty="0"/>
          </a:p>
          <a:p>
            <a:pPr lvl="2"/>
            <a:r>
              <a:rPr lang="en-US" altLang="zh-CN" dirty="0"/>
              <a:t>int ADD(int a, int b) {return a + b;}</a:t>
            </a:r>
          </a:p>
          <a:p>
            <a:pPr lvl="1"/>
            <a:r>
              <a:rPr lang="zh-CN" altLang="en-US" dirty="0"/>
              <a:t>同一个函数可以有多次声明，但只能有一次实现；否则链接错误</a:t>
            </a:r>
            <a:endParaRPr lang="en-US" altLang="zh-CN" dirty="0"/>
          </a:p>
          <a:p>
            <a:r>
              <a:rPr lang="zh-CN" altLang="en-US" dirty="0"/>
              <a:t>声明与定义（变量）</a:t>
            </a:r>
            <a:endParaRPr lang="en-US" altLang="zh-CN" dirty="0"/>
          </a:p>
          <a:p>
            <a:pPr lvl="1"/>
            <a:r>
              <a:rPr lang="zh-CN" altLang="en-US" dirty="0"/>
              <a:t>定义</a:t>
            </a:r>
            <a:r>
              <a:rPr lang="en-US" altLang="zh-CN" dirty="0"/>
              <a:t>=</a:t>
            </a:r>
            <a:r>
              <a:rPr lang="zh-CN" altLang="en-US" dirty="0"/>
              <a:t>声明</a:t>
            </a:r>
            <a:r>
              <a:rPr lang="en-US" altLang="zh-CN" dirty="0"/>
              <a:t>+</a:t>
            </a:r>
            <a:r>
              <a:rPr lang="zh-CN" altLang="en-US" dirty="0"/>
              <a:t>内存分配</a:t>
            </a:r>
            <a:endParaRPr lang="en-US" altLang="zh-CN" dirty="0"/>
          </a:p>
          <a:p>
            <a:pPr lvl="1"/>
            <a:r>
              <a:rPr lang="zh-CN" altLang="en-US" dirty="0"/>
              <a:t>变量定义</a:t>
            </a:r>
            <a:endParaRPr lang="en-US" altLang="zh-CN" dirty="0"/>
          </a:p>
          <a:p>
            <a:pPr lvl="2"/>
            <a:r>
              <a:rPr lang="en-US" altLang="zh-CN" dirty="0"/>
              <a:t>int x = 0; // </a:t>
            </a:r>
            <a:r>
              <a:rPr lang="zh-CN" altLang="en-US" dirty="0"/>
              <a:t>定义并初始化</a:t>
            </a:r>
            <a:endParaRPr lang="en-US" altLang="zh-CN" dirty="0"/>
          </a:p>
          <a:p>
            <a:pPr lvl="2"/>
            <a:r>
              <a:rPr lang="zh-CN" altLang="en-US" u="sng" dirty="0"/>
              <a:t>全局变量</a:t>
            </a:r>
            <a:r>
              <a:rPr lang="zh-CN" altLang="en-US" dirty="0"/>
              <a:t>不初始化会设置默认值</a:t>
            </a:r>
            <a:r>
              <a:rPr lang="en-US" altLang="zh-CN" dirty="0"/>
              <a:t>0</a:t>
            </a:r>
          </a:p>
          <a:p>
            <a:pPr lvl="1"/>
            <a:r>
              <a:rPr lang="zh-CN" altLang="en-US" dirty="0"/>
              <a:t>变量声明：</a:t>
            </a:r>
            <a:r>
              <a:rPr lang="en-US" altLang="zh-CN" dirty="0"/>
              <a:t>extern</a:t>
            </a:r>
          </a:p>
          <a:p>
            <a:pPr lvl="2"/>
            <a:r>
              <a:rPr lang="en-US" altLang="zh-CN" dirty="0"/>
              <a:t>extern int x;</a:t>
            </a:r>
          </a:p>
        </p:txBody>
      </p:sp>
    </p:spTree>
    <p:extLst>
      <p:ext uri="{BB962C8B-B14F-4D97-AF65-F5344CB8AC3E}">
        <p14:creationId xmlns:p14="http://schemas.microsoft.com/office/powerpoint/2010/main" val="1489533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抽象类</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纯虚函数</a:t>
            </a:r>
            <a:endParaRPr lang="en-US" altLang="zh-CN" dirty="0"/>
          </a:p>
          <a:p>
            <a:pPr lvl="1"/>
            <a:r>
              <a:rPr kumimoji="1" lang="en-US" altLang="zh-CN" dirty="0">
                <a:solidFill>
                  <a:srgbClr val="FF0000"/>
                </a:solidFill>
              </a:rPr>
              <a:t>virtual</a:t>
            </a:r>
            <a:r>
              <a:rPr kumimoji="1" lang="zh-CN" altLang="en-US" dirty="0">
                <a:solidFill>
                  <a:srgbClr val="FF0000"/>
                </a:solidFill>
              </a:rPr>
              <a:t> </a:t>
            </a:r>
            <a:r>
              <a:rPr kumimoji="1" lang="zh-CN" altLang="en-US" dirty="0"/>
              <a:t>返回类型 函数名</a:t>
            </a:r>
            <a:r>
              <a:rPr kumimoji="1" lang="en-US" altLang="zh-CN" dirty="0"/>
              <a:t>(</a:t>
            </a:r>
            <a:r>
              <a:rPr kumimoji="1" lang="zh-CN" altLang="en-US" dirty="0"/>
              <a:t>形式参数</a:t>
            </a:r>
            <a:r>
              <a:rPr kumimoji="1" lang="en-US" altLang="zh-CN" dirty="0"/>
              <a:t>)</a:t>
            </a:r>
            <a:r>
              <a:rPr kumimoji="1" lang="zh-CN" altLang="en-US" b="1" dirty="0"/>
              <a:t> </a:t>
            </a:r>
            <a:r>
              <a:rPr kumimoji="1" lang="en-US" altLang="zh-CN" b="1" dirty="0">
                <a:solidFill>
                  <a:srgbClr val="FF0000"/>
                </a:solidFill>
              </a:rPr>
              <a:t>=</a:t>
            </a:r>
            <a:r>
              <a:rPr kumimoji="1" lang="zh-CN" altLang="en-US" b="1" dirty="0">
                <a:solidFill>
                  <a:srgbClr val="FF0000"/>
                </a:solidFill>
              </a:rPr>
              <a:t> </a:t>
            </a:r>
            <a:r>
              <a:rPr kumimoji="1" lang="en-US" altLang="zh-CN" b="1" dirty="0">
                <a:solidFill>
                  <a:srgbClr val="FF0000"/>
                </a:solidFill>
              </a:rPr>
              <a:t>0</a:t>
            </a:r>
            <a:r>
              <a:rPr kumimoji="1" lang="en-US" altLang="zh-CN" dirty="0">
                <a:solidFill>
                  <a:srgbClr val="FF0000"/>
                </a:solidFill>
              </a:rPr>
              <a:t>;</a:t>
            </a:r>
            <a:r>
              <a:rPr kumimoji="1" lang="en-US" altLang="zh-CN" dirty="0"/>
              <a:t>(</a:t>
            </a:r>
            <a:r>
              <a:rPr lang="zh-CN" altLang="en-US" dirty="0"/>
              <a:t>此处</a:t>
            </a:r>
            <a:r>
              <a:rPr lang="en-US" altLang="zh-CN" dirty="0"/>
              <a:t>0</a:t>
            </a:r>
            <a:r>
              <a:rPr lang="zh-CN" altLang="en-US" dirty="0"/>
              <a:t>填充在虚表中</a:t>
            </a:r>
            <a:r>
              <a:rPr lang="en-US" altLang="zh-CN" dirty="0"/>
              <a:t>)</a:t>
            </a:r>
          </a:p>
          <a:p>
            <a:pPr lvl="1"/>
            <a:r>
              <a:rPr lang="zh-CN" altLang="en-US" dirty="0"/>
              <a:t>由于编译器不允许被调用函数的地址为</a:t>
            </a:r>
            <a:r>
              <a:rPr lang="en-US" altLang="zh-CN" dirty="0"/>
              <a:t>0</a:t>
            </a:r>
            <a:r>
              <a:rPr lang="zh-CN" altLang="en-US" dirty="0"/>
              <a:t>，所以该类不能生成对象。</a:t>
            </a:r>
            <a:endParaRPr lang="en-US" altLang="zh-CN" dirty="0"/>
          </a:p>
          <a:p>
            <a:pPr lvl="1"/>
            <a:r>
              <a:rPr lang="zh-CN" altLang="en-US" dirty="0"/>
              <a:t>在它的派生类中，除非重写此函数，否则也不能生成对象。</a:t>
            </a:r>
            <a:endParaRPr lang="en-US" altLang="zh-CN" dirty="0"/>
          </a:p>
          <a:p>
            <a:pPr lvl="2"/>
            <a:endParaRPr lang="en-US" altLang="zh-CN" dirty="0"/>
          </a:p>
        </p:txBody>
      </p:sp>
    </p:spTree>
    <p:extLst>
      <p:ext uri="{BB962C8B-B14F-4D97-AF65-F5344CB8AC3E}">
        <p14:creationId xmlns:p14="http://schemas.microsoft.com/office/powerpoint/2010/main" val="1420247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类型转换</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a:t>两种类</a:t>
            </a:r>
            <a:r>
              <a:rPr lang="zh-CN" altLang="en-US" dirty="0"/>
              <a:t>型转化</a:t>
            </a:r>
            <a:endParaRPr lang="en-US" altLang="zh-CN" dirty="0"/>
          </a:p>
          <a:p>
            <a:pPr lvl="1"/>
            <a:r>
              <a:rPr lang="en-US" altLang="zh-CN" dirty="0" err="1"/>
              <a:t>static_cast</a:t>
            </a:r>
            <a:endParaRPr lang="en-US" altLang="zh-CN" dirty="0"/>
          </a:p>
          <a:p>
            <a:pPr lvl="2"/>
            <a:r>
              <a:rPr lang="zh-CN" altLang="en-US" dirty="0"/>
              <a:t>可以进行内置数据类型的转换，也可以进行类的指针或者类的引用的强制转换</a:t>
            </a:r>
            <a:endParaRPr lang="en-US" altLang="zh-CN" dirty="0"/>
          </a:p>
          <a:p>
            <a:pPr lvl="1"/>
            <a:r>
              <a:rPr lang="en-US" altLang="zh-CN" dirty="0" err="1"/>
              <a:t>dynamic_cast</a:t>
            </a:r>
            <a:endParaRPr lang="en-US" altLang="zh-CN" dirty="0"/>
          </a:p>
          <a:p>
            <a:pPr lvl="2"/>
            <a:r>
              <a:rPr lang="zh-CN" altLang="en-US" dirty="0"/>
              <a:t>主要用于将基类类型转化为子类类型</a:t>
            </a:r>
            <a:endParaRPr lang="en-US" altLang="zh-CN" dirty="0"/>
          </a:p>
          <a:p>
            <a:pPr lvl="2"/>
            <a:r>
              <a:rPr lang="zh-CN" altLang="en-US" dirty="0"/>
              <a:t>根据虚函数表的信息判断实际类型</a:t>
            </a:r>
            <a:endParaRPr lang="en-US" altLang="zh-CN" dirty="0"/>
          </a:p>
          <a:p>
            <a:pPr lvl="2"/>
            <a:r>
              <a:rPr lang="zh-CN" altLang="en-US" dirty="0"/>
              <a:t>不能用于内置基本数据类型的强制转换</a:t>
            </a:r>
            <a:endParaRPr lang="en-US" altLang="zh-CN" dirty="0"/>
          </a:p>
          <a:p>
            <a:pPr lvl="2"/>
            <a:r>
              <a:rPr lang="zh-CN" altLang="en-US" dirty="0"/>
              <a:t>不允许两个没有关联的类的指针相互转换</a:t>
            </a:r>
          </a:p>
          <a:p>
            <a:pPr lvl="3"/>
            <a:endParaRPr lang="en-US" altLang="zh-CN" dirty="0"/>
          </a:p>
        </p:txBody>
      </p:sp>
    </p:spTree>
    <p:extLst>
      <p:ext uri="{BB962C8B-B14F-4D97-AF65-F5344CB8AC3E}">
        <p14:creationId xmlns:p14="http://schemas.microsoft.com/office/powerpoint/2010/main" val="2354460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模板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263830" cy="4749029"/>
          </a:xfrm>
        </p:spPr>
        <p:txBody>
          <a:bodyPr/>
          <a:lstStyle/>
          <a:p>
            <a:r>
              <a:rPr lang="zh-CN" altLang="en-US" dirty="0"/>
              <a:t>模板</a:t>
            </a:r>
            <a:endParaRPr lang="en-US" altLang="zh-CN" dirty="0"/>
          </a:p>
          <a:p>
            <a:pPr lvl="1"/>
            <a:r>
              <a:rPr kumimoji="1" lang="zh-CN" altLang="en-US" dirty="0">
                <a:latin typeface="STKaiti" charset="-122"/>
                <a:ea typeface="STKaiti" charset="-122"/>
                <a:cs typeface="STKaiti" charset="-122"/>
              </a:rPr>
              <a:t>继承与组合提供了</a:t>
            </a:r>
            <a:r>
              <a:rPr kumimoji="1" lang="zh-CN" altLang="en-US" dirty="0">
                <a:solidFill>
                  <a:srgbClr val="FF0000"/>
                </a:solidFill>
                <a:latin typeface="STKaiti" charset="-122"/>
                <a:ea typeface="STKaiti" charset="-122"/>
                <a:cs typeface="STKaiti" charset="-122"/>
              </a:rPr>
              <a:t>重用对象代码</a:t>
            </a:r>
            <a:r>
              <a:rPr kumimoji="1" lang="zh-CN" altLang="en-US" dirty="0">
                <a:latin typeface="STKaiti" charset="-122"/>
                <a:ea typeface="STKaiti" charset="-122"/>
                <a:cs typeface="STKaiti" charset="-122"/>
              </a:rPr>
              <a:t>的方法，</a:t>
            </a:r>
            <a:r>
              <a:rPr kumimoji="1" lang="zh-CN" altLang="en-US" sz="2400" dirty="0">
                <a:latin typeface="STKaiti" charset="-122"/>
                <a:ea typeface="STKaiti" charset="-122"/>
                <a:cs typeface="STKaiti" charset="-122"/>
              </a:rPr>
              <a:t>而</a:t>
            </a:r>
            <a:r>
              <a:rPr kumimoji="1" lang="en-US" altLang="zh-CN" sz="2400" dirty="0">
                <a:latin typeface="STKaiti" charset="-122"/>
                <a:ea typeface="STKaiti" charset="-122"/>
                <a:cs typeface="STKaiti" charset="-122"/>
              </a:rPr>
              <a:t>C++</a:t>
            </a:r>
            <a:r>
              <a:rPr kumimoji="1" lang="zh-CN" altLang="en-US" sz="2400" dirty="0">
                <a:latin typeface="STKaiti" charset="-122"/>
                <a:ea typeface="STKaiti" charset="-122"/>
                <a:cs typeface="STKaiti" charset="-122"/>
              </a:rPr>
              <a:t>的模板特征提供了</a:t>
            </a:r>
            <a:r>
              <a:rPr kumimoji="1" lang="zh-CN" altLang="en-US" sz="2400" dirty="0">
                <a:solidFill>
                  <a:srgbClr val="FF0000"/>
                </a:solidFill>
                <a:latin typeface="STKaiti" charset="-122"/>
                <a:ea typeface="STKaiti" charset="-122"/>
                <a:cs typeface="STKaiti" charset="-122"/>
              </a:rPr>
              <a:t>重用源代码</a:t>
            </a:r>
            <a:r>
              <a:rPr kumimoji="1" lang="zh-CN" altLang="en-US" sz="2400" dirty="0">
                <a:latin typeface="STKaiti" charset="-122"/>
                <a:ea typeface="STKaiti" charset="-122"/>
                <a:cs typeface="STKaiti" charset="-122"/>
              </a:rPr>
              <a:t>的方法。</a:t>
            </a:r>
            <a:endParaRPr lang="en-US" altLang="zh-CN" dirty="0"/>
          </a:p>
          <a:p>
            <a:pPr lvl="1"/>
            <a:r>
              <a:rPr lang="zh-CN" altLang="en-US" dirty="0"/>
              <a:t>函数模板</a:t>
            </a:r>
            <a:endParaRPr lang="en-US" altLang="zh-CN" dirty="0"/>
          </a:p>
          <a:p>
            <a:pPr marL="457200" lvl="1" indent="0">
              <a:buNone/>
            </a:pPr>
            <a:r>
              <a:rPr kumimoji="1" lang="en-US" altLang="zh-CN" sz="2000" dirty="0"/>
              <a:t>	template</a:t>
            </a:r>
            <a:r>
              <a:rPr kumimoji="1" lang="zh-CN" altLang="en-US" sz="2000" dirty="0"/>
              <a:t> </a:t>
            </a:r>
            <a:r>
              <a:rPr kumimoji="1" lang="en-US" altLang="zh-CN" sz="2000" dirty="0"/>
              <a:t>&lt;</a:t>
            </a:r>
            <a:r>
              <a:rPr kumimoji="1" lang="en-US" altLang="zh-CN" sz="2000" dirty="0" err="1"/>
              <a:t>typename</a:t>
            </a:r>
            <a:r>
              <a:rPr kumimoji="1" lang="zh-CN" altLang="en-US" sz="2000" dirty="0"/>
              <a:t> </a:t>
            </a:r>
            <a:r>
              <a:rPr kumimoji="1" lang="en-US" altLang="zh-CN" sz="2000" dirty="0"/>
              <a:t>T&gt;</a:t>
            </a:r>
            <a:r>
              <a:rPr kumimoji="1" lang="zh-CN" altLang="en-US" sz="2000" dirty="0"/>
              <a:t> </a:t>
            </a:r>
            <a:r>
              <a:rPr kumimoji="1" lang="en-US" altLang="zh-CN" sz="2000" dirty="0" err="1"/>
              <a:t>ReturnType</a:t>
            </a:r>
            <a:r>
              <a:rPr kumimoji="1" lang="zh-CN" altLang="en-US" sz="2000" dirty="0"/>
              <a:t> </a:t>
            </a:r>
            <a:r>
              <a:rPr kumimoji="1" lang="en-US" altLang="zh-CN" sz="2000" dirty="0" err="1"/>
              <a:t>Func</a:t>
            </a:r>
            <a:r>
              <a:rPr kumimoji="1" lang="en-US" altLang="zh-CN" sz="2000" dirty="0"/>
              <a:t>(</a:t>
            </a:r>
            <a:r>
              <a:rPr kumimoji="1" lang="en-US" altLang="zh-CN" sz="2000" dirty="0" err="1"/>
              <a:t>Args</a:t>
            </a:r>
            <a:r>
              <a:rPr kumimoji="1" lang="en-US" altLang="zh-CN" sz="2000" dirty="0"/>
              <a:t>);</a:t>
            </a:r>
            <a:endParaRPr lang="en-US" altLang="zh-CN" dirty="0"/>
          </a:p>
          <a:p>
            <a:pPr lvl="2"/>
            <a:r>
              <a:rPr lang="zh-CN" altLang="en-US" dirty="0"/>
              <a:t>函数模板在调用时，编译器能自动推导出实际参数的类型（这个过程叫做</a:t>
            </a:r>
            <a:r>
              <a:rPr lang="zh-CN" altLang="en-US" dirty="0">
                <a:solidFill>
                  <a:srgbClr val="FF0000"/>
                </a:solidFill>
              </a:rPr>
              <a:t>实例</a:t>
            </a:r>
            <a:r>
              <a:rPr lang="zh-CN" altLang="en-US">
                <a:solidFill>
                  <a:srgbClr val="FF0000"/>
                </a:solidFill>
              </a:rPr>
              <a:t>化</a:t>
            </a:r>
            <a:r>
              <a:rPr lang="zh-CN" altLang="en-US"/>
              <a:t>）</a:t>
            </a:r>
            <a:endParaRPr lang="en-US" altLang="zh-CN" dirty="0"/>
          </a:p>
          <a:p>
            <a:pPr lvl="2"/>
            <a:r>
              <a:rPr lang="zh-CN" altLang="en-US" dirty="0"/>
              <a:t>对模板的处理是在</a:t>
            </a:r>
            <a:r>
              <a:rPr lang="zh-CN" altLang="en-US" dirty="0">
                <a:solidFill>
                  <a:srgbClr val="FF0000"/>
                </a:solidFill>
              </a:rPr>
              <a:t>编译期</a:t>
            </a:r>
            <a:r>
              <a:rPr lang="zh-CN" altLang="en-US" dirty="0"/>
              <a:t>进行的，每当编译器发现对模板的一种参数的使用，就生成对应参数的一份代码</a:t>
            </a:r>
          </a:p>
        </p:txBody>
      </p:sp>
    </p:spTree>
    <p:extLst>
      <p:ext uri="{BB962C8B-B14F-4D97-AF65-F5344CB8AC3E}">
        <p14:creationId xmlns:p14="http://schemas.microsoft.com/office/powerpoint/2010/main" val="3515502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模板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263830" cy="4749029"/>
          </a:xfrm>
        </p:spPr>
        <p:txBody>
          <a:bodyPr/>
          <a:lstStyle/>
          <a:p>
            <a:r>
              <a:rPr lang="zh-CN" altLang="en-US" dirty="0"/>
              <a:t>模板</a:t>
            </a:r>
            <a:endParaRPr lang="en-US" altLang="zh-CN" dirty="0"/>
          </a:p>
          <a:p>
            <a:pPr lvl="1"/>
            <a:r>
              <a:rPr lang="zh-CN" altLang="en-US" dirty="0"/>
              <a:t>类模板</a:t>
            </a:r>
            <a:endParaRPr lang="en-US" altLang="zh-CN" dirty="0"/>
          </a:p>
          <a:p>
            <a:pPr marL="457200" lvl="1" indent="0">
              <a:buNone/>
            </a:pPr>
            <a:r>
              <a:rPr kumimoji="1" lang="en-US" altLang="zh-CN" dirty="0">
                <a:solidFill>
                  <a:srgbClr val="FF0000"/>
                </a:solidFill>
              </a:rPr>
              <a:t>		</a:t>
            </a:r>
            <a:r>
              <a:rPr kumimoji="1" lang="en-US" altLang="zh-CN" sz="2000" dirty="0">
                <a:solidFill>
                  <a:srgbClr val="FF0000"/>
                </a:solidFill>
              </a:rPr>
              <a:t>template</a:t>
            </a:r>
            <a:r>
              <a:rPr kumimoji="1" lang="zh-CN" altLang="en-US" sz="2000" dirty="0">
                <a:solidFill>
                  <a:srgbClr val="FF0000"/>
                </a:solidFill>
              </a:rPr>
              <a:t> </a:t>
            </a:r>
            <a:r>
              <a:rPr kumimoji="1" lang="en-US" altLang="zh-CN" sz="2000" dirty="0">
                <a:solidFill>
                  <a:srgbClr val="FF0000"/>
                </a:solidFill>
              </a:rPr>
              <a:t>&lt;</a:t>
            </a:r>
            <a:r>
              <a:rPr kumimoji="1" lang="en-US" altLang="zh-CN" sz="2000" dirty="0" err="1">
                <a:solidFill>
                  <a:srgbClr val="FF0000"/>
                </a:solidFill>
              </a:rPr>
              <a:t>typename</a:t>
            </a:r>
            <a:r>
              <a:rPr kumimoji="1" lang="zh-CN" altLang="en-US" sz="2000" dirty="0">
                <a:solidFill>
                  <a:srgbClr val="FF0000"/>
                </a:solidFill>
              </a:rPr>
              <a:t> </a:t>
            </a:r>
            <a:r>
              <a:rPr kumimoji="1" lang="en-US" altLang="zh-CN" sz="2000" dirty="0">
                <a:solidFill>
                  <a:srgbClr val="FF0000"/>
                </a:solidFill>
              </a:rPr>
              <a:t>T&gt;</a:t>
            </a:r>
            <a:r>
              <a:rPr kumimoji="1" lang="zh-CN" altLang="en-US" sz="2000" dirty="0">
                <a:solidFill>
                  <a:srgbClr val="FF0000"/>
                </a:solidFill>
              </a:rPr>
              <a:t> </a:t>
            </a:r>
            <a:r>
              <a:rPr kumimoji="1" lang="en-US" altLang="zh-CN" sz="2000" dirty="0"/>
              <a:t>class</a:t>
            </a:r>
            <a:r>
              <a:rPr kumimoji="1" lang="zh-CN" altLang="en-US" sz="2000" dirty="0"/>
              <a:t> </a:t>
            </a:r>
            <a:r>
              <a:rPr kumimoji="1" lang="en-US" altLang="zh-CN" sz="2000" dirty="0"/>
              <a:t>A</a:t>
            </a:r>
            <a:r>
              <a:rPr kumimoji="1" lang="zh-CN" altLang="en-US" sz="2000" dirty="0"/>
              <a:t> </a:t>
            </a:r>
            <a:r>
              <a:rPr kumimoji="1" lang="en-US" altLang="zh-CN" sz="2000" dirty="0"/>
              <a:t>{</a:t>
            </a:r>
            <a:r>
              <a:rPr kumimoji="1" lang="zh-CN" altLang="en-US" sz="2000" dirty="0"/>
              <a:t> </a:t>
            </a:r>
            <a:r>
              <a:rPr kumimoji="1" lang="en-US" altLang="zh-CN" sz="2000" dirty="0"/>
              <a:t>…</a:t>
            </a:r>
            <a:r>
              <a:rPr kumimoji="1" lang="zh-CN" altLang="en-US" sz="2000" dirty="0"/>
              <a:t> </a:t>
            </a:r>
            <a:r>
              <a:rPr kumimoji="1" lang="en-US" altLang="zh-CN" sz="2000" dirty="0"/>
              <a:t>}</a:t>
            </a:r>
            <a:endParaRPr kumimoji="1" lang="zh-CN" altLang="en-US" sz="2000" dirty="0"/>
          </a:p>
          <a:p>
            <a:pPr lvl="2"/>
            <a:r>
              <a:rPr lang="zh-CN" altLang="en-US" dirty="0"/>
              <a:t>类模板中成员函数的类外定义</a:t>
            </a:r>
            <a:endParaRPr lang="en-US" altLang="zh-CN" dirty="0"/>
          </a:p>
          <a:p>
            <a:pPr marL="457200" lvl="1" indent="0">
              <a:buNone/>
            </a:pPr>
            <a:r>
              <a:rPr kumimoji="1" lang="en-US" altLang="zh-CN" dirty="0">
                <a:solidFill>
                  <a:srgbClr val="FF0000"/>
                </a:solidFill>
              </a:rPr>
              <a:t>		</a:t>
            </a:r>
            <a:r>
              <a:rPr kumimoji="1" lang="en-US" altLang="zh-CN" sz="2000" dirty="0">
                <a:solidFill>
                  <a:srgbClr val="FF0000"/>
                </a:solidFill>
              </a:rPr>
              <a:t>template&lt;</a:t>
            </a:r>
            <a:r>
              <a:rPr kumimoji="1" lang="en-US" altLang="zh-CN" sz="2000" dirty="0" err="1">
                <a:solidFill>
                  <a:srgbClr val="FF0000"/>
                </a:solidFill>
              </a:rPr>
              <a:t>typename</a:t>
            </a:r>
            <a:r>
              <a:rPr kumimoji="1" lang="zh-CN" altLang="en-US" sz="2000" dirty="0">
                <a:solidFill>
                  <a:srgbClr val="FF0000"/>
                </a:solidFill>
              </a:rPr>
              <a:t> </a:t>
            </a:r>
            <a:r>
              <a:rPr kumimoji="1" lang="en-US" altLang="zh-CN" sz="2000" dirty="0">
                <a:solidFill>
                  <a:srgbClr val="FF0000"/>
                </a:solidFill>
              </a:rPr>
              <a:t>T&gt;</a:t>
            </a:r>
            <a:endParaRPr kumimoji="1" lang="zh-CN" altLang="en-US" sz="2000" dirty="0">
              <a:solidFill>
                <a:srgbClr val="FF0000"/>
              </a:solidFill>
            </a:endParaRPr>
          </a:p>
          <a:p>
            <a:pPr marL="457200" lvl="1" indent="0">
              <a:buNone/>
            </a:pPr>
            <a:r>
              <a:rPr kumimoji="1" lang="en-US" altLang="zh-CN" sz="2000" dirty="0">
                <a:solidFill>
                  <a:srgbClr val="0066CC"/>
                </a:solidFill>
              </a:rPr>
              <a:t>		</a:t>
            </a:r>
            <a:r>
              <a:rPr kumimoji="1" lang="en-US" altLang="zh-CN" sz="2000" dirty="0"/>
              <a:t>void</a:t>
            </a:r>
            <a:r>
              <a:rPr kumimoji="1" lang="zh-CN" altLang="en-US" sz="2000" dirty="0"/>
              <a:t> </a:t>
            </a:r>
            <a:r>
              <a:rPr kumimoji="1" lang="en-US" altLang="zh-CN" sz="2000" dirty="0"/>
              <a:t>A&lt;T&gt;::</a:t>
            </a:r>
            <a:r>
              <a:rPr kumimoji="1" lang="en-US" altLang="zh-CN" sz="2000" dirty="0" err="1"/>
              <a:t>func</a:t>
            </a:r>
            <a:r>
              <a:rPr kumimoji="1" lang="en-US" altLang="zh-CN" sz="2000" dirty="0"/>
              <a:t>()</a:t>
            </a:r>
            <a:r>
              <a:rPr kumimoji="1" lang="zh-CN" altLang="en-US" sz="2000" dirty="0"/>
              <a:t> </a:t>
            </a:r>
            <a:r>
              <a:rPr kumimoji="1" lang="en-US" altLang="zh-CN" sz="2000" dirty="0"/>
              <a:t>{</a:t>
            </a:r>
            <a:r>
              <a:rPr kumimoji="1" lang="zh-CN" altLang="en-US" sz="2000" dirty="0"/>
              <a:t> </a:t>
            </a:r>
            <a:r>
              <a:rPr kumimoji="1" lang="en-US" altLang="zh-CN" sz="2000" dirty="0"/>
              <a:t>…</a:t>
            </a:r>
            <a:r>
              <a:rPr kumimoji="1" lang="zh-CN" altLang="en-US" sz="2000" dirty="0"/>
              <a:t> </a:t>
            </a:r>
            <a:r>
              <a:rPr kumimoji="1" lang="en-US" altLang="zh-CN" sz="2000" dirty="0"/>
              <a:t>}</a:t>
            </a:r>
            <a:endParaRPr lang="en-US" altLang="zh-CN" sz="2000" dirty="0"/>
          </a:p>
          <a:p>
            <a:pPr marL="0" indent="0">
              <a:buNone/>
            </a:pPr>
            <a:endParaRPr lang="en-US" altLang="zh-CN" dirty="0"/>
          </a:p>
          <a:p>
            <a:r>
              <a:rPr lang="zh-CN" altLang="en-US" kern="100" dirty="0">
                <a:cs typeface="STKaiti" charset="-122"/>
              </a:rPr>
              <a:t>模板使用泛型标记，使用</a:t>
            </a:r>
            <a:r>
              <a:rPr lang="zh-CN" altLang="en-US" kern="100" dirty="0">
                <a:solidFill>
                  <a:srgbClr val="FF0000"/>
                </a:solidFill>
                <a:cs typeface="STKaiti" charset="-122"/>
              </a:rPr>
              <a:t>同一段代码</a:t>
            </a:r>
            <a:r>
              <a:rPr lang="zh-CN" altLang="en-US" kern="100" dirty="0">
                <a:cs typeface="STKaiti" charset="-122"/>
              </a:rPr>
              <a:t>，来关联不同但相似的特定行为，最后可以获得不同的结果。模板也是</a:t>
            </a:r>
            <a:r>
              <a:rPr lang="zh-CN" altLang="en-US" kern="100" dirty="0">
                <a:solidFill>
                  <a:srgbClr val="FF0000"/>
                </a:solidFill>
                <a:cs typeface="STKaiti" charset="-122"/>
              </a:rPr>
              <a:t>多态</a:t>
            </a:r>
            <a:r>
              <a:rPr lang="zh-CN" altLang="en-US" kern="100" dirty="0">
                <a:cs typeface="STKaiti" charset="-122"/>
              </a:rPr>
              <a:t>的一种体现</a:t>
            </a:r>
            <a:r>
              <a:rPr lang="en-US" dirty="0"/>
              <a:t>	</a:t>
            </a:r>
            <a:endParaRPr lang="en-US" altLang="zh-CN" dirty="0"/>
          </a:p>
        </p:txBody>
      </p:sp>
    </p:spTree>
    <p:extLst>
      <p:ext uri="{BB962C8B-B14F-4D97-AF65-F5344CB8AC3E}">
        <p14:creationId xmlns:p14="http://schemas.microsoft.com/office/powerpoint/2010/main" val="2032384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en-US" altLang="zh-CN" b="1" dirty="0">
                <a:solidFill>
                  <a:srgbClr val="0066CC"/>
                </a:solidFill>
                <a:latin typeface="微软雅黑" panose="020B0503020204020204" pitchFamily="34" charset="-122"/>
                <a:ea typeface="微软雅黑" panose="020B0503020204020204" pitchFamily="34" charset="-122"/>
              </a:rPr>
              <a:t>Git</a:t>
            </a:r>
            <a:r>
              <a:rPr lang="zh-CN" altLang="en-US" dirty="0">
                <a:solidFill>
                  <a:srgbClr val="0066CC"/>
                </a:solidFill>
              </a:rPr>
              <a:t>、</a:t>
            </a:r>
            <a:r>
              <a:rPr lang="en-US" altLang="zh-CN" dirty="0">
                <a:solidFill>
                  <a:srgbClr val="0066CC"/>
                </a:solidFill>
              </a:rPr>
              <a:t>BASH</a:t>
            </a:r>
            <a:r>
              <a:rPr lang="zh-CN" altLang="en-US" dirty="0">
                <a:solidFill>
                  <a:srgbClr val="0066CC"/>
                </a:solidFill>
              </a:rPr>
              <a:t>脚本、</a:t>
            </a:r>
            <a:r>
              <a:rPr lang="en-US" altLang="zh-CN" dirty="0">
                <a:solidFill>
                  <a:srgbClr val="0066CC"/>
                </a:solidFill>
              </a:rPr>
              <a:t>Markdown</a:t>
            </a:r>
            <a:r>
              <a:rPr lang="zh-CN" altLang="en-US" dirty="0">
                <a:solidFill>
                  <a:srgbClr val="0066CC"/>
                </a:solidFill>
              </a:rPr>
              <a:t>语法简介</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46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25315"/>
            <a:ext cx="7886700" cy="1325563"/>
          </a:xfrm>
        </p:spPr>
        <p:txBody>
          <a:bodyPr/>
          <a:lstStyle/>
          <a:p>
            <a:r>
              <a:rPr kumimoji="1" lang="zh-CN" altLang="en-US" dirty="0"/>
              <a:t>目录</a:t>
            </a:r>
          </a:p>
        </p:txBody>
      </p:sp>
      <p:sp>
        <p:nvSpPr>
          <p:cNvPr id="3" name="内容占位符 2"/>
          <p:cNvSpPr>
            <a:spLocks noGrp="1"/>
          </p:cNvSpPr>
          <p:nvPr>
            <p:ph idx="1"/>
          </p:nvPr>
        </p:nvSpPr>
        <p:spPr/>
        <p:txBody>
          <a:bodyPr/>
          <a:lstStyle/>
          <a:p>
            <a:r>
              <a:rPr kumimoji="1" lang="en-US" altLang="zh-CN" b="0" dirty="0">
                <a:ea typeface="STKaiti" panose="02010600040101010101" pitchFamily="2" charset="-122"/>
                <a:cs typeface="Consolas" panose="020B0609020204030204" pitchFamily="49" charset="0"/>
              </a:rPr>
              <a:t>Git</a:t>
            </a:r>
            <a:r>
              <a:rPr kumimoji="1" lang="zh-CN" altLang="en-US" b="0" dirty="0">
                <a:ea typeface="STKaiti" panose="02010600040101010101" pitchFamily="2" charset="-122"/>
                <a:cs typeface="Consolas" panose="020B0609020204030204" pitchFamily="49" charset="0"/>
              </a:rPr>
              <a:t>、</a:t>
            </a:r>
            <a:r>
              <a:rPr kumimoji="1" lang="en-US" altLang="zh-CN" b="0" dirty="0" err="1">
                <a:ea typeface="STKaiti" panose="02010600040101010101" pitchFamily="2" charset="-122"/>
                <a:cs typeface="Consolas" panose="020B0609020204030204" pitchFamily="49" charset="0"/>
              </a:rPr>
              <a:t>Github</a:t>
            </a:r>
            <a:endParaRPr kumimoji="1" lang="en-US" altLang="zh-CN" b="0" dirty="0">
              <a:ea typeface="STKaiti" panose="02010600040101010101" pitchFamily="2" charset="-122"/>
              <a:cs typeface="Consolas" panose="020B0609020204030204" pitchFamily="49" charset="0"/>
            </a:endParaRPr>
          </a:p>
          <a:p>
            <a:pPr lvl="1"/>
            <a:r>
              <a:rPr kumimoji="1" lang="zh-CN" altLang="en-US" dirty="0">
                <a:ea typeface="STKaiti" panose="02010600040101010101" pitchFamily="2" charset="-122"/>
              </a:rPr>
              <a:t>什么是</a:t>
            </a:r>
            <a:r>
              <a:rPr kumimoji="1" lang="en-US" altLang="zh-CN" dirty="0">
                <a:ea typeface="STKaiti" panose="02010600040101010101" pitchFamily="2" charset="-122"/>
              </a:rPr>
              <a:t>GIT</a:t>
            </a:r>
          </a:p>
          <a:p>
            <a:pPr lvl="1"/>
            <a:r>
              <a:rPr kumimoji="1" lang="zh-CN" altLang="en-US" dirty="0">
                <a:ea typeface="STKaiti" panose="02010600040101010101" pitchFamily="2" charset="-122"/>
              </a:rPr>
              <a:t>为什么用</a:t>
            </a:r>
            <a:r>
              <a:rPr kumimoji="1" lang="en-US" altLang="zh-CN" dirty="0">
                <a:ea typeface="STKaiti" panose="02010600040101010101" pitchFamily="2" charset="-122"/>
              </a:rPr>
              <a:t>GIT</a:t>
            </a:r>
          </a:p>
          <a:p>
            <a:pPr lvl="1"/>
            <a:r>
              <a:rPr kumimoji="1" lang="en-US" altLang="zh-CN" dirty="0">
                <a:ea typeface="STKaiti" panose="02010600040101010101" pitchFamily="2" charset="-122"/>
              </a:rPr>
              <a:t>GIT</a:t>
            </a:r>
            <a:r>
              <a:rPr kumimoji="1" lang="zh-CN" altLang="en-US" dirty="0">
                <a:ea typeface="STKaiti" panose="02010600040101010101" pitchFamily="2" charset="-122"/>
              </a:rPr>
              <a:t>简单操作介绍</a:t>
            </a:r>
            <a:endParaRPr kumimoji="1" lang="en-US" altLang="zh-CN" dirty="0">
              <a:ea typeface="STKaiti" panose="02010600040101010101" pitchFamily="2" charset="-122"/>
            </a:endParaRPr>
          </a:p>
          <a:p>
            <a:pPr lvl="1"/>
            <a:r>
              <a:rPr kumimoji="1" lang="zh-CN" altLang="en-US" dirty="0">
                <a:ea typeface="STKaiti" panose="02010600040101010101" pitchFamily="2" charset="-122"/>
              </a:rPr>
              <a:t>使用</a:t>
            </a:r>
            <a:r>
              <a:rPr kumimoji="1" lang="en-US" altLang="zh-CN" dirty="0" err="1">
                <a:ea typeface="STKaiti" panose="02010600040101010101" pitchFamily="2" charset="-122"/>
              </a:rPr>
              <a:t>Github</a:t>
            </a:r>
            <a:r>
              <a:rPr kumimoji="1" lang="zh-CN" altLang="en-US" dirty="0">
                <a:ea typeface="STKaiti" panose="02010600040101010101" pitchFamily="2" charset="-122"/>
              </a:rPr>
              <a:t>管理仓库</a:t>
            </a:r>
            <a:endParaRPr kumimoji="1" lang="en-US" altLang="zh-CN" dirty="0">
              <a:ea typeface="STKaiti" panose="02010600040101010101" pitchFamily="2" charset="-122"/>
            </a:endParaRPr>
          </a:p>
          <a:p>
            <a:r>
              <a:rPr kumimoji="1" lang="en-US" altLang="zh-CN" b="0" dirty="0">
                <a:ea typeface="STKaiti" panose="02010600040101010101" pitchFamily="2" charset="-122"/>
                <a:cs typeface="Consolas" panose="020B0609020204030204" pitchFamily="49" charset="0"/>
              </a:rPr>
              <a:t>BASH</a:t>
            </a:r>
            <a:r>
              <a:rPr kumimoji="1" lang="zh-CN" altLang="en-US" b="0" dirty="0">
                <a:ea typeface="STKaiti" panose="02010600040101010101" pitchFamily="2" charset="-122"/>
                <a:cs typeface="Consolas" panose="020B0609020204030204" pitchFamily="49" charset="0"/>
              </a:rPr>
              <a:t>脚本</a:t>
            </a:r>
            <a:endParaRPr kumimoji="1" lang="en-US" altLang="zh-CN" b="0" dirty="0">
              <a:ea typeface="STKaiti" panose="02010600040101010101" pitchFamily="2" charset="-122"/>
              <a:cs typeface="Consolas" panose="020B0609020204030204" pitchFamily="49" charset="0"/>
            </a:endParaRPr>
          </a:p>
          <a:p>
            <a:r>
              <a:rPr kumimoji="1" lang="en-US" altLang="zh-CN" b="0" dirty="0">
                <a:ea typeface="STKaiti" panose="02010600040101010101" pitchFamily="2" charset="-122"/>
                <a:cs typeface="Consolas" panose="020B0609020204030204" pitchFamily="49" charset="0"/>
              </a:rPr>
              <a:t>Markdown</a:t>
            </a:r>
          </a:p>
          <a:p>
            <a:pPr lvl="1"/>
            <a:r>
              <a:rPr kumimoji="1" lang="zh-CN" altLang="en-US" dirty="0">
                <a:ea typeface="STKaiti" panose="02010600040101010101" pitchFamily="2" charset="-122"/>
              </a:rPr>
              <a:t>语法简单介绍</a:t>
            </a:r>
            <a:endParaRPr kumimoji="1" lang="en-US" altLang="zh-CN" dirty="0">
              <a:ea typeface="STKaiti" panose="02010600040101010101" pitchFamily="2" charset="-122"/>
            </a:endParaRPr>
          </a:p>
          <a:p>
            <a:pPr lvl="1"/>
            <a:r>
              <a:rPr kumimoji="1" lang="zh-CN" altLang="en-US" dirty="0">
                <a:ea typeface="STKaiti" panose="02010600040101010101" pitchFamily="2" charset="-122"/>
              </a:rPr>
              <a:t>操作演示</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45</a:t>
            </a:fld>
            <a:endParaRPr lang="en-US" altLang="zh-CN"/>
          </a:p>
        </p:txBody>
      </p:sp>
    </p:spTree>
    <p:extLst>
      <p:ext uri="{BB962C8B-B14F-4D97-AF65-F5344CB8AC3E}">
        <p14:creationId xmlns:p14="http://schemas.microsoft.com/office/powerpoint/2010/main" val="648857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什么是</a:t>
            </a:r>
            <a:r>
              <a:rPr kumimoji="1" lang="en-US" altLang="zh-CN" dirty="0"/>
              <a:t>git</a:t>
            </a:r>
            <a:r>
              <a:rPr kumimoji="1" lang="zh-CN" altLang="en-US" dirty="0"/>
              <a:t>？</a:t>
            </a:r>
          </a:p>
        </p:txBody>
      </p:sp>
      <p:sp>
        <p:nvSpPr>
          <p:cNvPr id="3" name="内容占位符 2"/>
          <p:cNvSpPr>
            <a:spLocks noGrp="1"/>
          </p:cNvSpPr>
          <p:nvPr>
            <p:ph idx="1"/>
          </p:nvPr>
        </p:nvSpPr>
        <p:spPr/>
        <p:txBody>
          <a:bodyPr/>
          <a:lstStyle/>
          <a:p>
            <a:pPr>
              <a:lnSpc>
                <a:spcPct val="150000"/>
              </a:lnSpc>
            </a:pPr>
            <a:r>
              <a:rPr kumimoji="1" lang="en-US" altLang="zh-CN" b="0" dirty="0">
                <a:ea typeface="STKaiti" panose="02010600040101010101" pitchFamily="2" charset="-122"/>
                <a:cs typeface="Consolas" panose="020B0609020204030204" pitchFamily="49" charset="0"/>
              </a:rPr>
              <a:t>Linux</a:t>
            </a:r>
            <a:r>
              <a:rPr kumimoji="1" lang="zh-CN" altLang="en-US" b="0" dirty="0">
                <a:ea typeface="STKaiti" panose="02010600040101010101" pitchFamily="2" charset="-122"/>
                <a:cs typeface="Consolas" panose="020B0609020204030204" pitchFamily="49" charset="0"/>
              </a:rPr>
              <a:t>之父</a:t>
            </a:r>
            <a:r>
              <a:rPr kumimoji="1" lang="en-US" altLang="zh-CN" b="0" dirty="0">
                <a:ea typeface="STKaiti" panose="02010600040101010101" pitchFamily="2" charset="-122"/>
                <a:cs typeface="Consolas" panose="020B0609020204030204" pitchFamily="49" charset="0"/>
              </a:rPr>
              <a:t>Linus</a:t>
            </a:r>
            <a:r>
              <a:rPr kumimoji="1" lang="zh-CN" altLang="en-US" b="0" dirty="0">
                <a:ea typeface="STKaiti" panose="02010600040101010101" pitchFamily="2" charset="-122"/>
                <a:cs typeface="Consolas" panose="020B0609020204030204" pitchFamily="49" charset="0"/>
              </a:rPr>
              <a:t> </a:t>
            </a:r>
            <a:r>
              <a:rPr lang="en" altLang="zh-CN" b="0" dirty="0">
                <a:ea typeface="STKaiti" panose="02010600040101010101" pitchFamily="2" charset="-122"/>
                <a:cs typeface="Consolas" panose="020B0609020204030204" pitchFamily="49" charset="0"/>
              </a:rPr>
              <a:t>Torvalds</a:t>
            </a:r>
            <a:r>
              <a:rPr lang="zh-CN" altLang="en" b="0" dirty="0">
                <a:ea typeface="STKaiti" panose="02010600040101010101" pitchFamily="2" charset="-122"/>
                <a:cs typeface="Consolas" panose="020B0609020204030204" pitchFamily="49" charset="0"/>
              </a:rPr>
              <a:t>为</a:t>
            </a:r>
            <a:r>
              <a:rPr lang="zh-CN" altLang="en-US" b="0" dirty="0">
                <a:ea typeface="STKaiti" panose="02010600040101010101" pitchFamily="2" charset="-122"/>
                <a:cs typeface="Consolas" panose="020B0609020204030204" pitchFamily="49" charset="0"/>
              </a:rPr>
              <a:t>开发</a:t>
            </a:r>
            <a:r>
              <a:rPr lang="en-US" altLang="zh-CN" b="0" dirty="0">
                <a:ea typeface="STKaiti" panose="02010600040101010101" pitchFamily="2" charset="-122"/>
                <a:cs typeface="Consolas" panose="020B0609020204030204" pitchFamily="49" charset="0"/>
              </a:rPr>
              <a:t>Linux</a:t>
            </a:r>
            <a:r>
              <a:rPr lang="zh-CN" altLang="en-US" b="0" dirty="0">
                <a:ea typeface="STKaiti" panose="02010600040101010101" pitchFamily="2" charset="-122"/>
                <a:cs typeface="Consolas" panose="020B0609020204030204" pitchFamily="49" charset="0"/>
              </a:rPr>
              <a:t>内核而建立的一个</a:t>
            </a:r>
            <a:r>
              <a:rPr kumimoji="1" lang="zh-CN" altLang="en-US" dirty="0">
                <a:solidFill>
                  <a:srgbClr val="F16748"/>
                </a:solidFill>
                <a:latin typeface="STKaiti" panose="02010600040101010101" pitchFamily="2" charset="-122"/>
                <a:ea typeface="STKaiti" panose="02010600040101010101" pitchFamily="2" charset="-122"/>
              </a:rPr>
              <a:t>分布式</a:t>
            </a:r>
            <a:r>
              <a:rPr lang="zh-CN" altLang="en-US" dirty="0">
                <a:solidFill>
                  <a:srgbClr val="F16748"/>
                </a:solidFill>
                <a:latin typeface="STKaiti" panose="02010600040101010101" pitchFamily="2" charset="-122"/>
                <a:ea typeface="STKaiti" panose="02010600040101010101" pitchFamily="2" charset="-122"/>
              </a:rPr>
              <a:t>版本控制软件</a:t>
            </a:r>
            <a:endParaRPr lang="zh-CN" altLang="en-US"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46</a:t>
            </a:fld>
            <a:endParaRPr lang="en-US" altLang="zh-CN"/>
          </a:p>
        </p:txBody>
      </p:sp>
    </p:spTree>
    <p:extLst>
      <p:ext uri="{BB962C8B-B14F-4D97-AF65-F5344CB8AC3E}">
        <p14:creationId xmlns:p14="http://schemas.microsoft.com/office/powerpoint/2010/main" val="2019223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D32745B-F671-9D4C-9A2F-F05ABBAB41A1}"/>
              </a:ext>
            </a:extLst>
          </p:cNvPr>
          <p:cNvSpPr>
            <a:spLocks noGrp="1"/>
          </p:cNvSpPr>
          <p:nvPr>
            <p:ph type="sldNum" sz="quarter" idx="12"/>
          </p:nvPr>
        </p:nvSpPr>
        <p:spPr/>
        <p:txBody>
          <a:bodyPr/>
          <a:lstStyle/>
          <a:p>
            <a:pPr>
              <a:defRPr/>
            </a:pPr>
            <a:fld id="{E8EEA948-DC3E-4FC8-BEDF-6D0D5F7E4CBF}" type="slidenum">
              <a:rPr lang="en-US" altLang="zh-CN" smtClean="0">
                <a:latin typeface="Consolas" panose="020B0609020204030204" pitchFamily="49" charset="0"/>
                <a:ea typeface="STKaiti" panose="02010600040101010101" pitchFamily="2" charset="-122"/>
                <a:cs typeface="Consolas" panose="020B0609020204030204" pitchFamily="49" charset="0"/>
              </a:rPr>
              <a:t>47</a:t>
            </a:fld>
            <a:endParaRPr lang="en-US" altLang="zh-CN">
              <a:latin typeface="Consolas" panose="020B0609020204030204" pitchFamily="49" charset="0"/>
              <a:ea typeface="STKaiti" panose="02010600040101010101" pitchFamily="2" charset="-122"/>
              <a:cs typeface="Consolas" panose="020B0609020204030204" pitchFamily="49" charset="0"/>
            </a:endParaRPr>
          </a:p>
        </p:txBody>
      </p:sp>
      <p:pic>
        <p:nvPicPr>
          <p:cNvPr id="11" name="Picture 2" descr="central-repo">
            <a:extLst>
              <a:ext uri="{FF2B5EF4-FFF2-40B4-BE49-F238E27FC236}">
                <a16:creationId xmlns:a16="http://schemas.microsoft.com/office/drawing/2014/main" id="{9979B744-39B8-F04A-957A-ED98E677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42" y="1381986"/>
            <a:ext cx="3312368" cy="23936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istributed-repo">
            <a:extLst>
              <a:ext uri="{FF2B5EF4-FFF2-40B4-BE49-F238E27FC236}">
                <a16:creationId xmlns:a16="http://schemas.microsoft.com/office/drawing/2014/main" id="{40C020FF-389F-B242-827A-72B41EA58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94" y="4114143"/>
            <a:ext cx="3011064" cy="258688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线连接符 13">
            <a:extLst>
              <a:ext uri="{FF2B5EF4-FFF2-40B4-BE49-F238E27FC236}">
                <a16:creationId xmlns:a16="http://schemas.microsoft.com/office/drawing/2014/main" id="{291BCD2E-9E00-604A-808C-231870CA6326}"/>
              </a:ext>
            </a:extLst>
          </p:cNvPr>
          <p:cNvCxnSpPr>
            <a:cxnSpLocks/>
          </p:cNvCxnSpPr>
          <p:nvPr/>
        </p:nvCxnSpPr>
        <p:spPr>
          <a:xfrm>
            <a:off x="709454" y="4005064"/>
            <a:ext cx="3096344" cy="0"/>
          </a:xfrm>
          <a:prstGeom prst="line">
            <a:avLst/>
          </a:prstGeom>
          <a:ln w="9525">
            <a:solidFill>
              <a:srgbClr val="003366"/>
            </a:solidFill>
            <a:prstDash val="lgDash"/>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0E945380-3080-B742-86F4-A94C8A7FE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3686" y="1872598"/>
            <a:ext cx="2284743" cy="1412386"/>
          </a:xfrm>
          <a:prstGeom prst="rect">
            <a:avLst/>
          </a:prstGeom>
        </p:spPr>
      </p:pic>
      <p:sp>
        <p:nvSpPr>
          <p:cNvPr id="21" name="文本框 20">
            <a:extLst>
              <a:ext uri="{FF2B5EF4-FFF2-40B4-BE49-F238E27FC236}">
                <a16:creationId xmlns:a16="http://schemas.microsoft.com/office/drawing/2014/main" id="{96C7D385-71AA-D246-9AFE-66F8328FB643}"/>
              </a:ext>
            </a:extLst>
          </p:cNvPr>
          <p:cNvSpPr txBox="1"/>
          <p:nvPr/>
        </p:nvSpPr>
        <p:spPr>
          <a:xfrm>
            <a:off x="4397517" y="1872598"/>
            <a:ext cx="2541080" cy="1508105"/>
          </a:xfrm>
          <a:prstGeom prst="rect">
            <a:avLst/>
          </a:prstGeom>
          <a:noFill/>
        </p:spPr>
        <p:txBody>
          <a:bodyPr wrap="none" rtlCol="0">
            <a:spAutoFit/>
          </a:bodyPr>
          <a:lstStyle/>
          <a:p>
            <a:pPr algn="ctr"/>
            <a:r>
              <a:rPr kumimoji="1" lang="zh-CN" altLang="en-US"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rPr>
              <a:t>我改了哪里</a:t>
            </a:r>
            <a:endParaRPr kumimoji="1" lang="en-US" altLang="zh-CN"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rPr>
              <a:t>刚刚还好好的</a:t>
            </a:r>
            <a:endParaRPr kumimoji="1" lang="en-US" altLang="zh-CN"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怎么突然有</a:t>
            </a:r>
            <a:r>
              <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BUG</a:t>
            </a: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了</a:t>
            </a:r>
            <a:endPar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3200" dirty="0">
                <a:solidFill>
                  <a:schemeClr val="tx1">
                    <a:lumMod val="95000"/>
                    <a:lumOff val="5000"/>
                  </a:schemeClr>
                </a:solidFill>
                <a:latin typeface="Consolas" panose="020B0609020204030204" pitchFamily="49" charset="0"/>
                <a:ea typeface="STKaiti" panose="02010600040101010101" pitchFamily="2" charset="-122"/>
                <a:cs typeface="Consolas" panose="020B0609020204030204" pitchFamily="49" charset="0"/>
              </a:rPr>
              <a:t>？？？？</a:t>
            </a:r>
          </a:p>
        </p:txBody>
      </p:sp>
      <p:pic>
        <p:nvPicPr>
          <p:cNvPr id="22" name="图片 21">
            <a:extLst>
              <a:ext uri="{FF2B5EF4-FFF2-40B4-BE49-F238E27FC236}">
                <a16:creationId xmlns:a16="http://schemas.microsoft.com/office/drawing/2014/main" id="{CCD4353A-72F4-0244-8F8D-55BE16D6163A}"/>
              </a:ext>
            </a:extLst>
          </p:cNvPr>
          <p:cNvPicPr>
            <a:picLocks noChangeAspect="1"/>
          </p:cNvPicPr>
          <p:nvPr/>
        </p:nvPicPr>
        <p:blipFill>
          <a:blip r:embed="rId6"/>
          <a:stretch>
            <a:fillRect/>
          </a:stretch>
        </p:blipFill>
        <p:spPr>
          <a:xfrm>
            <a:off x="4572000" y="4229799"/>
            <a:ext cx="2952700" cy="2347018"/>
          </a:xfrm>
          <a:prstGeom prst="rect">
            <a:avLst/>
          </a:prstGeom>
        </p:spPr>
      </p:pic>
      <p:cxnSp>
        <p:nvCxnSpPr>
          <p:cNvPr id="23" name="直线连接符 22">
            <a:extLst>
              <a:ext uri="{FF2B5EF4-FFF2-40B4-BE49-F238E27FC236}">
                <a16:creationId xmlns:a16="http://schemas.microsoft.com/office/drawing/2014/main" id="{D64935FF-1001-194E-A590-26885AE37A0F}"/>
              </a:ext>
            </a:extLst>
          </p:cNvPr>
          <p:cNvCxnSpPr>
            <a:cxnSpLocks/>
          </p:cNvCxnSpPr>
          <p:nvPr/>
        </p:nvCxnSpPr>
        <p:spPr>
          <a:xfrm>
            <a:off x="4572000" y="4005064"/>
            <a:ext cx="3764996" cy="0"/>
          </a:xfrm>
          <a:prstGeom prst="line">
            <a:avLst/>
          </a:prstGeom>
          <a:ln w="9525">
            <a:solidFill>
              <a:srgbClr val="003366"/>
            </a:solidFill>
            <a:prstDash val="lg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61A3E9CC-7D0C-F249-AE4B-0779579F7919}"/>
              </a:ext>
            </a:extLst>
          </p:cNvPr>
          <p:cNvSpPr txBox="1"/>
          <p:nvPr/>
        </p:nvSpPr>
        <p:spPr>
          <a:xfrm>
            <a:off x="493430" y="327357"/>
            <a:ext cx="1415772" cy="584775"/>
          </a:xfrm>
          <a:prstGeom prst="rect">
            <a:avLst/>
          </a:prstGeom>
          <a:noFill/>
        </p:spPr>
        <p:txBody>
          <a:bodyPr wrap="none" rtlCol="0">
            <a:spAutoFit/>
          </a:bodyPr>
          <a:lstStyle/>
          <a:p>
            <a:r>
              <a:rPr kumimoji="1" lang="zh-CN" altLang="en-US" sz="3200" dirty="0">
                <a:solidFill>
                  <a:srgbClr val="003366"/>
                </a:solidFill>
                <a:latin typeface="Consolas" panose="020B0609020204030204" pitchFamily="49" charset="0"/>
                <a:ea typeface="STKaiti" panose="02010600040101010101" pitchFamily="2" charset="-122"/>
                <a:cs typeface="Consolas" panose="020B0609020204030204" pitchFamily="49" charset="0"/>
              </a:rPr>
              <a:t>分布式</a:t>
            </a:r>
          </a:p>
        </p:txBody>
      </p:sp>
      <p:sp>
        <p:nvSpPr>
          <p:cNvPr id="25" name="矩形 24">
            <a:extLst>
              <a:ext uri="{FF2B5EF4-FFF2-40B4-BE49-F238E27FC236}">
                <a16:creationId xmlns:a16="http://schemas.microsoft.com/office/drawing/2014/main" id="{117413DE-09BF-DA47-B82C-8E405F8286B4}"/>
              </a:ext>
            </a:extLst>
          </p:cNvPr>
          <p:cNvSpPr/>
          <p:nvPr/>
        </p:nvSpPr>
        <p:spPr>
          <a:xfrm>
            <a:off x="4369186" y="354669"/>
            <a:ext cx="2646878" cy="584775"/>
          </a:xfrm>
          <a:prstGeom prst="rect">
            <a:avLst/>
          </a:prstGeom>
        </p:spPr>
        <p:txBody>
          <a:bodyPr wrap="none">
            <a:spAutoFit/>
          </a:bodyPr>
          <a:lstStyle/>
          <a:p>
            <a:r>
              <a:rPr lang="zh-CN" altLang="en-US" sz="3200" dirty="0">
                <a:solidFill>
                  <a:srgbClr val="003366"/>
                </a:solidFill>
                <a:latin typeface="Consolas" panose="020B0609020204030204" pitchFamily="49" charset="0"/>
                <a:ea typeface="STKaiti" panose="02010600040101010101" pitchFamily="2" charset="-122"/>
                <a:cs typeface="Consolas" panose="020B0609020204030204" pitchFamily="49" charset="0"/>
              </a:rPr>
              <a:t>版本控制软件</a:t>
            </a:r>
          </a:p>
        </p:txBody>
      </p:sp>
    </p:spTree>
    <p:extLst>
      <p:ext uri="{BB962C8B-B14F-4D97-AF65-F5344CB8AC3E}">
        <p14:creationId xmlns:p14="http://schemas.microsoft.com/office/powerpoint/2010/main" val="67450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D32745B-F671-9D4C-9A2F-F05ABBAB41A1}"/>
              </a:ext>
            </a:extLst>
          </p:cNvPr>
          <p:cNvSpPr>
            <a:spLocks noGrp="1"/>
          </p:cNvSpPr>
          <p:nvPr>
            <p:ph type="sldNum" sz="quarter" idx="12"/>
          </p:nvPr>
        </p:nvSpPr>
        <p:spPr/>
        <p:txBody>
          <a:bodyPr/>
          <a:lstStyle/>
          <a:p>
            <a:pPr>
              <a:defRPr/>
            </a:pPr>
            <a:fld id="{E8EEA948-DC3E-4FC8-BEDF-6D0D5F7E4CBF}" type="slidenum">
              <a:rPr lang="en-US" altLang="zh-CN" smtClean="0">
                <a:latin typeface="Consolas" panose="020B0609020204030204" pitchFamily="49" charset="0"/>
                <a:ea typeface="STKaiti" panose="02010600040101010101" pitchFamily="2" charset="-122"/>
                <a:cs typeface="Consolas" panose="020B0609020204030204" pitchFamily="49" charset="0"/>
              </a:rPr>
              <a:t>48</a:t>
            </a:fld>
            <a:endParaRPr lang="en-US" altLang="zh-CN">
              <a:latin typeface="Consolas" panose="020B0609020204030204" pitchFamily="49" charset="0"/>
              <a:ea typeface="STKaiti" panose="02010600040101010101" pitchFamily="2" charset="-122"/>
              <a:cs typeface="Consolas" panose="020B0609020204030204" pitchFamily="49" charset="0"/>
            </a:endParaRPr>
          </a:p>
        </p:txBody>
      </p:sp>
      <p:pic>
        <p:nvPicPr>
          <p:cNvPr id="18" name="图片 17">
            <a:extLst>
              <a:ext uri="{FF2B5EF4-FFF2-40B4-BE49-F238E27FC236}">
                <a16:creationId xmlns:a16="http://schemas.microsoft.com/office/drawing/2014/main" id="{0E945380-3080-B742-86F4-A94C8A7FE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811" y="2016614"/>
            <a:ext cx="2284743" cy="1412386"/>
          </a:xfrm>
          <a:prstGeom prst="rect">
            <a:avLst/>
          </a:prstGeom>
        </p:spPr>
      </p:pic>
      <p:sp>
        <p:nvSpPr>
          <p:cNvPr id="21" name="文本框 20">
            <a:extLst>
              <a:ext uri="{FF2B5EF4-FFF2-40B4-BE49-F238E27FC236}">
                <a16:creationId xmlns:a16="http://schemas.microsoft.com/office/drawing/2014/main" id="{96C7D385-71AA-D246-9AFE-66F8328FB643}"/>
              </a:ext>
            </a:extLst>
          </p:cNvPr>
          <p:cNvSpPr txBox="1"/>
          <p:nvPr/>
        </p:nvSpPr>
        <p:spPr>
          <a:xfrm>
            <a:off x="20642" y="2016614"/>
            <a:ext cx="2541080" cy="1508105"/>
          </a:xfrm>
          <a:prstGeom prst="rect">
            <a:avLst/>
          </a:prstGeom>
          <a:noFill/>
        </p:spPr>
        <p:txBody>
          <a:bodyPr wrap="none" rtlCol="0">
            <a:spAutoFit/>
          </a:bodyPr>
          <a:lstStyle/>
          <a:p>
            <a:pPr algn="ctr"/>
            <a:r>
              <a:rPr kumimoji="1" lang="zh-CN" altLang="en-US"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rPr>
              <a:t>我改了哪里</a:t>
            </a:r>
            <a:endParaRPr kumimoji="1" lang="en-US" altLang="zh-CN"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rPr>
              <a:t>刚刚还好好的</a:t>
            </a:r>
            <a:endParaRPr kumimoji="1" lang="en-US" altLang="zh-CN"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怎么突然有</a:t>
            </a:r>
            <a:r>
              <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BUG</a:t>
            </a: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了</a:t>
            </a:r>
            <a:endPar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3200" dirty="0">
                <a:solidFill>
                  <a:schemeClr val="tx1">
                    <a:lumMod val="95000"/>
                    <a:lumOff val="5000"/>
                  </a:schemeClr>
                </a:solidFill>
                <a:latin typeface="Consolas" panose="020B0609020204030204" pitchFamily="49" charset="0"/>
                <a:ea typeface="STKaiti" panose="02010600040101010101" pitchFamily="2" charset="-122"/>
                <a:cs typeface="Consolas" panose="020B0609020204030204" pitchFamily="49" charset="0"/>
              </a:rPr>
              <a:t>？？？？</a:t>
            </a:r>
          </a:p>
        </p:txBody>
      </p:sp>
      <p:pic>
        <p:nvPicPr>
          <p:cNvPr id="22" name="图片 21">
            <a:extLst>
              <a:ext uri="{FF2B5EF4-FFF2-40B4-BE49-F238E27FC236}">
                <a16:creationId xmlns:a16="http://schemas.microsoft.com/office/drawing/2014/main" id="{CCD4353A-72F4-0244-8F8D-55BE16D6163A}"/>
              </a:ext>
            </a:extLst>
          </p:cNvPr>
          <p:cNvPicPr>
            <a:picLocks noChangeAspect="1"/>
          </p:cNvPicPr>
          <p:nvPr/>
        </p:nvPicPr>
        <p:blipFill>
          <a:blip r:embed="rId4"/>
          <a:stretch>
            <a:fillRect/>
          </a:stretch>
        </p:blipFill>
        <p:spPr>
          <a:xfrm>
            <a:off x="5562650" y="1549298"/>
            <a:ext cx="2952700" cy="2347018"/>
          </a:xfrm>
          <a:prstGeom prst="rect">
            <a:avLst/>
          </a:prstGeom>
        </p:spPr>
      </p:pic>
      <p:cxnSp>
        <p:nvCxnSpPr>
          <p:cNvPr id="23" name="直线连接符 22">
            <a:extLst>
              <a:ext uri="{FF2B5EF4-FFF2-40B4-BE49-F238E27FC236}">
                <a16:creationId xmlns:a16="http://schemas.microsoft.com/office/drawing/2014/main" id="{D64935FF-1001-194E-A590-26885AE37A0F}"/>
              </a:ext>
            </a:extLst>
          </p:cNvPr>
          <p:cNvCxnSpPr>
            <a:cxnSpLocks/>
          </p:cNvCxnSpPr>
          <p:nvPr/>
        </p:nvCxnSpPr>
        <p:spPr>
          <a:xfrm>
            <a:off x="539552" y="4005064"/>
            <a:ext cx="7797444" cy="0"/>
          </a:xfrm>
          <a:prstGeom prst="line">
            <a:avLst/>
          </a:prstGeom>
          <a:ln w="9525">
            <a:solidFill>
              <a:srgbClr val="003366"/>
            </a:solidFill>
            <a:prstDash val="lgDash"/>
          </a:ln>
        </p:spPr>
        <p:style>
          <a:lnRef idx="1">
            <a:schemeClr val="accent1"/>
          </a:lnRef>
          <a:fillRef idx="0">
            <a:schemeClr val="accent1"/>
          </a:fillRef>
          <a:effectRef idx="0">
            <a:schemeClr val="accent1"/>
          </a:effectRef>
          <a:fontRef idx="minor">
            <a:schemeClr val="tx1"/>
          </a:fontRef>
        </p:style>
      </p:cxnSp>
      <p:sp>
        <p:nvSpPr>
          <p:cNvPr id="13" name="标题 1">
            <a:extLst>
              <a:ext uri="{FF2B5EF4-FFF2-40B4-BE49-F238E27FC236}">
                <a16:creationId xmlns:a16="http://schemas.microsoft.com/office/drawing/2014/main" id="{AF409B22-873A-354D-A76E-CBF6795C7389}"/>
              </a:ext>
            </a:extLst>
          </p:cNvPr>
          <p:cNvSpPr>
            <a:spLocks noGrp="1"/>
          </p:cNvSpPr>
          <p:nvPr>
            <p:ph type="title"/>
          </p:nvPr>
        </p:nvSpPr>
        <p:spPr>
          <a:xfrm>
            <a:off x="179512" y="115045"/>
            <a:ext cx="7886700" cy="1325563"/>
          </a:xfrm>
        </p:spPr>
        <p:txBody>
          <a:bodyPr/>
          <a:lstStyle/>
          <a:p>
            <a:r>
              <a:rPr kumimoji="1" lang="zh-CN" altLang="en-US" dirty="0">
                <a:latin typeface="Microsoft YaHei" panose="020B0503020204020204" pitchFamily="34" charset="-122"/>
                <a:ea typeface="Microsoft YaHei" panose="020B0503020204020204" pitchFamily="34" charset="-122"/>
                <a:cs typeface="Consolas" panose="020B0609020204030204" pitchFamily="49" charset="0"/>
              </a:rPr>
              <a:t>版本控制软件</a:t>
            </a:r>
          </a:p>
        </p:txBody>
      </p:sp>
      <p:sp>
        <p:nvSpPr>
          <p:cNvPr id="3" name="文本框 2">
            <a:extLst>
              <a:ext uri="{FF2B5EF4-FFF2-40B4-BE49-F238E27FC236}">
                <a16:creationId xmlns:a16="http://schemas.microsoft.com/office/drawing/2014/main" id="{1BCB825B-6896-4D45-AE5C-1A72C2626B3E}"/>
              </a:ext>
            </a:extLst>
          </p:cNvPr>
          <p:cNvSpPr txBox="1"/>
          <p:nvPr/>
        </p:nvSpPr>
        <p:spPr>
          <a:xfrm>
            <a:off x="352574" y="4308526"/>
            <a:ext cx="4867497" cy="1790170"/>
          </a:xfrm>
          <a:prstGeom prst="rect">
            <a:avLst/>
          </a:prstGeom>
          <a:noFill/>
        </p:spPr>
        <p:txBody>
          <a:bodyPr wrap="square" numCol="1" rtlCol="0">
            <a:spAutoFit/>
          </a:bodyPr>
          <a:lstStyle/>
          <a:p>
            <a:pPr>
              <a:lnSpc>
                <a:spcPct val="150000"/>
              </a:lnSpc>
            </a:pPr>
            <a:r>
              <a:rPr kumimoji="1" lang="zh-CN" altLang="en-US" sz="2800" b="1" dirty="0">
                <a:solidFill>
                  <a:srgbClr val="003366"/>
                </a:solidFill>
                <a:latin typeface="Consolas" panose="020B0609020204030204" pitchFamily="49" charset="0"/>
                <a:ea typeface="STKaiti" panose="02010600040101010101" pitchFamily="2" charset="-122"/>
                <a:cs typeface="Consolas" panose="020B0609020204030204" pitchFamily="49" charset="0"/>
              </a:rPr>
              <a:t>版本控制软件帮助使用者找出</a:t>
            </a:r>
            <a:endParaRPr kumimoji="1" lang="en-US" altLang="zh-CN" sz="28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不同版本之间的差异</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谁做出了这个修改</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p:txBody>
      </p:sp>
      <p:sp>
        <p:nvSpPr>
          <p:cNvPr id="4" name="文本框 3">
            <a:extLst>
              <a:ext uri="{FF2B5EF4-FFF2-40B4-BE49-F238E27FC236}">
                <a16:creationId xmlns:a16="http://schemas.microsoft.com/office/drawing/2014/main" id="{5F4B2AAB-07AA-464E-82E6-56674E2BC73C}"/>
              </a:ext>
            </a:extLst>
          </p:cNvPr>
          <p:cNvSpPr txBox="1"/>
          <p:nvPr/>
        </p:nvSpPr>
        <p:spPr>
          <a:xfrm>
            <a:off x="4202093" y="4954857"/>
            <a:ext cx="4647426" cy="1143839"/>
          </a:xfrm>
          <a:prstGeom prst="rect">
            <a:avLst/>
          </a:prstGeom>
          <a:noFill/>
        </p:spPr>
        <p:txBody>
          <a:bodyPr wrap="none" rtlCol="0">
            <a:spAutoFit/>
          </a:bodyPr>
          <a:lstStyle/>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什么时候做出了这个修改</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做出修改的人给出的修改理由</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2862496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latin typeface="Microsoft YaHei" panose="020B0503020204020204" pitchFamily="34" charset="-122"/>
                <a:ea typeface="Microsoft YaHei" panose="020B0503020204020204" pitchFamily="34" charset="-122"/>
                <a:cs typeface="Consolas" panose="020B0609020204030204" pitchFamily="49" charset="0"/>
              </a:rPr>
              <a:t>为什么用</a:t>
            </a:r>
            <a:r>
              <a:rPr kumimoji="1" lang="en-US" altLang="zh-CN" dirty="0">
                <a:latin typeface="Microsoft YaHei" panose="020B0503020204020204" pitchFamily="34" charset="-122"/>
                <a:ea typeface="Microsoft YaHei" panose="020B0503020204020204" pitchFamily="34" charset="-122"/>
                <a:cs typeface="Consolas" panose="020B0609020204030204" pitchFamily="49" charset="0"/>
              </a:rPr>
              <a:t>git</a:t>
            </a:r>
            <a:r>
              <a:rPr kumimoji="1" lang="zh-CN" altLang="en-US" dirty="0">
                <a:latin typeface="Microsoft YaHei" panose="020B0503020204020204" pitchFamily="34" charset="-122"/>
                <a:ea typeface="Microsoft YaHei" panose="020B0503020204020204" pitchFamily="34" charset="-122"/>
                <a:cs typeface="Consolas" panose="020B0609020204030204" pitchFamily="49" charset="0"/>
              </a:rPr>
              <a:t>？</a:t>
            </a:r>
          </a:p>
        </p:txBody>
      </p:sp>
      <p:sp>
        <p:nvSpPr>
          <p:cNvPr id="3" name="内容占位符 2"/>
          <p:cNvSpPr>
            <a:spLocks noGrp="1"/>
          </p:cNvSpPr>
          <p:nvPr>
            <p:ph idx="1"/>
          </p:nvPr>
        </p:nvSpPr>
        <p:spPr/>
        <p:txBody>
          <a:bodyPr/>
          <a:lstStyle/>
          <a:p>
            <a:pPr>
              <a:lnSpc>
                <a:spcPct val="150000"/>
              </a:lnSpc>
            </a:pPr>
            <a:r>
              <a:rPr lang="zh-CN" altLang="en-US" b="0" dirty="0">
                <a:ea typeface="STKaiti" panose="02010600040101010101" pitchFamily="2" charset="-122"/>
                <a:cs typeface="Consolas" panose="020B0609020204030204" pitchFamily="49" charset="0"/>
              </a:rPr>
              <a:t> 除了版本控制软件本身的优势以外：</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通过查看</a:t>
            </a:r>
            <a:r>
              <a:rPr lang="en-US" altLang="zh-CN" dirty="0">
                <a:solidFill>
                  <a:schemeClr val="bg1">
                    <a:lumMod val="85000"/>
                  </a:schemeClr>
                </a:solidFill>
                <a:highlight>
                  <a:srgbClr val="353A44"/>
                </a:highlight>
                <a:ea typeface="STKaiti" panose="02010600040101010101" pitchFamily="2" charset="-122"/>
              </a:rPr>
              <a:t>git</a:t>
            </a:r>
            <a:r>
              <a:rPr lang="zh-CN" altLang="en-US" dirty="0">
                <a:solidFill>
                  <a:schemeClr val="bg1">
                    <a:lumMod val="85000"/>
                  </a:schemeClr>
                </a:solidFill>
                <a:highlight>
                  <a:srgbClr val="353A44"/>
                </a:highlight>
                <a:ea typeface="STKaiti" panose="02010600040101010101" pitchFamily="2" charset="-122"/>
              </a:rPr>
              <a:t> </a:t>
            </a:r>
            <a:r>
              <a:rPr lang="en-US" altLang="zh-CN" dirty="0">
                <a:solidFill>
                  <a:schemeClr val="bg1">
                    <a:lumMod val="85000"/>
                  </a:schemeClr>
                </a:solidFill>
                <a:highlight>
                  <a:srgbClr val="353A44"/>
                </a:highlight>
                <a:ea typeface="STKaiti" panose="02010600040101010101" pitchFamily="2" charset="-122"/>
              </a:rPr>
              <a:t>history</a:t>
            </a:r>
            <a:r>
              <a:rPr lang="zh-CN" altLang="en-US" dirty="0">
                <a:ea typeface="STKaiti" panose="02010600040101010101" pitchFamily="2" charset="-122"/>
              </a:rPr>
              <a:t>，开发者可以看到一个项目开发的时间线</a:t>
            </a:r>
            <a:endParaRPr lang="en-US" altLang="zh-CN" dirty="0">
              <a:ea typeface="STKaiti" panose="02010600040101010101" pitchFamily="2" charset="-122"/>
            </a:endParaRPr>
          </a:p>
          <a:p>
            <a:pPr lvl="1">
              <a:lnSpc>
                <a:spcPct val="150000"/>
              </a:lnSpc>
            </a:pPr>
            <a:r>
              <a:rPr lang="zh-CN" altLang="en-US" dirty="0">
                <a:ea typeface="STKaiti" panose="02010600040101010101" pitchFamily="2" charset="-122"/>
              </a:rPr>
              <a:t>通过</a:t>
            </a:r>
            <a:r>
              <a:rPr lang="en-US" altLang="zh-CN" dirty="0">
                <a:solidFill>
                  <a:schemeClr val="bg1">
                    <a:lumMod val="85000"/>
                  </a:schemeClr>
                </a:solidFill>
                <a:highlight>
                  <a:srgbClr val="353A44"/>
                </a:highlight>
                <a:ea typeface="STKaiti" panose="02010600040101010101" pitchFamily="2" charset="-122"/>
              </a:rPr>
              <a:t>git</a:t>
            </a:r>
            <a:r>
              <a:rPr lang="zh-CN" altLang="en-US" dirty="0">
                <a:solidFill>
                  <a:schemeClr val="bg1">
                    <a:lumMod val="85000"/>
                  </a:schemeClr>
                </a:solidFill>
                <a:highlight>
                  <a:srgbClr val="353A44"/>
                </a:highlight>
                <a:ea typeface="STKaiti" panose="02010600040101010101" pitchFamily="2" charset="-122"/>
              </a:rPr>
              <a:t> </a:t>
            </a:r>
            <a:r>
              <a:rPr lang="en-US" altLang="zh-CN" dirty="0">
                <a:solidFill>
                  <a:schemeClr val="bg1">
                    <a:lumMod val="85000"/>
                  </a:schemeClr>
                </a:solidFill>
                <a:highlight>
                  <a:srgbClr val="353A44"/>
                </a:highlight>
                <a:ea typeface="STKaiti" panose="02010600040101010101" pitchFamily="2" charset="-122"/>
              </a:rPr>
              <a:t>branch</a:t>
            </a:r>
            <a:r>
              <a:rPr lang="zh-CN" altLang="en-US" dirty="0">
                <a:ea typeface="STKaiti" panose="02010600040101010101" pitchFamily="2" charset="-122"/>
              </a:rPr>
              <a:t>，开发者可以在不用担心影响主代码的情况下进行开发</a:t>
            </a:r>
            <a:endParaRPr lang="en-US" altLang="zh-CN"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latin typeface="Consolas" panose="020B0609020204030204" pitchFamily="49" charset="0"/>
                <a:ea typeface="STKaiti" panose="02010600040101010101" pitchFamily="2" charset="-122"/>
                <a:cs typeface="Consolas" panose="020B0609020204030204" pitchFamily="49" charset="0"/>
              </a:rPr>
              <a:t>49</a:t>
            </a:fld>
            <a:endParaRPr lang="en-US" altLang="zh-CN">
              <a:latin typeface="Consolas" panose="020B0609020204030204" pitchFamily="49" charset="0"/>
              <a:ea typeface="STKaiti" panose="02010600040101010101" pitchFamily="2" charset="-122"/>
              <a:cs typeface="Consolas" panose="020B0609020204030204" pitchFamily="49" charset="0"/>
            </a:endParaRPr>
          </a:p>
        </p:txBody>
      </p:sp>
      <p:pic>
        <p:nvPicPr>
          <p:cNvPr id="5" name="图片 4">
            <a:extLst>
              <a:ext uri="{FF2B5EF4-FFF2-40B4-BE49-F238E27FC236}">
                <a16:creationId xmlns:a16="http://schemas.microsoft.com/office/drawing/2014/main" id="{7BAC99D9-23B9-1247-B595-59D8DF493CE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75656" y="4279619"/>
            <a:ext cx="6697502" cy="2578381"/>
          </a:xfrm>
          <a:prstGeom prst="rect">
            <a:avLst/>
          </a:prstGeom>
        </p:spPr>
      </p:pic>
      <p:sp>
        <p:nvSpPr>
          <p:cNvPr id="10" name="任意形状 9">
            <a:extLst>
              <a:ext uri="{FF2B5EF4-FFF2-40B4-BE49-F238E27FC236}">
                <a16:creationId xmlns:a16="http://schemas.microsoft.com/office/drawing/2014/main" id="{A9CB9D97-EA23-6A4D-879A-3FDA21744890}"/>
              </a:ext>
            </a:extLst>
          </p:cNvPr>
          <p:cNvSpPr/>
          <p:nvPr/>
        </p:nvSpPr>
        <p:spPr>
          <a:xfrm>
            <a:off x="4369676" y="4279618"/>
            <a:ext cx="3247395" cy="2098211"/>
          </a:xfrm>
          <a:custGeom>
            <a:avLst/>
            <a:gdLst>
              <a:gd name="connsiteX0" fmla="*/ 2837948 w 3247395"/>
              <a:gd name="connsiteY0" fmla="*/ 19556 h 2276247"/>
              <a:gd name="connsiteX1" fmla="*/ 1049489 w 3247395"/>
              <a:gd name="connsiteY1" fmla="*/ 328839 h 2276247"/>
              <a:gd name="connsiteX2" fmla="*/ 618 w 3247395"/>
              <a:gd name="connsiteY2" fmla="*/ 2184533 h 2276247"/>
              <a:gd name="connsiteX3" fmla="*/ 901571 w 3247395"/>
              <a:gd name="connsiteY3" fmla="*/ 1902144 h 2276247"/>
              <a:gd name="connsiteX4" fmla="*/ 1237748 w 3247395"/>
              <a:gd name="connsiteY4" fmla="*/ 1108768 h 2276247"/>
              <a:gd name="connsiteX5" fmla="*/ 2703477 w 3247395"/>
              <a:gd name="connsiteY5" fmla="*/ 1108768 h 2276247"/>
              <a:gd name="connsiteX6" fmla="*/ 3241359 w 3247395"/>
              <a:gd name="connsiteY6" fmla="*/ 570886 h 2276247"/>
              <a:gd name="connsiteX7" fmla="*/ 2837948 w 3247395"/>
              <a:gd name="connsiteY7" fmla="*/ 19556 h 227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7395" h="2276247">
                <a:moveTo>
                  <a:pt x="2837948" y="19556"/>
                </a:moveTo>
                <a:cubicBezTo>
                  <a:pt x="2472636" y="-20785"/>
                  <a:pt x="1522377" y="-31991"/>
                  <a:pt x="1049489" y="328839"/>
                </a:cubicBezTo>
                <a:cubicBezTo>
                  <a:pt x="576601" y="689669"/>
                  <a:pt x="25271" y="1922315"/>
                  <a:pt x="618" y="2184533"/>
                </a:cubicBezTo>
                <a:cubicBezTo>
                  <a:pt x="-24035" y="2446751"/>
                  <a:pt x="695383" y="2081438"/>
                  <a:pt x="901571" y="1902144"/>
                </a:cubicBezTo>
                <a:cubicBezTo>
                  <a:pt x="1107759" y="1722850"/>
                  <a:pt x="937430" y="1240997"/>
                  <a:pt x="1237748" y="1108768"/>
                </a:cubicBezTo>
                <a:cubicBezTo>
                  <a:pt x="1538066" y="976539"/>
                  <a:pt x="2369542" y="1198415"/>
                  <a:pt x="2703477" y="1108768"/>
                </a:cubicBezTo>
                <a:cubicBezTo>
                  <a:pt x="3037412" y="1019121"/>
                  <a:pt x="3212224" y="752421"/>
                  <a:pt x="3241359" y="570886"/>
                </a:cubicBezTo>
                <a:cubicBezTo>
                  <a:pt x="3270494" y="389351"/>
                  <a:pt x="3203260" y="59897"/>
                  <a:pt x="2837948" y="19556"/>
                </a:cubicBezTo>
                <a:close/>
              </a:path>
            </a:pathLst>
          </a:custGeom>
          <a:noFill/>
          <a:ln>
            <a:solidFill>
              <a:srgbClr val="00336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ea typeface="STKaiti" panose="02010600040101010101" pitchFamily="2" charset="-122"/>
              <a:cs typeface="Consolas" panose="020B0609020204030204" pitchFamily="49" charset="0"/>
            </a:endParaRPr>
          </a:p>
        </p:txBody>
      </p:sp>
      <p:sp>
        <p:nvSpPr>
          <p:cNvPr id="12" name="文本框 11">
            <a:extLst>
              <a:ext uri="{FF2B5EF4-FFF2-40B4-BE49-F238E27FC236}">
                <a16:creationId xmlns:a16="http://schemas.microsoft.com/office/drawing/2014/main" id="{65B99E44-EBEC-3541-ADA6-D94B3DDB3A03}"/>
              </a:ext>
            </a:extLst>
          </p:cNvPr>
          <p:cNvSpPr txBox="1"/>
          <p:nvPr/>
        </p:nvSpPr>
        <p:spPr>
          <a:xfrm>
            <a:off x="7524632" y="4279618"/>
            <a:ext cx="1175322" cy="369332"/>
          </a:xfrm>
          <a:prstGeom prst="rect">
            <a:avLst/>
          </a:prstGeom>
          <a:noFill/>
        </p:spPr>
        <p:txBody>
          <a:bodyPr wrap="none" rtlCol="0">
            <a:spAutoFit/>
          </a:bodyPr>
          <a:lstStyle/>
          <a:p>
            <a:r>
              <a:rPr kumimoji="1" lang="zh-CN" altLang="en-US" dirty="0">
                <a:solidFill>
                  <a:srgbClr val="003366"/>
                </a:solidFill>
                <a:latin typeface="Consolas" panose="020B0609020204030204" pitchFamily="49" charset="0"/>
                <a:ea typeface="STKaiti" panose="02010600040101010101" pitchFamily="2" charset="-122"/>
                <a:cs typeface="Consolas" panose="020B0609020204030204" pitchFamily="49" charset="0"/>
              </a:rPr>
              <a:t>新</a:t>
            </a:r>
            <a:r>
              <a:rPr kumimoji="1" lang="en-US" altLang="zh-CN" dirty="0">
                <a:solidFill>
                  <a:srgbClr val="003366"/>
                </a:solidFill>
                <a:latin typeface="Consolas" panose="020B0609020204030204" pitchFamily="49" charset="0"/>
                <a:ea typeface="STKaiti" panose="02010600040101010101" pitchFamily="2" charset="-122"/>
                <a:cs typeface="Consolas" panose="020B0609020204030204" pitchFamily="49" charset="0"/>
              </a:rPr>
              <a:t>branch</a:t>
            </a:r>
            <a:endParaRPr kumimoji="1" lang="zh-CN" altLang="en-US"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87770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1396F-9EEC-4E9D-9367-A48D9BFEBB78}"/>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A9D0F999-006F-4E18-B439-9BA1B246921B}"/>
              </a:ext>
            </a:extLst>
          </p:cNvPr>
          <p:cNvSpPr>
            <a:spLocks noGrp="1"/>
          </p:cNvSpPr>
          <p:nvPr>
            <p:ph idx="1"/>
          </p:nvPr>
        </p:nvSpPr>
        <p:spPr/>
        <p:txBody>
          <a:bodyPr/>
          <a:lstStyle/>
          <a:p>
            <a:r>
              <a:rPr lang="zh-CN" altLang="en-US" dirty="0"/>
              <a:t>宏定义</a:t>
            </a:r>
            <a:endParaRPr lang="en-US" altLang="zh-CN" dirty="0"/>
          </a:p>
          <a:p>
            <a:pPr lvl="1"/>
            <a:r>
              <a:rPr lang="zh-CN" altLang="en-US" dirty="0"/>
              <a:t>最简单形式：</a:t>
            </a:r>
            <a:r>
              <a:rPr lang="it-IT" altLang="zh-CN" sz="2400" dirty="0">
                <a:solidFill>
                  <a:srgbClr val="0070C0"/>
                </a:solidFill>
                <a:latin typeface="Consolas" panose="020B0609020204030204" pitchFamily="49" charset="0"/>
                <a:cs typeface="Consolas" panose="020B0609020204030204" pitchFamily="49" charset="0"/>
              </a:rPr>
              <a:t>#</a:t>
            </a:r>
            <a:r>
              <a:rPr lang="it-IT" altLang="zh-CN" sz="2400" dirty="0">
                <a:solidFill>
                  <a:srgbClr val="FF0000"/>
                </a:solidFill>
                <a:latin typeface="Consolas" panose="020B0609020204030204" pitchFamily="49" charset="0"/>
                <a:cs typeface="Consolas" panose="020B0609020204030204" pitchFamily="49" charset="0"/>
              </a:rPr>
              <a:t>define</a:t>
            </a:r>
            <a:r>
              <a:rPr lang="it-IT" altLang="zh-CN" sz="2400" dirty="0">
                <a:latin typeface="Consolas" panose="020B0609020204030204" pitchFamily="49" charset="0"/>
                <a:cs typeface="Consolas" panose="020B0609020204030204" pitchFamily="49" charset="0"/>
              </a:rPr>
              <a:t> &lt;</a:t>
            </a:r>
            <a:r>
              <a:rPr lang="zh-CN" altLang="it-IT" sz="2400" dirty="0">
                <a:latin typeface="Consolas" panose="020B0609020204030204" pitchFamily="49" charset="0"/>
                <a:cs typeface="Consolas" panose="020B0609020204030204" pitchFamily="49" charset="0"/>
              </a:rPr>
              <a:t>宏名</a:t>
            </a:r>
            <a:r>
              <a:rPr lang="it-IT" altLang="zh-CN" sz="2400" dirty="0">
                <a:latin typeface="Consolas" panose="020B0609020204030204" pitchFamily="49" charset="0"/>
                <a:cs typeface="Consolas" panose="020B0609020204030204" pitchFamily="49" charset="0"/>
              </a:rPr>
              <a:t>&gt;</a:t>
            </a:r>
            <a:r>
              <a:rPr lang="zh-CN" altLang="en-US" sz="2400" dirty="0">
                <a:latin typeface="Consolas" panose="020B0609020204030204" pitchFamily="49" charset="0"/>
                <a:cs typeface="Consolas" panose="020B0609020204030204" pitchFamily="49" charset="0"/>
              </a:rPr>
              <a:t> </a:t>
            </a:r>
            <a:r>
              <a:rPr lang="it-IT" altLang="zh-CN" sz="2400" dirty="0">
                <a:latin typeface="Consolas" panose="020B0609020204030204" pitchFamily="49" charset="0"/>
                <a:cs typeface="Consolas" panose="020B0609020204030204" pitchFamily="49" charset="0"/>
              </a:rPr>
              <a:t>&lt;</a:t>
            </a:r>
            <a:r>
              <a:rPr lang="zh-CN" altLang="it-IT" sz="2400" dirty="0">
                <a:latin typeface="Consolas" panose="020B0609020204030204" pitchFamily="49" charset="0"/>
                <a:cs typeface="Consolas" panose="020B0609020204030204" pitchFamily="49" charset="0"/>
              </a:rPr>
              <a:t>字符串</a:t>
            </a:r>
            <a:r>
              <a:rPr lang="it-IT" altLang="zh-CN" sz="2400" dirty="0">
                <a:latin typeface="Consolas" panose="020B0609020204030204" pitchFamily="49" charset="0"/>
                <a:cs typeface="Consolas" panose="020B0609020204030204" pitchFamily="49" charset="0"/>
              </a:rPr>
              <a:t>&gt;</a:t>
            </a:r>
          </a:p>
          <a:p>
            <a:pPr lvl="2"/>
            <a:r>
              <a:rPr lang="it-IT" altLang="zh-CN" sz="2000" dirty="0">
                <a:solidFill>
                  <a:srgbClr val="0070C0"/>
                </a:solidFill>
                <a:latin typeface="Consolas" panose="020B0609020204030204" pitchFamily="49" charset="0"/>
                <a:cs typeface="Consolas" panose="020B0609020204030204" pitchFamily="49" charset="0"/>
              </a:rPr>
              <a:t>#</a:t>
            </a:r>
            <a:r>
              <a:rPr lang="it-IT" altLang="zh-CN" sz="2000" dirty="0">
                <a:solidFill>
                  <a:srgbClr val="FF0000"/>
                </a:solidFill>
                <a:latin typeface="Consolas" panose="020B0609020204030204" pitchFamily="49" charset="0"/>
                <a:cs typeface="Consolas" panose="020B0609020204030204" pitchFamily="49" charset="0"/>
              </a:rPr>
              <a:t>define</a:t>
            </a:r>
            <a:r>
              <a:rPr lang="it-IT" altLang="zh-CN" sz="2000" dirty="0">
                <a:latin typeface="Consolas" panose="020B0609020204030204" pitchFamily="49" charset="0"/>
                <a:cs typeface="Consolas" panose="020B0609020204030204" pitchFamily="49" charset="0"/>
              </a:rPr>
              <a:t> PI </a:t>
            </a:r>
            <a:r>
              <a:rPr lang="it-IT" altLang="zh-CN" sz="2000" dirty="0">
                <a:solidFill>
                  <a:srgbClr val="FFC000"/>
                </a:solidFill>
                <a:latin typeface="Consolas" panose="020B0609020204030204" pitchFamily="49" charset="0"/>
                <a:cs typeface="Consolas" panose="020B0609020204030204" pitchFamily="49" charset="0"/>
              </a:rPr>
              <a:t>3.1415926535</a:t>
            </a:r>
            <a:endParaRPr lang="it-IT" altLang="zh-CN" dirty="0">
              <a:solidFill>
                <a:srgbClr val="FFC000"/>
              </a:solidFill>
              <a:latin typeface="Consolas" panose="020B0609020204030204" pitchFamily="49" charset="0"/>
              <a:cs typeface="Consolas" panose="020B0609020204030204" pitchFamily="49" charset="0"/>
            </a:endParaRPr>
          </a:p>
          <a:p>
            <a:pPr lvl="1"/>
            <a:r>
              <a:rPr lang="zh-CN" altLang="en-US" dirty="0"/>
              <a:t>带参数宏定义：</a:t>
            </a:r>
            <a:r>
              <a:rPr lang="it-IT" altLang="zh-CN" sz="2400" dirty="0">
                <a:solidFill>
                  <a:srgbClr val="0070C0"/>
                </a:solidFill>
                <a:latin typeface="Consolas" panose="020B0609020204030204" pitchFamily="49" charset="0"/>
                <a:cs typeface="Consolas" panose="020B0609020204030204" pitchFamily="49" charset="0"/>
              </a:rPr>
              <a:t>#</a:t>
            </a:r>
            <a:r>
              <a:rPr lang="it-IT" altLang="zh-CN" sz="2400" dirty="0">
                <a:solidFill>
                  <a:srgbClr val="FF0000"/>
                </a:solidFill>
                <a:latin typeface="Consolas" panose="020B0609020204030204" pitchFamily="49" charset="0"/>
                <a:cs typeface="Consolas" panose="020B0609020204030204" pitchFamily="49" charset="0"/>
              </a:rPr>
              <a:t>define</a:t>
            </a:r>
            <a:r>
              <a:rPr lang="it-IT" altLang="zh-CN" sz="2400" dirty="0">
                <a:latin typeface="Consolas" panose="020B0609020204030204" pitchFamily="49" charset="0"/>
                <a:cs typeface="Consolas" panose="020B0609020204030204" pitchFamily="49" charset="0"/>
              </a:rPr>
              <a:t> &lt;</a:t>
            </a:r>
            <a:r>
              <a:rPr lang="zh-CN" altLang="it-IT" sz="2400" dirty="0">
                <a:latin typeface="Consolas" panose="020B0609020204030204" pitchFamily="49" charset="0"/>
                <a:cs typeface="Consolas" panose="020B0609020204030204" pitchFamily="49" charset="0"/>
              </a:rPr>
              <a:t>宏名</a:t>
            </a:r>
            <a:r>
              <a:rPr lang="it-IT" altLang="zh-CN" sz="2400" dirty="0">
                <a:latin typeface="Consolas" panose="020B0609020204030204" pitchFamily="49" charset="0"/>
                <a:cs typeface="Consolas" panose="020B0609020204030204" pitchFamily="49" charset="0"/>
              </a:rPr>
              <a:t>&gt;</a:t>
            </a:r>
            <a:r>
              <a:rPr lang="en-US" altLang="zh-CN" sz="2400" dirty="0">
                <a:latin typeface="Consolas" panose="020B0609020204030204" pitchFamily="49" charset="0"/>
                <a:cs typeface="Consolas" panose="020B0609020204030204" pitchFamily="49" charset="0"/>
              </a:rPr>
              <a:t>(&lt;</a:t>
            </a:r>
            <a:r>
              <a:rPr lang="zh-CN" altLang="en-US" sz="2400" dirty="0">
                <a:latin typeface="Consolas" panose="020B0609020204030204" pitchFamily="49" charset="0"/>
                <a:cs typeface="Consolas" panose="020B0609020204030204" pitchFamily="49" charset="0"/>
              </a:rPr>
              <a:t>参数表</a:t>
            </a:r>
            <a:r>
              <a:rPr lang="en-US" altLang="zh-CN" sz="2400" dirty="0">
                <a:latin typeface="Consolas" panose="020B0609020204030204" pitchFamily="49" charset="0"/>
                <a:cs typeface="Consolas" panose="020B0609020204030204" pitchFamily="49" charset="0"/>
              </a:rPr>
              <a:t>&gt;)</a:t>
            </a:r>
            <a:r>
              <a:rPr lang="zh-CN" altLang="en-US" sz="2400" dirty="0">
                <a:latin typeface="Consolas" panose="020B0609020204030204" pitchFamily="49" charset="0"/>
                <a:cs typeface="Consolas" panose="020B0609020204030204" pitchFamily="49" charset="0"/>
              </a:rPr>
              <a:t> </a:t>
            </a:r>
            <a:r>
              <a:rPr lang="it-IT" altLang="zh-CN" sz="2400" dirty="0">
                <a:latin typeface="Consolas" panose="020B0609020204030204" pitchFamily="49" charset="0"/>
                <a:cs typeface="Consolas" panose="020B0609020204030204" pitchFamily="49" charset="0"/>
              </a:rPr>
              <a:t>&lt;</a:t>
            </a:r>
            <a:r>
              <a:rPr lang="zh-CN" altLang="it-IT" sz="2400" dirty="0">
                <a:latin typeface="Consolas" panose="020B0609020204030204" pitchFamily="49" charset="0"/>
                <a:cs typeface="Consolas" panose="020B0609020204030204" pitchFamily="49" charset="0"/>
              </a:rPr>
              <a:t>字符串</a:t>
            </a:r>
            <a:r>
              <a:rPr lang="it-IT" altLang="zh-CN" sz="2400" dirty="0">
                <a:latin typeface="Consolas" panose="020B0609020204030204" pitchFamily="49" charset="0"/>
                <a:cs typeface="Consolas" panose="020B0609020204030204" pitchFamily="49" charset="0"/>
              </a:rPr>
              <a:t>&gt;</a:t>
            </a:r>
          </a:p>
          <a:p>
            <a:pPr lvl="2"/>
            <a:r>
              <a:rPr lang="it-IT" altLang="zh-CN" sz="2000" dirty="0">
                <a:solidFill>
                  <a:srgbClr val="0070C0"/>
                </a:solidFill>
                <a:latin typeface="Consolas" panose="020B0609020204030204" pitchFamily="49" charset="0"/>
                <a:cs typeface="Consolas" panose="020B0609020204030204" pitchFamily="49" charset="0"/>
              </a:rPr>
              <a:t>#</a:t>
            </a:r>
            <a:r>
              <a:rPr lang="it-IT" altLang="zh-CN" sz="2000" dirty="0">
                <a:solidFill>
                  <a:srgbClr val="FF0000"/>
                </a:solidFill>
                <a:latin typeface="Consolas" panose="020B0609020204030204" pitchFamily="49" charset="0"/>
                <a:cs typeface="Consolas" panose="020B0609020204030204" pitchFamily="49" charset="0"/>
              </a:rPr>
              <a:t>define</a:t>
            </a:r>
            <a:r>
              <a:rPr lang="it-IT" altLang="zh-CN" sz="2000" dirty="0">
                <a:latin typeface="Consolas" panose="020B0609020204030204" pitchFamily="49" charset="0"/>
                <a:cs typeface="Consolas" panose="020B0609020204030204" pitchFamily="49" charset="0"/>
              </a:rPr>
              <a:t> sqr(x) ( </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x</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 * </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x</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cs typeface="Consolas" panose="020B0609020204030204" pitchFamily="49" charset="0"/>
            </a:endParaRPr>
          </a:p>
          <a:p>
            <a:pPr lvl="2"/>
            <a:r>
              <a:rPr lang="zh-CN" altLang="en-US" dirty="0">
                <a:cs typeface="Consolas" panose="020B0609020204030204" pitchFamily="49" charset="0"/>
              </a:rPr>
              <a:t>注意添加括号以保证替换正确性</a:t>
            </a:r>
            <a:endParaRPr lang="en-US" altLang="zh-CN" dirty="0">
              <a:cs typeface="Consolas" panose="020B0609020204030204" pitchFamily="49" charset="0"/>
            </a:endParaRPr>
          </a:p>
          <a:p>
            <a:pPr lvl="2"/>
            <a:endParaRPr lang="en-US" altLang="zh-CN" dirty="0">
              <a:cs typeface="Consolas" panose="020B0609020204030204" pitchFamily="49" charset="0"/>
            </a:endParaRPr>
          </a:p>
          <a:p>
            <a:pPr lvl="1"/>
            <a:r>
              <a:rPr lang="zh-CN" altLang="en-US" dirty="0">
                <a:latin typeface="Consolas" panose="020B0609020204030204" pitchFamily="49" charset="0"/>
                <a:cs typeface="Consolas" panose="020B0609020204030204" pitchFamily="49" charset="0"/>
              </a:rPr>
              <a:t>例：</a:t>
            </a:r>
            <a:endParaRPr lang="en-US" altLang="zh-CN" dirty="0">
              <a:latin typeface="Consolas" panose="020B0609020204030204" pitchFamily="49" charset="0"/>
              <a:cs typeface="Consolas" panose="020B0609020204030204" pitchFamily="49" charset="0"/>
            </a:endParaRPr>
          </a:p>
          <a:p>
            <a:pPr lvl="2"/>
            <a:r>
              <a:rPr lang="zh-CN" altLang="en-US" dirty="0">
                <a:ea typeface="STKaiti" panose="02010600040101010101" pitchFamily="2" charset="-122"/>
                <a:cs typeface="Consolas" panose="020B0609020204030204" pitchFamily="49" charset="0"/>
              </a:rPr>
              <a:t>宏定义</a:t>
            </a:r>
            <a:r>
              <a:rPr lang="en-US" altLang="zh-CN" dirty="0">
                <a:solidFill>
                  <a:srgbClr val="FF0000"/>
                </a:solidFill>
                <a:ea typeface="STKaiti" panose="02010600040101010101" pitchFamily="2" charset="-122"/>
                <a:cs typeface="Consolas" panose="020B0609020204030204" pitchFamily="49" charset="0"/>
              </a:rPr>
              <a:t>#define M(y) y*y+3*y</a:t>
            </a:r>
            <a:r>
              <a:rPr lang="en-US" altLang="zh-CN" dirty="0">
                <a:ea typeface="STKaiti" panose="02010600040101010101" pitchFamily="2" charset="-122"/>
                <a:cs typeface="Consolas" panose="020B0609020204030204" pitchFamily="49" charset="0"/>
              </a:rPr>
              <a:t>,</a:t>
            </a:r>
            <a:r>
              <a:rPr lang="zh-CN" altLang="en-US" dirty="0">
                <a:ea typeface="STKaiti" panose="02010600040101010101" pitchFamily="2" charset="-122"/>
                <a:cs typeface="Consolas" panose="020B0609020204030204" pitchFamily="49" charset="0"/>
              </a:rPr>
              <a:t> 则</a:t>
            </a:r>
            <a:r>
              <a:rPr lang="en-US" altLang="zh-CN" dirty="0">
                <a:ea typeface="STKaiti" panose="02010600040101010101" pitchFamily="2" charset="-122"/>
                <a:cs typeface="Consolas" panose="020B0609020204030204" pitchFamily="49" charset="0"/>
              </a:rPr>
              <a:t>M(1+1)</a:t>
            </a:r>
            <a:r>
              <a:rPr lang="zh-CN" altLang="en-US" dirty="0">
                <a:ea typeface="STKaiti" panose="02010600040101010101" pitchFamily="2" charset="-122"/>
                <a:cs typeface="Consolas" panose="020B0609020204030204" pitchFamily="49" charset="0"/>
              </a:rPr>
              <a:t>的值是？</a:t>
            </a:r>
            <a:endParaRPr lang="zh-CN" altLang="en-US" dirty="0">
              <a:solidFill>
                <a:srgbClr val="000000"/>
              </a:solidFill>
              <a:ea typeface="STKaiti" panose="02010600040101010101" pitchFamily="2" charset="-122"/>
              <a:cs typeface="Consolas" panose="020B0609020204030204" pitchFamily="49" charset="0"/>
              <a:sym typeface="Microsoft Yahei" panose="020B0503020204020204" pitchFamily="34" charset="-122"/>
            </a:endParaRPr>
          </a:p>
          <a:p>
            <a:pPr lvl="3"/>
            <a:endParaRPr lang="it-IT" altLang="zh-CN" dirty="0">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DBF92AA9-245E-5541-9EF8-0C1E05EA57CD}"/>
              </a:ext>
            </a:extLst>
          </p:cNvPr>
          <p:cNvSpPr/>
          <p:nvPr/>
        </p:nvSpPr>
        <p:spPr>
          <a:xfrm>
            <a:off x="2366553" y="5364105"/>
            <a:ext cx="4572000" cy="400110"/>
          </a:xfrm>
          <a:prstGeom prst="rect">
            <a:avLst/>
          </a:prstGeom>
        </p:spPr>
        <p:txBody>
          <a:bodyPr>
            <a:spAutoFit/>
          </a:bodyPr>
          <a:lstStyle/>
          <a:p>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M(1+1)</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1+1*1+1+3*1+1</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7</a:t>
            </a:r>
            <a:endPar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endParaRPr>
          </a:p>
        </p:txBody>
      </p:sp>
    </p:spTree>
    <p:extLst>
      <p:ext uri="{BB962C8B-B14F-4D97-AF65-F5344CB8AC3E}">
        <p14:creationId xmlns:p14="http://schemas.microsoft.com/office/powerpoint/2010/main" val="2014684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 </a:t>
            </a:r>
            <a:r>
              <a:rPr lang="en-US" altLang="zh-CN" b="0" dirty="0">
                <a:ea typeface="Microsoft YaHei" panose="020B0503020204020204" pitchFamily="34" charset="-122"/>
                <a:cs typeface="Consolas" panose="020B0609020204030204" pitchFamily="49" charset="0"/>
              </a:rPr>
              <a:t>repo</a:t>
            </a:r>
          </a:p>
          <a:p>
            <a:pPr lvl="1">
              <a:lnSpc>
                <a:spcPct val="150000"/>
              </a:lnSpc>
            </a:pPr>
            <a:r>
              <a:rPr lang="zh-CN" altLang="en-US" b="0" dirty="0">
                <a:ea typeface="Microsoft YaHei" panose="020B0503020204020204" pitchFamily="34" charset="-122"/>
                <a:cs typeface="Consolas" panose="020B0609020204030204" pitchFamily="49" charset="0"/>
              </a:rPr>
              <a:t>包含了一个项目的所有文件、文件夹，每个文件的修改、删除，</a:t>
            </a:r>
            <a:r>
              <a:rPr lang="en"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都能跟踪，以便任何时刻都可以追踪历史，或者在将来某个时刻可以“还原”</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50</a:t>
            </a:fld>
            <a:endParaRPr lang="en-US" altLang="zh-CN"/>
          </a:p>
        </p:txBody>
      </p:sp>
      <p:pic>
        <p:nvPicPr>
          <p:cNvPr id="5" name="图片 4">
            <a:extLst>
              <a:ext uri="{FF2B5EF4-FFF2-40B4-BE49-F238E27FC236}">
                <a16:creationId xmlns:a16="http://schemas.microsoft.com/office/drawing/2014/main" id="{4BE94631-039F-9748-8EA9-D349E2170967}"/>
              </a:ext>
            </a:extLst>
          </p:cNvPr>
          <p:cNvPicPr>
            <a:picLocks noChangeAspect="1"/>
          </p:cNvPicPr>
          <p:nvPr/>
        </p:nvPicPr>
        <p:blipFill rotWithShape="1">
          <a:blip r:embed="rId3"/>
          <a:srcRect b="21023"/>
          <a:stretch/>
        </p:blipFill>
        <p:spPr>
          <a:xfrm>
            <a:off x="1832958" y="4140715"/>
            <a:ext cx="5478084" cy="2602240"/>
          </a:xfrm>
          <a:prstGeom prst="rect">
            <a:avLst/>
          </a:prstGeom>
        </p:spPr>
      </p:pic>
    </p:spTree>
    <p:extLst>
      <p:ext uri="{BB962C8B-B14F-4D97-AF65-F5344CB8AC3E}">
        <p14:creationId xmlns:p14="http://schemas.microsoft.com/office/powerpoint/2010/main" val="2300518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创建仓库</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创建一个新文件夹作为你的第一个</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，在命令行中进入该文件夹，输入</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a:t>
            </a:r>
            <a:r>
              <a:rPr lang="en-US" altLang="zh-CN" b="0" dirty="0" err="1">
                <a:solidFill>
                  <a:schemeClr val="bg1">
                    <a:lumMod val="85000"/>
                  </a:schemeClr>
                </a:solidFill>
                <a:highlight>
                  <a:srgbClr val="353A44"/>
                </a:highlight>
                <a:ea typeface="Microsoft YaHei" panose="020B0503020204020204" pitchFamily="34" charset="-122"/>
                <a:cs typeface="Consolas" panose="020B0609020204030204" pitchFamily="49" charset="0"/>
              </a:rPr>
              <a:t>init</a:t>
            </a:r>
            <a:r>
              <a:rPr lang="zh-CN" altLang="en-US" b="0" dirty="0">
                <a:ea typeface="Microsoft YaHei" panose="020B0503020204020204" pitchFamily="34" charset="-122"/>
                <a:cs typeface="Consolas" panose="020B0609020204030204" pitchFamily="49" charset="0"/>
              </a:rPr>
              <a:t>，以使用</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来管理这个文件夹</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51</a:t>
            </a:fld>
            <a:endParaRPr lang="en-US" altLang="zh-CN" dirty="0"/>
          </a:p>
        </p:txBody>
      </p:sp>
      <p:pic>
        <p:nvPicPr>
          <p:cNvPr id="6" name="图片 5">
            <a:extLst>
              <a:ext uri="{FF2B5EF4-FFF2-40B4-BE49-F238E27FC236}">
                <a16:creationId xmlns:a16="http://schemas.microsoft.com/office/drawing/2014/main" id="{B8E0D831-5A25-BE4C-831A-EB327FACAA39}"/>
              </a:ext>
            </a:extLst>
          </p:cNvPr>
          <p:cNvPicPr>
            <a:picLocks noChangeAspect="1"/>
          </p:cNvPicPr>
          <p:nvPr/>
        </p:nvPicPr>
        <p:blipFill>
          <a:blip r:embed="rId3"/>
          <a:stretch>
            <a:fillRect/>
          </a:stretch>
        </p:blipFill>
        <p:spPr>
          <a:xfrm>
            <a:off x="706713" y="4180625"/>
            <a:ext cx="7730573" cy="2376264"/>
          </a:xfrm>
          <a:prstGeom prst="rect">
            <a:avLst/>
          </a:prstGeom>
        </p:spPr>
      </p:pic>
    </p:spTree>
    <p:extLst>
      <p:ext uri="{BB962C8B-B14F-4D97-AF65-F5344CB8AC3E}">
        <p14:creationId xmlns:p14="http://schemas.microsoft.com/office/powerpoint/2010/main" val="3354706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添加文件</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在这个文件夹中添加文件（例如我们写了一个空的</a:t>
            </a:r>
            <a:r>
              <a:rPr lang="en-US" altLang="zh-CN" b="0" dirty="0" err="1">
                <a:ea typeface="Microsoft YaHei" panose="020B0503020204020204" pitchFamily="34" charset="-122"/>
                <a:cs typeface="Consolas" panose="020B0609020204030204" pitchFamily="49" charset="0"/>
              </a:rPr>
              <a:t>test.py</a:t>
            </a:r>
            <a:r>
              <a:rPr lang="zh-CN" altLang="en-US" b="0" dirty="0">
                <a:ea typeface="Microsoft YaHei" panose="020B0503020204020204" pitchFamily="34" charset="-122"/>
                <a:cs typeface="Consolas" panose="020B0609020204030204" pitchFamily="49" charset="0"/>
              </a:rPr>
              <a:t>），使用</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add </a:t>
            </a:r>
            <a:r>
              <a:rPr lang="en-US" altLang="zh-CN" b="0" dirty="0" err="1">
                <a:solidFill>
                  <a:schemeClr val="bg1">
                    <a:lumMod val="85000"/>
                  </a:schemeClr>
                </a:solidFill>
                <a:highlight>
                  <a:srgbClr val="353A44"/>
                </a:highlight>
                <a:ea typeface="Microsoft YaHei" panose="020B0503020204020204" pitchFamily="34" charset="-122"/>
                <a:cs typeface="Consolas" panose="020B0609020204030204" pitchFamily="49" charset="0"/>
              </a:rPr>
              <a:t>test.py</a:t>
            </a:r>
            <a:r>
              <a:rPr lang="zh-CN" altLang="en-US" b="0" dirty="0">
                <a:ea typeface="Microsoft YaHei" panose="020B0503020204020204" pitchFamily="34" charset="-122"/>
                <a:cs typeface="Consolas" panose="020B0609020204030204" pitchFamily="49" charset="0"/>
              </a:rPr>
              <a:t>将文件到目前为止的修改放入</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的暂存区。</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52</a:t>
            </a:fld>
            <a:endParaRPr lang="en-US" altLang="zh-CN" dirty="0"/>
          </a:p>
        </p:txBody>
      </p:sp>
      <p:pic>
        <p:nvPicPr>
          <p:cNvPr id="5" name="图片 4">
            <a:extLst>
              <a:ext uri="{FF2B5EF4-FFF2-40B4-BE49-F238E27FC236}">
                <a16:creationId xmlns:a16="http://schemas.microsoft.com/office/drawing/2014/main" id="{EBF9C510-D8EE-0E4D-ADEE-25CA2FE65D59}"/>
              </a:ext>
            </a:extLst>
          </p:cNvPr>
          <p:cNvPicPr>
            <a:picLocks noChangeAspect="1"/>
          </p:cNvPicPr>
          <p:nvPr/>
        </p:nvPicPr>
        <p:blipFill>
          <a:blip r:embed="rId3"/>
          <a:stretch>
            <a:fillRect/>
          </a:stretch>
        </p:blipFill>
        <p:spPr>
          <a:xfrm>
            <a:off x="951827" y="4289597"/>
            <a:ext cx="7240345" cy="2088232"/>
          </a:xfrm>
          <a:prstGeom prst="rect">
            <a:avLst/>
          </a:prstGeom>
        </p:spPr>
      </p:pic>
    </p:spTree>
    <p:extLst>
      <p:ext uri="{BB962C8B-B14F-4D97-AF65-F5344CB8AC3E}">
        <p14:creationId xmlns:p14="http://schemas.microsoft.com/office/powerpoint/2010/main" val="1238736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记录修改</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当所有的修改都用</a:t>
            </a:r>
            <a:r>
              <a:rPr lang="en-US" altLang="zh-CN" b="0" dirty="0">
                <a:ea typeface="Microsoft YaHei" panose="020B0503020204020204" pitchFamily="34" charset="-122"/>
                <a:cs typeface="Consolas" panose="020B0609020204030204" pitchFamily="49" charset="0"/>
              </a:rPr>
              <a:t>git add</a:t>
            </a:r>
            <a:r>
              <a:rPr lang="zh-CN" altLang="en-US" b="0" dirty="0">
                <a:ea typeface="Microsoft YaHei" panose="020B0503020204020204" pitchFamily="34" charset="-122"/>
                <a:cs typeface="Consolas" panose="020B0609020204030204" pitchFamily="49" charset="0"/>
              </a:rPr>
              <a:t>加入到暂存区后，就使用</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commit –m “</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备注内容</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a:t>
            </a:r>
            <a:r>
              <a:rPr lang="zh-CN" altLang="en-US" b="0" dirty="0">
                <a:ea typeface="Microsoft YaHei" panose="020B0503020204020204" pitchFamily="34" charset="-122"/>
                <a:cs typeface="Consolas" panose="020B0609020204030204" pitchFamily="49" charset="0"/>
              </a:rPr>
              <a:t>将所有的暂存区里的修改提交至本地仓库</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53</a:t>
            </a:fld>
            <a:endParaRPr lang="en-US" altLang="zh-CN" dirty="0"/>
          </a:p>
        </p:txBody>
      </p:sp>
      <p:pic>
        <p:nvPicPr>
          <p:cNvPr id="6" name="图片 5">
            <a:extLst>
              <a:ext uri="{FF2B5EF4-FFF2-40B4-BE49-F238E27FC236}">
                <a16:creationId xmlns:a16="http://schemas.microsoft.com/office/drawing/2014/main" id="{947C45DC-6920-824C-AAF4-603011A65B86}"/>
              </a:ext>
            </a:extLst>
          </p:cNvPr>
          <p:cNvPicPr>
            <a:picLocks noChangeAspect="1"/>
          </p:cNvPicPr>
          <p:nvPr/>
        </p:nvPicPr>
        <p:blipFill>
          <a:blip r:embed="rId3"/>
          <a:stretch>
            <a:fillRect/>
          </a:stretch>
        </p:blipFill>
        <p:spPr>
          <a:xfrm>
            <a:off x="297319" y="4365104"/>
            <a:ext cx="8549361" cy="1225886"/>
          </a:xfrm>
          <a:prstGeom prst="rect">
            <a:avLst/>
          </a:prstGeom>
        </p:spPr>
      </p:pic>
    </p:spTree>
    <p:extLst>
      <p:ext uri="{BB962C8B-B14F-4D97-AF65-F5344CB8AC3E}">
        <p14:creationId xmlns:p14="http://schemas.microsoft.com/office/powerpoint/2010/main" val="38900744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为了展示</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的作用，我们在</a:t>
            </a:r>
            <a:r>
              <a:rPr lang="en-US" altLang="zh-CN" b="0" dirty="0" err="1">
                <a:ea typeface="Microsoft YaHei" panose="020B0503020204020204" pitchFamily="34" charset="-122"/>
                <a:cs typeface="Consolas" panose="020B0609020204030204" pitchFamily="49" charset="0"/>
              </a:rPr>
              <a:t>test.py</a:t>
            </a:r>
            <a:r>
              <a:rPr lang="zh-CN" altLang="en-US" b="0" dirty="0">
                <a:ea typeface="Microsoft YaHei" panose="020B0503020204020204" pitchFamily="34" charset="-122"/>
                <a:cs typeface="Consolas" panose="020B0609020204030204" pitchFamily="49" charset="0"/>
              </a:rPr>
              <a:t>中添加两行代码</a:t>
            </a:r>
            <a:endParaRPr lang="en-US" altLang="zh-CN" b="0" dirty="0">
              <a:ea typeface="Microsoft YaHei" panose="020B0503020204020204" pitchFamily="34" charset="-122"/>
              <a:cs typeface="Consolas" panose="020B0609020204030204" pitchFamily="49" charset="0"/>
            </a:endParaRPr>
          </a:p>
          <a:p>
            <a:pPr>
              <a:lnSpc>
                <a:spcPct val="150000"/>
              </a:lnSpc>
            </a:pPr>
            <a:endParaRPr lang="en-US" altLang="zh-CN" b="0" dirty="0">
              <a:ea typeface="Microsoft YaHei" panose="020B0503020204020204" pitchFamily="34" charset="-122"/>
              <a:cs typeface="Consolas" panose="020B0609020204030204" pitchFamily="49" charset="0"/>
            </a:endParaRPr>
          </a:p>
          <a:p>
            <a:pPr>
              <a:lnSpc>
                <a:spcPct val="150000"/>
              </a:lnSpc>
            </a:pPr>
            <a:r>
              <a:rPr lang="zh-CN" altLang="en-US" b="0" dirty="0">
                <a:ea typeface="Microsoft YaHei" panose="020B0503020204020204" pitchFamily="34" charset="-122"/>
                <a:cs typeface="Consolas" panose="020B0609020204030204" pitchFamily="49" charset="0"/>
              </a:rPr>
              <a:t>然后再次执行 </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add </a:t>
            </a:r>
            <a:r>
              <a:rPr lang="en-US" altLang="zh-CN" b="0" dirty="0" err="1">
                <a:solidFill>
                  <a:schemeClr val="bg1">
                    <a:lumMod val="85000"/>
                  </a:schemeClr>
                </a:solidFill>
                <a:highlight>
                  <a:srgbClr val="353A44"/>
                </a:highlight>
                <a:ea typeface="Microsoft YaHei" panose="020B0503020204020204" pitchFamily="34" charset="-122"/>
                <a:cs typeface="Consolas" panose="020B0609020204030204" pitchFamily="49" charset="0"/>
              </a:rPr>
              <a:t>test.py</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 git commit –m “…”</a:t>
            </a:r>
            <a:r>
              <a:rPr lang="zh-CN" altLang="en-US" b="0" dirty="0">
                <a:ea typeface="Microsoft YaHei" panose="020B0503020204020204" pitchFamily="34" charset="-122"/>
                <a:cs typeface="Consolas" panose="020B0609020204030204" pitchFamily="49" charset="0"/>
              </a:rPr>
              <a:t>提交更改</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54</a:t>
            </a:fld>
            <a:endParaRPr lang="en-US" altLang="zh-CN" dirty="0"/>
          </a:p>
        </p:txBody>
      </p:sp>
      <p:pic>
        <p:nvPicPr>
          <p:cNvPr id="5" name="图片 4">
            <a:extLst>
              <a:ext uri="{FF2B5EF4-FFF2-40B4-BE49-F238E27FC236}">
                <a16:creationId xmlns:a16="http://schemas.microsoft.com/office/drawing/2014/main" id="{668196CE-573A-1F4C-AD31-5B09566F684C}"/>
              </a:ext>
            </a:extLst>
          </p:cNvPr>
          <p:cNvPicPr>
            <a:picLocks noChangeAspect="1"/>
          </p:cNvPicPr>
          <p:nvPr/>
        </p:nvPicPr>
        <p:blipFill>
          <a:blip r:embed="rId3"/>
          <a:stretch>
            <a:fillRect/>
          </a:stretch>
        </p:blipFill>
        <p:spPr>
          <a:xfrm>
            <a:off x="300688" y="5373216"/>
            <a:ext cx="8542623" cy="878346"/>
          </a:xfrm>
          <a:prstGeom prst="rect">
            <a:avLst/>
          </a:prstGeom>
        </p:spPr>
      </p:pic>
      <p:sp>
        <p:nvSpPr>
          <p:cNvPr id="6" name="TextBox 5">
            <a:extLst>
              <a:ext uri="{FF2B5EF4-FFF2-40B4-BE49-F238E27FC236}">
                <a16:creationId xmlns:a16="http://schemas.microsoft.com/office/drawing/2014/main" id="{CA0976E3-6545-9540-80D8-108B8649E6A3}"/>
              </a:ext>
            </a:extLst>
          </p:cNvPr>
          <p:cNvSpPr txBox="1"/>
          <p:nvPr/>
        </p:nvSpPr>
        <p:spPr>
          <a:xfrm>
            <a:off x="2785696" y="2474893"/>
            <a:ext cx="3733714" cy="954107"/>
          </a:xfrm>
          <a:prstGeom prst="rect">
            <a:avLst/>
          </a:prstGeom>
          <a:noFill/>
        </p:spPr>
        <p:txBody>
          <a:bodyPr wrap="none" rtlCol="0">
            <a:spAutoFit/>
          </a:bodyPr>
          <a:lstStyle/>
          <a:p>
            <a:pPr marL="0" indent="0">
              <a:buNone/>
            </a:pPr>
            <a:r>
              <a:rPr lang="en-US" altLang="zh-CN" sz="2800" dirty="0">
                <a:latin typeface="Consolas" panose="020B0609020204030204" pitchFamily="49" charset="0"/>
                <a:ea typeface="微软雅黑" panose="020B0503020204020204" pitchFamily="34" charset="-122"/>
                <a:cs typeface="Consolas" panose="020B0609020204030204" pitchFamily="49" charset="0"/>
              </a:rPr>
              <a:t>import torch</a:t>
            </a:r>
          </a:p>
          <a:p>
            <a:pPr marL="0" indent="0">
              <a:buNone/>
            </a:pPr>
            <a:r>
              <a:rPr lang="en-US" altLang="zh-CN" sz="2800" dirty="0">
                <a:latin typeface="Consolas" panose="020B0609020204030204" pitchFamily="49" charset="0"/>
                <a:ea typeface="微软雅黑" panose="020B0503020204020204" pitchFamily="34" charset="-122"/>
                <a:cs typeface="Consolas" panose="020B0609020204030204" pitchFamily="49" charset="0"/>
              </a:rPr>
              <a:t>import </a:t>
            </a:r>
            <a:r>
              <a:rPr lang="en-US" altLang="zh-CN" sz="2800" dirty="0" err="1">
                <a:latin typeface="Consolas" panose="020B0609020204030204" pitchFamily="49" charset="0"/>
                <a:ea typeface="微软雅黑" panose="020B0503020204020204" pitchFamily="34" charset="-122"/>
                <a:cs typeface="Consolas" panose="020B0609020204030204" pitchFamily="49" charset="0"/>
              </a:rPr>
              <a:t>numpy</a:t>
            </a:r>
            <a:r>
              <a:rPr lang="en-US" altLang="zh-CN" sz="2800" dirty="0">
                <a:latin typeface="Consolas" panose="020B0609020204030204" pitchFamily="49" charset="0"/>
                <a:ea typeface="微软雅黑" panose="020B0503020204020204" pitchFamily="34" charset="-122"/>
                <a:cs typeface="Consolas" panose="020B0609020204030204" pitchFamily="49" charset="0"/>
              </a:rPr>
              <a:t> as np</a:t>
            </a:r>
          </a:p>
        </p:txBody>
      </p:sp>
    </p:spTree>
    <p:extLst>
      <p:ext uri="{BB962C8B-B14F-4D97-AF65-F5344CB8AC3E}">
        <p14:creationId xmlns:p14="http://schemas.microsoft.com/office/powerpoint/2010/main" val="3251784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CN" b="0" dirty="0">
                <a:ea typeface="Microsoft YaHei" panose="020B0503020204020204" pitchFamily="34" charset="-122"/>
                <a:cs typeface="Consolas" panose="020B0609020204030204" pitchFamily="49" charset="0"/>
              </a:rPr>
              <a:t>查看</a:t>
            </a:r>
            <a:r>
              <a:rPr lang="zh-CN" altLang="en-US" b="0" dirty="0">
                <a:ea typeface="Microsoft YaHei" panose="020B0503020204020204" pitchFamily="34" charset="-122"/>
                <a:cs typeface="Consolas" panose="020B0609020204030204" pitchFamily="49" charset="0"/>
              </a:rPr>
              <a:t>历史</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通过</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log</a:t>
            </a:r>
            <a:r>
              <a:rPr lang="zh-CN" altLang="en-US" b="0" dirty="0">
                <a:ea typeface="Microsoft YaHei" panose="020B0503020204020204" pitchFamily="34" charset="-122"/>
                <a:cs typeface="Consolas" panose="020B0609020204030204" pitchFamily="49" charset="0"/>
              </a:rPr>
              <a:t>，我们可以查看之前的</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记录，以及对应的</a:t>
            </a:r>
            <a:r>
              <a:rPr lang="en-US" altLang="zh-CN" b="0" dirty="0">
                <a:ea typeface="Microsoft YaHei" panose="020B0503020204020204" pitchFamily="34" charset="-122"/>
                <a:cs typeface="Consolas" panose="020B0609020204030204" pitchFamily="49" charset="0"/>
              </a:rPr>
              <a:t>sha</a:t>
            </a:r>
            <a:r>
              <a:rPr lang="zh-CN" altLang="en-US" b="0" dirty="0">
                <a:ea typeface="Microsoft YaHei" panose="020B0503020204020204" pitchFamily="34" charset="-122"/>
                <a:cs typeface="Consolas" panose="020B0609020204030204" pitchFamily="49" charset="0"/>
              </a:rPr>
              <a:t>编码</a:t>
            </a:r>
            <a:endParaRPr lang="en-US" altLang="zh-CN" b="0" dirty="0">
              <a:solidFill>
                <a:srgbClr val="F16748"/>
              </a:solidFill>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55</a:t>
            </a:fld>
            <a:endParaRPr lang="en-US" altLang="zh-CN" dirty="0"/>
          </a:p>
        </p:txBody>
      </p:sp>
      <p:pic>
        <p:nvPicPr>
          <p:cNvPr id="7" name="图片 6">
            <a:extLst>
              <a:ext uri="{FF2B5EF4-FFF2-40B4-BE49-F238E27FC236}">
                <a16:creationId xmlns:a16="http://schemas.microsoft.com/office/drawing/2014/main" id="{745DBE6E-639E-4248-A77C-0F98638F3DAB}"/>
              </a:ext>
            </a:extLst>
          </p:cNvPr>
          <p:cNvPicPr>
            <a:picLocks noChangeAspect="1"/>
          </p:cNvPicPr>
          <p:nvPr/>
        </p:nvPicPr>
        <p:blipFill>
          <a:blip r:embed="rId3"/>
          <a:stretch>
            <a:fillRect/>
          </a:stretch>
        </p:blipFill>
        <p:spPr>
          <a:xfrm>
            <a:off x="699806" y="3647662"/>
            <a:ext cx="7744387" cy="2920997"/>
          </a:xfrm>
          <a:prstGeom prst="rect">
            <a:avLst/>
          </a:prstGeom>
        </p:spPr>
      </p:pic>
    </p:spTree>
    <p:extLst>
      <p:ext uri="{BB962C8B-B14F-4D97-AF65-F5344CB8AC3E}">
        <p14:creationId xmlns:p14="http://schemas.microsoft.com/office/powerpoint/2010/main" val="2518406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a:xfrm>
            <a:off x="683568" y="1408445"/>
            <a:ext cx="8047806" cy="4749029"/>
          </a:xfrm>
        </p:spPr>
        <p:txBody>
          <a:bodyPr/>
          <a:lstStyle/>
          <a:p>
            <a:pPr>
              <a:lnSpc>
                <a:spcPct val="150000"/>
              </a:lnSpc>
            </a:pPr>
            <a:r>
              <a:rPr lang="zh-CN" altLang="en-US" b="0" dirty="0">
                <a:ea typeface="Microsoft YaHei" panose="020B0503020204020204" pitchFamily="34" charset="-122"/>
                <a:cs typeface="Consolas" panose="020B0609020204030204" pitchFamily="49" charset="0"/>
              </a:rPr>
              <a:t>查看修改</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如果想要查看某次</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相对上次的改动，可以记录下此次</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的</a:t>
            </a:r>
            <a:r>
              <a:rPr lang="en-US" altLang="zh-CN" b="0" dirty="0" err="1">
                <a:ea typeface="Microsoft YaHei" panose="020B0503020204020204" pitchFamily="34" charset="-122"/>
                <a:cs typeface="Consolas" panose="020B0609020204030204" pitchFamily="49" charset="0"/>
              </a:rPr>
              <a:t>sha</a:t>
            </a:r>
            <a:r>
              <a:rPr lang="zh-CN" altLang="en-US" b="0" dirty="0">
                <a:ea typeface="Microsoft YaHei" panose="020B0503020204020204" pitchFamily="34" charset="-122"/>
                <a:cs typeface="Consolas" panose="020B0609020204030204" pitchFamily="49" charset="0"/>
              </a:rPr>
              <a:t>编码，通过</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show </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编码</a:t>
            </a:r>
            <a:r>
              <a:rPr lang="zh-CN" altLang="en-US" b="0" dirty="0">
                <a:ea typeface="Microsoft YaHei" panose="020B0503020204020204" pitchFamily="34" charset="-122"/>
                <a:cs typeface="Consolas" panose="020B0609020204030204" pitchFamily="49" charset="0"/>
              </a:rPr>
              <a:t>来查看</a:t>
            </a:r>
            <a:endParaRPr lang="en-US" altLang="zh-CN" b="0" dirty="0">
              <a:solidFill>
                <a:srgbClr val="F16748"/>
              </a:solidFill>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56</a:t>
            </a:fld>
            <a:endParaRPr lang="en-US" altLang="zh-CN" dirty="0"/>
          </a:p>
        </p:txBody>
      </p:sp>
      <p:pic>
        <p:nvPicPr>
          <p:cNvPr id="8" name="图片 7">
            <a:extLst>
              <a:ext uri="{FF2B5EF4-FFF2-40B4-BE49-F238E27FC236}">
                <a16:creationId xmlns:a16="http://schemas.microsoft.com/office/drawing/2014/main" id="{BAA20D03-2BD4-4745-B600-B9C187F88E0F}"/>
              </a:ext>
            </a:extLst>
          </p:cNvPr>
          <p:cNvPicPr>
            <a:picLocks noChangeAspect="1"/>
          </p:cNvPicPr>
          <p:nvPr/>
        </p:nvPicPr>
        <p:blipFill>
          <a:blip r:embed="rId3"/>
          <a:stretch>
            <a:fillRect/>
          </a:stretch>
        </p:blipFill>
        <p:spPr>
          <a:xfrm>
            <a:off x="1484995" y="3782960"/>
            <a:ext cx="6174010" cy="3075040"/>
          </a:xfrm>
          <a:prstGeom prst="rect">
            <a:avLst/>
          </a:prstGeom>
        </p:spPr>
      </p:pic>
    </p:spTree>
    <p:extLst>
      <p:ext uri="{BB962C8B-B14F-4D97-AF65-F5344CB8AC3E}">
        <p14:creationId xmlns:p14="http://schemas.microsoft.com/office/powerpoint/2010/main" val="63614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a:xfrm>
            <a:off x="628650" y="1628800"/>
            <a:ext cx="7255718" cy="4749029"/>
          </a:xfrm>
        </p:spPr>
        <p:txBody>
          <a:bodyPr/>
          <a:lstStyle/>
          <a:p>
            <a:pPr>
              <a:lnSpc>
                <a:spcPct val="150000"/>
              </a:lnSpc>
            </a:pPr>
            <a:r>
              <a:rPr lang="zh-CN" altLang="en-US" b="0" dirty="0">
                <a:ea typeface="Microsoft YaHei" panose="020B0503020204020204" pitchFamily="34" charset="-122"/>
                <a:cs typeface="Consolas" panose="020B0609020204030204" pitchFamily="49" charset="0"/>
              </a:rPr>
              <a:t> 如果想要回退到某一次</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，可以使用</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 git reset</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 </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--hard sha</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编码</a:t>
            </a:r>
            <a:endPar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57</a:t>
            </a:fld>
            <a:endParaRPr lang="en-US" altLang="zh-CN" dirty="0"/>
          </a:p>
        </p:txBody>
      </p:sp>
      <p:pic>
        <p:nvPicPr>
          <p:cNvPr id="5" name="图片 4">
            <a:extLst>
              <a:ext uri="{FF2B5EF4-FFF2-40B4-BE49-F238E27FC236}">
                <a16:creationId xmlns:a16="http://schemas.microsoft.com/office/drawing/2014/main" id="{D3FE92DD-8AE4-A442-9D98-D46D71745BD8}"/>
              </a:ext>
            </a:extLst>
          </p:cNvPr>
          <p:cNvPicPr>
            <a:picLocks noChangeAspect="1"/>
          </p:cNvPicPr>
          <p:nvPr/>
        </p:nvPicPr>
        <p:blipFill>
          <a:blip r:embed="rId3"/>
          <a:stretch>
            <a:fillRect/>
          </a:stretch>
        </p:blipFill>
        <p:spPr>
          <a:xfrm>
            <a:off x="670958" y="4143995"/>
            <a:ext cx="7802083" cy="810606"/>
          </a:xfrm>
          <a:prstGeom prst="rect">
            <a:avLst/>
          </a:prstGeom>
        </p:spPr>
      </p:pic>
    </p:spTree>
    <p:extLst>
      <p:ext uri="{BB962C8B-B14F-4D97-AF65-F5344CB8AC3E}">
        <p14:creationId xmlns:p14="http://schemas.microsoft.com/office/powerpoint/2010/main" val="9266237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远程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 登陆</a:t>
            </a:r>
            <a:r>
              <a:rPr lang="en-US" altLang="zh-CN" b="0" dirty="0" err="1">
                <a:ea typeface="Microsoft YaHei" panose="020B0503020204020204" pitchFamily="34" charset="-122"/>
                <a:cs typeface="Consolas" panose="020B0609020204030204" pitchFamily="49" charset="0"/>
              </a:rPr>
              <a:t>github</a:t>
            </a:r>
            <a:r>
              <a:rPr lang="zh-CN" altLang="en-US" b="0" dirty="0">
                <a:ea typeface="Microsoft YaHei" panose="020B0503020204020204" pitchFamily="34" charset="-122"/>
                <a:cs typeface="Consolas" panose="020B0609020204030204" pitchFamily="49" charset="0"/>
              </a:rPr>
              <a:t>后，在左侧可以创建新</a:t>
            </a:r>
            <a:r>
              <a:rPr lang="en-US" altLang="zh-CN" b="0" dirty="0">
                <a:ea typeface="Microsoft YaHei" panose="020B0503020204020204" pitchFamily="34" charset="-122"/>
                <a:cs typeface="Consolas" panose="020B0609020204030204" pitchFamily="49" charset="0"/>
              </a:rPr>
              <a:t>repo</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58</a:t>
            </a:fld>
            <a:endParaRPr lang="en-US" altLang="zh-CN"/>
          </a:p>
        </p:txBody>
      </p:sp>
      <p:pic>
        <p:nvPicPr>
          <p:cNvPr id="6" name="图片 5">
            <a:extLst>
              <a:ext uri="{FF2B5EF4-FFF2-40B4-BE49-F238E27FC236}">
                <a16:creationId xmlns:a16="http://schemas.microsoft.com/office/drawing/2014/main" id="{A99092A4-1DDD-9F47-9DB5-5AE07F940FB0}"/>
              </a:ext>
            </a:extLst>
          </p:cNvPr>
          <p:cNvPicPr>
            <a:picLocks noChangeAspect="1"/>
          </p:cNvPicPr>
          <p:nvPr/>
        </p:nvPicPr>
        <p:blipFill>
          <a:blip r:embed="rId3"/>
          <a:stretch>
            <a:fillRect/>
          </a:stretch>
        </p:blipFill>
        <p:spPr>
          <a:xfrm>
            <a:off x="2222302" y="3429000"/>
            <a:ext cx="4521200" cy="2184400"/>
          </a:xfrm>
          <a:prstGeom prst="rect">
            <a:avLst/>
          </a:prstGeom>
        </p:spPr>
      </p:pic>
    </p:spTree>
    <p:extLst>
      <p:ext uri="{BB962C8B-B14F-4D97-AF65-F5344CB8AC3E}">
        <p14:creationId xmlns:p14="http://schemas.microsoft.com/office/powerpoint/2010/main" val="3402217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远程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 登陆</a:t>
            </a:r>
            <a:r>
              <a:rPr lang="en-US" altLang="zh-CN" b="0" dirty="0" err="1">
                <a:ea typeface="Microsoft YaHei" panose="020B0503020204020204" pitchFamily="34" charset="-122"/>
                <a:cs typeface="Consolas" panose="020B0609020204030204" pitchFamily="49" charset="0"/>
              </a:rPr>
              <a:t>github</a:t>
            </a:r>
            <a:r>
              <a:rPr lang="zh-CN" altLang="en-US" b="0" dirty="0">
                <a:ea typeface="Microsoft YaHei" panose="020B0503020204020204" pitchFamily="34" charset="-122"/>
                <a:cs typeface="Consolas" panose="020B0609020204030204" pitchFamily="49" charset="0"/>
              </a:rPr>
              <a:t>后，在左侧可以创建新</a:t>
            </a:r>
            <a:r>
              <a:rPr lang="en-US" altLang="zh-CN" b="0" dirty="0">
                <a:ea typeface="Microsoft YaHei" panose="020B0503020204020204" pitchFamily="34" charset="-122"/>
                <a:cs typeface="Consolas" panose="020B0609020204030204" pitchFamily="49" charset="0"/>
              </a:rPr>
              <a:t>repo</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59</a:t>
            </a:fld>
            <a:endParaRPr lang="en-US" altLang="zh-CN"/>
          </a:p>
        </p:txBody>
      </p:sp>
      <p:pic>
        <p:nvPicPr>
          <p:cNvPr id="7" name="图片 6">
            <a:extLst>
              <a:ext uri="{FF2B5EF4-FFF2-40B4-BE49-F238E27FC236}">
                <a16:creationId xmlns:a16="http://schemas.microsoft.com/office/drawing/2014/main" id="{A04B6CD4-210E-754D-9CA0-8AAFDEF4BD4E}"/>
              </a:ext>
            </a:extLst>
          </p:cNvPr>
          <p:cNvPicPr>
            <a:picLocks noChangeAspect="1"/>
          </p:cNvPicPr>
          <p:nvPr/>
        </p:nvPicPr>
        <p:blipFill>
          <a:blip r:embed="rId3"/>
          <a:stretch>
            <a:fillRect/>
          </a:stretch>
        </p:blipFill>
        <p:spPr>
          <a:xfrm>
            <a:off x="235416" y="2705584"/>
            <a:ext cx="8494971" cy="3672245"/>
          </a:xfrm>
          <a:prstGeom prst="rect">
            <a:avLst/>
          </a:prstGeom>
        </p:spPr>
      </p:pic>
    </p:spTree>
    <p:extLst>
      <p:ext uri="{BB962C8B-B14F-4D97-AF65-F5344CB8AC3E}">
        <p14:creationId xmlns:p14="http://schemas.microsoft.com/office/powerpoint/2010/main" val="38803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C6DD7-D38C-4433-8693-E7E0C7F07283}"/>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022534A8-8305-47F0-82E9-902D125FFFE9}"/>
              </a:ext>
            </a:extLst>
          </p:cNvPr>
          <p:cNvSpPr>
            <a:spLocks noGrp="1"/>
          </p:cNvSpPr>
          <p:nvPr>
            <p:ph idx="1"/>
          </p:nvPr>
        </p:nvSpPr>
        <p:spPr/>
        <p:txBody>
          <a:bodyPr/>
          <a:lstStyle/>
          <a:p>
            <a:r>
              <a:rPr lang="zh-CN" altLang="en-US" dirty="0"/>
              <a:t>宏定义的使用</a:t>
            </a:r>
            <a:endParaRPr lang="en-US" altLang="zh-CN" dirty="0"/>
          </a:p>
          <a:p>
            <a:pPr lvl="1"/>
            <a:r>
              <a:rPr lang="en-US" altLang="zh-CN" dirty="0"/>
              <a:t>#include</a:t>
            </a:r>
            <a:r>
              <a:rPr lang="zh-CN" altLang="en-US" dirty="0"/>
              <a:t> 直接复制头文件内容</a:t>
            </a:r>
            <a:endParaRPr lang="en-US" altLang="zh-CN" dirty="0"/>
          </a:p>
          <a:p>
            <a:pPr lvl="1"/>
            <a:r>
              <a:rPr lang="zh-CN" altLang="en-US" dirty="0"/>
              <a:t>宏定义可以用于防止头文件被重复包含</a:t>
            </a:r>
            <a:endParaRPr lang="en-US" altLang="zh-CN" dirty="0"/>
          </a:p>
          <a:p>
            <a:pPr lvl="1"/>
            <a:r>
              <a:rPr lang="en-US" altLang="zh-CN" dirty="0"/>
              <a:t>#ifndef</a:t>
            </a:r>
          </a:p>
          <a:p>
            <a:pPr lvl="1"/>
            <a:endParaRPr lang="en-US" altLang="zh-CN" dirty="0"/>
          </a:p>
          <a:p>
            <a:pPr lvl="1"/>
            <a:endParaRPr lang="en-US" altLang="zh-CN" dirty="0"/>
          </a:p>
          <a:p>
            <a:pPr lvl="1"/>
            <a:endParaRPr lang="en-US" altLang="zh-CN" dirty="0"/>
          </a:p>
          <a:p>
            <a:pPr lvl="1"/>
            <a:endParaRPr lang="en-US" altLang="zh-CN" dirty="0"/>
          </a:p>
          <a:p>
            <a:pPr lvl="1"/>
            <a:r>
              <a:rPr lang="en-US" altLang="zh-CN" dirty="0"/>
              <a:t>#pragma once</a:t>
            </a:r>
          </a:p>
          <a:p>
            <a:pPr lvl="1"/>
            <a:endParaRPr lang="zh-CN" altLang="en-US" dirty="0"/>
          </a:p>
        </p:txBody>
      </p:sp>
      <p:sp>
        <p:nvSpPr>
          <p:cNvPr id="5" name="文本框 4">
            <a:extLst>
              <a:ext uri="{FF2B5EF4-FFF2-40B4-BE49-F238E27FC236}">
                <a16:creationId xmlns:a16="http://schemas.microsoft.com/office/drawing/2014/main" id="{4AC64325-DC1D-4244-A530-956EF8D8C6F7}"/>
              </a:ext>
            </a:extLst>
          </p:cNvPr>
          <p:cNvSpPr txBox="1"/>
          <p:nvPr/>
        </p:nvSpPr>
        <p:spPr>
          <a:xfrm>
            <a:off x="2699792" y="3140968"/>
            <a:ext cx="4505250" cy="1569660"/>
          </a:xfrm>
          <a:prstGeom prst="rect">
            <a:avLst/>
          </a:prstGeom>
          <a:noFill/>
        </p:spPr>
        <p:txBody>
          <a:bodyPr wrap="square" rtlCol="0">
            <a:spAutoFit/>
          </a:bodyPr>
          <a:lstStyle/>
          <a:p>
            <a:r>
              <a:rPr lang="en-US" altLang="zh-CN" sz="2400" dirty="0">
                <a:solidFill>
                  <a:srgbClr val="FF0000"/>
                </a:solidFill>
                <a:latin typeface="Consolas" panose="020B0609020204030204" pitchFamily="49" charset="0"/>
                <a:cs typeface="Consolas" panose="020B0609020204030204" pitchFamily="49" charset="0"/>
              </a:rPr>
              <a:t>#</a:t>
            </a:r>
            <a:r>
              <a:rPr lang="en-US" altLang="zh-CN" sz="2400" dirty="0" err="1">
                <a:solidFill>
                  <a:srgbClr val="FF0000"/>
                </a:solidFill>
                <a:latin typeface="Consolas" panose="020B0609020204030204" pitchFamily="49" charset="0"/>
                <a:cs typeface="Consolas" panose="020B0609020204030204" pitchFamily="49" charset="0"/>
              </a:rPr>
              <a:t>ifndef</a:t>
            </a:r>
            <a:r>
              <a:rPr lang="en-US" altLang="zh-CN" sz="2400" dirty="0">
                <a:solidFill>
                  <a:srgbClr val="FF0000"/>
                </a:solidFill>
                <a:latin typeface="Consolas" panose="020B0609020204030204" pitchFamily="49" charset="0"/>
                <a:cs typeface="Consolas" panose="020B0609020204030204" pitchFamily="49" charset="0"/>
              </a:rPr>
              <a:t> __BODYDEF_H__</a:t>
            </a:r>
          </a:p>
          <a:p>
            <a:r>
              <a:rPr lang="en-US" altLang="zh-CN" sz="2400" dirty="0">
                <a:solidFill>
                  <a:srgbClr val="FF0000"/>
                </a:solidFill>
                <a:latin typeface="Consolas" panose="020B0609020204030204" pitchFamily="49" charset="0"/>
                <a:cs typeface="Consolas" panose="020B0609020204030204" pitchFamily="49" charset="0"/>
              </a:rPr>
              <a:t>#define __BODYDEF_H__ </a:t>
            </a:r>
          </a:p>
          <a:p>
            <a:r>
              <a:rPr lang="en-US" altLang="zh-CN" sz="2400" dirty="0">
                <a:latin typeface="Consolas" panose="020B0609020204030204" pitchFamily="49" charset="0"/>
                <a:cs typeface="Consolas" panose="020B0609020204030204" pitchFamily="49" charset="0"/>
              </a:rPr>
              <a:t> // </a:t>
            </a:r>
            <a:r>
              <a:rPr lang="zh-CN" altLang="en-US" sz="2400" dirty="0">
                <a:latin typeface="Consolas" panose="020B0609020204030204" pitchFamily="49" charset="0"/>
                <a:cs typeface="Consolas" panose="020B0609020204030204" pitchFamily="49" charset="0"/>
              </a:rPr>
              <a:t>头文件内容 </a:t>
            </a:r>
          </a:p>
          <a:p>
            <a:r>
              <a:rPr lang="en-US" altLang="zh-CN" sz="2400" dirty="0">
                <a:solidFill>
                  <a:srgbClr val="0070C0"/>
                </a:solidFill>
                <a:latin typeface="Consolas" panose="020B0609020204030204" pitchFamily="49" charset="0"/>
                <a:cs typeface="Consolas" panose="020B0609020204030204" pitchFamily="49" charset="0"/>
              </a:rPr>
              <a:t>#</a:t>
            </a:r>
            <a:r>
              <a:rPr lang="en-US" altLang="zh-CN" sz="2400" dirty="0" err="1">
                <a:solidFill>
                  <a:srgbClr val="FF0000"/>
                </a:solidFill>
                <a:latin typeface="Consolas" panose="020B0609020204030204" pitchFamily="49" charset="0"/>
                <a:cs typeface="Consolas" panose="020B0609020204030204" pitchFamily="49" charset="0"/>
              </a:rPr>
              <a:t>endif</a:t>
            </a:r>
            <a:endParaRPr lang="en-US" altLang="zh-CN" sz="24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7025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远程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微软雅黑" panose="020B0503020204020204" pitchFamily="34" charset="-122"/>
              </a:rPr>
              <a:t>打开电脑命令行，创建文件夹，进入后按照</a:t>
            </a:r>
            <a:r>
              <a:rPr lang="en-US" altLang="zh-CN" b="0" dirty="0" err="1">
                <a:ea typeface="微软雅黑" panose="020B0503020204020204" pitchFamily="34" charset="-122"/>
              </a:rPr>
              <a:t>github</a:t>
            </a:r>
            <a:r>
              <a:rPr lang="zh-CN" altLang="en-US" b="0" dirty="0">
                <a:ea typeface="微软雅黑" panose="020B0503020204020204" pitchFamily="34" charset="-122"/>
              </a:rPr>
              <a:t>的提示进行输入</a:t>
            </a:r>
            <a:endParaRPr lang="en-US" altLang="zh-CN" sz="1600" b="0" dirty="0">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60</a:t>
            </a:fld>
            <a:endParaRPr lang="en-US" altLang="zh-CN"/>
          </a:p>
        </p:txBody>
      </p:sp>
      <p:sp>
        <p:nvSpPr>
          <p:cNvPr id="11" name="文本框 10">
            <a:extLst>
              <a:ext uri="{FF2B5EF4-FFF2-40B4-BE49-F238E27FC236}">
                <a16:creationId xmlns:a16="http://schemas.microsoft.com/office/drawing/2014/main" id="{3BC27F1C-E61E-E846-A52F-92501F8B70FA}"/>
              </a:ext>
            </a:extLst>
          </p:cNvPr>
          <p:cNvSpPr txBox="1"/>
          <p:nvPr/>
        </p:nvSpPr>
        <p:spPr>
          <a:xfrm>
            <a:off x="628650" y="5527469"/>
            <a:ext cx="6576096" cy="1200329"/>
          </a:xfrm>
          <a:prstGeom prst="rect">
            <a:avLst/>
          </a:prstGeom>
          <a:noFill/>
        </p:spPr>
        <p:txBody>
          <a:bodyPr wrap="none" rtlCol="0">
            <a:spAutoFit/>
          </a:bodyPr>
          <a:lstStyle/>
          <a:p>
            <a:r>
              <a:rPr kumimoji="1" lang="zh-CN" altLang="en-US" sz="2400" b="1" dirty="0">
                <a:solidFill>
                  <a:srgbClr val="003366"/>
                </a:solidFill>
              </a:rPr>
              <a:t>注：你可能需要先进行本地的</a:t>
            </a:r>
            <a:r>
              <a:rPr kumimoji="1" lang="en-US" altLang="zh-CN" sz="2400" b="1" dirty="0">
                <a:solidFill>
                  <a:srgbClr val="003366"/>
                </a:solidFill>
              </a:rPr>
              <a:t>git</a:t>
            </a:r>
            <a:r>
              <a:rPr kumimoji="1" lang="zh-CN" altLang="en-US" sz="2400" b="1" dirty="0">
                <a:solidFill>
                  <a:srgbClr val="003366"/>
                </a:solidFill>
              </a:rPr>
              <a:t>配置</a:t>
            </a:r>
            <a:endParaRPr kumimoji="1" lang="en-US" altLang="zh-CN" sz="2400" b="1" dirty="0">
              <a:solidFill>
                <a:srgbClr val="003366"/>
              </a:solidFill>
            </a:endParaRPr>
          </a:p>
          <a:p>
            <a:r>
              <a:rPr kumimoji="1" lang="en" altLang="zh-CN" sz="2400" b="1" dirty="0">
                <a:solidFill>
                  <a:srgbClr val="003366"/>
                </a:solidFill>
              </a:rPr>
              <a:t>git config --global </a:t>
            </a:r>
            <a:r>
              <a:rPr kumimoji="1" lang="en" altLang="zh-CN" sz="2400" b="1" dirty="0" err="1">
                <a:solidFill>
                  <a:srgbClr val="003366"/>
                </a:solidFill>
              </a:rPr>
              <a:t>user.email</a:t>
            </a:r>
            <a:r>
              <a:rPr kumimoji="1" lang="en" altLang="zh-CN" sz="2400" b="1" dirty="0">
                <a:solidFill>
                  <a:srgbClr val="003366"/>
                </a:solidFill>
              </a:rPr>
              <a:t> "</a:t>
            </a:r>
            <a:r>
              <a:rPr kumimoji="1" lang="en" altLang="zh-CN" sz="2400" b="1" dirty="0" err="1">
                <a:solidFill>
                  <a:srgbClr val="003366"/>
                </a:solidFill>
              </a:rPr>
              <a:t>you@example.com</a:t>
            </a:r>
            <a:r>
              <a:rPr kumimoji="1" lang="en" altLang="zh-CN" sz="2400" b="1" dirty="0">
                <a:solidFill>
                  <a:srgbClr val="003366"/>
                </a:solidFill>
              </a:rPr>
              <a:t>"</a:t>
            </a:r>
          </a:p>
          <a:p>
            <a:r>
              <a:rPr kumimoji="1" lang="en" altLang="zh-CN" sz="2400" b="1" dirty="0">
                <a:solidFill>
                  <a:srgbClr val="003366"/>
                </a:solidFill>
              </a:rPr>
              <a:t>git config --global </a:t>
            </a:r>
            <a:r>
              <a:rPr kumimoji="1" lang="en" altLang="zh-CN" sz="2400" b="1" dirty="0" err="1">
                <a:solidFill>
                  <a:srgbClr val="003366"/>
                </a:solidFill>
              </a:rPr>
              <a:t>user.name</a:t>
            </a:r>
            <a:r>
              <a:rPr kumimoji="1" lang="en" altLang="zh-CN" sz="2400" b="1" dirty="0">
                <a:solidFill>
                  <a:srgbClr val="003366"/>
                </a:solidFill>
              </a:rPr>
              <a:t> "Your Name"</a:t>
            </a:r>
          </a:p>
        </p:txBody>
      </p:sp>
      <p:pic>
        <p:nvPicPr>
          <p:cNvPr id="13" name="图片 12">
            <a:extLst>
              <a:ext uri="{FF2B5EF4-FFF2-40B4-BE49-F238E27FC236}">
                <a16:creationId xmlns:a16="http://schemas.microsoft.com/office/drawing/2014/main" id="{9BBB8428-A65E-C14A-8496-7D2F6B1EB8FD}"/>
              </a:ext>
            </a:extLst>
          </p:cNvPr>
          <p:cNvPicPr>
            <a:picLocks noChangeAspect="1"/>
          </p:cNvPicPr>
          <p:nvPr/>
        </p:nvPicPr>
        <p:blipFill>
          <a:blip r:embed="rId3"/>
          <a:stretch>
            <a:fillRect/>
          </a:stretch>
        </p:blipFill>
        <p:spPr>
          <a:xfrm>
            <a:off x="235496" y="3210595"/>
            <a:ext cx="8673008" cy="2090016"/>
          </a:xfrm>
          <a:prstGeom prst="rect">
            <a:avLst/>
          </a:prstGeom>
        </p:spPr>
      </p:pic>
    </p:spTree>
    <p:extLst>
      <p:ext uri="{BB962C8B-B14F-4D97-AF65-F5344CB8AC3E}">
        <p14:creationId xmlns:p14="http://schemas.microsoft.com/office/powerpoint/2010/main" val="375995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远程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现在，你有了你的第一个</a:t>
            </a:r>
            <a:r>
              <a:rPr lang="en-US" altLang="zh-CN" b="0" dirty="0" err="1">
                <a:ea typeface="Microsoft YaHei" panose="020B0503020204020204" pitchFamily="34" charset="-122"/>
                <a:cs typeface="Consolas" panose="020B0609020204030204" pitchFamily="49" charset="0"/>
              </a:rPr>
              <a:t>github</a:t>
            </a:r>
            <a:r>
              <a:rPr lang="en-US" altLang="zh-CN" b="0" dirty="0">
                <a:ea typeface="Microsoft YaHei" panose="020B0503020204020204" pitchFamily="34" charset="-122"/>
                <a:cs typeface="Consolas" panose="020B0609020204030204" pitchFamily="49" charset="0"/>
              </a:rPr>
              <a:t> repository!</a:t>
            </a:r>
            <a:r>
              <a:rPr lang="zh-CN" altLang="en-US" b="0" dirty="0">
                <a:ea typeface="Microsoft YaHei" panose="020B0503020204020204" pitchFamily="34" charset="-122"/>
                <a:cs typeface="Consolas" panose="020B0609020204030204" pitchFamily="49" charset="0"/>
              </a:rPr>
              <a:t> 开始和同学合作工作吧！</a:t>
            </a:r>
            <a:endParaRPr lang="en-US" altLang="zh-CN" sz="1600"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61</a:t>
            </a:fld>
            <a:endParaRPr lang="en-US" altLang="zh-CN"/>
          </a:p>
        </p:txBody>
      </p:sp>
      <p:pic>
        <p:nvPicPr>
          <p:cNvPr id="7" name="图片 6">
            <a:extLst>
              <a:ext uri="{FF2B5EF4-FFF2-40B4-BE49-F238E27FC236}">
                <a16:creationId xmlns:a16="http://schemas.microsoft.com/office/drawing/2014/main" id="{1B6B762D-FE07-F640-9AE8-7D43C394F231}"/>
              </a:ext>
            </a:extLst>
          </p:cNvPr>
          <p:cNvPicPr>
            <a:picLocks noChangeAspect="1"/>
          </p:cNvPicPr>
          <p:nvPr/>
        </p:nvPicPr>
        <p:blipFill>
          <a:blip r:embed="rId3"/>
          <a:stretch>
            <a:fillRect/>
          </a:stretch>
        </p:blipFill>
        <p:spPr>
          <a:xfrm>
            <a:off x="1778329" y="2968531"/>
            <a:ext cx="5409145" cy="3889469"/>
          </a:xfrm>
          <a:prstGeom prst="rect">
            <a:avLst/>
          </a:prstGeom>
        </p:spPr>
      </p:pic>
    </p:spTree>
    <p:extLst>
      <p:ext uri="{BB962C8B-B14F-4D97-AF65-F5344CB8AC3E}">
        <p14:creationId xmlns:p14="http://schemas.microsoft.com/office/powerpoint/2010/main" val="74840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en-US" altLang="zh-CN" dirty="0"/>
              <a:t>Git</a:t>
            </a:r>
            <a:r>
              <a:rPr kumimoji="1" lang="zh-CN" altLang="en-US" dirty="0"/>
              <a:t>常用命令</a:t>
            </a:r>
          </a:p>
        </p:txBody>
      </p:sp>
      <p:sp>
        <p:nvSpPr>
          <p:cNvPr id="3" name="内容占位符 2"/>
          <p:cNvSpPr>
            <a:spLocks noGrp="1"/>
          </p:cNvSpPr>
          <p:nvPr>
            <p:ph idx="1"/>
          </p:nvPr>
        </p:nvSpPr>
        <p:spPr/>
        <p:txBody>
          <a:bodyPr/>
          <a:lstStyle/>
          <a:p>
            <a:pPr>
              <a:lnSpc>
                <a:spcPct val="150000"/>
              </a:lnSpc>
            </a:pPr>
            <a:r>
              <a:rPr lang="en-US" altLang="zh-CN" b="0" dirty="0">
                <a:ea typeface="Microsoft YaHei" panose="020B0503020204020204" pitchFamily="34" charset="-122"/>
                <a:cs typeface="Consolas" panose="020B0609020204030204" pitchFamily="49" charset="0"/>
              </a:rPr>
              <a:t>git </a:t>
            </a:r>
            <a:r>
              <a:rPr lang="en-US" altLang="zh-CN" b="0" dirty="0" err="1">
                <a:ea typeface="Microsoft YaHei" panose="020B0503020204020204" pitchFamily="34" charset="-122"/>
                <a:cs typeface="Consolas" panose="020B0609020204030204" pitchFamily="49" charset="0"/>
              </a:rPr>
              <a:t>init</a:t>
            </a:r>
            <a:r>
              <a:rPr lang="en-US" altLang="zh-CN" b="0" dirty="0">
                <a:ea typeface="Microsoft YaHei" panose="020B0503020204020204" pitchFamily="34" charset="-122"/>
                <a:cs typeface="Consolas" panose="020B0609020204030204" pitchFamily="49" charset="0"/>
              </a:rPr>
              <a:t>:</a:t>
            </a:r>
            <a:r>
              <a:rPr lang="zh-CN" altLang="en-US" b="0" dirty="0">
                <a:ea typeface="Microsoft YaHei" panose="020B0503020204020204" pitchFamily="34" charset="-122"/>
                <a:cs typeface="Consolas" panose="020B0609020204030204" pitchFamily="49" charset="0"/>
              </a:rPr>
              <a:t> 把当前文件夹作为一个全新的</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 </a:t>
            </a:r>
            <a:r>
              <a:rPr lang="en-US" altLang="zh-CN" b="0" dirty="0">
                <a:ea typeface="Microsoft YaHei" panose="020B0503020204020204" pitchFamily="34" charset="-122"/>
                <a:cs typeface="Consolas" panose="020B0609020204030204" pitchFamily="49" charset="0"/>
              </a:rPr>
              <a:t>repo</a:t>
            </a:r>
          </a:p>
          <a:p>
            <a:pPr>
              <a:lnSpc>
                <a:spcPct val="150000"/>
              </a:lnSpc>
            </a:pPr>
            <a:r>
              <a:rPr lang="en-US" altLang="zh-CN" b="0" dirty="0">
                <a:ea typeface="Microsoft YaHei" panose="020B0503020204020204" pitchFamily="34" charset="-122"/>
                <a:cs typeface="Consolas" panose="020B0609020204030204" pitchFamily="49" charset="0"/>
              </a:rPr>
              <a:t>git add</a:t>
            </a:r>
            <a:r>
              <a:rPr lang="zh-CN" altLang="en-US" b="0" dirty="0">
                <a:ea typeface="Microsoft YaHei" panose="020B0503020204020204" pitchFamily="34" charset="-122"/>
                <a:cs typeface="Consolas" panose="020B0609020204030204" pitchFamily="49" charset="0"/>
              </a:rPr>
              <a:t> </a:t>
            </a:r>
            <a:r>
              <a:rPr lang="en-US" altLang="zh-CN" b="0" dirty="0">
                <a:ea typeface="Microsoft YaHei" panose="020B0503020204020204" pitchFamily="34" charset="-122"/>
                <a:cs typeface="Consolas" panose="020B0609020204030204" pitchFamily="49" charset="0"/>
              </a:rPr>
              <a:t>filename:</a:t>
            </a:r>
            <a:r>
              <a:rPr lang="zh-CN" altLang="en-US" b="0" dirty="0">
                <a:ea typeface="Microsoft YaHei" panose="020B0503020204020204" pitchFamily="34" charset="-122"/>
                <a:cs typeface="Consolas" panose="020B0609020204030204" pitchFamily="49" charset="0"/>
              </a:rPr>
              <a:t> 当你修改了</a:t>
            </a:r>
            <a:r>
              <a:rPr lang="en-US" altLang="zh-CN" b="0" dirty="0">
                <a:ea typeface="Microsoft YaHei" panose="020B0503020204020204" pitchFamily="34" charset="-122"/>
                <a:cs typeface="Consolas" panose="020B0609020204030204" pitchFamily="49" charset="0"/>
              </a:rPr>
              <a:t>filename</a:t>
            </a:r>
            <a:r>
              <a:rPr lang="zh-CN" altLang="en-US" b="0" dirty="0">
                <a:ea typeface="Microsoft YaHei" panose="020B0503020204020204" pitchFamily="34" charset="-122"/>
                <a:cs typeface="Consolas" panose="020B0609020204030204" pitchFamily="49" charset="0"/>
              </a:rPr>
              <a:t>这个文件，通过这条命令可以把修改暂存，以供之后</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提交</a:t>
            </a:r>
            <a:endParaRPr lang="en-US" altLang="zh-CN" b="0" dirty="0">
              <a:ea typeface="Microsoft YaHei" panose="020B0503020204020204" pitchFamily="34" charset="-122"/>
              <a:cs typeface="Consolas" panose="020B0609020204030204" pitchFamily="49" charset="0"/>
            </a:endParaRPr>
          </a:p>
          <a:p>
            <a:pPr>
              <a:lnSpc>
                <a:spcPct val="150000"/>
              </a:lnSpc>
            </a:pPr>
            <a:r>
              <a:rPr lang="en-US" altLang="zh-CN" b="0" dirty="0">
                <a:ea typeface="Microsoft YaHei" panose="020B0503020204020204" pitchFamily="34" charset="-122"/>
                <a:cs typeface="Consolas" panose="020B0609020204030204" pitchFamily="49" charset="0"/>
              </a:rPr>
              <a:t>git commit:</a:t>
            </a:r>
            <a:r>
              <a:rPr lang="zh-CN" altLang="en-US" b="0" dirty="0">
                <a:ea typeface="Microsoft YaHei" panose="020B0503020204020204" pitchFamily="34" charset="-122"/>
                <a:cs typeface="Consolas" panose="020B0609020204030204" pitchFamily="49" charset="0"/>
              </a:rPr>
              <a:t> 把通过</a:t>
            </a:r>
            <a:r>
              <a:rPr lang="en-US" altLang="zh-CN" b="0" dirty="0">
                <a:ea typeface="Microsoft YaHei" panose="020B0503020204020204" pitchFamily="34" charset="-122"/>
                <a:cs typeface="Consolas" panose="020B0609020204030204" pitchFamily="49" charset="0"/>
              </a:rPr>
              <a:t>git add</a:t>
            </a:r>
            <a:r>
              <a:rPr lang="zh-CN" altLang="en-US" b="0" dirty="0">
                <a:ea typeface="Microsoft YaHei" panose="020B0503020204020204" pitchFamily="34" charset="-122"/>
                <a:cs typeface="Consolas" panose="020B0609020204030204" pitchFamily="49" charset="0"/>
              </a:rPr>
              <a:t>放到暂存区里的所有修改提交到本地</a:t>
            </a:r>
            <a:r>
              <a:rPr lang="en-US" altLang="zh-CN" b="0" dirty="0">
                <a:ea typeface="Microsoft YaHei" panose="020B0503020204020204" pitchFamily="34" charset="-122"/>
                <a:cs typeface="Consolas" panose="020B0609020204030204" pitchFamily="49" charset="0"/>
              </a:rPr>
              <a:t>repo</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62</a:t>
            </a:fld>
            <a:endParaRPr lang="en-US" altLang="zh-CN"/>
          </a:p>
        </p:txBody>
      </p:sp>
    </p:spTree>
    <p:extLst>
      <p:ext uri="{BB962C8B-B14F-4D97-AF65-F5344CB8AC3E}">
        <p14:creationId xmlns:p14="http://schemas.microsoft.com/office/powerpoint/2010/main" val="8197717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en-US" altLang="zh-CN" dirty="0">
                <a:solidFill>
                  <a:srgbClr val="003366"/>
                </a:solidFill>
              </a:rPr>
              <a:t>Git</a:t>
            </a:r>
            <a:r>
              <a:rPr kumimoji="1" lang="zh-CN" altLang="en-US" dirty="0">
                <a:solidFill>
                  <a:srgbClr val="003366"/>
                </a:solidFill>
              </a:rPr>
              <a:t>常用命令</a:t>
            </a:r>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0" dirty="0">
                <a:ea typeface="Microsoft YaHei" panose="020B0503020204020204" pitchFamily="34" charset="-122"/>
                <a:cs typeface="Consolas" panose="020B0609020204030204" pitchFamily="49" charset="0"/>
              </a:rPr>
              <a:t>git push: </a:t>
            </a:r>
            <a:r>
              <a:rPr lang="zh-CN" altLang="en-US" b="0" dirty="0">
                <a:ea typeface="Microsoft YaHei" panose="020B0503020204020204" pitchFamily="34" charset="-122"/>
                <a:cs typeface="Consolas" panose="020B0609020204030204" pitchFamily="49" charset="0"/>
              </a:rPr>
              <a:t>把本地</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的所有修改推送到远程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（推送到</a:t>
            </a:r>
            <a:r>
              <a:rPr lang="en-US" altLang="zh-CN" b="0" dirty="0" err="1">
                <a:ea typeface="Microsoft YaHei" panose="020B0503020204020204" pitchFamily="34" charset="-122"/>
                <a:cs typeface="Consolas" panose="020B0609020204030204" pitchFamily="49" charset="0"/>
              </a:rPr>
              <a:t>github</a:t>
            </a:r>
            <a:r>
              <a:rPr lang="zh-CN" altLang="en-US" b="0" dirty="0">
                <a:ea typeface="Microsoft YaHei" panose="020B0503020204020204" pitchFamily="34" charset="-122"/>
                <a:cs typeface="Consolas" panose="020B0609020204030204" pitchFamily="49" charset="0"/>
              </a:rPr>
              <a:t>上）</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pull: </a:t>
            </a:r>
            <a:r>
              <a:rPr lang="zh-CN" altLang="en" b="0" dirty="0">
                <a:ea typeface="Microsoft YaHei" panose="020B0503020204020204" pitchFamily="34" charset="-122"/>
                <a:cs typeface="Consolas" panose="020B0609020204030204" pitchFamily="49" charset="0"/>
              </a:rPr>
              <a:t>把</a:t>
            </a:r>
            <a:r>
              <a:rPr lang="zh-CN" altLang="en-US" b="0" dirty="0">
                <a:ea typeface="Microsoft YaHei" panose="020B0503020204020204" pitchFamily="34" charset="-122"/>
                <a:cs typeface="Consolas" panose="020B0609020204030204" pitchFamily="49" charset="0"/>
              </a:rPr>
              <a:t>远程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同步到本地</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status: </a:t>
            </a:r>
            <a:r>
              <a:rPr lang="zh-CN" altLang="en-US" b="0" dirty="0">
                <a:ea typeface="Microsoft YaHei" panose="020B0503020204020204" pitchFamily="34" charset="-122"/>
                <a:cs typeface="Consolas" panose="020B0609020204030204" pitchFamily="49" charset="0"/>
              </a:rPr>
              <a:t>查看本地</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中文件追踪的情况</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branch</a:t>
            </a:r>
            <a:r>
              <a:rPr lang="en-US" altLang="zh-CN" b="0" dirty="0">
                <a:ea typeface="Microsoft YaHei" panose="020B0503020204020204" pitchFamily="34" charset="-122"/>
                <a:cs typeface="Consolas" panose="020B0609020204030204" pitchFamily="49" charset="0"/>
              </a:rPr>
              <a:t>: </a:t>
            </a:r>
            <a:r>
              <a:rPr lang="zh-CN" altLang="en-US" b="0" dirty="0">
                <a:ea typeface="Microsoft YaHei" panose="020B0503020204020204" pitchFamily="34" charset="-122"/>
                <a:cs typeface="Consolas" panose="020B0609020204030204" pitchFamily="49" charset="0"/>
              </a:rPr>
              <a:t>查看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不同分支情况、开新分支</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merge: </a:t>
            </a:r>
            <a:r>
              <a:rPr lang="zh-CN" altLang="en" b="0" dirty="0">
                <a:ea typeface="Microsoft YaHei" panose="020B0503020204020204" pitchFamily="34" charset="-122"/>
                <a:cs typeface="Consolas" panose="020B0609020204030204" pitchFamily="49" charset="0"/>
              </a:rPr>
              <a:t>合并</a:t>
            </a:r>
            <a:r>
              <a:rPr lang="zh-CN" altLang="en-US" b="0" dirty="0">
                <a:ea typeface="Microsoft YaHei" panose="020B0503020204020204" pitchFamily="34" charset="-122"/>
                <a:cs typeface="Consolas" panose="020B0609020204030204" pitchFamily="49" charset="0"/>
              </a:rPr>
              <a:t>两个分支</a:t>
            </a:r>
            <a:endParaRPr lang="en-US" altLang="zh-CN" b="0" dirty="0">
              <a:ea typeface="Microsoft YaHei" panose="020B0503020204020204" pitchFamily="34" charset="-122"/>
              <a:cs typeface="Consolas" panose="020B0609020204030204" pitchFamily="49" charset="0"/>
            </a:endParaRPr>
          </a:p>
          <a:p>
            <a:pPr>
              <a:lnSpc>
                <a:spcPct val="150000"/>
              </a:lnSpc>
            </a:pPr>
            <a:r>
              <a:rPr lang="en-US" altLang="zh-CN" b="0" dirty="0">
                <a:ea typeface="Microsoft YaHei" panose="020B0503020204020204" pitchFamily="34" charset="-122"/>
                <a:cs typeface="Consolas" panose="020B0609020204030204" pitchFamily="49" charset="0"/>
              </a:rPr>
              <a:t>git clone: </a:t>
            </a:r>
            <a:r>
              <a:rPr lang="zh-CN" altLang="en-US" b="0" dirty="0">
                <a:ea typeface="Microsoft YaHei" panose="020B0503020204020204" pitchFamily="34" charset="-122"/>
                <a:cs typeface="Consolas" panose="020B0609020204030204" pitchFamily="49" charset="0"/>
              </a:rPr>
              <a:t>把一个远程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克隆到本地</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a:p>
        </p:txBody>
      </p:sp>
    </p:spTree>
    <p:extLst>
      <p:ext uri="{BB962C8B-B14F-4D97-AF65-F5344CB8AC3E}">
        <p14:creationId xmlns:p14="http://schemas.microsoft.com/office/powerpoint/2010/main" val="2962791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创建远程</a:t>
            </a:r>
            <a:r>
              <a:rPr kumimoji="1" lang="en-US" altLang="zh-CN" dirty="0"/>
              <a:t>repo</a:t>
            </a:r>
            <a:r>
              <a:rPr kumimoji="1" lang="zh-CN" altLang="en-US" dirty="0"/>
              <a:t>的命令解释</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64</a:t>
            </a:fld>
            <a:endParaRPr lang="en-US" altLang="zh-CN"/>
          </a:p>
        </p:txBody>
      </p:sp>
      <p:sp>
        <p:nvSpPr>
          <p:cNvPr id="6" name="文本框 5">
            <a:extLst>
              <a:ext uri="{FF2B5EF4-FFF2-40B4-BE49-F238E27FC236}">
                <a16:creationId xmlns:a16="http://schemas.microsoft.com/office/drawing/2014/main" id="{34640A5C-BBB1-C049-A13D-5CF18B912B36}"/>
              </a:ext>
            </a:extLst>
          </p:cNvPr>
          <p:cNvSpPr txBox="1"/>
          <p:nvPr/>
        </p:nvSpPr>
        <p:spPr>
          <a:xfrm>
            <a:off x="690810" y="4313623"/>
            <a:ext cx="8191824" cy="2246769"/>
          </a:xfrm>
          <a:prstGeom prst="rect">
            <a:avLst/>
          </a:prstGeom>
          <a:noFill/>
        </p:spPr>
        <p:txBody>
          <a:bodyPr wrap="square" rtlCol="0">
            <a:spAutoFit/>
          </a:bodyPr>
          <a:lstStyle/>
          <a:p>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1.</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 把</a:t>
            </a:r>
            <a:r>
              <a:rPr kumimoji="1" lang="en-US" altLang="zh-CN" sz="2800" dirty="0" err="1">
                <a:solidFill>
                  <a:srgbClr val="003366"/>
                </a:solidFill>
                <a:latin typeface="Consolas" panose="020B0609020204030204" pitchFamily="49" charset="0"/>
                <a:ea typeface="Microsoft YaHei" panose="020B0503020204020204" pitchFamily="34" charset="-122"/>
                <a:cs typeface="Consolas" panose="020B0609020204030204" pitchFamily="49" charset="0"/>
              </a:rPr>
              <a:t>github</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托管的那个</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repo</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链接与本地关联，并用</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origin</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作为简写</a:t>
            </a:r>
            <a:endPar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endParaRPr>
          </a:p>
          <a:p>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2.</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 将当前的分支命名为</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main</a:t>
            </a:r>
          </a:p>
          <a:p>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3.</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 把本地的</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main</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分支推送到</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origin</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代表的远程仓库</a:t>
            </a:r>
          </a:p>
        </p:txBody>
      </p:sp>
      <p:sp>
        <p:nvSpPr>
          <p:cNvPr id="7" name="文本框 6">
            <a:extLst>
              <a:ext uri="{FF2B5EF4-FFF2-40B4-BE49-F238E27FC236}">
                <a16:creationId xmlns:a16="http://schemas.microsoft.com/office/drawing/2014/main" id="{B76E03AD-5909-5447-AA8A-311F1C5BCF94}"/>
              </a:ext>
            </a:extLst>
          </p:cNvPr>
          <p:cNvSpPr txBox="1"/>
          <p:nvPr/>
        </p:nvSpPr>
        <p:spPr>
          <a:xfrm>
            <a:off x="1046756" y="2308780"/>
            <a:ext cx="7479933" cy="1384995"/>
          </a:xfrm>
          <a:prstGeom prst="rect">
            <a:avLst/>
          </a:prstGeom>
          <a:solidFill>
            <a:srgbClr val="353A44"/>
          </a:solidFill>
        </p:spPr>
        <p:txBody>
          <a:bodyPr wrap="none" rtlCol="0">
            <a:spAutoFit/>
          </a:bodyPr>
          <a:lstStyle/>
          <a:p>
            <a:r>
              <a:rPr kumimoji="1" lang="en-US" altLang="zh-CN" sz="2800" dirty="0">
                <a:solidFill>
                  <a:schemeClr val="bg1">
                    <a:lumMod val="85000"/>
                  </a:schemeClr>
                </a:solidFill>
                <a:latin typeface="Consolas" panose="020B0609020204030204" pitchFamily="49" charset="0"/>
                <a:cs typeface="Consolas" panose="020B0609020204030204" pitchFamily="49" charset="0"/>
              </a:rPr>
              <a:t>$ </a:t>
            </a:r>
            <a:r>
              <a:rPr kumimoji="1" lang="en-US" altLang="zh-CN" sz="2800" dirty="0">
                <a:solidFill>
                  <a:srgbClr val="F16748"/>
                </a:solidFill>
                <a:latin typeface="Consolas" panose="020B0609020204030204" pitchFamily="49" charset="0"/>
                <a:cs typeface="Consolas" panose="020B0609020204030204" pitchFamily="49" charset="0"/>
              </a:rPr>
              <a:t>git remote </a:t>
            </a:r>
            <a:r>
              <a:rPr kumimoji="1" lang="en-US" altLang="zh-CN" sz="2800" dirty="0">
                <a:solidFill>
                  <a:schemeClr val="bg1">
                    <a:lumMod val="85000"/>
                  </a:schemeClr>
                </a:solidFill>
                <a:latin typeface="Consolas" panose="020B0609020204030204" pitchFamily="49" charset="0"/>
                <a:cs typeface="Consolas" panose="020B0609020204030204" pitchFamily="49" charset="0"/>
              </a:rPr>
              <a:t>add origin </a:t>
            </a:r>
            <a:r>
              <a:rPr kumimoji="1" lang="en-US" altLang="zh-CN" sz="2800" dirty="0">
                <a:solidFill>
                  <a:schemeClr val="bg1">
                    <a:lumMod val="85000"/>
                  </a:schemeClr>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git@github...</a:t>
            </a:r>
          </a:p>
          <a:p>
            <a:r>
              <a:rPr kumimoji="1" lang="en-US" altLang="zh-CN" sz="2800" dirty="0">
                <a:solidFill>
                  <a:schemeClr val="bg1">
                    <a:lumMod val="85000"/>
                  </a:schemeClr>
                </a:solidFill>
                <a:latin typeface="Consolas" panose="020B0609020204030204" pitchFamily="49" charset="0"/>
                <a:cs typeface="Consolas" panose="020B0609020204030204" pitchFamily="49" charset="0"/>
              </a:rPr>
              <a:t>$ </a:t>
            </a:r>
            <a:r>
              <a:rPr kumimoji="1" lang="en-US" altLang="zh-CN" sz="2800" dirty="0">
                <a:solidFill>
                  <a:srgbClr val="F16748"/>
                </a:solidFill>
                <a:latin typeface="Consolas" panose="020B0609020204030204" pitchFamily="49" charset="0"/>
                <a:cs typeface="Consolas" panose="020B0609020204030204" pitchFamily="49" charset="0"/>
              </a:rPr>
              <a:t>git branch </a:t>
            </a:r>
            <a:r>
              <a:rPr kumimoji="1" lang="en-US" altLang="zh-CN" sz="2800" dirty="0">
                <a:solidFill>
                  <a:schemeClr val="bg1">
                    <a:lumMod val="85000"/>
                  </a:schemeClr>
                </a:solidFill>
                <a:latin typeface="Consolas" panose="020B0609020204030204" pitchFamily="49" charset="0"/>
                <a:cs typeface="Consolas" panose="020B0609020204030204" pitchFamily="49" charset="0"/>
              </a:rPr>
              <a:t>–M main</a:t>
            </a:r>
            <a:endParaRPr kumimoji="1" lang="en-US" altLang="zh-CN" sz="2800" dirty="0">
              <a:solidFill>
                <a:schemeClr val="bg1">
                  <a:lumMod val="85000"/>
                </a:schemeClr>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endParaRPr>
          </a:p>
          <a:p>
            <a:r>
              <a:rPr kumimoji="1" lang="en-US" altLang="zh-CN" sz="2800" dirty="0">
                <a:solidFill>
                  <a:schemeClr val="bg1">
                    <a:lumMod val="85000"/>
                  </a:schemeClr>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 </a:t>
            </a:r>
            <a:r>
              <a:rPr kumimoji="1" lang="en-US" altLang="zh-CN" sz="2800" dirty="0">
                <a:solidFill>
                  <a:srgbClr val="F16748"/>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git</a:t>
            </a:r>
            <a:r>
              <a:rPr kumimoji="1" lang="en-US" altLang="zh-CN" sz="2800" dirty="0">
                <a:solidFill>
                  <a:srgbClr val="F16748"/>
                </a:solidFill>
                <a:latin typeface="Consolas" panose="020B0609020204030204" pitchFamily="49" charset="0"/>
                <a:cs typeface="Consolas" panose="020B0609020204030204" pitchFamily="49" charset="0"/>
              </a:rPr>
              <a:t> push </a:t>
            </a:r>
            <a:r>
              <a:rPr kumimoji="1" lang="en-US" altLang="zh-CN" sz="2800" dirty="0">
                <a:solidFill>
                  <a:schemeClr val="bg1">
                    <a:lumMod val="85000"/>
                  </a:schemeClr>
                </a:solidFill>
                <a:latin typeface="Consolas" panose="020B0609020204030204" pitchFamily="49" charset="0"/>
                <a:cs typeface="Consolas" panose="020B0609020204030204" pitchFamily="49" charset="0"/>
              </a:rPr>
              <a:t>–u origin main</a:t>
            </a:r>
            <a:endParaRPr kumimoji="1" lang="zh-CN" altLang="en-US" sz="2800" dirty="0">
              <a:solidFill>
                <a:schemeClr val="bg1">
                  <a:lumMod val="8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10135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更多资源</a:t>
            </a:r>
          </a:p>
        </p:txBody>
      </p:sp>
      <p:sp>
        <p:nvSpPr>
          <p:cNvPr id="3" name="内容占位符 2"/>
          <p:cNvSpPr>
            <a:spLocks noGrp="1"/>
          </p:cNvSpPr>
          <p:nvPr>
            <p:ph idx="1"/>
          </p:nvPr>
        </p:nvSpPr>
        <p:spPr/>
        <p:txBody>
          <a:bodyPr>
            <a:normAutofit/>
          </a:bodyPr>
          <a:lstStyle/>
          <a:p>
            <a:pPr>
              <a:lnSpc>
                <a:spcPct val="150000"/>
              </a:lnSpc>
            </a:pPr>
            <a:r>
              <a:rPr lang="en" altLang="zh-CN" b="0" dirty="0">
                <a:ea typeface="微软雅黑" panose="020B0503020204020204" pitchFamily="34" charset="-122"/>
                <a:hlinkClick r:id="rId3"/>
              </a:rPr>
              <a:t>https://try.github.io/</a:t>
            </a:r>
            <a:r>
              <a:rPr lang="zh-CN" altLang="en-US" b="0" dirty="0">
                <a:ea typeface="微软雅黑" panose="020B0503020204020204" pitchFamily="34" charset="-122"/>
              </a:rPr>
              <a:t> 列举了几个学习</a:t>
            </a:r>
            <a:r>
              <a:rPr lang="en-US" altLang="zh-CN" b="0" dirty="0">
                <a:ea typeface="微软雅黑" panose="020B0503020204020204" pitchFamily="34" charset="-122"/>
              </a:rPr>
              <a:t>git</a:t>
            </a:r>
            <a:r>
              <a:rPr lang="zh-CN" altLang="en-US" b="0" dirty="0">
                <a:ea typeface="微软雅黑" panose="020B0503020204020204" pitchFamily="34" charset="-122"/>
              </a:rPr>
              <a:t>的链接</a:t>
            </a:r>
            <a:endParaRPr lang="en-US" altLang="zh-CN" b="0" dirty="0">
              <a:ea typeface="微软雅黑" panose="020B0503020204020204" pitchFamily="34" charset="-122"/>
            </a:endParaRPr>
          </a:p>
          <a:p>
            <a:pPr>
              <a:lnSpc>
                <a:spcPct val="150000"/>
              </a:lnSpc>
            </a:pPr>
            <a:r>
              <a:rPr lang="en-US" altLang="zh-CN" b="0" dirty="0">
                <a:ea typeface="微软雅黑" panose="020B0503020204020204" pitchFamily="34" charset="-122"/>
                <a:hlinkClick r:id="rId4"/>
              </a:rPr>
              <a:t>https://git-scm.com/book/zh/v2</a:t>
            </a:r>
            <a:r>
              <a:rPr lang="zh-CN" altLang="en-US" b="0" dirty="0">
                <a:ea typeface="微软雅黑" panose="020B0503020204020204" pitchFamily="34" charset="-122"/>
              </a:rPr>
              <a:t> 提供中文版的</a:t>
            </a:r>
            <a:r>
              <a:rPr lang="en-US" altLang="zh-CN" b="0" dirty="0">
                <a:ea typeface="微软雅黑" panose="020B0503020204020204" pitchFamily="34" charset="-122"/>
              </a:rPr>
              <a:t>《Pro</a:t>
            </a:r>
            <a:r>
              <a:rPr lang="zh-CN" altLang="en-US" b="0" dirty="0">
                <a:ea typeface="微软雅黑" panose="020B0503020204020204" pitchFamily="34" charset="-122"/>
              </a:rPr>
              <a:t> </a:t>
            </a:r>
            <a:r>
              <a:rPr lang="en-US" altLang="zh-CN" b="0" dirty="0">
                <a:ea typeface="微软雅黑" panose="020B0503020204020204" pitchFamily="34" charset="-122"/>
              </a:rPr>
              <a:t>git》</a:t>
            </a:r>
            <a:r>
              <a:rPr lang="zh-CN" altLang="en-US" b="0" dirty="0">
                <a:ea typeface="微软雅黑" panose="020B0503020204020204" pitchFamily="34" charset="-122"/>
              </a:rPr>
              <a:t>，详细但复杂</a:t>
            </a:r>
            <a:endParaRPr lang="en-US" altLang="zh-CN" b="0" dirty="0">
              <a:ea typeface="微软雅黑" panose="020B0503020204020204" pitchFamily="34" charset="-122"/>
            </a:endParaRPr>
          </a:p>
          <a:p>
            <a:pPr>
              <a:lnSpc>
                <a:spcPct val="150000"/>
              </a:lnSpc>
            </a:pPr>
            <a:r>
              <a:rPr lang="en-US" altLang="zh-CN" b="0" dirty="0">
                <a:ea typeface="微软雅黑" panose="020B0503020204020204" pitchFamily="34" charset="-122"/>
                <a:hlinkClick r:id="rId5"/>
              </a:rPr>
              <a:t>https://www.liaoxuefeng.com/wiki/896043488029600</a:t>
            </a:r>
            <a:r>
              <a:rPr lang="zh-CN" altLang="en-US" b="0" dirty="0">
                <a:ea typeface="微软雅黑" panose="020B0503020204020204" pitchFamily="34" charset="-122"/>
              </a:rPr>
              <a:t> 廖雪峰的中文</a:t>
            </a:r>
            <a:r>
              <a:rPr lang="en-US" altLang="zh-CN" b="0" dirty="0">
                <a:ea typeface="微软雅黑" panose="020B0503020204020204" pitchFamily="34" charset="-122"/>
              </a:rPr>
              <a:t>git</a:t>
            </a:r>
            <a:r>
              <a:rPr lang="zh-CN" altLang="en-US" b="0" dirty="0">
                <a:ea typeface="微软雅黑" panose="020B0503020204020204" pitchFamily="34" charset="-122"/>
              </a:rPr>
              <a:t>教程</a:t>
            </a:r>
            <a:endParaRPr lang="en-US" altLang="zh-CN" b="0" dirty="0">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65</a:t>
            </a:fld>
            <a:endParaRPr lang="en-US" altLang="zh-CN"/>
          </a:p>
        </p:txBody>
      </p:sp>
    </p:spTree>
    <p:extLst>
      <p:ext uri="{BB962C8B-B14F-4D97-AF65-F5344CB8AC3E}">
        <p14:creationId xmlns:p14="http://schemas.microsoft.com/office/powerpoint/2010/main" val="1651536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0544" y="1779798"/>
            <a:ext cx="8062912" cy="2952328"/>
          </a:xfrm>
        </p:spPr>
        <p:txBody>
          <a:bodyPr rtlCol="0" anchor="ctr">
            <a:normAutofit/>
          </a:bodyPr>
          <a:lstStyle/>
          <a:p>
            <a:pPr fontAlgn="auto">
              <a:lnSpc>
                <a:spcPct val="150000"/>
              </a:lnSpc>
              <a:spcAft>
                <a:spcPts val="0"/>
              </a:spcAft>
              <a:defRPr/>
            </a:pPr>
            <a:r>
              <a:rPr lang="en-US" altLang="zh-CN" dirty="0">
                <a:solidFill>
                  <a:srgbClr val="0066CC"/>
                </a:solidFill>
              </a:rPr>
              <a:t>BASH</a:t>
            </a:r>
            <a:r>
              <a:rPr lang="zh-CN" altLang="en-US" dirty="0">
                <a:solidFill>
                  <a:srgbClr val="0066CC"/>
                </a:solidFill>
              </a:rPr>
              <a:t>脚本</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6174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A1D65-C1BC-D14A-9DB6-E7D842449715}"/>
              </a:ext>
            </a:extLst>
          </p:cNvPr>
          <p:cNvSpPr>
            <a:spLocks noGrp="1"/>
          </p:cNvSpPr>
          <p:nvPr>
            <p:ph type="title"/>
          </p:nvPr>
        </p:nvSpPr>
        <p:spPr>
          <a:xfrm>
            <a:off x="539552" y="146351"/>
            <a:ext cx="7886700" cy="1325563"/>
          </a:xfrm>
        </p:spPr>
        <p:txBody>
          <a:bodyPr/>
          <a:lstStyle/>
          <a:p>
            <a:r>
              <a:rPr kumimoji="1" lang="zh-CN" altLang="en-US" dirty="0"/>
              <a:t>什么是</a:t>
            </a:r>
            <a:r>
              <a:rPr kumimoji="1" lang="en-US" altLang="zh-CN" dirty="0"/>
              <a:t>BASH</a:t>
            </a:r>
            <a:r>
              <a:rPr kumimoji="1" lang="zh-CN" altLang="en-US" dirty="0"/>
              <a:t>脚本</a:t>
            </a:r>
          </a:p>
        </p:txBody>
      </p:sp>
      <p:sp>
        <p:nvSpPr>
          <p:cNvPr id="3" name="内容占位符 2">
            <a:extLst>
              <a:ext uri="{FF2B5EF4-FFF2-40B4-BE49-F238E27FC236}">
                <a16:creationId xmlns:a16="http://schemas.microsoft.com/office/drawing/2014/main" id="{277954A6-04E1-E843-AD15-16620141C6AA}"/>
              </a:ext>
            </a:extLst>
          </p:cNvPr>
          <p:cNvSpPr>
            <a:spLocks noGrp="1"/>
          </p:cNvSpPr>
          <p:nvPr>
            <p:ph idx="1"/>
          </p:nvPr>
        </p:nvSpPr>
        <p:spPr>
          <a:xfrm>
            <a:off x="442426" y="3429000"/>
            <a:ext cx="8234030" cy="2948829"/>
          </a:xfrm>
        </p:spPr>
        <p:txBody>
          <a:bodyPr/>
          <a:lstStyle/>
          <a:p>
            <a:r>
              <a:rPr kumimoji="1" lang="zh-CN" altLang="en-US" b="0" dirty="0">
                <a:ea typeface="STKaiti" panose="02010600040101010101" pitchFamily="2" charset="-122"/>
                <a:cs typeface="Consolas" panose="020B0609020204030204" pitchFamily="49" charset="0"/>
              </a:rPr>
              <a:t>便于一次性执行大量命令</a:t>
            </a:r>
            <a:endParaRPr kumimoji="1" lang="en-US" altLang="zh-CN" b="0" dirty="0">
              <a:ea typeface="STKaiti" panose="02010600040101010101" pitchFamily="2" charset="-122"/>
              <a:cs typeface="Consolas" panose="020B0609020204030204" pitchFamily="49" charset="0"/>
            </a:endParaRPr>
          </a:p>
          <a:p>
            <a:r>
              <a:rPr kumimoji="1" lang="zh-CN" altLang="en-US" b="0" dirty="0">
                <a:ea typeface="STKaiti" panose="02010600040101010101" pitchFamily="2" charset="-122"/>
                <a:cs typeface="Consolas" panose="020B0609020204030204" pitchFamily="49" charset="0"/>
              </a:rPr>
              <a:t>一般使用</a:t>
            </a:r>
            <a:r>
              <a:rPr kumimoji="1" lang="en-US" altLang="zh-CN" b="0" dirty="0">
                <a:ea typeface="STKaiti" panose="02010600040101010101" pitchFamily="2" charset="-122"/>
                <a:cs typeface="Consolas" panose="020B0609020204030204" pitchFamily="49" charset="0"/>
              </a:rPr>
              <a:t>.</a:t>
            </a:r>
            <a:r>
              <a:rPr kumimoji="1" lang="en-US" altLang="zh-CN" b="0" dirty="0" err="1">
                <a:ea typeface="STKaiti" panose="02010600040101010101" pitchFamily="2" charset="-122"/>
                <a:cs typeface="Consolas" panose="020B0609020204030204" pitchFamily="49" charset="0"/>
              </a:rPr>
              <a:t>sh</a:t>
            </a:r>
            <a:r>
              <a:rPr kumimoji="1" lang="zh-CN" altLang="en-US" b="0" dirty="0">
                <a:ea typeface="STKaiti" panose="02010600040101010101" pitchFamily="2" charset="-122"/>
                <a:cs typeface="Consolas" panose="020B0609020204030204" pitchFamily="49" charset="0"/>
              </a:rPr>
              <a:t>作为文件后缀</a:t>
            </a:r>
            <a:endParaRPr kumimoji="1" lang="en-US" altLang="zh-CN" b="0" dirty="0">
              <a:ea typeface="STKaiti" panose="02010600040101010101" pitchFamily="2" charset="-122"/>
              <a:cs typeface="Consolas" panose="020B0609020204030204" pitchFamily="49" charset="0"/>
            </a:endParaRPr>
          </a:p>
          <a:p>
            <a:r>
              <a:rPr kumimoji="1" lang="zh-CN" altLang="en-US" b="0" dirty="0">
                <a:ea typeface="STKaiti" panose="02010600040101010101" pitchFamily="2" charset="-122"/>
                <a:cs typeface="Consolas" panose="020B0609020204030204" pitchFamily="49" charset="0"/>
              </a:rPr>
              <a:t>一般在命令行使用</a:t>
            </a:r>
            <a:r>
              <a:rPr kumimoji="1"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bash </a:t>
            </a:r>
            <a:r>
              <a:rPr kumimoji="1" lang="en-US" altLang="zh-CN" b="0" dirty="0" err="1">
                <a:solidFill>
                  <a:schemeClr val="bg1">
                    <a:lumMod val="85000"/>
                  </a:schemeClr>
                </a:solidFill>
                <a:highlight>
                  <a:srgbClr val="353A44"/>
                </a:highlight>
                <a:ea typeface="STKaiti" panose="02010600040101010101" pitchFamily="2" charset="-122"/>
                <a:cs typeface="Consolas" panose="020B0609020204030204" pitchFamily="49" charset="0"/>
              </a:rPr>
              <a:t>xxx.sh</a:t>
            </a:r>
            <a:r>
              <a:rPr kumimoji="1" lang="zh-CN" altLang="en-US" b="0" dirty="0">
                <a:ea typeface="STKaiti" panose="02010600040101010101" pitchFamily="2" charset="-122"/>
                <a:cs typeface="Consolas" panose="020B0609020204030204" pitchFamily="49" charset="0"/>
              </a:rPr>
              <a:t>启动脚本</a:t>
            </a:r>
            <a:endParaRPr kumimoji="1" lang="en-US" altLang="zh-CN" b="0" dirty="0">
              <a:ea typeface="STKaiti" panose="02010600040101010101" pitchFamily="2" charset="-122"/>
              <a:cs typeface="Consolas" panose="020B0609020204030204" pitchFamily="49" charset="0"/>
            </a:endParaRPr>
          </a:p>
          <a:p>
            <a:r>
              <a:rPr kumimoji="1" lang="zh-CN" altLang="en-US" b="0" dirty="0">
                <a:ea typeface="STKaiti" panose="02010600040101010101" pitchFamily="2" charset="-122"/>
                <a:cs typeface="Consolas" panose="020B0609020204030204" pitchFamily="49" charset="0"/>
              </a:rPr>
              <a:t>如在</a:t>
            </a:r>
            <a:r>
              <a:rPr kumimoji="1" lang="en-US" altLang="zh-CN" b="0" dirty="0" err="1">
                <a:ea typeface="STKaiti" panose="02010600040101010101" pitchFamily="2" charset="-122"/>
                <a:cs typeface="Consolas" panose="020B0609020204030204" pitchFamily="49" charset="0"/>
              </a:rPr>
              <a:t>sh</a:t>
            </a:r>
            <a:r>
              <a:rPr kumimoji="1" lang="zh-CN" altLang="en-US" b="0" dirty="0">
                <a:ea typeface="STKaiti" panose="02010600040101010101" pitchFamily="2" charset="-122"/>
                <a:cs typeface="Consolas" panose="020B0609020204030204" pitchFamily="49" charset="0"/>
              </a:rPr>
              <a:t>文件第一行通过特定指令指定解释器，如</a:t>
            </a:r>
            <a:r>
              <a:rPr kumimoji="1"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#!/bin/bash</a:t>
            </a:r>
            <a:r>
              <a:rPr kumimoji="1" lang="zh-CN" altLang="en-US" b="0" dirty="0">
                <a:ea typeface="STKaiti" panose="02010600040101010101" pitchFamily="2" charset="-122"/>
                <a:cs typeface="Consolas" panose="020B0609020204030204" pitchFamily="49" charset="0"/>
              </a:rPr>
              <a:t>，则可以在使用</a:t>
            </a:r>
            <a:r>
              <a:rPr kumimoji="1"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a:t>
            </a:r>
            <a:r>
              <a:rPr kumimoji="1" lang="en-US" altLang="zh-CN" b="0" dirty="0" err="1">
                <a:solidFill>
                  <a:schemeClr val="bg1">
                    <a:lumMod val="85000"/>
                  </a:schemeClr>
                </a:solidFill>
                <a:highlight>
                  <a:srgbClr val="353A44"/>
                </a:highlight>
                <a:ea typeface="STKaiti" panose="02010600040101010101" pitchFamily="2" charset="-122"/>
                <a:cs typeface="Consolas" panose="020B0609020204030204" pitchFamily="49" charset="0"/>
              </a:rPr>
              <a:t>xxx.sh</a:t>
            </a:r>
            <a:r>
              <a:rPr kumimoji="1" lang="zh-CN" altLang="en-US" b="0" dirty="0">
                <a:ea typeface="STKaiti" panose="02010600040101010101" pitchFamily="2" charset="-122"/>
                <a:cs typeface="Consolas" panose="020B0609020204030204" pitchFamily="49" charset="0"/>
              </a:rPr>
              <a:t>启动脚本</a:t>
            </a:r>
          </a:p>
        </p:txBody>
      </p:sp>
      <p:sp>
        <p:nvSpPr>
          <p:cNvPr id="4" name="灯片编号占位符 3">
            <a:extLst>
              <a:ext uri="{FF2B5EF4-FFF2-40B4-BE49-F238E27FC236}">
                <a16:creationId xmlns:a16="http://schemas.microsoft.com/office/drawing/2014/main" id="{1F22B6F7-10EE-BE4D-9069-1AEC511AEBD4}"/>
              </a:ext>
            </a:extLst>
          </p:cNvPr>
          <p:cNvSpPr>
            <a:spLocks noGrp="1"/>
          </p:cNvSpPr>
          <p:nvPr>
            <p:ph type="sldNum" sz="quarter" idx="12"/>
          </p:nvPr>
        </p:nvSpPr>
        <p:spPr/>
        <p:txBody>
          <a:bodyPr/>
          <a:lstStyle/>
          <a:p>
            <a:pPr>
              <a:defRPr/>
            </a:pPr>
            <a:fld id="{BFD7BE51-03DD-4CCA-8227-D775462981B4}" type="slidenum">
              <a:rPr lang="en-US" altLang="zh-CN" smtClean="0"/>
              <a:t>67</a:t>
            </a:fld>
            <a:endParaRPr lang="en-US" altLang="zh-CN"/>
          </a:p>
        </p:txBody>
      </p:sp>
      <p:sp>
        <p:nvSpPr>
          <p:cNvPr id="5" name="文本框 4">
            <a:extLst>
              <a:ext uri="{FF2B5EF4-FFF2-40B4-BE49-F238E27FC236}">
                <a16:creationId xmlns:a16="http://schemas.microsoft.com/office/drawing/2014/main" id="{0DE2ADB7-E358-BD46-B59B-637C57243A51}"/>
              </a:ext>
            </a:extLst>
          </p:cNvPr>
          <p:cNvSpPr txBox="1"/>
          <p:nvPr/>
        </p:nvSpPr>
        <p:spPr>
          <a:xfrm>
            <a:off x="442426" y="1631702"/>
            <a:ext cx="8511477" cy="1077218"/>
          </a:xfrm>
          <a:prstGeom prst="rect">
            <a:avLst/>
          </a:prstGeom>
          <a:noFill/>
        </p:spPr>
        <p:txBody>
          <a:bodyPr wrap="square" rtlCol="0">
            <a:spAutoFit/>
          </a:bodyPr>
          <a:lstStyle/>
          <a:p>
            <a:r>
              <a:rPr kumimoji="1" lang="zh-CN" altLang="en-US" sz="3200" dirty="0">
                <a:solidFill>
                  <a:srgbClr val="003366"/>
                </a:solidFill>
                <a:latin typeface="STKaiti" panose="02010600040101010101" pitchFamily="2" charset="-122"/>
                <a:ea typeface="STKaiti" panose="02010600040101010101" pitchFamily="2" charset="-122"/>
                <a:cs typeface="Consolas" panose="020B0609020204030204" pitchFamily="49" charset="0"/>
              </a:rPr>
              <a:t>任何在命令行中能正常执行的命令都可以被写进一个</a:t>
            </a:r>
            <a:r>
              <a:rPr kumimoji="1" lang="en-US" altLang="zh-CN" sz="3200" dirty="0">
                <a:solidFill>
                  <a:srgbClr val="003366"/>
                </a:solidFill>
                <a:latin typeface="STKaiti" panose="02010600040101010101" pitchFamily="2" charset="-122"/>
                <a:ea typeface="STKaiti" panose="02010600040101010101" pitchFamily="2" charset="-122"/>
                <a:cs typeface="Consolas" panose="020B0609020204030204" pitchFamily="49" charset="0"/>
              </a:rPr>
              <a:t>BASH</a:t>
            </a:r>
            <a:r>
              <a:rPr kumimoji="1" lang="zh-CN" altLang="en-US" sz="3200" dirty="0">
                <a:solidFill>
                  <a:srgbClr val="003366"/>
                </a:solidFill>
                <a:latin typeface="STKaiti" panose="02010600040101010101" pitchFamily="2" charset="-122"/>
                <a:ea typeface="STKaiti" panose="02010600040101010101" pitchFamily="2" charset="-122"/>
                <a:cs typeface="Consolas" panose="020B0609020204030204" pitchFamily="49" charset="0"/>
              </a:rPr>
              <a:t>脚本并完成一样的事，反之亦然</a:t>
            </a:r>
          </a:p>
        </p:txBody>
      </p:sp>
      <p:sp>
        <p:nvSpPr>
          <p:cNvPr id="6" name="文本框 5">
            <a:extLst>
              <a:ext uri="{FF2B5EF4-FFF2-40B4-BE49-F238E27FC236}">
                <a16:creationId xmlns:a16="http://schemas.microsoft.com/office/drawing/2014/main" id="{5CB35749-5C17-C74E-866B-2783E5F9F0DE}"/>
              </a:ext>
            </a:extLst>
          </p:cNvPr>
          <p:cNvSpPr txBox="1"/>
          <p:nvPr/>
        </p:nvSpPr>
        <p:spPr>
          <a:xfrm>
            <a:off x="89653" y="1415678"/>
            <a:ext cx="543739" cy="523220"/>
          </a:xfrm>
          <a:prstGeom prst="rect">
            <a:avLst/>
          </a:prstGeom>
          <a:noFill/>
        </p:spPr>
        <p:txBody>
          <a:bodyPr wrap="none" rtlCol="0">
            <a:spAutoFit/>
          </a:bodyPr>
          <a:lstStyle/>
          <a:p>
            <a:r>
              <a:rPr kumimoji="1" lang="zh-CN" altLang="en-US" sz="2800" b="1" dirty="0">
                <a:solidFill>
                  <a:srgbClr val="003366"/>
                </a:solidFill>
              </a:rPr>
              <a:t>「</a:t>
            </a:r>
            <a:endParaRPr kumimoji="1" lang="en-US" altLang="zh-CN" sz="2800" b="1" dirty="0">
              <a:solidFill>
                <a:srgbClr val="003366"/>
              </a:solidFill>
            </a:endParaRPr>
          </a:p>
        </p:txBody>
      </p:sp>
      <p:sp>
        <p:nvSpPr>
          <p:cNvPr id="7" name="文本框 6">
            <a:extLst>
              <a:ext uri="{FF2B5EF4-FFF2-40B4-BE49-F238E27FC236}">
                <a16:creationId xmlns:a16="http://schemas.microsoft.com/office/drawing/2014/main" id="{C01BE3F1-25AC-EE47-9863-925EC6F02EBC}"/>
              </a:ext>
            </a:extLst>
          </p:cNvPr>
          <p:cNvSpPr txBox="1"/>
          <p:nvPr/>
        </p:nvSpPr>
        <p:spPr>
          <a:xfrm>
            <a:off x="8085250" y="2332618"/>
            <a:ext cx="1005403" cy="523220"/>
          </a:xfrm>
          <a:prstGeom prst="rect">
            <a:avLst/>
          </a:prstGeom>
          <a:noFill/>
        </p:spPr>
        <p:txBody>
          <a:bodyPr wrap="none" rtlCol="0">
            <a:spAutoFit/>
          </a:bodyPr>
          <a:lstStyle/>
          <a:p>
            <a:pPr lvl="1"/>
            <a:r>
              <a:rPr kumimoji="1" lang="zh-CN" altLang="en-US" sz="2800" b="1" dirty="0">
                <a:solidFill>
                  <a:srgbClr val="003366"/>
                </a:solidFill>
              </a:rPr>
              <a:t>」</a:t>
            </a:r>
          </a:p>
        </p:txBody>
      </p:sp>
    </p:spTree>
    <p:extLst>
      <p:ext uri="{BB962C8B-B14F-4D97-AF65-F5344CB8AC3E}">
        <p14:creationId xmlns:p14="http://schemas.microsoft.com/office/powerpoint/2010/main" val="1161194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脚本示例</a:t>
            </a:r>
          </a:p>
        </p:txBody>
      </p:sp>
      <p:sp>
        <p:nvSpPr>
          <p:cNvPr id="3" name="内容占位符 2"/>
          <p:cNvSpPr>
            <a:spLocks noGrp="1"/>
          </p:cNvSpPr>
          <p:nvPr>
            <p:ph idx="1"/>
          </p:nvPr>
        </p:nvSpPr>
        <p:spPr>
          <a:xfrm>
            <a:off x="628650" y="1116572"/>
            <a:ext cx="7886700" cy="648072"/>
          </a:xfrm>
        </p:spPr>
        <p:txBody>
          <a:bodyPr>
            <a:normAutofit lnSpcReduction="10000"/>
          </a:bodyPr>
          <a:lstStyle/>
          <a:p>
            <a:pPr>
              <a:lnSpc>
                <a:spcPct val="150000"/>
              </a:lnSpc>
            </a:pPr>
            <a:r>
              <a:rPr lang="zh-CN" altLang="en-US" b="0" dirty="0">
                <a:ea typeface="STKaiti" panose="02010600040101010101" pitchFamily="2" charset="-122"/>
                <a:cs typeface="Consolas" panose="020B0609020204030204" pitchFamily="49" charset="0"/>
              </a:rPr>
              <a:t> 批量修改文件名</a:t>
            </a:r>
            <a:r>
              <a:rPr lang="en-US" altLang="zh-CN" b="0" dirty="0">
                <a:ea typeface="STKaiti" panose="02010600040101010101" pitchFamily="2" charset="-122"/>
                <a:cs typeface="Consolas" panose="020B0609020204030204" pitchFamily="49" charset="0"/>
              </a:rPr>
              <a:t>(.txt</a:t>
            </a:r>
            <a:r>
              <a:rPr lang="en-US" altLang="zh-CN" b="0" dirty="0">
                <a:ea typeface="STKaiti" panose="02010600040101010101" pitchFamily="2" charset="-122"/>
                <a:cs typeface="Consolas" panose="020B0609020204030204" pitchFamily="49" charset="0"/>
                <a:sym typeface="Wingdings" pitchFamily="2" charset="2"/>
              </a:rPr>
              <a:t>.</a:t>
            </a:r>
            <a:r>
              <a:rPr lang="en-US" altLang="zh-CN" b="0" dirty="0" err="1">
                <a:ea typeface="STKaiti" panose="02010600040101010101" pitchFamily="2" charset="-122"/>
                <a:cs typeface="Consolas" panose="020B0609020204030204" pitchFamily="49" charset="0"/>
                <a:sym typeface="Wingdings" pitchFamily="2" charset="2"/>
              </a:rPr>
              <a:t>cpp</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 </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68</a:t>
            </a:fld>
            <a:endParaRPr lang="en-US" altLang="zh-CN"/>
          </a:p>
        </p:txBody>
      </p:sp>
      <p:sp>
        <p:nvSpPr>
          <p:cNvPr id="5" name="文本框 4">
            <a:extLst>
              <a:ext uri="{FF2B5EF4-FFF2-40B4-BE49-F238E27FC236}">
                <a16:creationId xmlns:a16="http://schemas.microsoft.com/office/drawing/2014/main" id="{0D7D3C08-1F12-C143-84BE-9C2B0FD75A2C}"/>
              </a:ext>
            </a:extLst>
          </p:cNvPr>
          <p:cNvSpPr txBox="1"/>
          <p:nvPr/>
        </p:nvSpPr>
        <p:spPr>
          <a:xfrm>
            <a:off x="1115616" y="1781106"/>
            <a:ext cx="4172937" cy="1015663"/>
          </a:xfrm>
          <a:prstGeom prst="rect">
            <a:avLst/>
          </a:prstGeom>
          <a:solidFill>
            <a:srgbClr val="353A44"/>
          </a:solidFill>
        </p:spPr>
        <p:txBody>
          <a:bodyPr wrap="none" rtlCol="0">
            <a:spAutoFit/>
          </a:bodyPr>
          <a:lstStyle/>
          <a:p>
            <a:r>
              <a:rPr lang="en" altLang="zh-CN" sz="2000" dirty="0">
                <a:solidFill>
                  <a:srgbClr val="C678DD"/>
                </a:solidFill>
                <a:latin typeface="Consolas" panose="020B0609020204030204" pitchFamily="49" charset="0"/>
                <a:cs typeface="Consolas" panose="020B0609020204030204" pitchFamily="49" charset="0"/>
              </a:rPr>
              <a:t>for</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E06C75"/>
                </a:solidFill>
                <a:latin typeface="Consolas" panose="020B0609020204030204" pitchFamily="49" charset="0"/>
                <a:cs typeface="Consolas" panose="020B0609020204030204" pitchFamily="49" charset="0"/>
              </a:rPr>
              <a:t>name</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C678DD"/>
                </a:solidFill>
                <a:latin typeface="Consolas" panose="020B0609020204030204" pitchFamily="49" charset="0"/>
                <a:cs typeface="Consolas" panose="020B0609020204030204" pitchFamily="49" charset="0"/>
              </a:rPr>
              <a:t>in</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98C379"/>
                </a:solidFill>
                <a:latin typeface="Consolas" panose="020B0609020204030204" pitchFamily="49" charset="0"/>
                <a:cs typeface="Consolas" panose="020B0609020204030204" pitchFamily="49" charset="0"/>
              </a:rPr>
              <a:t>`ls </a:t>
            </a:r>
            <a:r>
              <a:rPr lang="en" altLang="zh-CN" sz="2000" dirty="0">
                <a:solidFill>
                  <a:srgbClr val="ABB2BF"/>
                </a:solidFill>
                <a:latin typeface="Consolas" panose="020B0609020204030204" pitchFamily="49" charset="0"/>
                <a:cs typeface="Consolas" panose="020B0609020204030204" pitchFamily="49" charset="0"/>
              </a:rPr>
              <a:t>*</a:t>
            </a:r>
            <a:r>
              <a:rPr lang="en" altLang="zh-CN" sz="2000" dirty="0">
                <a:solidFill>
                  <a:srgbClr val="98C379"/>
                </a:solidFill>
                <a:latin typeface="Consolas" panose="020B0609020204030204" pitchFamily="49" charset="0"/>
                <a:cs typeface="Consolas" panose="020B0609020204030204" pitchFamily="49" charset="0"/>
              </a:rPr>
              <a:t>.txt`</a:t>
            </a:r>
            <a:r>
              <a:rPr lang="en-US" altLang="zh-CN" sz="2000" dirty="0">
                <a:solidFill>
                  <a:srgbClr val="98C379"/>
                </a:solidFill>
                <a:latin typeface="Consolas" panose="020B0609020204030204" pitchFamily="49" charset="0"/>
                <a:cs typeface="Consolas" panose="020B0609020204030204" pitchFamily="49" charset="0"/>
              </a:rPr>
              <a:t>;</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C678DD"/>
                </a:solidFill>
                <a:latin typeface="Consolas" panose="020B0609020204030204" pitchFamily="49" charset="0"/>
                <a:cs typeface="Consolas" panose="020B0609020204030204" pitchFamily="49" charset="0"/>
              </a:rPr>
              <a:t>do</a:t>
            </a:r>
            <a:endParaRPr lang="en" altLang="zh-CN" sz="2000" dirty="0">
              <a:solidFill>
                <a:srgbClr val="ABB2BF"/>
              </a:solidFill>
              <a:latin typeface="Consolas" panose="020B0609020204030204" pitchFamily="49" charset="0"/>
              <a:cs typeface="Consolas" panose="020B0609020204030204" pitchFamily="49" charset="0"/>
            </a:endParaRPr>
          </a:p>
          <a:p>
            <a:r>
              <a:rPr lang="en" altLang="zh-CN" sz="2000" dirty="0">
                <a:solidFill>
                  <a:srgbClr val="ABB2BF"/>
                </a:solidFill>
                <a:latin typeface="Consolas" panose="020B0609020204030204" pitchFamily="49" charset="0"/>
                <a:cs typeface="Consolas" panose="020B0609020204030204" pitchFamily="49" charset="0"/>
              </a:rPr>
              <a:t>	mv </a:t>
            </a:r>
            <a:r>
              <a:rPr lang="en" altLang="zh-CN" sz="2000" dirty="0">
                <a:solidFill>
                  <a:srgbClr val="E06C75"/>
                </a:solidFill>
                <a:latin typeface="Consolas" panose="020B0609020204030204" pitchFamily="49" charset="0"/>
                <a:cs typeface="Consolas" panose="020B0609020204030204" pitchFamily="49" charset="0"/>
              </a:rPr>
              <a:t>$name</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E06C75"/>
                </a:solidFill>
                <a:latin typeface="Consolas" panose="020B0609020204030204" pitchFamily="49" charset="0"/>
                <a:cs typeface="Consolas" panose="020B0609020204030204" pitchFamily="49" charset="0"/>
              </a:rPr>
              <a:t>${</a:t>
            </a:r>
            <a:r>
              <a:rPr lang="en" altLang="zh-CN" sz="2000" dirty="0" err="1">
                <a:solidFill>
                  <a:srgbClr val="E06C75"/>
                </a:solidFill>
                <a:latin typeface="Consolas" panose="020B0609020204030204" pitchFamily="49" charset="0"/>
                <a:cs typeface="Consolas" panose="020B0609020204030204" pitchFamily="49" charset="0"/>
              </a:rPr>
              <a:t>name</a:t>
            </a:r>
            <a:r>
              <a:rPr lang="en" altLang="zh-CN" sz="2000" dirty="0" err="1">
                <a:solidFill>
                  <a:srgbClr val="ABB2BF"/>
                </a:solidFill>
                <a:latin typeface="Consolas" panose="020B0609020204030204" pitchFamily="49" charset="0"/>
                <a:cs typeface="Consolas" panose="020B0609020204030204" pitchFamily="49" charset="0"/>
              </a:rPr>
              <a:t>%</a:t>
            </a:r>
            <a:r>
              <a:rPr lang="en" altLang="zh-CN" sz="2000" dirty="0" err="1">
                <a:solidFill>
                  <a:srgbClr val="E06C75"/>
                </a:solidFill>
                <a:latin typeface="Consolas" panose="020B0609020204030204" pitchFamily="49" charset="0"/>
                <a:cs typeface="Consolas" panose="020B0609020204030204" pitchFamily="49" charset="0"/>
              </a:rPr>
              <a:t>.txt</a:t>
            </a:r>
            <a:r>
              <a:rPr lang="en" altLang="zh-CN" sz="2000" dirty="0">
                <a:solidFill>
                  <a:srgbClr val="E06C75"/>
                </a:solidFill>
                <a:latin typeface="Consolas" panose="020B0609020204030204" pitchFamily="49" charset="0"/>
                <a:cs typeface="Consolas" panose="020B0609020204030204" pitchFamily="49" charset="0"/>
              </a:rPr>
              <a:t>}</a:t>
            </a:r>
            <a:r>
              <a:rPr lang="en" altLang="zh-CN" sz="2000" dirty="0">
                <a:solidFill>
                  <a:srgbClr val="ABB2BF"/>
                </a:solidFill>
                <a:latin typeface="Consolas" panose="020B0609020204030204" pitchFamily="49" charset="0"/>
                <a:cs typeface="Consolas" panose="020B0609020204030204" pitchFamily="49" charset="0"/>
              </a:rPr>
              <a:t>.</a:t>
            </a:r>
            <a:r>
              <a:rPr lang="en" altLang="zh-CN" sz="2000" dirty="0" err="1">
                <a:solidFill>
                  <a:srgbClr val="ABB2BF"/>
                </a:solidFill>
                <a:latin typeface="Consolas" panose="020B0609020204030204" pitchFamily="49" charset="0"/>
                <a:cs typeface="Consolas" panose="020B0609020204030204" pitchFamily="49" charset="0"/>
              </a:rPr>
              <a:t>cpp</a:t>
            </a:r>
            <a:endParaRPr lang="en" altLang="zh-CN" sz="2000" dirty="0">
              <a:solidFill>
                <a:srgbClr val="ABB2BF"/>
              </a:solidFill>
              <a:latin typeface="Consolas" panose="020B0609020204030204" pitchFamily="49" charset="0"/>
              <a:cs typeface="Consolas" panose="020B0609020204030204" pitchFamily="49" charset="0"/>
            </a:endParaRPr>
          </a:p>
          <a:p>
            <a:r>
              <a:rPr lang="en" altLang="zh-CN" sz="2000" dirty="0">
                <a:solidFill>
                  <a:srgbClr val="C678DD"/>
                </a:solidFill>
                <a:latin typeface="Consolas" panose="020B0609020204030204" pitchFamily="49" charset="0"/>
                <a:cs typeface="Consolas" panose="020B0609020204030204" pitchFamily="49" charset="0"/>
              </a:rPr>
              <a:t>done</a:t>
            </a:r>
            <a:endParaRPr lang="en" altLang="zh-CN" sz="2000" dirty="0">
              <a:solidFill>
                <a:srgbClr val="ABB2BF"/>
              </a:solidFill>
              <a:latin typeface="Consolas" panose="020B0609020204030204" pitchFamily="49" charset="0"/>
              <a:cs typeface="Consolas" panose="020B0609020204030204" pitchFamily="49" charset="0"/>
            </a:endParaRPr>
          </a:p>
        </p:txBody>
      </p:sp>
      <p:sp>
        <p:nvSpPr>
          <p:cNvPr id="6" name="内容占位符 2">
            <a:extLst>
              <a:ext uri="{FF2B5EF4-FFF2-40B4-BE49-F238E27FC236}">
                <a16:creationId xmlns:a16="http://schemas.microsoft.com/office/drawing/2014/main" id="{31E66A3B-4A2C-CE4A-B509-FC5F915A6DFD}"/>
              </a:ext>
            </a:extLst>
          </p:cNvPr>
          <p:cNvSpPr txBox="1">
            <a:spLocks/>
          </p:cNvSpPr>
          <p:nvPr/>
        </p:nvSpPr>
        <p:spPr bwMode="auto">
          <a:xfrm>
            <a:off x="628650" y="2926262"/>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Hei" pitchFamily="2" charset="-122"/>
                <a:cs typeface="Consolas" panose="020B0609020204030204" pitchFamily="49" charset="0"/>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Hei" pitchFamily="2" charset="-122"/>
                <a:cs typeface="Consolas" panose="020B0609020204030204" pitchFamily="49" charset="0"/>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Hei" pitchFamily="2" charset="-122"/>
                <a:cs typeface="Consolas" panose="020B0609020204030204" pitchFamily="49" charset="0"/>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Hei" pitchFamily="2" charset="-122"/>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defTabSz="914400" eaLnBrk="1" hangingPunct="1">
              <a:lnSpc>
                <a:spcPct val="150000"/>
              </a:lnSpc>
            </a:pPr>
            <a:r>
              <a:rPr lang="zh-CN" altLang="en-US" b="0" dirty="0">
                <a:ea typeface="STKaiti" panose="02010600040101010101" pitchFamily="2" charset="-122"/>
                <a:cs typeface="Consolas" panose="020B0609020204030204" pitchFamily="49" charset="0"/>
              </a:rPr>
              <a:t> 批量输入文件</a:t>
            </a:r>
            <a:endParaRPr lang="en-US" altLang="zh-CN" b="0" dirty="0">
              <a:ea typeface="STKaiti" panose="02010600040101010101" pitchFamily="2" charset="-122"/>
              <a:cs typeface="Consolas" panose="020B0609020204030204" pitchFamily="49" charset="0"/>
            </a:endParaRPr>
          </a:p>
        </p:txBody>
      </p:sp>
      <p:sp>
        <p:nvSpPr>
          <p:cNvPr id="7" name="文本框 6">
            <a:extLst>
              <a:ext uri="{FF2B5EF4-FFF2-40B4-BE49-F238E27FC236}">
                <a16:creationId xmlns:a16="http://schemas.microsoft.com/office/drawing/2014/main" id="{37DF8641-4475-9445-A483-2D005AC8B817}"/>
              </a:ext>
            </a:extLst>
          </p:cNvPr>
          <p:cNvSpPr txBox="1"/>
          <p:nvPr/>
        </p:nvSpPr>
        <p:spPr>
          <a:xfrm>
            <a:off x="1115616" y="3590796"/>
            <a:ext cx="7225055" cy="3170099"/>
          </a:xfrm>
          <a:prstGeom prst="rect">
            <a:avLst/>
          </a:prstGeom>
          <a:solidFill>
            <a:srgbClr val="353A44"/>
          </a:solidFill>
        </p:spPr>
        <p:txBody>
          <a:bodyPr wrap="none" rtlCol="0">
            <a:spAutoFit/>
          </a:bodyPr>
          <a:lstStyle/>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INPUT_DIR=testcases </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测例所在文件夹</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OUTPUT_DIR=output </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输出文件夹</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err="1">
                <a:solidFill>
                  <a:srgbClr val="ABB2BF"/>
                </a:solidFill>
                <a:latin typeface="Consolas" panose="020B0609020204030204" pitchFamily="49" charset="0"/>
                <a:ea typeface="STKaiti" panose="02010600040101010101" pitchFamily="2" charset="-122"/>
                <a:cs typeface="Consolas" panose="020B0609020204030204" pitchFamily="49" charset="0"/>
              </a:rPr>
              <a:t>mkdir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-p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$OUTPUT_DIR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若不存在输出文件夹，则创建</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for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in</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98C379"/>
                </a:solidFill>
                <a:latin typeface="Consolas" panose="020B0609020204030204" pitchFamily="49" charset="0"/>
                <a:ea typeface="STKaiti" panose="02010600040101010101" pitchFamily="2" charset="-122"/>
                <a:cs typeface="Consolas" panose="020B0609020204030204" pitchFamily="49" charset="0"/>
              </a:rPr>
              <a:t>`ls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$INPUT_DIR</a:t>
            </a:r>
            <a:r>
              <a:rPr lang="en" altLang="zh-CN" sz="2000" dirty="0">
                <a:solidFill>
                  <a:srgbClr val="98C379"/>
                </a:solidFill>
                <a:latin typeface="Consolas" panose="020B0609020204030204" pitchFamily="49" charset="0"/>
                <a:ea typeface="STKaiti" panose="02010600040101010101" pitchFamily="2" charset="-122"/>
                <a:cs typeface="Consolas" panose="020B0609020204030204" pitchFamily="49" charset="0"/>
              </a:rPr>
              <a:t>/case</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a:t>
            </a:r>
            <a:r>
              <a:rPr lang="en" altLang="zh-CN" sz="2000" dirty="0">
                <a:solidFill>
                  <a:srgbClr val="98C379"/>
                </a:solidFill>
                <a:latin typeface="Consolas" panose="020B0609020204030204" pitchFamily="49" charset="0"/>
                <a:ea typeface="STKaiti" panose="02010600040101010101" pitchFamily="2" charset="-122"/>
                <a:cs typeface="Consolas" panose="020B0609020204030204" pitchFamily="49" charset="0"/>
              </a:rPr>
              <a:t>.txt`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do</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'&lt;'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用于输入重定向，将</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input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表示的文件里的内容</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输入到</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test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程序里。</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'&gt;'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用于输出重定向。</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input##*/}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表示获取</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input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的</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文件名，如</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err="1">
                <a:solidFill>
                  <a:srgbClr val="7F848E"/>
                </a:solidFill>
                <a:latin typeface="Consolas" panose="020B0609020204030204" pitchFamily="49" charset="0"/>
                <a:ea typeface="STKaiti" panose="02010600040101010101" pitchFamily="2" charset="-122"/>
                <a:cs typeface="Consolas" panose="020B0609020204030204" pitchFamily="49" charset="0"/>
              </a:rPr>
              <a:t>aaa</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err="1">
                <a:solidFill>
                  <a:srgbClr val="7F848E"/>
                </a:solidFill>
                <a:latin typeface="Consolas" panose="020B0609020204030204" pitchFamily="49" charset="0"/>
                <a:ea typeface="STKaiti" panose="02010600040101010101" pitchFamily="2" charset="-122"/>
                <a:cs typeface="Consolas" panose="020B0609020204030204" pitchFamily="49" charset="0"/>
              </a:rPr>
              <a:t>bcd.txt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--&gt; </a:t>
            </a:r>
            <a:r>
              <a:rPr lang="en" altLang="zh-CN" sz="2000" i="1" dirty="0" err="1">
                <a:solidFill>
                  <a:srgbClr val="7F848E"/>
                </a:solidFill>
                <a:latin typeface="Consolas" panose="020B0609020204030204" pitchFamily="49" charset="0"/>
                <a:ea typeface="STKaiti" panose="02010600040101010101" pitchFamily="2" charset="-122"/>
                <a:cs typeface="Consolas" panose="020B0609020204030204" pitchFamily="49" charset="0"/>
              </a:rPr>
              <a:t>bcd.txt</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./test &lt;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&gt;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$OUTPUT_DIR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done</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2398388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fontScale="92500"/>
          </a:bodyPr>
          <a:lstStyle/>
          <a:p>
            <a:pPr>
              <a:lnSpc>
                <a:spcPct val="150000"/>
              </a:lnSpc>
            </a:pPr>
            <a:r>
              <a:rPr lang="zh-CN" altLang="en-US" b="0" dirty="0">
                <a:ea typeface="STKaiti" panose="02010600040101010101" pitchFamily="2" charset="-122"/>
                <a:cs typeface="Consolas" panose="020B0609020204030204" pitchFamily="49" charset="0"/>
              </a:rPr>
              <a:t>空格或</a:t>
            </a:r>
            <a:r>
              <a:rPr lang="en-US" altLang="zh-CN" b="0" dirty="0">
                <a:ea typeface="STKaiti" panose="02010600040101010101" pitchFamily="2" charset="-122"/>
                <a:cs typeface="Consolas" panose="020B0609020204030204" pitchFamily="49" charset="0"/>
              </a:rPr>
              <a:t>tab</a:t>
            </a:r>
            <a:r>
              <a:rPr lang="zh-CN" altLang="en-US" b="0" dirty="0">
                <a:ea typeface="STKaiti" panose="02010600040101010101" pitchFamily="2" charset="-122"/>
                <a:cs typeface="Consolas" panose="020B0609020204030204" pitchFamily="49" charset="0"/>
              </a:rPr>
              <a:t>区分参数</a:t>
            </a:r>
            <a:endParaRPr lang="en-US" altLang="zh-CN" b="0" dirty="0">
              <a:ea typeface="STKaiti" panose="02010600040101010101" pitchFamily="2" charset="-122"/>
              <a:cs typeface="Consolas" panose="020B0609020204030204" pitchFamily="49" charset="0"/>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 command foo bar</a:t>
            </a:r>
            <a:r>
              <a:rPr lang="zh-CN" altLang="en-US" dirty="0">
                <a:ea typeface="STKaiti" panose="02010600040101010101" pitchFamily="2" charset="-122"/>
              </a:rPr>
              <a:t>表示</a:t>
            </a:r>
            <a:r>
              <a:rPr lang="en-US" altLang="zh-CN" dirty="0">
                <a:ea typeface="STKaiti" panose="02010600040101010101" pitchFamily="2" charset="-122"/>
              </a:rPr>
              <a:t>foo</a:t>
            </a:r>
            <a:r>
              <a:rPr lang="zh-CN" altLang="en-US" dirty="0">
                <a:ea typeface="STKaiti" panose="02010600040101010101" pitchFamily="2" charset="-122"/>
              </a:rPr>
              <a:t>和</a:t>
            </a:r>
            <a:r>
              <a:rPr lang="en-US" altLang="zh-CN" dirty="0">
                <a:ea typeface="STKaiti" panose="02010600040101010101" pitchFamily="2" charset="-122"/>
              </a:rPr>
              <a:t>bar</a:t>
            </a:r>
            <a:r>
              <a:rPr lang="zh-CN" altLang="en-US" dirty="0">
                <a:ea typeface="STKaiti" panose="02010600040101010101" pitchFamily="2" charset="-122"/>
              </a:rPr>
              <a:t>为</a:t>
            </a:r>
            <a:r>
              <a:rPr lang="en-US" altLang="zh-CN" dirty="0">
                <a:ea typeface="STKaiti" panose="02010600040101010101" pitchFamily="2" charset="-122"/>
              </a:rPr>
              <a:t>command</a:t>
            </a:r>
            <a:r>
              <a:rPr lang="zh-CN" altLang="en-US" dirty="0">
                <a:ea typeface="STKaiti" panose="02010600040101010101" pitchFamily="2" charset="-122"/>
              </a:rPr>
              <a:t>的两个参数</a:t>
            </a:r>
            <a:endParaRPr lang="en-US" altLang="zh-CN" dirty="0">
              <a:ea typeface="STKaiti" panose="02010600040101010101" pitchFamily="2" charset="-122"/>
            </a:endParaRPr>
          </a:p>
          <a:p>
            <a:pPr>
              <a:lnSpc>
                <a:spcPct val="150000"/>
              </a:lnSpc>
            </a:pPr>
            <a:r>
              <a:rPr lang="zh-CN" altLang="en-US" b="0" dirty="0">
                <a:ea typeface="STKaiti" panose="02010600040101010101" pitchFamily="2" charset="-122"/>
                <a:cs typeface="Consolas" panose="020B0609020204030204" pitchFamily="49" charset="0"/>
              </a:rPr>
              <a:t>使用分号隔开不同命令表示顺序执行这些命令</a:t>
            </a:r>
            <a:endParaRPr lang="en-US" altLang="zh-CN" b="0" dirty="0">
              <a:ea typeface="STKaiti" panose="02010600040101010101" pitchFamily="2" charset="-122"/>
              <a:cs typeface="Consolas" panose="020B0609020204030204" pitchFamily="49" charset="0"/>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 clear; ls</a:t>
            </a:r>
            <a:r>
              <a:rPr lang="zh-CN" altLang="en-US" dirty="0">
                <a:ea typeface="STKaiti" panose="02010600040101010101" pitchFamily="2" charset="-122"/>
              </a:rPr>
              <a:t>表示先执行</a:t>
            </a:r>
            <a:r>
              <a:rPr lang="en-US" altLang="zh-CN" dirty="0">
                <a:ea typeface="STKaiti" panose="02010600040101010101" pitchFamily="2" charset="-122"/>
              </a:rPr>
              <a:t>clear</a:t>
            </a:r>
            <a:r>
              <a:rPr lang="zh-CN" altLang="en-US" dirty="0">
                <a:ea typeface="STKaiti" panose="02010600040101010101" pitchFamily="2" charset="-122"/>
              </a:rPr>
              <a:t>再执行</a:t>
            </a:r>
            <a:r>
              <a:rPr lang="en-US" altLang="zh-CN" dirty="0">
                <a:ea typeface="STKaiti" panose="02010600040101010101" pitchFamily="2" charset="-122"/>
              </a:rPr>
              <a:t>ls</a:t>
            </a:r>
            <a:r>
              <a:rPr lang="zh-CN" altLang="en-US" dirty="0">
                <a:ea typeface="STKaiti" panose="02010600040101010101" pitchFamily="2" charset="-122"/>
              </a:rPr>
              <a:t>，与两条指令分两行效果相同</a:t>
            </a:r>
            <a:endParaRPr lang="en-US" altLang="zh-CN" dirty="0">
              <a:ea typeface="STKaiti" panose="02010600040101010101" pitchFamily="2" charset="-122"/>
            </a:endParaRPr>
          </a:p>
          <a:p>
            <a:pPr>
              <a:lnSpc>
                <a:spcPct val="150000"/>
              </a:lnSpc>
            </a:pPr>
            <a:r>
              <a:rPr lang="zh-CN" altLang="en-US" b="0" dirty="0">
                <a:highlight>
                  <a:srgbClr val="353A44"/>
                </a:highlight>
                <a:ea typeface="STKaiti" panose="02010600040101010101" pitchFamily="2" charset="-122"/>
                <a:cs typeface="Consolas" panose="020B0609020204030204" pitchFamily="49" charset="0"/>
              </a:rPr>
              <a:t> </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cmd1 &amp;&amp; cmd2</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若</a:t>
            </a:r>
            <a:r>
              <a:rPr lang="en-US" altLang="zh-CN" b="0" dirty="0">
                <a:ea typeface="STKaiti" panose="02010600040101010101" pitchFamily="2" charset="-122"/>
                <a:cs typeface="Consolas" panose="020B0609020204030204" pitchFamily="49" charset="0"/>
              </a:rPr>
              <a:t>cmd1</a:t>
            </a:r>
            <a:r>
              <a:rPr lang="zh-CN" altLang="en-US" b="0" dirty="0">
                <a:ea typeface="STKaiti" panose="02010600040101010101" pitchFamily="2" charset="-122"/>
                <a:cs typeface="Consolas" panose="020B0609020204030204" pitchFamily="49" charset="0"/>
              </a:rPr>
              <a:t>成功，才执行</a:t>
            </a:r>
            <a:r>
              <a:rPr lang="en-US" altLang="zh-CN" b="0" dirty="0">
                <a:ea typeface="STKaiti" panose="02010600040101010101" pitchFamily="2" charset="-122"/>
                <a:cs typeface="Consolas" panose="020B0609020204030204" pitchFamily="49" charset="0"/>
              </a:rPr>
              <a:t>cmd2</a:t>
            </a:r>
          </a:p>
          <a:p>
            <a:pPr>
              <a:lnSpc>
                <a:spcPct val="150000"/>
              </a:lnSpc>
            </a:pPr>
            <a:r>
              <a:rPr lang="zh-CN" altLang="en-US" b="0" dirty="0">
                <a:highlight>
                  <a:srgbClr val="353A44"/>
                </a:highlight>
                <a:ea typeface="STKaiti" panose="02010600040101010101" pitchFamily="2" charset="-122"/>
                <a:cs typeface="Consolas" panose="020B0609020204030204" pitchFamily="49" charset="0"/>
              </a:rPr>
              <a:t> </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cmd1 || cmd2</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若</a:t>
            </a:r>
            <a:r>
              <a:rPr lang="en-US" altLang="zh-CN" b="0" dirty="0">
                <a:ea typeface="STKaiti" panose="02010600040101010101" pitchFamily="2" charset="-122"/>
                <a:cs typeface="Consolas" panose="020B0609020204030204" pitchFamily="49" charset="0"/>
              </a:rPr>
              <a:t>cmd1</a:t>
            </a:r>
            <a:r>
              <a:rPr lang="zh-CN" altLang="en-US" b="0" dirty="0">
                <a:ea typeface="STKaiti" panose="02010600040101010101" pitchFamily="2" charset="-122"/>
                <a:cs typeface="Consolas" panose="020B0609020204030204" pitchFamily="49" charset="0"/>
              </a:rPr>
              <a:t>失败，才执行</a:t>
            </a:r>
            <a:r>
              <a:rPr lang="en-US" altLang="zh-CN" b="0" dirty="0">
                <a:ea typeface="STKaiti" panose="02010600040101010101" pitchFamily="2" charset="-122"/>
                <a:cs typeface="Consolas" panose="020B0609020204030204" pitchFamily="49" charset="0"/>
              </a:rPr>
              <a:t>cmd2</a:t>
            </a:r>
          </a:p>
          <a:p>
            <a:pPr>
              <a:lnSpc>
                <a:spcPct val="150000"/>
              </a:lnSpc>
            </a:pP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69</a:t>
            </a:fld>
            <a:endParaRPr lang="en-US" altLang="zh-CN"/>
          </a:p>
        </p:txBody>
      </p:sp>
    </p:spTree>
    <p:extLst>
      <p:ext uri="{BB962C8B-B14F-4D97-AF65-F5344CB8AC3E}">
        <p14:creationId xmlns:p14="http://schemas.microsoft.com/office/powerpoint/2010/main" val="247249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EF1CF-629D-485D-B3D8-C4A6976D894B}"/>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AFF14C62-8E8C-4F93-8A50-0A876E45E6C5}"/>
              </a:ext>
            </a:extLst>
          </p:cNvPr>
          <p:cNvSpPr>
            <a:spLocks noGrp="1"/>
          </p:cNvSpPr>
          <p:nvPr>
            <p:ph idx="1"/>
          </p:nvPr>
        </p:nvSpPr>
        <p:spPr/>
        <p:txBody>
          <a:bodyPr/>
          <a:lstStyle/>
          <a:p>
            <a:r>
              <a:rPr lang="en-US" altLang="zh-CN" dirty="0"/>
              <a:t>Make</a:t>
            </a:r>
            <a:r>
              <a:rPr lang="zh-CN" altLang="en-US" dirty="0"/>
              <a:t>与</a:t>
            </a:r>
            <a:r>
              <a:rPr lang="en-US" altLang="zh-CN" dirty="0" err="1"/>
              <a:t>Makefile</a:t>
            </a:r>
            <a:endParaRPr lang="en-US" altLang="zh-CN" dirty="0"/>
          </a:p>
          <a:p>
            <a:pPr lvl="1"/>
            <a:r>
              <a:rPr lang="zh-CN" altLang="en-US" dirty="0">
                <a:solidFill>
                  <a:srgbClr val="FF0000"/>
                </a:solidFill>
              </a:rPr>
              <a:t>自动检测修改</a:t>
            </a:r>
            <a:r>
              <a:rPr lang="zh-CN" altLang="en-US" dirty="0"/>
              <a:t>，编译修改模块，链接目标程序</a:t>
            </a:r>
            <a:endParaRPr lang="en-US" altLang="zh-CN" dirty="0"/>
          </a:p>
          <a:p>
            <a:pPr lvl="1"/>
            <a:r>
              <a:rPr lang="zh-CN" altLang="en-US" dirty="0"/>
              <a:t>运行</a:t>
            </a:r>
            <a:r>
              <a:rPr lang="en-US" altLang="zh-CN" dirty="0" err="1"/>
              <a:t>Makefile</a:t>
            </a:r>
            <a:endParaRPr lang="en-US" altLang="zh-CN" dirty="0"/>
          </a:p>
          <a:p>
            <a:pPr lvl="2"/>
            <a:r>
              <a:rPr lang="en-US" altLang="zh-CN" dirty="0"/>
              <a:t>make</a:t>
            </a:r>
          </a:p>
          <a:p>
            <a:pPr lvl="2"/>
            <a:r>
              <a:rPr lang="en-US" altLang="zh-CN" dirty="0"/>
              <a:t>make &lt;</a:t>
            </a:r>
            <a:r>
              <a:rPr lang="zh-CN" altLang="en-US" dirty="0"/>
              <a:t>任务名</a:t>
            </a:r>
            <a:r>
              <a:rPr lang="en-US" altLang="zh-CN" dirty="0"/>
              <a:t>&gt;</a:t>
            </a:r>
            <a:endParaRPr lang="zh-CN" altLang="en-US" dirty="0"/>
          </a:p>
          <a:p>
            <a:pPr lvl="2"/>
            <a:endParaRPr lang="zh-CN" altLang="en-US" dirty="0"/>
          </a:p>
        </p:txBody>
      </p:sp>
      <p:grpSp>
        <p:nvGrpSpPr>
          <p:cNvPr id="12" name="Group 11">
            <a:extLst>
              <a:ext uri="{FF2B5EF4-FFF2-40B4-BE49-F238E27FC236}">
                <a16:creationId xmlns:a16="http://schemas.microsoft.com/office/drawing/2014/main" id="{31AD2CC4-C0D3-7744-A675-04E059D180F5}"/>
              </a:ext>
            </a:extLst>
          </p:cNvPr>
          <p:cNvGrpSpPr/>
          <p:nvPr/>
        </p:nvGrpSpPr>
        <p:grpSpPr>
          <a:xfrm>
            <a:off x="398362" y="3356992"/>
            <a:ext cx="7667850" cy="3422156"/>
            <a:chOff x="0" y="1592263"/>
            <a:chExt cx="7667850" cy="3422156"/>
          </a:xfrm>
        </p:grpSpPr>
        <p:sp>
          <p:nvSpPr>
            <p:cNvPr id="13" name="Text Box 4">
              <a:extLst>
                <a:ext uri="{FF2B5EF4-FFF2-40B4-BE49-F238E27FC236}">
                  <a16:creationId xmlns:a16="http://schemas.microsoft.com/office/drawing/2014/main" id="{726737B2-29FE-3C48-882D-38E4B460857E}"/>
                </a:ext>
              </a:extLst>
            </p:cNvPr>
            <p:cNvSpPr txBox="1">
              <a:spLocks noChangeArrowheads="1"/>
            </p:cNvSpPr>
            <p:nvPr/>
          </p:nvSpPr>
          <p:spPr bwMode="auto">
            <a:xfrm>
              <a:off x="1258888" y="1916113"/>
              <a:ext cx="6160661" cy="2308324"/>
            </a:xfrm>
            <a:prstGeom prst="rect">
              <a:avLst/>
            </a:prstGeom>
            <a:noFill/>
            <a:ln w="9525">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FontTx/>
                <a:buNone/>
              </a:pPr>
              <a:r>
                <a:rPr lang="en-US" altLang="zh-CN" sz="1800" b="1" dirty="0">
                  <a:solidFill>
                    <a:srgbClr val="33CC33"/>
                  </a:solidFill>
                  <a:latin typeface="Courier New" panose="02070309020205020404" pitchFamily="49" charset="0"/>
                  <a:ea typeface="宋体" panose="02010600030101010101" pitchFamily="2" charset="-122"/>
                </a:rPr>
                <a:t># </a:t>
              </a:r>
              <a:r>
                <a:rPr lang="zh-CN" altLang="en-US" sz="1800" b="1" dirty="0">
                  <a:solidFill>
                    <a:srgbClr val="33CC33"/>
                  </a:solidFill>
                  <a:latin typeface="Courier New" panose="02070309020205020404" pitchFamily="49" charset="0"/>
                  <a:ea typeface="宋体" panose="02010600030101010101" pitchFamily="2" charset="-122"/>
                </a:rPr>
                <a:t>注释用</a:t>
              </a:r>
              <a:r>
                <a:rPr lang="en-US" altLang="zh-CN" sz="1800" b="1" dirty="0">
                  <a:solidFill>
                    <a:srgbClr val="33CC33"/>
                  </a:solidFill>
                  <a:latin typeface="Courier New" panose="02070309020205020404" pitchFamily="49" charset="0"/>
                  <a:ea typeface="宋体" panose="02010600030101010101" pitchFamily="2" charset="-122"/>
                </a:rPr>
                <a:t>#</a:t>
              </a:r>
              <a:r>
                <a:rPr lang="zh-CN" altLang="en-US" sz="1800" b="1" dirty="0">
                  <a:solidFill>
                    <a:srgbClr val="33CC33"/>
                  </a:solidFill>
                  <a:latin typeface="Courier New" panose="02070309020205020404" pitchFamily="49" charset="0"/>
                  <a:ea typeface="宋体" panose="02010600030101010101" pitchFamily="2" charset="-122"/>
                </a:rPr>
                <a:t>开头</a:t>
              </a:r>
              <a:endParaRPr lang="en-US" altLang="zh-CN" sz="1800" b="1" dirty="0">
                <a:solidFill>
                  <a:srgbClr val="33CC33"/>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all</a:t>
              </a:r>
              <a:r>
                <a:rPr lang="en-US" altLang="zh-CN" sz="1800" b="1" dirty="0">
                  <a:latin typeface="Courier New" panose="02070309020205020404" pitchFamily="49" charset="0"/>
                  <a:ea typeface="宋体" panose="02010600030101010101" pitchFamily="2" charset="-122"/>
                </a:rPr>
                <a:t>: main test</a:t>
              </a: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main</a:t>
              </a:r>
              <a:r>
                <a:rPr lang="en-US" altLang="zh-CN" sz="1800" b="1" dirty="0">
                  <a:latin typeface="Courier New" panose="02070309020205020404" pitchFamily="49" charset="0"/>
                  <a:ea typeface="宋体" panose="02010600030101010101" pitchFamily="2" charset="-122"/>
                </a:rPr>
                <a:t>: main.cpp student.cpp</a:t>
              </a:r>
            </a:p>
            <a:p>
              <a:pPr eaLnBrk="1" hangingPunct="1">
                <a:spcBef>
                  <a:spcPct val="0"/>
                </a:spcBef>
                <a:buFontTx/>
                <a:buNone/>
              </a:pPr>
              <a:r>
                <a:rPr lang="en-US" altLang="zh-CN" sz="1800" b="1" dirty="0">
                  <a:latin typeface="Courier New" panose="02070309020205020404" pitchFamily="49" charset="0"/>
                  <a:ea typeface="宋体" panose="02010600030101010101" pitchFamily="2" charset="-122"/>
                </a:rPr>
                <a:t>	</a:t>
              </a:r>
              <a:r>
                <a:rPr lang="en-US" altLang="zh-CN" sz="1800" b="1" dirty="0">
                  <a:solidFill>
                    <a:schemeClr val="accent2"/>
                  </a:solidFill>
                  <a:latin typeface="Courier New" panose="02070309020205020404" pitchFamily="49" charset="0"/>
                  <a:ea typeface="宋体" panose="02010600030101010101" pitchFamily="2" charset="-122"/>
                </a:rPr>
                <a:t>g++ -o main main.cpp </a:t>
              </a:r>
              <a:r>
                <a:rPr lang="en-US" altLang="zh-CN" sz="1800" b="1" dirty="0" err="1">
                  <a:solidFill>
                    <a:schemeClr val="accent2"/>
                  </a:solidFill>
                  <a:latin typeface="Courier New" panose="02070309020205020404" pitchFamily="49" charset="0"/>
                  <a:ea typeface="宋体" panose="02010600030101010101" pitchFamily="2" charset="-122"/>
                </a:rPr>
                <a:t>student.cpp</a:t>
              </a:r>
              <a:endParaRPr lang="en-US" altLang="zh-CN" sz="1800" b="1" dirty="0">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test</a:t>
              </a:r>
              <a:r>
                <a:rPr lang="en-US" altLang="zh-CN" sz="1800" b="1" dirty="0">
                  <a:latin typeface="Courier New" panose="02070309020205020404" pitchFamily="49" charset="0"/>
                  <a:ea typeface="宋体" panose="02010600030101010101" pitchFamily="2" charset="-122"/>
                </a:rPr>
                <a:t>: student.cpp student_test.cpp</a:t>
              </a:r>
            </a:p>
            <a:p>
              <a:pPr eaLnBrk="1" hangingPunct="1">
                <a:spcBef>
                  <a:spcPct val="0"/>
                </a:spcBef>
                <a:buFontTx/>
                <a:buNone/>
              </a:pPr>
              <a:r>
                <a:rPr lang="en-US" altLang="zh-CN" sz="1800" b="1" dirty="0">
                  <a:latin typeface="Courier New" panose="02070309020205020404" pitchFamily="49" charset="0"/>
                  <a:ea typeface="宋体" panose="02010600030101010101" pitchFamily="2" charset="-122"/>
                </a:rPr>
                <a:t>	</a:t>
              </a:r>
              <a:r>
                <a:rPr lang="en-US" altLang="zh-CN" sz="1800" b="1" dirty="0">
                  <a:solidFill>
                    <a:schemeClr val="accent2"/>
                  </a:solidFill>
                  <a:latin typeface="Courier New" panose="02070309020205020404" pitchFamily="49" charset="0"/>
                  <a:ea typeface="宋体" panose="02010600030101010101" pitchFamily="2" charset="-122"/>
                </a:rPr>
                <a:t>g++ -o test student_test.cpp </a:t>
              </a:r>
              <a:r>
                <a:rPr lang="en-US" altLang="zh-CN" sz="1800" b="1" dirty="0" err="1">
                  <a:solidFill>
                    <a:schemeClr val="accent2"/>
                  </a:solidFill>
                  <a:latin typeface="Courier New" panose="02070309020205020404" pitchFamily="49" charset="0"/>
                  <a:ea typeface="宋体" panose="02010600030101010101" pitchFamily="2" charset="-122"/>
                </a:rPr>
                <a:t>student.cpp</a:t>
              </a:r>
              <a:endParaRPr lang="en-US" altLang="zh-CN" sz="1800" b="1" dirty="0">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clean</a:t>
              </a:r>
              <a:r>
                <a:rPr lang="en-US" altLang="zh-CN" sz="1800" b="1" dirty="0">
                  <a:latin typeface="Courier New" panose="02070309020205020404" pitchFamily="49" charset="0"/>
                  <a:ea typeface="宋体" panose="02010600030101010101" pitchFamily="2" charset="-122"/>
                </a:rPr>
                <a:t>:</a:t>
              </a:r>
            </a:p>
            <a:p>
              <a:pPr eaLnBrk="1" hangingPunct="1">
                <a:spcBef>
                  <a:spcPct val="0"/>
                </a:spcBef>
                <a:buFontTx/>
                <a:buNone/>
              </a:pP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rm</a:t>
              </a:r>
              <a:r>
                <a:rPr lang="en-US" altLang="zh-CN" sz="1800" b="1" dirty="0">
                  <a:latin typeface="Courier New" panose="02070309020205020404" pitchFamily="49" charset="0"/>
                  <a:ea typeface="宋体" panose="02010600030101010101" pitchFamily="2" charset="-122"/>
                </a:rPr>
                <a:t> main</a:t>
              </a:r>
              <a:r>
                <a:rPr lang="zh-CN" altLang="en-US" sz="1800" b="1" dirty="0">
                  <a:latin typeface="Courier New" panose="02070309020205020404" pitchFamily="49" charset="0"/>
                  <a:ea typeface="宋体" panose="02010600030101010101" pitchFamily="2" charset="-122"/>
                </a:rPr>
                <a:t> </a:t>
              </a:r>
              <a:r>
                <a:rPr lang="en-US" altLang="zh-CN" sz="1800" b="1" dirty="0">
                  <a:latin typeface="Courier New" panose="02070309020205020404" pitchFamily="49" charset="0"/>
                  <a:ea typeface="宋体" panose="02010600030101010101" pitchFamily="2" charset="-122"/>
                </a:rPr>
                <a:t>test</a:t>
              </a:r>
            </a:p>
          </p:txBody>
        </p:sp>
        <p:sp>
          <p:nvSpPr>
            <p:cNvPr id="14" name="AutoShape 7">
              <a:extLst>
                <a:ext uri="{FF2B5EF4-FFF2-40B4-BE49-F238E27FC236}">
                  <a16:creationId xmlns:a16="http://schemas.microsoft.com/office/drawing/2014/main" id="{063940DD-63F8-E341-B91F-857C9D3E15F8}"/>
                </a:ext>
              </a:extLst>
            </p:cNvPr>
            <p:cNvSpPr>
              <a:spLocks noChangeArrowheads="1"/>
            </p:cNvSpPr>
            <p:nvPr/>
          </p:nvSpPr>
          <p:spPr bwMode="auto">
            <a:xfrm>
              <a:off x="0" y="4365104"/>
              <a:ext cx="1079500" cy="576262"/>
            </a:xfrm>
            <a:prstGeom prst="wedgeRoundRectCallout">
              <a:avLst>
                <a:gd name="adj1" fmla="val 71619"/>
                <a:gd name="adj2" fmla="val -336225"/>
                <a:gd name="adj3" fmla="val 16667"/>
              </a:avLst>
            </a:prstGeom>
            <a:solidFill>
              <a:srgbClr val="FF0000"/>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600" dirty="0">
                  <a:solidFill>
                    <a:schemeClr val="bg1"/>
                  </a:solidFill>
                  <a:latin typeface="+mn-ea"/>
                  <a:ea typeface="+mn-ea"/>
                </a:rPr>
                <a:t>冒号前为“任务”名</a:t>
              </a:r>
            </a:p>
          </p:txBody>
        </p:sp>
        <p:sp>
          <p:nvSpPr>
            <p:cNvPr id="15" name="AutoShape 8">
              <a:extLst>
                <a:ext uri="{FF2B5EF4-FFF2-40B4-BE49-F238E27FC236}">
                  <a16:creationId xmlns:a16="http://schemas.microsoft.com/office/drawing/2014/main" id="{F3EB3A7C-7C6F-EF40-8D9C-4EE5D418FC09}"/>
                </a:ext>
              </a:extLst>
            </p:cNvPr>
            <p:cNvSpPr>
              <a:spLocks noChangeArrowheads="1"/>
            </p:cNvSpPr>
            <p:nvPr/>
          </p:nvSpPr>
          <p:spPr bwMode="auto">
            <a:xfrm>
              <a:off x="5941023" y="4366719"/>
              <a:ext cx="1726827" cy="647700"/>
            </a:xfrm>
            <a:prstGeom prst="wedgeRoundRectCallout">
              <a:avLst>
                <a:gd name="adj1" fmla="val -95971"/>
                <a:gd name="adj2" fmla="val -158888"/>
                <a:gd name="adj3" fmla="val 16667"/>
              </a:avLst>
            </a:prstGeom>
            <a:solidFill>
              <a:schemeClr val="accent2"/>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800" dirty="0">
                  <a:solidFill>
                    <a:schemeClr val="bg1"/>
                  </a:solidFill>
                  <a:latin typeface="+mn-ea"/>
                  <a:ea typeface="+mn-ea"/>
                </a:rPr>
                <a:t>完成“任务”的指令（过程）</a:t>
              </a:r>
            </a:p>
          </p:txBody>
        </p:sp>
        <p:sp>
          <p:nvSpPr>
            <p:cNvPr id="16" name="AutoShape 9">
              <a:extLst>
                <a:ext uri="{FF2B5EF4-FFF2-40B4-BE49-F238E27FC236}">
                  <a16:creationId xmlns:a16="http://schemas.microsoft.com/office/drawing/2014/main" id="{67472E5C-E3F8-B844-872F-1B525B14E1CF}"/>
                </a:ext>
              </a:extLst>
            </p:cNvPr>
            <p:cNvSpPr>
              <a:spLocks noChangeArrowheads="1"/>
            </p:cNvSpPr>
            <p:nvPr/>
          </p:nvSpPr>
          <p:spPr bwMode="auto">
            <a:xfrm>
              <a:off x="5180248" y="1592263"/>
              <a:ext cx="1799851" cy="647700"/>
            </a:xfrm>
            <a:prstGeom prst="wedgeRoundRectCallout">
              <a:avLst>
                <a:gd name="adj1" fmla="val -148347"/>
                <a:gd name="adj2" fmla="val 70111"/>
                <a:gd name="adj3" fmla="val 16667"/>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800" dirty="0">
                  <a:solidFill>
                    <a:srgbClr val="FF0000"/>
                  </a:solidFill>
                  <a:latin typeface="+mn-ea"/>
                  <a:ea typeface="+mn-ea"/>
                </a:rPr>
                <a:t>冒号后为“任务”的“条件”</a:t>
              </a:r>
            </a:p>
          </p:txBody>
        </p:sp>
      </p:grpSp>
      <p:sp>
        <p:nvSpPr>
          <p:cNvPr id="18" name="AutoShape 8">
            <a:extLst>
              <a:ext uri="{FF2B5EF4-FFF2-40B4-BE49-F238E27FC236}">
                <a16:creationId xmlns:a16="http://schemas.microsoft.com/office/drawing/2014/main" id="{1D608A52-25BF-8C48-A7EB-A09F2598F065}"/>
              </a:ext>
            </a:extLst>
          </p:cNvPr>
          <p:cNvSpPr>
            <a:spLocks noChangeArrowheads="1"/>
          </p:cNvSpPr>
          <p:nvPr/>
        </p:nvSpPr>
        <p:spPr bwMode="auto">
          <a:xfrm>
            <a:off x="3044774" y="6173474"/>
            <a:ext cx="1887266" cy="647700"/>
          </a:xfrm>
          <a:prstGeom prst="wedgeRoundRectCallout">
            <a:avLst>
              <a:gd name="adj1" fmla="val -114037"/>
              <a:gd name="adj2" fmla="val -104079"/>
              <a:gd name="adj3" fmla="val 16667"/>
            </a:avLst>
          </a:prstGeom>
          <a:solidFill>
            <a:schemeClr val="accent4">
              <a:lumMod val="60000"/>
              <a:lumOff val="40000"/>
            </a:schemeClr>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800" dirty="0">
                <a:solidFill>
                  <a:schemeClr val="bg1"/>
                </a:solidFill>
                <a:latin typeface="+mn-ea"/>
                <a:ea typeface="+mn-ea"/>
              </a:rPr>
              <a:t>指令前必须为</a:t>
            </a:r>
            <a:r>
              <a:rPr lang="en-US" altLang="zh-CN" sz="1800" dirty="0">
                <a:solidFill>
                  <a:schemeClr val="bg1"/>
                </a:solidFill>
                <a:latin typeface="+mn-ea"/>
                <a:ea typeface="+mn-ea"/>
              </a:rPr>
              <a:t>Tab</a:t>
            </a:r>
          </a:p>
          <a:p>
            <a:pPr algn="ctr" eaLnBrk="1" hangingPunct="1">
              <a:spcBef>
                <a:spcPct val="0"/>
              </a:spcBef>
              <a:buFontTx/>
              <a:buNone/>
            </a:pPr>
            <a:endParaRPr lang="en-US" altLang="zh-CN" sz="1800" dirty="0">
              <a:solidFill>
                <a:schemeClr val="bg1"/>
              </a:solidFill>
              <a:latin typeface="+mn-ea"/>
              <a:ea typeface="+mn-ea"/>
            </a:endParaRPr>
          </a:p>
        </p:txBody>
      </p:sp>
    </p:spTree>
    <p:extLst>
      <p:ext uri="{BB962C8B-B14F-4D97-AF65-F5344CB8AC3E}">
        <p14:creationId xmlns:p14="http://schemas.microsoft.com/office/powerpoint/2010/main" val="2179920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b="0" dirty="0">
                <a:ea typeface="STKaiti" panose="02010600040101010101" pitchFamily="2" charset="-122"/>
                <a:cs typeface="Consolas" panose="020B0609020204030204" pitchFamily="49" charset="0"/>
              </a:rPr>
              <a:t>变量声明：</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variable=value</a:t>
            </a:r>
          </a:p>
          <a:p>
            <a:pPr lvl="1">
              <a:lnSpc>
                <a:spcPct val="150000"/>
              </a:lnSpc>
            </a:pPr>
            <a:r>
              <a:rPr lang="zh-CN" altLang="en-US" dirty="0">
                <a:ea typeface="STKaiti" panose="02010600040101010101" pitchFamily="2" charset="-122"/>
              </a:rPr>
              <a:t>等号两侧不能有空格！</a:t>
            </a:r>
            <a:endParaRPr lang="en-US" altLang="zh-CN" dirty="0">
              <a:ea typeface="STKaiti" panose="02010600040101010101" pitchFamily="2" charset="-122"/>
            </a:endParaRPr>
          </a:p>
          <a:p>
            <a:pPr lvl="1">
              <a:lnSpc>
                <a:spcPct val="150000"/>
              </a:lnSpc>
            </a:pPr>
            <a:r>
              <a:rPr lang="en-US" altLang="zh-CN" dirty="0">
                <a:ea typeface="STKaiti" panose="02010600040101010101" pitchFamily="2" charset="-122"/>
              </a:rPr>
              <a:t>Bash</a:t>
            </a:r>
            <a:r>
              <a:rPr lang="zh-CN" altLang="en-US" dirty="0">
                <a:ea typeface="STKaiti" panose="02010600040101010101" pitchFamily="2" charset="-122"/>
              </a:rPr>
              <a:t>没有数据类型的概念，所有的变量值都是字符串</a:t>
            </a:r>
            <a:endParaRPr lang="en-US" altLang="zh-CN" dirty="0">
              <a:ea typeface="STKaiti" panose="02010600040101010101" pitchFamily="2" charset="-122"/>
            </a:endParaRPr>
          </a:p>
          <a:p>
            <a:pPr>
              <a:lnSpc>
                <a:spcPct val="150000"/>
              </a:lnSpc>
            </a:pPr>
            <a:r>
              <a:rPr lang="zh-CN" altLang="en-US" b="0" dirty="0">
                <a:ea typeface="STKaiti" panose="02010600040101010101" pitchFamily="2" charset="-122"/>
                <a:cs typeface="Consolas" panose="020B0609020204030204" pitchFamily="49" charset="0"/>
              </a:rPr>
              <a:t>读取变量：</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$variable</a:t>
            </a:r>
            <a:r>
              <a:rPr lang="zh-CN" altLang="en-US" b="0" dirty="0">
                <a:ea typeface="STKaiti" panose="02010600040101010101" pitchFamily="2" charset="-122"/>
                <a:cs typeface="Consolas" panose="020B0609020204030204" pitchFamily="49" charset="0"/>
              </a:rPr>
              <a:t>或</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${variable}</a:t>
            </a:r>
          </a:p>
          <a:p>
            <a:pPr>
              <a:lnSpc>
                <a:spcPct val="150000"/>
              </a:lnSpc>
            </a:pPr>
            <a:r>
              <a:rPr lang="zh-CN" altLang="en-US" b="0" dirty="0">
                <a:ea typeface="STKaiti" panose="02010600040101010101" pitchFamily="2" charset="-122"/>
                <a:cs typeface="Consolas" panose="020B0609020204030204" pitchFamily="49" charset="0"/>
              </a:rPr>
              <a:t>特殊变量：</a:t>
            </a:r>
            <a:endParaRPr lang="en-US" altLang="zh-CN" b="0" dirty="0">
              <a:ea typeface="STKaiti" panose="02010600040101010101" pitchFamily="2" charset="-122"/>
              <a:cs typeface="Consolas" panose="020B0609020204030204" pitchFamily="49" charset="0"/>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ea typeface="STKaiti" panose="02010600040101010101" pitchFamily="2" charset="-122"/>
              </a:rPr>
              <a:t>：上一个命令的退出码，成功为</a:t>
            </a:r>
            <a:r>
              <a:rPr lang="en-US" altLang="zh-CN" dirty="0">
                <a:ea typeface="STKaiti" panose="02010600040101010101" pitchFamily="2" charset="-122"/>
              </a:rPr>
              <a:t>0</a:t>
            </a:r>
            <a:r>
              <a:rPr lang="zh-CN" altLang="en-US" dirty="0">
                <a:ea typeface="STKaiti" panose="02010600040101010101" pitchFamily="2" charset="-122"/>
              </a:rPr>
              <a:t>，失败为非</a:t>
            </a:r>
            <a:r>
              <a:rPr lang="en-US" altLang="zh-CN" dirty="0">
                <a:ea typeface="STKaiti" panose="02010600040101010101" pitchFamily="2" charset="-122"/>
              </a:rPr>
              <a:t>0</a:t>
            </a:r>
          </a:p>
          <a:p>
            <a:pPr lvl="1">
              <a:lnSpc>
                <a:spcPct val="150000"/>
              </a:lnSpc>
            </a:pPr>
            <a:r>
              <a:rPr lang="en-US" altLang="zh-CN" b="0" dirty="0">
                <a:solidFill>
                  <a:schemeClr val="bg1">
                    <a:lumMod val="85000"/>
                  </a:schemeClr>
                </a:solidFill>
                <a:highlight>
                  <a:srgbClr val="353A44"/>
                </a:highlight>
                <a:ea typeface="STKaiti" panose="02010600040101010101" pitchFamily="2" charset="-122"/>
              </a:rPr>
              <a:t>$#</a:t>
            </a:r>
            <a:r>
              <a:rPr lang="zh-CN" altLang="en-US" b="0" dirty="0">
                <a:ea typeface="STKaiti" panose="02010600040101010101" pitchFamily="2" charset="-122"/>
              </a:rPr>
              <a:t>：传递给脚本的参数个数</a:t>
            </a:r>
            <a:endParaRPr lang="en-US" altLang="zh-CN" b="0" dirty="0">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ea typeface="STKaiti" panose="02010600040101010101" pitchFamily="2" charset="-122"/>
              </a:rPr>
              <a:t>：传递给脚本的全部参数</a:t>
            </a:r>
            <a:endParaRPr lang="en-US" altLang="zh-CN" b="0"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70</a:t>
            </a:fld>
            <a:endParaRPr lang="en-US" altLang="zh-CN"/>
          </a:p>
        </p:txBody>
      </p:sp>
    </p:spTree>
    <p:extLst>
      <p:ext uri="{BB962C8B-B14F-4D97-AF65-F5344CB8AC3E}">
        <p14:creationId xmlns:p14="http://schemas.microsoft.com/office/powerpoint/2010/main" val="18046307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获取脚本参数</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对于命令行调用</a:t>
            </a:r>
            <a:r>
              <a:rPr lang="en-US" altLang="zh-CN" dirty="0">
                <a:solidFill>
                  <a:schemeClr val="bg1">
                    <a:lumMod val="85000"/>
                  </a:schemeClr>
                </a:solidFill>
                <a:highlight>
                  <a:srgbClr val="353A44"/>
                </a:highlight>
                <a:ea typeface="STKaiti" panose="02010600040101010101" pitchFamily="2" charset="-122"/>
              </a:rPr>
              <a:t>$ bash </a:t>
            </a:r>
            <a:r>
              <a:rPr lang="en-US" altLang="zh-CN" dirty="0" err="1">
                <a:solidFill>
                  <a:schemeClr val="bg1">
                    <a:lumMod val="85000"/>
                  </a:schemeClr>
                </a:solidFill>
                <a:highlight>
                  <a:srgbClr val="353A44"/>
                </a:highlight>
                <a:ea typeface="STKaiti" panose="02010600040101010101" pitchFamily="2" charset="-122"/>
              </a:rPr>
              <a:t>script.sh</a:t>
            </a:r>
            <a:r>
              <a:rPr lang="en-US" altLang="zh-CN" dirty="0">
                <a:solidFill>
                  <a:schemeClr val="bg1">
                    <a:lumMod val="85000"/>
                  </a:schemeClr>
                </a:solidFill>
                <a:highlight>
                  <a:srgbClr val="353A44"/>
                </a:highlight>
                <a:ea typeface="STKaiti" panose="02010600040101010101" pitchFamily="2" charset="-122"/>
              </a:rPr>
              <a:t> arg1 arg2</a:t>
            </a:r>
          </a:p>
          <a:p>
            <a:pPr lvl="1">
              <a:lnSpc>
                <a:spcPct val="150000"/>
              </a:lnSpc>
            </a:pPr>
            <a:r>
              <a:rPr lang="en-US" altLang="zh-CN" b="0" dirty="0">
                <a:ea typeface="STKaiti" panose="02010600040101010101" pitchFamily="2" charset="-122"/>
              </a:rPr>
              <a:t>$0</a:t>
            </a:r>
            <a:r>
              <a:rPr lang="zh-CN" altLang="en-US" dirty="0">
                <a:ea typeface="STKaiti" panose="02010600040101010101" pitchFamily="2" charset="-122"/>
              </a:rPr>
              <a:t>为脚本文件名，</a:t>
            </a:r>
            <a:r>
              <a:rPr lang="en-US" altLang="zh-CN" dirty="0">
                <a:ea typeface="STKaiti" panose="02010600040101010101" pitchFamily="2" charset="-122"/>
              </a:rPr>
              <a:t>$1</a:t>
            </a:r>
            <a:r>
              <a:rPr lang="zh-CN" altLang="en-US" dirty="0">
                <a:ea typeface="STKaiti" panose="02010600040101010101" pitchFamily="2" charset="-122"/>
              </a:rPr>
              <a:t>为</a:t>
            </a:r>
            <a:r>
              <a:rPr lang="en-US" altLang="zh-CN" dirty="0">
                <a:ea typeface="STKaiti" panose="02010600040101010101" pitchFamily="2" charset="-122"/>
              </a:rPr>
              <a:t>arg1</a:t>
            </a:r>
            <a:r>
              <a:rPr lang="zh-CN" altLang="en-US" dirty="0">
                <a:ea typeface="STKaiti" panose="02010600040101010101" pitchFamily="2" charset="-122"/>
              </a:rPr>
              <a:t>，</a:t>
            </a:r>
            <a:r>
              <a:rPr lang="en-US" altLang="zh-CN" dirty="0">
                <a:ea typeface="STKaiti" panose="02010600040101010101" pitchFamily="2" charset="-122"/>
              </a:rPr>
              <a:t>$2</a:t>
            </a:r>
            <a:r>
              <a:rPr lang="zh-CN" altLang="en-US" dirty="0">
                <a:ea typeface="STKaiti" panose="02010600040101010101" pitchFamily="2" charset="-122"/>
              </a:rPr>
              <a:t>为</a:t>
            </a:r>
            <a:r>
              <a:rPr lang="en-US" altLang="zh-CN" dirty="0">
                <a:ea typeface="STKaiti" panose="02010600040101010101" pitchFamily="2" charset="-122"/>
              </a:rPr>
              <a:t>arg2</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71</a:t>
            </a:fld>
            <a:endParaRPr lang="en-US" altLang="zh-CN"/>
          </a:p>
        </p:txBody>
      </p:sp>
      <p:sp>
        <p:nvSpPr>
          <p:cNvPr id="5" name="文本框 4">
            <a:extLst>
              <a:ext uri="{FF2B5EF4-FFF2-40B4-BE49-F238E27FC236}">
                <a16:creationId xmlns:a16="http://schemas.microsoft.com/office/drawing/2014/main" id="{BE8E03D4-A0B6-4848-8F71-A3FAC6F50E1B}"/>
              </a:ext>
            </a:extLst>
          </p:cNvPr>
          <p:cNvSpPr txBox="1"/>
          <p:nvPr/>
        </p:nvSpPr>
        <p:spPr>
          <a:xfrm>
            <a:off x="216289" y="3869566"/>
            <a:ext cx="3991134" cy="2554545"/>
          </a:xfrm>
          <a:prstGeom prst="rect">
            <a:avLst/>
          </a:prstGeom>
          <a:solidFill>
            <a:srgbClr val="353A44"/>
          </a:solidFill>
        </p:spPr>
        <p:txBody>
          <a:bodyPr wrap="square" rtlCol="0">
            <a:spAutoFit/>
          </a:bodyPr>
          <a:lstStyle/>
          <a:p>
            <a:r>
              <a:rPr lang="en" altLang="zh-CN" sz="2000" dirty="0">
                <a:solidFill>
                  <a:schemeClr val="bg1">
                    <a:lumMod val="85000"/>
                  </a:schemeClr>
                </a:solidFill>
                <a:latin typeface="Consolas" panose="020B0609020204030204" pitchFamily="49" charset="0"/>
                <a:cs typeface="Consolas" panose="020B0609020204030204" pitchFamily="49" charset="0"/>
              </a:rPr>
              <a:t>#!/bin/bash</a:t>
            </a:r>
          </a:p>
          <a:p>
            <a:r>
              <a:rPr lang="en" altLang="zh-CN" sz="2000" dirty="0">
                <a:solidFill>
                  <a:schemeClr val="bg1">
                    <a:lumMod val="85000"/>
                  </a:schemeClr>
                </a:solidFill>
                <a:latin typeface="Consolas" panose="020B0609020204030204" pitchFamily="49" charset="0"/>
                <a:cs typeface="Consolas" panose="020B0609020204030204" pitchFamily="49" charset="0"/>
              </a:rPr>
              <a:t># </a:t>
            </a:r>
            <a:r>
              <a:rPr lang="en" altLang="zh-CN" sz="2000" dirty="0" err="1">
                <a:solidFill>
                  <a:schemeClr val="bg1">
                    <a:lumMod val="85000"/>
                  </a:schemeClr>
                </a:solidFill>
                <a:latin typeface="Consolas" panose="020B0609020204030204" pitchFamily="49" charset="0"/>
                <a:cs typeface="Consolas" panose="020B0609020204030204" pitchFamily="49" charset="0"/>
              </a:rPr>
              <a:t>script.sh</a:t>
            </a:r>
            <a:r>
              <a:rPr lang="en" altLang="zh-CN" sz="2000" dirty="0">
                <a:solidFill>
                  <a:schemeClr val="bg1">
                    <a:lumMod val="85000"/>
                  </a:schemeClr>
                </a:solidFill>
                <a:latin typeface="Consolas" panose="020B0609020204030204" pitchFamily="49" charset="0"/>
                <a:cs typeface="Consolas" panose="020B0609020204030204" pitchFamily="49" charset="0"/>
              </a:rPr>
              <a:t>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a:t>
            </a:r>
            <a:r>
              <a:rPr lang="zh-CN" altLang="en-US" sz="2000" dirty="0">
                <a:solidFill>
                  <a:schemeClr val="bg1">
                    <a:lumMod val="85000"/>
                  </a:schemeClr>
                </a:solidFill>
                <a:latin typeface="Consolas" panose="020B0609020204030204" pitchFamily="49" charset="0"/>
                <a:cs typeface="Consolas" panose="020B0609020204030204" pitchFamily="49" charset="0"/>
              </a:rPr>
              <a:t>全部参数：</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endParaRPr lang="en-US" altLang="zh-CN" sz="2000" dirty="0">
              <a:solidFill>
                <a:schemeClr val="bg1">
                  <a:lumMod val="85000"/>
                </a:schemeClr>
              </a:solidFill>
              <a:latin typeface="Consolas" panose="020B0609020204030204" pitchFamily="49" charset="0"/>
              <a:cs typeface="Consolas" panose="020B0609020204030204" pitchFamily="49" charset="0"/>
            </a:endParaRP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a:t>
            </a:r>
            <a:r>
              <a:rPr lang="zh-CN" altLang="en-US" sz="2000" dirty="0">
                <a:solidFill>
                  <a:schemeClr val="bg1">
                    <a:lumMod val="85000"/>
                  </a:schemeClr>
                </a:solidFill>
                <a:latin typeface="Consolas" panose="020B0609020204030204" pitchFamily="49" charset="0"/>
                <a:cs typeface="Consolas" panose="020B0609020204030204" pitchFamily="49" charset="0"/>
              </a:rPr>
              <a:t>命令行参数数量：</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endParaRPr lang="en-US" altLang="zh-CN" sz="2000" dirty="0">
              <a:solidFill>
                <a:schemeClr val="bg1">
                  <a:lumMod val="85000"/>
                </a:schemeClr>
              </a:solidFill>
              <a:latin typeface="Consolas" panose="020B0609020204030204" pitchFamily="49" charset="0"/>
              <a:cs typeface="Consolas" panose="020B0609020204030204" pitchFamily="49" charset="0"/>
            </a:endParaRP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'$0 = ' $0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'$1 = ' $1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'$2 = ' $2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'$3 = ' $3</a:t>
            </a:r>
            <a:endParaRPr kumimoji="1" lang="zh-CN" altLang="en-US" sz="2000" b="1" dirty="0">
              <a:solidFill>
                <a:schemeClr val="bg1">
                  <a:lumMod val="85000"/>
                </a:schemeClr>
              </a:solidFill>
              <a:latin typeface="Consolas" panose="020B0609020204030204" pitchFamily="49" charset="0"/>
              <a:cs typeface="Consolas" panose="020B0609020204030204" pitchFamily="49" charset="0"/>
            </a:endParaRPr>
          </a:p>
        </p:txBody>
      </p:sp>
      <p:pic>
        <p:nvPicPr>
          <p:cNvPr id="6" name="图片 5">
            <a:extLst>
              <a:ext uri="{FF2B5EF4-FFF2-40B4-BE49-F238E27FC236}">
                <a16:creationId xmlns:a16="http://schemas.microsoft.com/office/drawing/2014/main" id="{AB0C9B17-0953-1E4D-A68F-E502A8CB6004}"/>
              </a:ext>
            </a:extLst>
          </p:cNvPr>
          <p:cNvPicPr>
            <a:picLocks noChangeAspect="1"/>
          </p:cNvPicPr>
          <p:nvPr/>
        </p:nvPicPr>
        <p:blipFill>
          <a:blip r:embed="rId3"/>
          <a:stretch>
            <a:fillRect/>
          </a:stretch>
        </p:blipFill>
        <p:spPr>
          <a:xfrm>
            <a:off x="4355976" y="4025458"/>
            <a:ext cx="4469033" cy="2242762"/>
          </a:xfrm>
          <a:prstGeom prst="rect">
            <a:avLst/>
          </a:prstGeom>
        </p:spPr>
      </p:pic>
    </p:spTree>
    <p:extLst>
      <p:ext uri="{BB962C8B-B14F-4D97-AF65-F5344CB8AC3E}">
        <p14:creationId xmlns:p14="http://schemas.microsoft.com/office/powerpoint/2010/main" val="31735034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数组声明：</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array=(value1 value2 value3…</a:t>
            </a:r>
            <a:r>
              <a:rPr lang="en-US" altLang="zh-CN" b="0" dirty="0">
                <a:solidFill>
                  <a:schemeClr val="bg1">
                    <a:lumMod val="85000"/>
                  </a:schemeClr>
                </a:solidFill>
                <a:highlight>
                  <a:srgbClr val="000000"/>
                </a:highlight>
                <a:ea typeface="STKaiti" panose="02010600040101010101" pitchFamily="2" charset="-122"/>
                <a:cs typeface="Consolas" panose="020B0609020204030204" pitchFamily="49" charset="0"/>
              </a:rPr>
              <a:t>)</a:t>
            </a:r>
          </a:p>
          <a:p>
            <a:pPr lvl="1">
              <a:lnSpc>
                <a:spcPct val="150000"/>
              </a:lnSpc>
            </a:pPr>
            <a:r>
              <a:rPr lang="zh-CN" altLang="en-US" dirty="0">
                <a:ea typeface="STKaiti" panose="02010600040101010101" pitchFamily="2" charset="-122"/>
              </a:rPr>
              <a:t>例如：</a:t>
            </a:r>
            <a:r>
              <a:rPr lang="en-US" altLang="zh-CN" dirty="0" err="1">
                <a:solidFill>
                  <a:schemeClr val="bg1">
                    <a:lumMod val="85000"/>
                  </a:schemeClr>
                </a:solidFill>
                <a:highlight>
                  <a:srgbClr val="353A44"/>
                </a:highlight>
                <a:ea typeface="STKaiti" panose="02010600040101010101" pitchFamily="2" charset="-122"/>
              </a:rPr>
              <a:t>tmp</a:t>
            </a:r>
            <a:r>
              <a:rPr lang="en-US" altLang="zh-CN" dirty="0">
                <a:solidFill>
                  <a:schemeClr val="bg1">
                    <a:lumMod val="85000"/>
                  </a:schemeClr>
                </a:solidFill>
                <a:highlight>
                  <a:srgbClr val="353A44"/>
                </a:highlight>
                <a:ea typeface="STKaiti" panose="02010600040101010101" pitchFamily="2" charset="-122"/>
              </a:rPr>
              <a:t>=(1 2 3)</a:t>
            </a:r>
          </a:p>
          <a:p>
            <a:pPr lvl="1">
              <a:lnSpc>
                <a:spcPct val="150000"/>
              </a:lnSpc>
            </a:pPr>
            <a:r>
              <a:rPr lang="zh-CN" altLang="en-US" dirty="0">
                <a:ea typeface="STKaiti" panose="02010600040101010101" pitchFamily="2" charset="-122"/>
              </a:rPr>
              <a:t>可以不使用连续下标，如</a:t>
            </a:r>
            <a:r>
              <a:rPr lang="en-US" altLang="zh-CN" dirty="0">
                <a:solidFill>
                  <a:schemeClr val="bg1">
                    <a:lumMod val="85000"/>
                  </a:schemeClr>
                </a:solidFill>
                <a:highlight>
                  <a:srgbClr val="353A44"/>
                </a:highlight>
                <a:ea typeface="STKaiti" panose="02010600040101010101" pitchFamily="2" charset="-122"/>
              </a:rPr>
              <a:t>array[0]=1; array[5]=0</a:t>
            </a:r>
          </a:p>
          <a:p>
            <a:pPr>
              <a:lnSpc>
                <a:spcPct val="150000"/>
              </a:lnSpc>
            </a:pPr>
            <a:r>
              <a:rPr lang="zh-CN" altLang="en-US" b="0" dirty="0">
                <a:ea typeface="STKaiti" panose="02010600040101010101" pitchFamily="2" charset="-122"/>
                <a:cs typeface="Consolas" panose="020B0609020204030204" pitchFamily="49" charset="0"/>
              </a:rPr>
              <a:t>读取数组：</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${array[n]}</a:t>
            </a:r>
          </a:p>
          <a:p>
            <a:pPr lvl="1">
              <a:lnSpc>
                <a:spcPct val="150000"/>
              </a:lnSpc>
            </a:pPr>
            <a:r>
              <a:rPr lang="zh-CN" altLang="en-US" dirty="0">
                <a:ea typeface="STKaiti" panose="02010600040101010101" pitchFamily="2" charset="-122"/>
              </a:rPr>
              <a:t>例如：</a:t>
            </a:r>
            <a:r>
              <a:rPr lang="en-US" altLang="zh-CN" dirty="0">
                <a:solidFill>
                  <a:schemeClr val="bg1">
                    <a:lumMod val="85000"/>
                  </a:schemeClr>
                </a:solidFill>
                <a:highlight>
                  <a:srgbClr val="353A44"/>
                </a:highlight>
                <a:ea typeface="STKaiti" panose="02010600040101010101" pitchFamily="2" charset="-122"/>
              </a:rPr>
              <a:t>${</a:t>
            </a:r>
            <a:r>
              <a:rPr lang="en-US" altLang="zh-CN" dirty="0" err="1">
                <a:solidFill>
                  <a:schemeClr val="bg1">
                    <a:lumMod val="85000"/>
                  </a:schemeClr>
                </a:solidFill>
                <a:highlight>
                  <a:srgbClr val="353A44"/>
                </a:highlight>
                <a:ea typeface="STKaiti" panose="02010600040101010101" pitchFamily="2" charset="-122"/>
              </a:rPr>
              <a:t>tmp</a:t>
            </a:r>
            <a:r>
              <a:rPr lang="en-US" altLang="zh-CN" dirty="0">
                <a:solidFill>
                  <a:schemeClr val="bg1">
                    <a:lumMod val="85000"/>
                  </a:schemeClr>
                </a:solidFill>
                <a:highlight>
                  <a:srgbClr val="353A44"/>
                </a:highlight>
                <a:ea typeface="STKaiti" panose="02010600040101010101" pitchFamily="2" charset="-122"/>
              </a:rPr>
              <a:t>[0]}</a:t>
            </a:r>
          </a:p>
          <a:p>
            <a:pPr lvl="1">
              <a:lnSpc>
                <a:spcPct val="150000"/>
              </a:lnSpc>
            </a:pPr>
            <a:r>
              <a:rPr lang="en-US" altLang="zh-CN" b="0" dirty="0">
                <a:solidFill>
                  <a:schemeClr val="bg1">
                    <a:lumMod val="85000"/>
                  </a:schemeClr>
                </a:solidFill>
                <a:highlight>
                  <a:srgbClr val="353A44"/>
                </a:highlight>
                <a:ea typeface="STKaiti" panose="02010600040101010101" pitchFamily="2" charset="-122"/>
              </a:rPr>
              <a:t>${</a:t>
            </a:r>
            <a:r>
              <a:rPr lang="en-US" altLang="zh-CN" b="0" dirty="0" err="1">
                <a:solidFill>
                  <a:schemeClr val="bg1">
                    <a:lumMod val="85000"/>
                  </a:schemeClr>
                </a:solidFill>
                <a:highlight>
                  <a:srgbClr val="353A44"/>
                </a:highlight>
                <a:ea typeface="STKaiti" panose="02010600040101010101" pitchFamily="2" charset="-122"/>
              </a:rPr>
              <a:t>tmp</a:t>
            </a:r>
            <a:r>
              <a:rPr lang="en-US" altLang="zh-CN" b="0" dirty="0">
                <a:solidFill>
                  <a:schemeClr val="bg1">
                    <a:lumMod val="85000"/>
                  </a:schemeClr>
                </a:solidFill>
                <a:highlight>
                  <a:srgbClr val="353A44"/>
                </a:highlight>
                <a:ea typeface="STKaiti" panose="02010600040101010101" pitchFamily="2" charset="-122"/>
              </a:rPr>
              <a:t>[@]}</a:t>
            </a:r>
            <a:r>
              <a:rPr lang="zh-CN" altLang="en-US" dirty="0">
                <a:ea typeface="STKaiti" panose="02010600040101010101" pitchFamily="2" charset="-122"/>
              </a:rPr>
              <a:t>可获得</a:t>
            </a:r>
            <a:r>
              <a:rPr lang="en-US" altLang="zh-CN" dirty="0" err="1">
                <a:ea typeface="STKaiti" panose="02010600040101010101" pitchFamily="2" charset="-122"/>
              </a:rPr>
              <a:t>tmp</a:t>
            </a:r>
            <a:r>
              <a:rPr lang="zh-CN" altLang="en-US" dirty="0">
                <a:ea typeface="STKaiti" panose="02010600040101010101" pitchFamily="2" charset="-122"/>
              </a:rPr>
              <a:t>数组所有元素</a:t>
            </a:r>
            <a:endParaRPr lang="en-US" altLang="zh-CN" dirty="0">
              <a:ea typeface="STKaiti" panose="02010600040101010101" pitchFamily="2" charset="-122"/>
            </a:endParaRPr>
          </a:p>
          <a:p>
            <a:pPr lvl="1">
              <a:lnSpc>
                <a:spcPct val="150000"/>
              </a:lnSpc>
            </a:pPr>
            <a:r>
              <a:rPr lang="en" altLang="zh-CN" dirty="0">
                <a:solidFill>
                  <a:schemeClr val="bg1">
                    <a:lumMod val="85000"/>
                  </a:schemeClr>
                </a:solidFill>
                <a:highlight>
                  <a:srgbClr val="353A44"/>
                </a:highlight>
                <a:ea typeface="STKaiti" panose="02010600040101010101" pitchFamily="2" charset="-122"/>
              </a:rPr>
              <a:t>${#</a:t>
            </a:r>
            <a:r>
              <a:rPr lang="en" altLang="zh-CN" dirty="0" err="1">
                <a:solidFill>
                  <a:schemeClr val="bg1">
                    <a:lumMod val="85000"/>
                  </a:schemeClr>
                </a:solidFill>
                <a:highlight>
                  <a:srgbClr val="353A44"/>
                </a:highlight>
                <a:ea typeface="STKaiti" panose="02010600040101010101" pitchFamily="2" charset="-122"/>
              </a:rPr>
              <a:t>tmp</a:t>
            </a:r>
            <a:r>
              <a:rPr lang="en" altLang="zh-CN" dirty="0">
                <a:solidFill>
                  <a:schemeClr val="bg1">
                    <a:lumMod val="85000"/>
                  </a:schemeClr>
                </a:solidFill>
                <a:highlight>
                  <a:srgbClr val="353A44"/>
                </a:highlight>
                <a:ea typeface="STKaiti" panose="02010600040101010101" pitchFamily="2" charset="-122"/>
              </a:rPr>
              <a:t>[@]}</a:t>
            </a:r>
            <a:r>
              <a:rPr lang="zh-CN" altLang="en" dirty="0">
                <a:ea typeface="STKaiti" panose="02010600040101010101" pitchFamily="2" charset="-122"/>
              </a:rPr>
              <a:t>可获得</a:t>
            </a:r>
            <a:r>
              <a:rPr lang="en-US" altLang="zh-CN" dirty="0" err="1">
                <a:ea typeface="STKaiti" panose="02010600040101010101" pitchFamily="2" charset="-122"/>
              </a:rPr>
              <a:t>tmp</a:t>
            </a:r>
            <a:r>
              <a:rPr lang="zh-CN" altLang="en-US" dirty="0">
                <a:ea typeface="STKaiti" panose="02010600040101010101" pitchFamily="2" charset="-122"/>
              </a:rPr>
              <a:t>数组长度</a:t>
            </a:r>
            <a:endParaRPr lang="en-US" altLang="zh-CN" b="0"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72</a:t>
            </a:fld>
            <a:endParaRPr lang="en-US" altLang="zh-CN"/>
          </a:p>
        </p:txBody>
      </p:sp>
    </p:spTree>
    <p:extLst>
      <p:ext uri="{BB962C8B-B14F-4D97-AF65-F5344CB8AC3E}">
        <p14:creationId xmlns:p14="http://schemas.microsoft.com/office/powerpoint/2010/main" val="3626634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a:xfrm>
            <a:off x="628650" y="1628801"/>
            <a:ext cx="8047806" cy="720080"/>
          </a:xfrm>
        </p:spPr>
        <p:txBody>
          <a:bodyPr>
            <a:normAutofit/>
          </a:bodyPr>
          <a:lstStyle/>
          <a:p>
            <a:pPr>
              <a:lnSpc>
                <a:spcPct val="150000"/>
              </a:lnSpc>
            </a:pPr>
            <a:r>
              <a:rPr lang="zh-CN" altLang="en-US" b="0" dirty="0">
                <a:latin typeface="STKaiti" panose="02010600040101010101" pitchFamily="2" charset="-122"/>
                <a:ea typeface="STKaiti" panose="02010600040101010101" pitchFamily="2" charset="-122"/>
              </a:rPr>
              <a:t>条件判断</a:t>
            </a:r>
            <a:endParaRPr lang="en-US" altLang="zh-CN" b="0"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73</a:t>
            </a:fld>
            <a:endParaRPr lang="en-US" altLang="zh-CN"/>
          </a:p>
        </p:txBody>
      </p:sp>
      <p:sp>
        <p:nvSpPr>
          <p:cNvPr id="7" name="文本框 6">
            <a:extLst>
              <a:ext uri="{FF2B5EF4-FFF2-40B4-BE49-F238E27FC236}">
                <a16:creationId xmlns:a16="http://schemas.microsoft.com/office/drawing/2014/main" id="{D8631EB1-A79C-A24C-9C0B-7CACB93BB150}"/>
              </a:ext>
            </a:extLst>
          </p:cNvPr>
          <p:cNvSpPr txBox="1"/>
          <p:nvPr/>
        </p:nvSpPr>
        <p:spPr>
          <a:xfrm>
            <a:off x="179512" y="2551543"/>
            <a:ext cx="3456384" cy="2677656"/>
          </a:xfrm>
          <a:prstGeom prst="rect">
            <a:avLst/>
          </a:prstGeom>
          <a:solidFill>
            <a:srgbClr val="353A44"/>
          </a:solidFill>
        </p:spPr>
        <p:txBody>
          <a:bodyPr wrap="square" rtlCol="0">
            <a:spAutoFit/>
          </a:bodyPr>
          <a:lstStyle/>
          <a:p>
            <a:r>
              <a:rPr lang="en" altLang="zh-CN" sz="2400" dirty="0">
                <a:solidFill>
                  <a:srgbClr val="DA0178"/>
                </a:solidFill>
                <a:latin typeface="Consolas" panose="020B0609020204030204" pitchFamily="49" charset="0"/>
                <a:cs typeface="Consolas" panose="020B0609020204030204" pitchFamily="49" charset="0"/>
              </a:rPr>
              <a:t>if</a:t>
            </a:r>
            <a:r>
              <a:rPr lang="en" altLang="zh-CN" sz="2400" dirty="0">
                <a:solidFill>
                  <a:schemeClr val="bg1">
                    <a:lumMod val="85000"/>
                  </a:schemeClr>
                </a:solidFill>
                <a:latin typeface="Consolas" panose="020B0609020204030204" pitchFamily="49" charset="0"/>
                <a:cs typeface="Consolas" panose="020B0609020204030204" pitchFamily="49" charset="0"/>
              </a:rPr>
              <a:t> commands</a:t>
            </a:r>
            <a:r>
              <a:rPr lang="en-US" altLang="zh-CN" sz="2400" dirty="0">
                <a:solidFill>
                  <a:schemeClr val="bg1">
                    <a:lumMod val="85000"/>
                  </a:schemeClr>
                </a:solidFill>
                <a:latin typeface="Consolas" panose="020B0609020204030204" pitchFamily="49" charset="0"/>
                <a:cs typeface="Consolas" panose="020B0609020204030204" pitchFamily="49" charset="0"/>
              </a:rPr>
              <a:t>; </a:t>
            </a:r>
            <a:r>
              <a:rPr lang="en" altLang="zh-CN" sz="2400" dirty="0">
                <a:solidFill>
                  <a:srgbClr val="DA0178"/>
                </a:solidFill>
                <a:latin typeface="Consolas" panose="020B0609020204030204" pitchFamily="49" charset="0"/>
                <a:cs typeface="Consolas" panose="020B0609020204030204" pitchFamily="49" charset="0"/>
              </a:rPr>
              <a:t>then</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err="1">
                <a:solidFill>
                  <a:srgbClr val="DA0178"/>
                </a:solidFill>
                <a:latin typeface="Consolas" panose="020B0609020204030204" pitchFamily="49" charset="0"/>
                <a:cs typeface="Consolas" panose="020B0609020204030204" pitchFamily="49" charset="0"/>
              </a:rPr>
              <a:t>elif</a:t>
            </a:r>
            <a:r>
              <a:rPr lang="en" altLang="zh-CN" sz="2400" dirty="0">
                <a:solidFill>
                  <a:schemeClr val="bg1">
                    <a:lumMod val="85000"/>
                  </a:schemeClr>
                </a:solidFill>
                <a:latin typeface="Consolas" panose="020B0609020204030204" pitchFamily="49" charset="0"/>
                <a:cs typeface="Consolas" panose="020B0609020204030204" pitchFamily="49" charset="0"/>
              </a:rPr>
              <a:t> commands; </a:t>
            </a:r>
            <a:r>
              <a:rPr lang="en" altLang="zh-CN" sz="2400" dirty="0">
                <a:solidFill>
                  <a:srgbClr val="DA0178"/>
                </a:solidFill>
                <a:latin typeface="Consolas" panose="020B0609020204030204" pitchFamily="49" charset="0"/>
                <a:cs typeface="Consolas" panose="020B0609020204030204" pitchFamily="49" charset="0"/>
              </a:rPr>
              <a:t>then</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a:t>
            </a:r>
          </a:p>
          <a:p>
            <a:r>
              <a:rPr lang="en" altLang="zh-CN" sz="2400" dirty="0">
                <a:solidFill>
                  <a:srgbClr val="DA0178"/>
                </a:solidFill>
                <a:latin typeface="Consolas" panose="020B0609020204030204" pitchFamily="49" charset="0"/>
                <a:cs typeface="Consolas" panose="020B0609020204030204" pitchFamily="49" charset="0"/>
              </a:rPr>
              <a:t>else</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a:t>
            </a:r>
          </a:p>
          <a:p>
            <a:r>
              <a:rPr lang="en" altLang="zh-CN" sz="2400" dirty="0">
                <a:solidFill>
                  <a:srgbClr val="DA0178"/>
                </a:solidFill>
                <a:latin typeface="Consolas" panose="020B0609020204030204" pitchFamily="49" charset="0"/>
                <a:cs typeface="Consolas" panose="020B0609020204030204" pitchFamily="49" charset="0"/>
              </a:rPr>
              <a:t>fi</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
        <p:nvSpPr>
          <p:cNvPr id="8" name="文本框 7">
            <a:extLst>
              <a:ext uri="{FF2B5EF4-FFF2-40B4-BE49-F238E27FC236}">
                <a16:creationId xmlns:a16="http://schemas.microsoft.com/office/drawing/2014/main" id="{61D17119-5684-1448-94C4-B41DB52F5BBD}"/>
              </a:ext>
            </a:extLst>
          </p:cNvPr>
          <p:cNvSpPr txBox="1"/>
          <p:nvPr/>
        </p:nvSpPr>
        <p:spPr>
          <a:xfrm>
            <a:off x="3672630" y="1969239"/>
            <a:ext cx="5471370" cy="4154984"/>
          </a:xfrm>
          <a:prstGeom prst="rect">
            <a:avLst/>
          </a:prstGeom>
          <a:solidFill>
            <a:srgbClr val="353A44"/>
          </a:solidFill>
        </p:spPr>
        <p:txBody>
          <a:bodyPr wrap="none" rtlCol="0">
            <a:spAutoFit/>
          </a:bodyPr>
          <a:lstStyle/>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#!/bin/bash</a:t>
            </a:r>
          </a:p>
          <a:p>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-n "</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输入一个</a:t>
            </a:r>
            <a:r>
              <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1</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到</a:t>
            </a:r>
            <a:r>
              <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3</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之间的数字</a:t>
            </a:r>
            <a:r>
              <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&gt; ”</a:t>
            </a:r>
          </a:p>
          <a:p>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read</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character </a:t>
            </a:r>
          </a:p>
          <a:p>
            <a:r>
              <a:rPr lang="en" altLang="zh-CN" sz="2200" dirty="0">
                <a:solidFill>
                  <a:srgbClr val="DA0178"/>
                </a:solidFill>
                <a:latin typeface="Consolas" panose="020B0609020204030204" pitchFamily="49" charset="0"/>
                <a:ea typeface="STKaiti" panose="02010600040101010101" pitchFamily="2" charset="-122"/>
                <a:cs typeface="Consolas" panose="020B0609020204030204" pitchFamily="49" charset="0"/>
              </a:rPr>
              <a:t>if</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 "$character" = "1" ]; then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1 </a:t>
            </a:r>
          </a:p>
          <a:p>
            <a:r>
              <a:rPr lang="en" altLang="zh-CN" sz="2200" dirty="0" err="1">
                <a:solidFill>
                  <a:srgbClr val="DA0178"/>
                </a:solidFill>
                <a:latin typeface="Consolas" panose="020B0609020204030204" pitchFamily="49" charset="0"/>
                <a:ea typeface="STKaiti" panose="02010600040101010101" pitchFamily="2" charset="-122"/>
                <a:cs typeface="Consolas" panose="020B0609020204030204" pitchFamily="49" charset="0"/>
              </a:rPr>
              <a:t>elif</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 "$character" = "2" ]; then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2 </a:t>
            </a:r>
          </a:p>
          <a:p>
            <a:r>
              <a:rPr lang="en" altLang="zh-CN" sz="2200" dirty="0" err="1">
                <a:solidFill>
                  <a:srgbClr val="DA0178"/>
                </a:solidFill>
                <a:latin typeface="Consolas" panose="020B0609020204030204" pitchFamily="49" charset="0"/>
                <a:ea typeface="STKaiti" panose="02010600040101010101" pitchFamily="2" charset="-122"/>
                <a:cs typeface="Consolas" panose="020B0609020204030204" pitchFamily="49" charset="0"/>
              </a:rPr>
              <a:t>elif</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 "$character" = "3" ]; then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3 </a:t>
            </a:r>
          </a:p>
          <a:p>
            <a:r>
              <a:rPr lang="en" altLang="zh-CN" sz="2200" dirty="0">
                <a:solidFill>
                  <a:srgbClr val="DA0178"/>
                </a:solidFill>
                <a:latin typeface="Consolas" panose="020B0609020204030204" pitchFamily="49" charset="0"/>
                <a:ea typeface="STKaiti" panose="02010600040101010101" pitchFamily="2" charset="-122"/>
                <a:cs typeface="Consolas" panose="020B0609020204030204" pitchFamily="49" charset="0"/>
              </a:rPr>
              <a:t>else</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输入不符合要求 </a:t>
            </a:r>
            <a:endPar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 altLang="zh-CN" sz="2200" dirty="0">
                <a:solidFill>
                  <a:srgbClr val="DA0178"/>
                </a:solidFill>
                <a:latin typeface="Consolas" panose="020B0609020204030204" pitchFamily="49" charset="0"/>
                <a:ea typeface="STKaiti" panose="02010600040101010101" pitchFamily="2" charset="-122"/>
                <a:cs typeface="Consolas" panose="020B0609020204030204" pitchFamily="49" charset="0"/>
              </a:rPr>
              <a:t>fi</a:t>
            </a:r>
            <a:endParaRPr kumimoji="1" lang="zh-CN" altLang="en-US" sz="2200" b="1" dirty="0">
              <a:solidFill>
                <a:srgbClr val="DA0178"/>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31866221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循环：</a:t>
            </a:r>
            <a:r>
              <a:rPr lang="en-US" altLang="zh-CN" b="0" dirty="0">
                <a:ea typeface="STKaiti" panose="02010600040101010101" pitchFamily="2" charset="-122"/>
                <a:cs typeface="Consolas" panose="020B0609020204030204" pitchFamily="49" charset="0"/>
              </a:rPr>
              <a:t>while</a:t>
            </a:r>
            <a:r>
              <a:rPr lang="zh-CN" altLang="en-US" b="0" dirty="0">
                <a:ea typeface="STKaiti" panose="02010600040101010101" pitchFamily="2" charset="-122"/>
                <a:cs typeface="Consolas" panose="020B0609020204030204" pitchFamily="49" charset="0"/>
              </a:rPr>
              <a:t>循环、</a:t>
            </a:r>
            <a:r>
              <a:rPr lang="en-US" altLang="zh-CN" b="0" dirty="0">
                <a:ea typeface="STKaiti" panose="02010600040101010101" pitchFamily="2" charset="-122"/>
                <a:cs typeface="Consolas" panose="020B0609020204030204" pitchFamily="49" charset="0"/>
              </a:rPr>
              <a:t>for</a:t>
            </a:r>
            <a:r>
              <a:rPr lang="zh-CN" altLang="en-US" b="0" dirty="0">
                <a:ea typeface="STKaiti" panose="02010600040101010101" pitchFamily="2" charset="-122"/>
                <a:cs typeface="Consolas" panose="020B0609020204030204" pitchFamily="49" charset="0"/>
              </a:rPr>
              <a:t>循环</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74</a:t>
            </a:fld>
            <a:endParaRPr lang="en-US" altLang="zh-CN"/>
          </a:p>
        </p:txBody>
      </p:sp>
      <p:sp>
        <p:nvSpPr>
          <p:cNvPr id="7" name="文本框 6">
            <a:extLst>
              <a:ext uri="{FF2B5EF4-FFF2-40B4-BE49-F238E27FC236}">
                <a16:creationId xmlns:a16="http://schemas.microsoft.com/office/drawing/2014/main" id="{E90F7818-ADFF-004F-B22E-449381CC2C63}"/>
              </a:ext>
            </a:extLst>
          </p:cNvPr>
          <p:cNvSpPr txBox="1"/>
          <p:nvPr/>
        </p:nvSpPr>
        <p:spPr>
          <a:xfrm>
            <a:off x="511800" y="2695256"/>
            <a:ext cx="3583032" cy="1200329"/>
          </a:xfrm>
          <a:prstGeom prst="rect">
            <a:avLst/>
          </a:prstGeom>
          <a:solidFill>
            <a:srgbClr val="353A44"/>
          </a:solidFill>
        </p:spPr>
        <p:txBody>
          <a:bodyPr wrap="none" rtlCol="0">
            <a:spAutoFit/>
          </a:bodyPr>
          <a:lstStyle/>
          <a:p>
            <a:r>
              <a:rPr lang="en" altLang="zh-CN" sz="2400" dirty="0">
                <a:solidFill>
                  <a:srgbClr val="DA0178"/>
                </a:solidFill>
                <a:latin typeface="Consolas" panose="020B0609020204030204" pitchFamily="49" charset="0"/>
                <a:cs typeface="Consolas" panose="020B0609020204030204" pitchFamily="49" charset="0"/>
              </a:rPr>
              <a:t>while</a:t>
            </a:r>
            <a:r>
              <a:rPr lang="en" altLang="zh-CN" sz="2400" dirty="0">
                <a:solidFill>
                  <a:schemeClr val="bg1">
                    <a:lumMod val="85000"/>
                  </a:schemeClr>
                </a:solidFill>
                <a:latin typeface="Consolas" panose="020B0609020204030204" pitchFamily="49" charset="0"/>
                <a:cs typeface="Consolas" panose="020B0609020204030204" pitchFamily="49" charset="0"/>
              </a:rPr>
              <a:t> condition;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
        <p:nvSpPr>
          <p:cNvPr id="8" name="文本框 7">
            <a:extLst>
              <a:ext uri="{FF2B5EF4-FFF2-40B4-BE49-F238E27FC236}">
                <a16:creationId xmlns:a16="http://schemas.microsoft.com/office/drawing/2014/main" id="{259EBE28-4FB3-394E-B3D1-9E02F895F0C4}"/>
              </a:ext>
            </a:extLst>
          </p:cNvPr>
          <p:cNvSpPr txBox="1"/>
          <p:nvPr/>
        </p:nvSpPr>
        <p:spPr>
          <a:xfrm>
            <a:off x="61791" y="4629035"/>
            <a:ext cx="9020418" cy="1200329"/>
          </a:xfrm>
          <a:prstGeom prst="rect">
            <a:avLst/>
          </a:prstGeom>
          <a:solidFill>
            <a:srgbClr val="353A44"/>
          </a:solidFill>
        </p:spPr>
        <p:txBody>
          <a:bodyPr wrap="none" rtlCol="0">
            <a:spAutoFit/>
          </a:bodyPr>
          <a:lstStyle/>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 expression1; expression2; expression3 ));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r>
              <a:rPr lang="en" altLang="zh-CN" sz="2400" dirty="0">
                <a:solidFill>
                  <a:schemeClr val="bg1">
                    <a:lumMod val="85000"/>
                  </a:schemeClr>
                </a:solidFill>
                <a:latin typeface="Consolas" panose="020B0609020204030204" pitchFamily="49" charset="0"/>
                <a:cs typeface="Consolas" panose="020B0609020204030204" pitchFamily="49" charset="0"/>
              </a:rPr>
              <a:t> </a:t>
            </a:r>
            <a:endParaRPr kumimoji="1" lang="zh-CN" altLang="en-US" sz="2400" b="1" dirty="0">
              <a:solidFill>
                <a:schemeClr val="bg1">
                  <a:lumMod val="85000"/>
                </a:schemeClr>
              </a:solidFill>
              <a:latin typeface="Consolas" panose="020B0609020204030204" pitchFamily="49" charset="0"/>
              <a:cs typeface="Consolas" panose="020B0609020204030204" pitchFamily="49" charset="0"/>
            </a:endParaRPr>
          </a:p>
        </p:txBody>
      </p:sp>
      <p:sp>
        <p:nvSpPr>
          <p:cNvPr id="9" name="文本框 8">
            <a:extLst>
              <a:ext uri="{FF2B5EF4-FFF2-40B4-BE49-F238E27FC236}">
                <a16:creationId xmlns:a16="http://schemas.microsoft.com/office/drawing/2014/main" id="{3F8F5009-E060-C044-BAE5-03EB354E972F}"/>
              </a:ext>
            </a:extLst>
          </p:cNvPr>
          <p:cNvSpPr txBox="1"/>
          <p:nvPr/>
        </p:nvSpPr>
        <p:spPr>
          <a:xfrm>
            <a:off x="4489284" y="2695478"/>
            <a:ext cx="4432624" cy="1200329"/>
          </a:xfrm>
          <a:prstGeom prst="rect">
            <a:avLst/>
          </a:prstGeom>
          <a:solidFill>
            <a:srgbClr val="353A44"/>
          </a:solidFill>
        </p:spPr>
        <p:txBody>
          <a:bodyPr wrap="none" rtlCol="0">
            <a:spAutoFit/>
          </a:bodyPr>
          <a:lstStyle/>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variable </a:t>
            </a:r>
            <a:r>
              <a:rPr lang="en" altLang="zh-CN" sz="2400" dirty="0">
                <a:solidFill>
                  <a:srgbClr val="DA0178"/>
                </a:solidFill>
                <a:latin typeface="Consolas" panose="020B0609020204030204" pitchFamily="49" charset="0"/>
                <a:cs typeface="Consolas" panose="020B0609020204030204" pitchFamily="49" charset="0"/>
              </a:rPr>
              <a:t>in</a:t>
            </a:r>
            <a:r>
              <a:rPr lang="en" altLang="zh-CN" sz="2400" dirty="0">
                <a:solidFill>
                  <a:schemeClr val="bg1">
                    <a:lumMod val="85000"/>
                  </a:schemeClr>
                </a:solidFill>
                <a:latin typeface="Consolas" panose="020B0609020204030204" pitchFamily="49" charset="0"/>
                <a:cs typeface="Consolas" panose="020B0609020204030204" pitchFamily="49" charset="0"/>
              </a:rPr>
              <a:t> list;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65433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循环：</a:t>
            </a:r>
            <a:r>
              <a:rPr lang="en-US" altLang="zh-CN" b="0" dirty="0">
                <a:ea typeface="STKaiti" panose="02010600040101010101" pitchFamily="2" charset="-122"/>
                <a:cs typeface="Consolas" panose="020B0609020204030204" pitchFamily="49" charset="0"/>
              </a:rPr>
              <a:t>while</a:t>
            </a:r>
            <a:r>
              <a:rPr lang="zh-CN" altLang="en-US" b="0" dirty="0">
                <a:ea typeface="STKaiti" panose="02010600040101010101" pitchFamily="2" charset="-122"/>
                <a:cs typeface="Consolas" panose="020B0609020204030204" pitchFamily="49" charset="0"/>
              </a:rPr>
              <a:t>循环、</a:t>
            </a:r>
            <a:r>
              <a:rPr lang="en-US" altLang="zh-CN" b="0" dirty="0">
                <a:ea typeface="STKaiti" panose="02010600040101010101" pitchFamily="2" charset="-122"/>
                <a:cs typeface="Consolas" panose="020B0609020204030204" pitchFamily="49" charset="0"/>
              </a:rPr>
              <a:t>for</a:t>
            </a:r>
            <a:r>
              <a:rPr lang="zh-CN" altLang="en-US" b="0" dirty="0">
                <a:ea typeface="STKaiti" panose="02010600040101010101" pitchFamily="2" charset="-122"/>
                <a:cs typeface="Consolas" panose="020B0609020204030204" pitchFamily="49" charset="0"/>
              </a:rPr>
              <a:t>循环</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75</a:t>
            </a:fld>
            <a:endParaRPr lang="en-US" altLang="zh-CN"/>
          </a:p>
        </p:txBody>
      </p:sp>
      <p:sp>
        <p:nvSpPr>
          <p:cNvPr id="9" name="文本框 8">
            <a:extLst>
              <a:ext uri="{FF2B5EF4-FFF2-40B4-BE49-F238E27FC236}">
                <a16:creationId xmlns:a16="http://schemas.microsoft.com/office/drawing/2014/main" id="{3F8F5009-E060-C044-BAE5-03EB354E972F}"/>
              </a:ext>
            </a:extLst>
          </p:cNvPr>
          <p:cNvSpPr txBox="1"/>
          <p:nvPr/>
        </p:nvSpPr>
        <p:spPr>
          <a:xfrm>
            <a:off x="4716016" y="2605594"/>
            <a:ext cx="4349594" cy="1200329"/>
          </a:xfrm>
          <a:prstGeom prst="rect">
            <a:avLst/>
          </a:prstGeom>
          <a:solidFill>
            <a:srgbClr val="353A44"/>
          </a:solidFill>
        </p:spPr>
        <p:txBody>
          <a:bodyPr wrap="square" rtlCol="0">
            <a:spAutoFit/>
          </a:bodyPr>
          <a:lstStyle/>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variable </a:t>
            </a:r>
            <a:r>
              <a:rPr lang="en" altLang="zh-CN" sz="2400" dirty="0">
                <a:solidFill>
                  <a:srgbClr val="DA0178"/>
                </a:solidFill>
                <a:latin typeface="Consolas" panose="020B0609020204030204" pitchFamily="49" charset="0"/>
                <a:cs typeface="Consolas" panose="020B0609020204030204" pitchFamily="49" charset="0"/>
              </a:rPr>
              <a:t>in</a:t>
            </a:r>
            <a:r>
              <a:rPr lang="en" altLang="zh-CN" sz="2400" dirty="0">
                <a:solidFill>
                  <a:schemeClr val="bg1">
                    <a:lumMod val="85000"/>
                  </a:schemeClr>
                </a:solidFill>
                <a:latin typeface="Consolas" panose="020B0609020204030204" pitchFamily="49" charset="0"/>
                <a:cs typeface="Consolas" panose="020B0609020204030204" pitchFamily="49" charset="0"/>
              </a:rPr>
              <a:t> list;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
        <p:nvSpPr>
          <p:cNvPr id="10" name="文本框 9">
            <a:extLst>
              <a:ext uri="{FF2B5EF4-FFF2-40B4-BE49-F238E27FC236}">
                <a16:creationId xmlns:a16="http://schemas.microsoft.com/office/drawing/2014/main" id="{008A979A-1D50-6246-A686-2EBCC724C128}"/>
              </a:ext>
            </a:extLst>
          </p:cNvPr>
          <p:cNvSpPr txBox="1"/>
          <p:nvPr/>
        </p:nvSpPr>
        <p:spPr>
          <a:xfrm>
            <a:off x="439525" y="2603145"/>
            <a:ext cx="4165756" cy="1938992"/>
          </a:xfrm>
          <a:prstGeom prst="rect">
            <a:avLst/>
          </a:prstGeom>
          <a:solidFill>
            <a:srgbClr val="353A44"/>
          </a:solidFill>
        </p:spPr>
        <p:txBody>
          <a:bodyPr wrap="square" rtlCol="0">
            <a:spAutoFit/>
          </a:bodyPr>
          <a:lstStyle/>
          <a:p>
            <a:r>
              <a:rPr lang="en" altLang="zh-CN" sz="2400" dirty="0">
                <a:solidFill>
                  <a:schemeClr val="bg1">
                    <a:lumMod val="85000"/>
                  </a:schemeClr>
                </a:solidFill>
                <a:latin typeface="Consolas" panose="020B0609020204030204" pitchFamily="49" charset="0"/>
                <a:cs typeface="Consolas" panose="020B0609020204030204" pitchFamily="49" charset="0"/>
              </a:rPr>
              <a:t>#!/bin/bash </a:t>
            </a:r>
          </a:p>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a:t>
            </a:r>
            <a:r>
              <a:rPr lang="en" altLang="zh-CN" sz="2400" dirty="0" err="1">
                <a:solidFill>
                  <a:schemeClr val="bg1">
                    <a:lumMod val="85000"/>
                  </a:schemeClr>
                </a:solidFill>
                <a:latin typeface="Consolas" panose="020B0609020204030204" pitchFamily="49" charset="0"/>
                <a:cs typeface="Consolas" panose="020B0609020204030204" pitchFamily="49" charset="0"/>
              </a:rPr>
              <a:t>i</a:t>
            </a:r>
            <a:r>
              <a:rPr lang="en" altLang="zh-CN" sz="2400" dirty="0">
                <a:solidFill>
                  <a:schemeClr val="bg1">
                    <a:lumMod val="85000"/>
                  </a:schemeClr>
                </a:solidFill>
                <a:latin typeface="Consolas" panose="020B0609020204030204" pitchFamily="49" charset="0"/>
                <a:cs typeface="Consolas" panose="020B0609020204030204" pitchFamily="49" charset="0"/>
              </a:rPr>
              <a:t> </a:t>
            </a:r>
            <a:r>
              <a:rPr lang="en" altLang="zh-CN" sz="2400" dirty="0">
                <a:solidFill>
                  <a:srgbClr val="DA0178"/>
                </a:solidFill>
                <a:latin typeface="Consolas" panose="020B0609020204030204" pitchFamily="49" charset="0"/>
                <a:cs typeface="Consolas" panose="020B0609020204030204" pitchFamily="49" charset="0"/>
              </a:rPr>
              <a:t>in</a:t>
            </a:r>
            <a:r>
              <a:rPr lang="en" altLang="zh-CN" sz="2400" dirty="0">
                <a:solidFill>
                  <a:schemeClr val="bg1">
                    <a:lumMod val="85000"/>
                  </a:schemeClr>
                </a:solidFill>
                <a:latin typeface="Consolas" panose="020B0609020204030204" pitchFamily="49" charset="0"/>
                <a:cs typeface="Consolas" panose="020B0609020204030204" pitchFamily="49" charset="0"/>
              </a:rPr>
              <a:t> word1 word2;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echo $</a:t>
            </a:r>
            <a:r>
              <a:rPr lang="en" altLang="zh-CN" sz="2400" dirty="0" err="1">
                <a:solidFill>
                  <a:schemeClr val="bg1">
                    <a:lumMod val="85000"/>
                  </a:schemeClr>
                </a:solidFill>
                <a:latin typeface="Consolas" panose="020B0609020204030204" pitchFamily="49" charset="0"/>
                <a:cs typeface="Consolas" panose="020B0609020204030204" pitchFamily="49" charset="0"/>
              </a:rPr>
              <a:t>i</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pic>
        <p:nvPicPr>
          <p:cNvPr id="5" name="图片 4">
            <a:extLst>
              <a:ext uri="{FF2B5EF4-FFF2-40B4-BE49-F238E27FC236}">
                <a16:creationId xmlns:a16="http://schemas.microsoft.com/office/drawing/2014/main" id="{A1894B47-8583-8C48-8B64-4911751B9910}"/>
              </a:ext>
            </a:extLst>
          </p:cNvPr>
          <p:cNvPicPr>
            <a:picLocks noChangeAspect="1"/>
          </p:cNvPicPr>
          <p:nvPr/>
        </p:nvPicPr>
        <p:blipFill>
          <a:blip r:embed="rId3"/>
          <a:stretch>
            <a:fillRect/>
          </a:stretch>
        </p:blipFill>
        <p:spPr>
          <a:xfrm>
            <a:off x="629607" y="4707094"/>
            <a:ext cx="3785591" cy="1024632"/>
          </a:xfrm>
          <a:prstGeom prst="rect">
            <a:avLst/>
          </a:prstGeom>
        </p:spPr>
      </p:pic>
    </p:spTree>
    <p:extLst>
      <p:ext uri="{BB962C8B-B14F-4D97-AF65-F5344CB8AC3E}">
        <p14:creationId xmlns:p14="http://schemas.microsoft.com/office/powerpoint/2010/main" val="246524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zh-CN" altLang="en-US" b="0" dirty="0">
                <a:latin typeface="STKaiti" panose="02010600040101010101" pitchFamily="2" charset="-122"/>
                <a:ea typeface="STKaiti" panose="02010600040101010101" pitchFamily="2" charset="-122"/>
              </a:rPr>
              <a:t>函数、重定向等其他内容，请自行查阅相关资料</a:t>
            </a:r>
            <a:endParaRPr lang="en-US" altLang="zh-CN" b="0" dirty="0">
              <a:latin typeface="STKaiti" panose="02010600040101010101" pitchFamily="2" charset="-122"/>
              <a:ea typeface="STKaiti" panose="02010600040101010101" pitchFamily="2" charset="-122"/>
            </a:endParaRPr>
          </a:p>
          <a:p>
            <a:pPr>
              <a:lnSpc>
                <a:spcPct val="150000"/>
              </a:lnSpc>
            </a:pPr>
            <a:endParaRPr lang="en-US" altLang="zh-CN" b="0" dirty="0">
              <a:latin typeface="STKaiti" panose="02010600040101010101" pitchFamily="2" charset="-122"/>
              <a:ea typeface="STKaiti" panose="02010600040101010101" pitchFamily="2" charset="-122"/>
            </a:endParaRPr>
          </a:p>
          <a:p>
            <a:pPr>
              <a:lnSpc>
                <a:spcPct val="150000"/>
              </a:lnSpc>
            </a:pPr>
            <a:r>
              <a:rPr lang="zh-CN" altLang="en-US" b="0" dirty="0">
                <a:latin typeface="STKaiti" panose="02010600040101010101" pitchFamily="2" charset="-122"/>
                <a:ea typeface="STKaiti" panose="02010600040101010101" pitchFamily="2" charset="-122"/>
              </a:rPr>
              <a:t>在实践中学习</a:t>
            </a:r>
            <a:endParaRPr lang="en-US" altLang="zh-CN" b="0"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76</a:t>
            </a:fld>
            <a:endParaRPr lang="en-US" altLang="zh-CN"/>
          </a:p>
        </p:txBody>
      </p:sp>
    </p:spTree>
    <p:extLst>
      <p:ext uri="{BB962C8B-B14F-4D97-AF65-F5344CB8AC3E}">
        <p14:creationId xmlns:p14="http://schemas.microsoft.com/office/powerpoint/2010/main" val="28133663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0544" y="1779798"/>
            <a:ext cx="8062912" cy="2952328"/>
          </a:xfrm>
        </p:spPr>
        <p:txBody>
          <a:bodyPr rtlCol="0" anchor="ctr">
            <a:normAutofit/>
          </a:bodyPr>
          <a:lstStyle/>
          <a:p>
            <a:pPr fontAlgn="auto">
              <a:lnSpc>
                <a:spcPct val="150000"/>
              </a:lnSpc>
              <a:spcAft>
                <a:spcPts val="0"/>
              </a:spcAft>
              <a:defRPr/>
            </a:pPr>
            <a:r>
              <a:rPr lang="en-US" altLang="zh-CN" dirty="0">
                <a:solidFill>
                  <a:srgbClr val="0066CC"/>
                </a:solidFill>
              </a:rPr>
              <a:t>Markdown</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7119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zh-CN" altLang="en-US" dirty="0">
                <a:solidFill>
                  <a:srgbClr val="003366"/>
                </a:solidFill>
              </a:rPr>
              <a:t>什么是</a:t>
            </a:r>
            <a:r>
              <a:rPr kumimoji="1" lang="en-US" altLang="zh-CN" dirty="0">
                <a:solidFill>
                  <a:srgbClr val="003366"/>
                </a:solidFill>
              </a:rPr>
              <a:t>Markdown</a:t>
            </a:r>
            <a:r>
              <a:rPr kumimoji="1" lang="zh-CN" altLang="en-US" dirty="0">
                <a:solidFill>
                  <a:srgbClr val="003366"/>
                </a:solidFill>
              </a:rPr>
              <a:t>？</a:t>
            </a:r>
          </a:p>
        </p:txBody>
      </p:sp>
      <p:sp>
        <p:nvSpPr>
          <p:cNvPr id="3" name="内容占位符 2"/>
          <p:cNvSpPr>
            <a:spLocks noGrp="1"/>
          </p:cNvSpPr>
          <p:nvPr>
            <p:ph idx="1"/>
          </p:nvPr>
        </p:nvSpPr>
        <p:spPr/>
        <p:txBody>
          <a:bodyPr>
            <a:normAutofit/>
          </a:bodyPr>
          <a:lstStyle/>
          <a:p>
            <a:pPr>
              <a:lnSpc>
                <a:spcPct val="150000"/>
              </a:lnSpc>
            </a:pP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是一种</a:t>
            </a:r>
            <a:r>
              <a:rPr lang="zh-CN" altLang="en-US" b="0" dirty="0">
                <a:solidFill>
                  <a:srgbClr val="F16748"/>
                </a:solidFill>
                <a:ea typeface="STKaiti" panose="02010600040101010101" pitchFamily="2" charset="-122"/>
                <a:cs typeface="Consolas" panose="020B0609020204030204" pitchFamily="49" charset="0"/>
              </a:rPr>
              <a:t>轻量级标记语言</a:t>
            </a:r>
            <a:r>
              <a:rPr lang="zh-CN" altLang="en-US" b="0" dirty="0">
                <a:ea typeface="STKaiti" panose="02010600040101010101" pitchFamily="2" charset="-122"/>
                <a:cs typeface="Consolas" panose="020B0609020204030204" pitchFamily="49" charset="0"/>
              </a:rPr>
              <a:t>，它允许人们使用易读易写的纯文本格式编写文档。</a:t>
            </a:r>
            <a:endParaRPr lang="en-US" altLang="zh-CN" b="0" dirty="0">
              <a:ea typeface="STKaiti" panose="02010600040101010101" pitchFamily="2" charset="-122"/>
              <a:cs typeface="Consolas" panose="020B0609020204030204" pitchFamily="49" charset="0"/>
            </a:endParaRPr>
          </a:p>
          <a:p>
            <a:pPr>
              <a:lnSpc>
                <a:spcPct val="150000"/>
              </a:lnSpc>
            </a:pP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能被使用来撰写电子书，如：</a:t>
            </a:r>
            <a:r>
              <a:rPr lang="en-US" altLang="zh-CN" b="0" dirty="0" err="1">
                <a:ea typeface="STKaiti" panose="02010600040101010101" pitchFamily="2" charset="-122"/>
                <a:cs typeface="Consolas" panose="020B0609020204030204" pitchFamily="49" charset="0"/>
              </a:rPr>
              <a:t>Gitbook</a:t>
            </a:r>
            <a:endParaRPr lang="en-US" altLang="zh-CN" b="0" dirty="0">
              <a:ea typeface="STKaiti" panose="02010600040101010101" pitchFamily="2" charset="-122"/>
              <a:cs typeface="Consolas" panose="020B0609020204030204" pitchFamily="49" charset="0"/>
            </a:endParaRPr>
          </a:p>
          <a:p>
            <a:pPr>
              <a:lnSpc>
                <a:spcPct val="150000"/>
              </a:lnSpc>
            </a:pPr>
            <a:r>
              <a:rPr lang="en-US" altLang="zh-CN" b="0" dirty="0">
                <a:ea typeface="STKaiti" panose="02010600040101010101" pitchFamily="2" charset="-122"/>
                <a:cs typeface="Consolas" panose="020B0609020204030204" pitchFamily="49" charset="0"/>
              </a:rPr>
              <a:t>GitHub</a:t>
            </a:r>
            <a:r>
              <a:rPr lang="zh-CN" altLang="en-US" b="0" dirty="0">
                <a:ea typeface="STKaiti" panose="02010600040101010101" pitchFamily="2" charset="-122"/>
                <a:cs typeface="Consolas" panose="020B0609020204030204" pitchFamily="49" charset="0"/>
              </a:rPr>
              <a:t>、简书、</a:t>
            </a:r>
            <a:r>
              <a:rPr lang="en-US" altLang="zh-CN" b="0" dirty="0">
                <a:ea typeface="STKaiti" panose="02010600040101010101" pitchFamily="2" charset="-122"/>
                <a:cs typeface="Consolas" panose="020B0609020204030204" pitchFamily="49" charset="0"/>
              </a:rPr>
              <a:t>reddit</a:t>
            </a:r>
            <a:r>
              <a:rPr lang="zh-CN" altLang="en-US" b="0" dirty="0">
                <a:ea typeface="STKaiti" panose="02010600040101010101" pitchFamily="2" charset="-122"/>
                <a:cs typeface="Consolas" panose="020B0609020204030204" pitchFamily="49" charset="0"/>
              </a:rPr>
              <a:t>等网站都支持</a:t>
            </a: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的显示</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78</a:t>
            </a:fld>
            <a:endParaRPr lang="en-US" altLang="zh-CN"/>
          </a:p>
        </p:txBody>
      </p:sp>
    </p:spTree>
    <p:extLst>
      <p:ext uri="{BB962C8B-B14F-4D97-AF65-F5344CB8AC3E}">
        <p14:creationId xmlns:p14="http://schemas.microsoft.com/office/powerpoint/2010/main" val="3341075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编辑器推荐</a:t>
            </a:r>
          </a:p>
        </p:txBody>
      </p:sp>
      <p:sp>
        <p:nvSpPr>
          <p:cNvPr id="3" name="内容占位符 2"/>
          <p:cNvSpPr>
            <a:spLocks noGrp="1"/>
          </p:cNvSpPr>
          <p:nvPr>
            <p:ph idx="1"/>
          </p:nvPr>
        </p:nvSpPr>
        <p:spPr/>
        <p:txBody>
          <a:bodyPr>
            <a:normAutofit/>
          </a:bodyPr>
          <a:lstStyle/>
          <a:p>
            <a:pPr>
              <a:lnSpc>
                <a:spcPct val="150000"/>
              </a:lnSpc>
            </a:pPr>
            <a:r>
              <a:rPr lang="en-US" altLang="zh-CN" b="0" dirty="0" err="1">
                <a:ea typeface="STKaiti" panose="02010600040101010101" pitchFamily="2" charset="-122"/>
                <a:cs typeface="Consolas" panose="020B0609020204030204" pitchFamily="49" charset="0"/>
              </a:rPr>
              <a:t>Typora</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即时渲染效果</a:t>
            </a:r>
            <a:endParaRPr lang="en-US" altLang="zh-CN" dirty="0">
              <a:ea typeface="STKaiti" panose="02010600040101010101" pitchFamily="2" charset="-122"/>
            </a:endParaRPr>
          </a:p>
          <a:p>
            <a:pPr lvl="1">
              <a:lnSpc>
                <a:spcPct val="150000"/>
              </a:lnSpc>
            </a:pPr>
            <a:r>
              <a:rPr lang="zh-CN" altLang="en-US" b="0" dirty="0">
                <a:ea typeface="STKaiti" panose="02010600040101010101" pitchFamily="2" charset="-122"/>
              </a:rPr>
              <a:t>简洁易用</a:t>
            </a:r>
            <a:endParaRPr lang="en-US" altLang="zh-CN" b="0" dirty="0">
              <a:ea typeface="STKaiti" panose="02010600040101010101" pitchFamily="2" charset="-122"/>
            </a:endParaRPr>
          </a:p>
          <a:p>
            <a:pPr>
              <a:lnSpc>
                <a:spcPct val="150000"/>
              </a:lnSpc>
            </a:pPr>
            <a:r>
              <a:rPr lang="en-US" altLang="zh-CN" b="0" dirty="0" err="1">
                <a:ea typeface="STKaiti" panose="02010600040101010101" pitchFamily="2" charset="-122"/>
                <a:cs typeface="Consolas" panose="020B0609020204030204" pitchFamily="49" charset="0"/>
              </a:rPr>
              <a:t>VsCode</a:t>
            </a:r>
            <a:r>
              <a:rPr lang="zh-CN" altLang="en-US" b="0" dirty="0">
                <a:ea typeface="STKaiti" panose="02010600040101010101" pitchFamily="2" charset="-122"/>
                <a:cs typeface="Consolas" panose="020B0609020204030204" pitchFamily="49" charset="0"/>
              </a:rPr>
              <a:t>的插件</a:t>
            </a: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 </a:t>
            </a:r>
            <a:r>
              <a:rPr lang="en-US" altLang="zh-CN" b="0" dirty="0">
                <a:ea typeface="STKaiti" panose="02010600040101010101" pitchFamily="2" charset="-122"/>
                <a:cs typeface="Consolas" panose="020B0609020204030204" pitchFamily="49" charset="0"/>
              </a:rPr>
              <a:t>All in One</a:t>
            </a:r>
          </a:p>
          <a:p>
            <a:pPr>
              <a:lnSpc>
                <a:spcPct val="150000"/>
              </a:lnSpc>
            </a:pPr>
            <a:r>
              <a:rPr lang="zh-CN" altLang="en-US" b="0" dirty="0">
                <a:ea typeface="STKaiti" panose="02010600040101010101" pitchFamily="2" charset="-122"/>
                <a:cs typeface="Consolas" panose="020B0609020204030204" pitchFamily="49" charset="0"/>
              </a:rPr>
              <a:t>用纯文本编辑器也不是不行</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79</a:t>
            </a:fld>
            <a:endParaRPr lang="en-US" altLang="zh-CN"/>
          </a:p>
        </p:txBody>
      </p:sp>
    </p:spTree>
    <p:extLst>
      <p:ext uri="{BB962C8B-B14F-4D97-AF65-F5344CB8AC3E}">
        <p14:creationId xmlns:p14="http://schemas.microsoft.com/office/powerpoint/2010/main" val="193838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F03C9-1BCB-4A12-BEFD-4F2B4BF9641C}"/>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C8FFD879-B7E3-4DE5-83A2-1103E77A802B}"/>
              </a:ext>
            </a:extLst>
          </p:cNvPr>
          <p:cNvSpPr>
            <a:spLocks noGrp="1"/>
          </p:cNvSpPr>
          <p:nvPr>
            <p:ph idx="1"/>
          </p:nvPr>
        </p:nvSpPr>
        <p:spPr/>
        <p:txBody>
          <a:bodyPr/>
          <a:lstStyle/>
          <a:p>
            <a:r>
              <a:rPr lang="zh-CN" altLang="en-US" dirty="0"/>
              <a:t>函数重载</a:t>
            </a:r>
            <a:endParaRPr lang="en-US" altLang="zh-CN" dirty="0"/>
          </a:p>
          <a:p>
            <a:pPr lvl="1"/>
            <a:r>
              <a:rPr lang="zh-CN" altLang="en-US" dirty="0"/>
              <a:t>同一名称的函数，有两个以上不同的实现</a:t>
            </a:r>
            <a:endParaRPr lang="en-US" altLang="zh-CN" dirty="0"/>
          </a:p>
          <a:p>
            <a:pPr lvl="1"/>
            <a:r>
              <a:rPr lang="zh-CN" altLang="en-US" dirty="0"/>
              <a:t>条件</a:t>
            </a:r>
            <a:endParaRPr lang="en-US" altLang="zh-CN" dirty="0"/>
          </a:p>
          <a:p>
            <a:pPr lvl="2"/>
            <a:r>
              <a:rPr lang="zh-CN" altLang="en-US" dirty="0"/>
              <a:t>至少有一个参数的类型不同；或参数数目不同</a:t>
            </a:r>
            <a:endParaRPr lang="en-US" altLang="zh-CN" dirty="0"/>
          </a:p>
          <a:p>
            <a:pPr lvl="2"/>
            <a:r>
              <a:rPr lang="zh-CN" altLang="en-US" dirty="0"/>
              <a:t>返回值，参数名称等不能作为区分标识</a:t>
            </a:r>
            <a:endParaRPr lang="en-US" altLang="zh-CN" dirty="0"/>
          </a:p>
          <a:p>
            <a:pPr lvl="1"/>
            <a:r>
              <a:rPr lang="zh-CN" altLang="en-US" dirty="0"/>
              <a:t>优先调用类型匹配的函数实现，否则才进行类型转换</a:t>
            </a:r>
          </a:p>
        </p:txBody>
      </p:sp>
    </p:spTree>
    <p:extLst>
      <p:ext uri="{BB962C8B-B14F-4D97-AF65-F5344CB8AC3E}">
        <p14:creationId xmlns:p14="http://schemas.microsoft.com/office/powerpoint/2010/main" val="6692171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lnSpcReduction="10000"/>
          </a:bodyPr>
          <a:lstStyle/>
          <a:p>
            <a:pPr>
              <a:lnSpc>
                <a:spcPct val="150000"/>
              </a:lnSpc>
            </a:pPr>
            <a:r>
              <a:rPr lang="zh-CN" altLang="en-US" b="0" dirty="0">
                <a:ea typeface="STKaiti" panose="02010600040101010101" pitchFamily="2" charset="-122"/>
                <a:cs typeface="Consolas" panose="020B0609020204030204" pitchFamily="49" charset="0"/>
              </a:rPr>
              <a:t>标题</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使用</a:t>
            </a:r>
            <a:r>
              <a:rPr lang="en-US" altLang="zh-CN" dirty="0">
                <a:ea typeface="STKaiti" panose="02010600040101010101" pitchFamily="2" charset="-122"/>
              </a:rPr>
              <a:t>#</a:t>
            </a:r>
            <a:r>
              <a:rPr lang="zh-CN" altLang="en-US" dirty="0">
                <a:ea typeface="STKaiti" panose="02010600040101010101" pitchFamily="2" charset="-122"/>
              </a:rPr>
              <a:t>标记，可表示</a:t>
            </a:r>
            <a:r>
              <a:rPr lang="en-US" altLang="zh-CN" dirty="0">
                <a:ea typeface="STKaiti" panose="02010600040101010101" pitchFamily="2" charset="-122"/>
              </a:rPr>
              <a:t>1-6</a:t>
            </a:r>
            <a:r>
              <a:rPr lang="zh-CN" altLang="en-US" dirty="0">
                <a:ea typeface="STKaiti" panose="02010600040101010101" pitchFamily="2" charset="-122"/>
              </a:rPr>
              <a:t>级标题，有几个</a:t>
            </a:r>
            <a:r>
              <a:rPr lang="en-US" altLang="zh-CN" dirty="0">
                <a:ea typeface="STKaiti" panose="02010600040101010101" pitchFamily="2" charset="-122"/>
              </a:rPr>
              <a:t>#</a:t>
            </a:r>
            <a:r>
              <a:rPr lang="zh-CN" altLang="en-US" dirty="0">
                <a:ea typeface="STKaiti" panose="02010600040101010101" pitchFamily="2" charset="-122"/>
              </a:rPr>
              <a:t>就是几级标题，例如</a:t>
            </a:r>
            <a:endParaRPr lang="en-US" altLang="zh-CN" dirty="0">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一级标题</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二级标题</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三级标题</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zh-CN" altLang="en-US" dirty="0">
                <a:ea typeface="STKaiti" panose="02010600040101010101" pitchFamily="2" charset="-122"/>
              </a:rPr>
              <a:t>注意</a:t>
            </a:r>
            <a:r>
              <a:rPr lang="en-US" altLang="zh-CN" dirty="0">
                <a:ea typeface="STKaiti" panose="02010600040101010101" pitchFamily="2" charset="-122"/>
              </a:rPr>
              <a:t>#</a:t>
            </a:r>
            <a:r>
              <a:rPr lang="zh-CN" altLang="en-US" dirty="0">
                <a:ea typeface="STKaiti" panose="02010600040101010101" pitchFamily="2" charset="-122"/>
              </a:rPr>
              <a:t>号后的空格</a:t>
            </a:r>
            <a:endParaRPr lang="en-US" altLang="zh-CN" dirty="0">
              <a:ea typeface="STKaiti" panose="02010600040101010101" pitchFamily="2" charset="-122"/>
            </a:endParaRPr>
          </a:p>
          <a:p>
            <a:pPr lvl="1">
              <a:lnSpc>
                <a:spcPct val="150000"/>
              </a:lnSpc>
            </a:pPr>
            <a:r>
              <a:rPr lang="zh-CN" altLang="en-US" dirty="0">
                <a:ea typeface="STKaiti" panose="02010600040101010101" pitchFamily="2" charset="-122"/>
              </a:rPr>
              <a:t>显示效果见右</a:t>
            </a:r>
            <a:endParaRPr lang="en-US" altLang="zh-CN"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80</a:t>
            </a:fld>
            <a:endParaRPr lang="en-US" altLang="zh-CN"/>
          </a:p>
        </p:txBody>
      </p:sp>
      <p:pic>
        <p:nvPicPr>
          <p:cNvPr id="5" name="图片 4">
            <a:extLst>
              <a:ext uri="{FF2B5EF4-FFF2-40B4-BE49-F238E27FC236}">
                <a16:creationId xmlns:a16="http://schemas.microsoft.com/office/drawing/2014/main" id="{5CBEA528-F2D5-F141-AFFB-98CF38A2FAA7}"/>
              </a:ext>
            </a:extLst>
          </p:cNvPr>
          <p:cNvPicPr>
            <a:picLocks noChangeAspect="1"/>
          </p:cNvPicPr>
          <p:nvPr/>
        </p:nvPicPr>
        <p:blipFill>
          <a:blip r:embed="rId3"/>
          <a:stretch>
            <a:fillRect/>
          </a:stretch>
        </p:blipFill>
        <p:spPr>
          <a:xfrm>
            <a:off x="5652120" y="3087749"/>
            <a:ext cx="2222500" cy="3492500"/>
          </a:xfrm>
          <a:prstGeom prst="rect">
            <a:avLst/>
          </a:prstGeom>
        </p:spPr>
      </p:pic>
    </p:spTree>
    <p:extLst>
      <p:ext uri="{BB962C8B-B14F-4D97-AF65-F5344CB8AC3E}">
        <p14:creationId xmlns:p14="http://schemas.microsoft.com/office/powerpoint/2010/main" val="23471258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斜体：</a:t>
            </a:r>
            <a:r>
              <a:rPr lang="en-US" altLang="zh-CN" b="0" dirty="0">
                <a:solidFill>
                  <a:schemeClr val="bg1">
                    <a:lumMod val="85000"/>
                  </a:schemeClr>
                </a:solidFill>
                <a:highlight>
                  <a:srgbClr val="000000"/>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000000"/>
                </a:highlight>
                <a:ea typeface="STKaiti" panose="02010600040101010101" pitchFamily="2" charset="-122"/>
                <a:cs typeface="Consolas" panose="020B0609020204030204" pitchFamily="49" charset="0"/>
              </a:rPr>
              <a:t>斜体文本</a:t>
            </a:r>
            <a:r>
              <a:rPr lang="en-US" altLang="zh-CN" b="0" dirty="0">
                <a:solidFill>
                  <a:schemeClr val="bg1">
                    <a:lumMod val="85000"/>
                  </a:schemeClr>
                </a:solidFill>
                <a:highlight>
                  <a:srgbClr val="000000"/>
                </a:highlight>
                <a:ea typeface="STKaiti" panose="02010600040101010101" pitchFamily="2" charset="-122"/>
                <a:cs typeface="Consolas" panose="020B0609020204030204" pitchFamily="49" charset="0"/>
              </a:rPr>
              <a:t>*</a:t>
            </a:r>
          </a:p>
          <a:p>
            <a:pPr>
              <a:lnSpc>
                <a:spcPct val="150000"/>
              </a:lnSpc>
            </a:pPr>
            <a:r>
              <a:rPr lang="zh-CN" altLang="en-US" b="0" dirty="0">
                <a:ea typeface="STKaiti" panose="02010600040101010101" pitchFamily="2" charset="-122"/>
                <a:cs typeface="Consolas" panose="020B0609020204030204" pitchFamily="49" charset="0"/>
              </a:rPr>
              <a:t>粗体：</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*粗体文本</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a:t>
            </a:r>
            <a:endPar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endParaRPr>
          </a:p>
          <a:p>
            <a:pPr>
              <a:lnSpc>
                <a:spcPct val="150000"/>
              </a:lnSpc>
            </a:pPr>
            <a:r>
              <a:rPr lang="zh-CN" altLang="en-US" b="0" dirty="0">
                <a:ea typeface="STKaiti" panose="02010600040101010101" pitchFamily="2" charset="-122"/>
                <a:cs typeface="Consolas" panose="020B0609020204030204" pitchFamily="49" charset="0"/>
              </a:rPr>
              <a:t>删除线：</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删除线</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p>
          <a:p>
            <a:pPr>
              <a:lnSpc>
                <a:spcPct val="150000"/>
              </a:lnSpc>
            </a:pPr>
            <a:r>
              <a:rPr lang="zh-CN" altLang="en-US" b="0" dirty="0">
                <a:ea typeface="STKaiti" panose="02010600040101010101" pitchFamily="2" charset="-122"/>
                <a:cs typeface="Consolas" panose="020B0609020204030204" pitchFamily="49" charset="0"/>
              </a:rPr>
              <a:t>下划线：</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&lt;u&gt;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下划线</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&lt;/u&gt;</a:t>
            </a:r>
            <a:endParaRPr lang="en-US" altLang="zh-CN" dirty="0">
              <a:solidFill>
                <a:schemeClr val="bg1">
                  <a:lumMod val="85000"/>
                </a:schemeClr>
              </a:solidFill>
              <a:highlight>
                <a:srgbClr val="353A44"/>
              </a:highlight>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81</a:t>
            </a:fld>
            <a:endParaRPr lang="en-US" altLang="zh-CN"/>
          </a:p>
        </p:txBody>
      </p:sp>
      <p:pic>
        <p:nvPicPr>
          <p:cNvPr id="6" name="图片 5">
            <a:extLst>
              <a:ext uri="{FF2B5EF4-FFF2-40B4-BE49-F238E27FC236}">
                <a16:creationId xmlns:a16="http://schemas.microsoft.com/office/drawing/2014/main" id="{4BA53C24-5EAC-4945-A5AE-2C3D0EE695FD}"/>
              </a:ext>
            </a:extLst>
          </p:cNvPr>
          <p:cNvPicPr>
            <a:picLocks noChangeAspect="1"/>
          </p:cNvPicPr>
          <p:nvPr/>
        </p:nvPicPr>
        <p:blipFill>
          <a:blip r:embed="rId3"/>
          <a:stretch>
            <a:fillRect/>
          </a:stretch>
        </p:blipFill>
        <p:spPr>
          <a:xfrm>
            <a:off x="6579305" y="1628799"/>
            <a:ext cx="1846947" cy="3037202"/>
          </a:xfrm>
          <a:prstGeom prst="rect">
            <a:avLst/>
          </a:prstGeom>
        </p:spPr>
      </p:pic>
    </p:spTree>
    <p:extLst>
      <p:ext uri="{BB962C8B-B14F-4D97-AF65-F5344CB8AC3E}">
        <p14:creationId xmlns:p14="http://schemas.microsoft.com/office/powerpoint/2010/main" val="23779415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列表</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无序列表：</a:t>
            </a: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第一项</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zh-CN" altLang="en-US" dirty="0">
                <a:ea typeface="STKaiti" panose="02010600040101010101" pitchFamily="2" charset="-122"/>
              </a:rPr>
              <a:t>有序列表：</a:t>
            </a:r>
            <a:r>
              <a:rPr lang="en-US" altLang="zh-CN" dirty="0">
                <a:solidFill>
                  <a:schemeClr val="bg1">
                    <a:lumMod val="85000"/>
                  </a:schemeClr>
                </a:solidFill>
                <a:highlight>
                  <a:srgbClr val="353A44"/>
                </a:highlight>
                <a:ea typeface="STKaiti" panose="02010600040101010101" pitchFamily="2" charset="-122"/>
              </a:rPr>
              <a:t>1.</a:t>
            </a:r>
            <a:r>
              <a:rPr lang="zh-CN" altLang="en-US" dirty="0">
                <a:solidFill>
                  <a:schemeClr val="bg1">
                    <a:lumMod val="85000"/>
                  </a:schemeClr>
                </a:solidFill>
                <a:highlight>
                  <a:srgbClr val="353A44"/>
                </a:highlight>
                <a:ea typeface="STKaiti" panose="02010600040101010101" pitchFamily="2" charset="-122"/>
              </a:rPr>
              <a:t> 第一项</a:t>
            </a:r>
            <a:endParaRPr lang="en-US" altLang="zh-CN" dirty="0">
              <a:solidFill>
                <a:schemeClr val="bg1">
                  <a:lumMod val="85000"/>
                </a:schemeClr>
              </a:solidFill>
              <a:highlight>
                <a:srgbClr val="353A44"/>
              </a:highlight>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82</a:t>
            </a:fld>
            <a:endParaRPr lang="en-US" altLang="zh-CN"/>
          </a:p>
        </p:txBody>
      </p:sp>
      <p:pic>
        <p:nvPicPr>
          <p:cNvPr id="5" name="图片 4">
            <a:extLst>
              <a:ext uri="{FF2B5EF4-FFF2-40B4-BE49-F238E27FC236}">
                <a16:creationId xmlns:a16="http://schemas.microsoft.com/office/drawing/2014/main" id="{66574DF9-1281-BD43-81A8-72CDB3C419D0}"/>
              </a:ext>
            </a:extLst>
          </p:cNvPr>
          <p:cNvPicPr>
            <a:picLocks noChangeAspect="1"/>
          </p:cNvPicPr>
          <p:nvPr/>
        </p:nvPicPr>
        <p:blipFill>
          <a:blip r:embed="rId3"/>
          <a:stretch>
            <a:fillRect/>
          </a:stretch>
        </p:blipFill>
        <p:spPr>
          <a:xfrm>
            <a:off x="2267744" y="4272293"/>
            <a:ext cx="1656184" cy="1913813"/>
          </a:xfrm>
          <a:prstGeom prst="rect">
            <a:avLst/>
          </a:prstGeom>
        </p:spPr>
      </p:pic>
      <p:pic>
        <p:nvPicPr>
          <p:cNvPr id="7" name="图片 6">
            <a:extLst>
              <a:ext uri="{FF2B5EF4-FFF2-40B4-BE49-F238E27FC236}">
                <a16:creationId xmlns:a16="http://schemas.microsoft.com/office/drawing/2014/main" id="{3C918211-FD60-754A-9274-A0C423E57D19}"/>
              </a:ext>
            </a:extLst>
          </p:cNvPr>
          <p:cNvPicPr>
            <a:picLocks noChangeAspect="1"/>
          </p:cNvPicPr>
          <p:nvPr/>
        </p:nvPicPr>
        <p:blipFill>
          <a:blip r:embed="rId4"/>
          <a:stretch>
            <a:fillRect/>
          </a:stretch>
        </p:blipFill>
        <p:spPr>
          <a:xfrm>
            <a:off x="5469770" y="4272293"/>
            <a:ext cx="1656184" cy="1853348"/>
          </a:xfrm>
          <a:prstGeom prst="rect">
            <a:avLst/>
          </a:prstGeom>
        </p:spPr>
      </p:pic>
    </p:spTree>
    <p:extLst>
      <p:ext uri="{BB962C8B-B14F-4D97-AF65-F5344CB8AC3E}">
        <p14:creationId xmlns:p14="http://schemas.microsoft.com/office/powerpoint/2010/main" val="33611381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引用：</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&gt; </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引用文本</a:t>
            </a:r>
            <a:endPar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endParaRPr>
          </a:p>
          <a:p>
            <a:pPr>
              <a:lnSpc>
                <a:spcPct val="150000"/>
              </a:lnSpc>
            </a:pPr>
            <a:r>
              <a:rPr lang="zh-CN" altLang="en-US" b="0" dirty="0">
                <a:ea typeface="STKaiti" panose="02010600040101010101" pitchFamily="2" charset="-122"/>
                <a:cs typeface="Consolas" panose="020B0609020204030204" pitchFamily="49" charset="0"/>
              </a:rPr>
              <a:t>代码块（可以指定语言）：</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83</a:t>
            </a:fld>
            <a:endParaRPr lang="en-US" altLang="zh-CN"/>
          </a:p>
        </p:txBody>
      </p:sp>
      <p:pic>
        <p:nvPicPr>
          <p:cNvPr id="6" name="图片 5">
            <a:extLst>
              <a:ext uri="{FF2B5EF4-FFF2-40B4-BE49-F238E27FC236}">
                <a16:creationId xmlns:a16="http://schemas.microsoft.com/office/drawing/2014/main" id="{7B4ABB05-3046-F648-B5C1-207ED204FB15}"/>
              </a:ext>
            </a:extLst>
          </p:cNvPr>
          <p:cNvPicPr>
            <a:picLocks noChangeAspect="1"/>
          </p:cNvPicPr>
          <p:nvPr/>
        </p:nvPicPr>
        <p:blipFill>
          <a:blip r:embed="rId3"/>
          <a:stretch>
            <a:fillRect/>
          </a:stretch>
        </p:blipFill>
        <p:spPr>
          <a:xfrm>
            <a:off x="6011859" y="1602531"/>
            <a:ext cx="1965105" cy="793600"/>
          </a:xfrm>
          <a:prstGeom prst="rect">
            <a:avLst/>
          </a:prstGeom>
        </p:spPr>
      </p:pic>
      <p:sp>
        <p:nvSpPr>
          <p:cNvPr id="8" name="文本框 7">
            <a:extLst>
              <a:ext uri="{FF2B5EF4-FFF2-40B4-BE49-F238E27FC236}">
                <a16:creationId xmlns:a16="http://schemas.microsoft.com/office/drawing/2014/main" id="{86A96618-F0A8-CC49-B97F-42890A408A91}"/>
              </a:ext>
            </a:extLst>
          </p:cNvPr>
          <p:cNvSpPr txBox="1"/>
          <p:nvPr/>
        </p:nvSpPr>
        <p:spPr>
          <a:xfrm>
            <a:off x="827584" y="3429000"/>
            <a:ext cx="2747868" cy="2677656"/>
          </a:xfrm>
          <a:prstGeom prst="rect">
            <a:avLst/>
          </a:prstGeom>
          <a:solidFill>
            <a:srgbClr val="353A44"/>
          </a:solidFill>
        </p:spPr>
        <p:txBody>
          <a:bodyPr wrap="none" rtlCol="0">
            <a:spAutoFit/>
          </a:bodyPr>
          <a:lstStyle/>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err="1">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c++</a:t>
            </a:r>
            <a:endPar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endParaRP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int main() {</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   int a = 0;</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   return 0;</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a:t>
            </a:r>
          </a:p>
        </p:txBody>
      </p:sp>
      <p:pic>
        <p:nvPicPr>
          <p:cNvPr id="10" name="图片 9">
            <a:extLst>
              <a:ext uri="{FF2B5EF4-FFF2-40B4-BE49-F238E27FC236}">
                <a16:creationId xmlns:a16="http://schemas.microsoft.com/office/drawing/2014/main" id="{6B6068D8-37AB-D347-ACBC-A5683AA1AD48}"/>
              </a:ext>
            </a:extLst>
          </p:cNvPr>
          <p:cNvPicPr>
            <a:picLocks noChangeAspect="1"/>
          </p:cNvPicPr>
          <p:nvPr/>
        </p:nvPicPr>
        <p:blipFill>
          <a:blip r:embed="rId4"/>
          <a:stretch>
            <a:fillRect/>
          </a:stretch>
        </p:blipFill>
        <p:spPr>
          <a:xfrm>
            <a:off x="4457154" y="3429000"/>
            <a:ext cx="3550682" cy="2673706"/>
          </a:xfrm>
          <a:prstGeom prst="rect">
            <a:avLst/>
          </a:prstGeom>
        </p:spPr>
      </p:pic>
    </p:spTree>
    <p:extLst>
      <p:ext uri="{BB962C8B-B14F-4D97-AF65-F5344CB8AC3E}">
        <p14:creationId xmlns:p14="http://schemas.microsoft.com/office/powerpoint/2010/main" val="1709149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链接：</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链接名称</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链接地址</a:t>
            </a:r>
            <a:r>
              <a:rPr lang="en-US" altLang="zh-CN" b="0" dirty="0">
                <a:ea typeface="STKaiti" panose="02010600040101010101" pitchFamily="2" charset="-122"/>
                <a:cs typeface="Consolas" panose="020B0609020204030204" pitchFamily="49" charset="0"/>
              </a:rPr>
              <a:t>)</a:t>
            </a:r>
          </a:p>
          <a:p>
            <a:pPr lvl="1">
              <a:lnSpc>
                <a:spcPct val="150000"/>
              </a:lnSpc>
            </a:pPr>
            <a:r>
              <a:rPr lang="zh-CN" altLang="en-US" dirty="0">
                <a:ea typeface="STKaiti" panose="02010600040101010101" pitchFamily="2" charset="-122"/>
              </a:rPr>
              <a:t>例如：</a:t>
            </a:r>
            <a:r>
              <a:rPr lang="zh-CN" altLang="en-US" dirty="0">
                <a:solidFill>
                  <a:schemeClr val="bg1">
                    <a:lumMod val="85000"/>
                  </a:schemeClr>
                </a:solidFill>
                <a:highlight>
                  <a:srgbClr val="353A44"/>
                </a:highlight>
                <a:ea typeface="STKaiti" panose="02010600040101010101" pitchFamily="2" charset="-122"/>
              </a:rPr>
              <a:t>请点击</a:t>
            </a: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这里</a:t>
            </a:r>
            <a:r>
              <a:rPr lang="en-US" altLang="zh-CN" dirty="0">
                <a:solidFill>
                  <a:schemeClr val="bg1">
                    <a:lumMod val="85000"/>
                  </a:schemeClr>
                </a:solidFill>
                <a:highlight>
                  <a:srgbClr val="353A44"/>
                </a:highlight>
                <a:ea typeface="STKaiti" panose="02010600040101010101" pitchFamily="2" charset="-122"/>
              </a:rPr>
              <a:t>](www.baidu.com)</a:t>
            </a:r>
          </a:p>
          <a:p>
            <a:pPr>
              <a:lnSpc>
                <a:spcPct val="150000"/>
              </a:lnSpc>
            </a:pPr>
            <a:r>
              <a:rPr lang="zh-CN" altLang="en-US" b="0" dirty="0">
                <a:ea typeface="STKaiti" panose="02010600040101010101" pitchFamily="2" charset="-122"/>
                <a:cs typeface="Consolas" panose="020B0609020204030204" pitchFamily="49" charset="0"/>
              </a:rPr>
              <a:t>图片：</a:t>
            </a:r>
            <a:r>
              <a:rPr lang="en" altLang="zh-CN" b="0" dirty="0">
                <a:ea typeface="STKaiti" panose="02010600040101010101" pitchFamily="2" charset="-122"/>
                <a:cs typeface="Consolas" panose="020B0609020204030204" pitchFamily="49" charset="0"/>
              </a:rPr>
              <a:t>![alt </a:t>
            </a:r>
            <a:r>
              <a:rPr lang="zh-CN" altLang="en-US" b="0" dirty="0">
                <a:ea typeface="STKaiti" panose="02010600040101010101" pitchFamily="2" charset="-122"/>
                <a:cs typeface="Consolas" panose="020B0609020204030204" pitchFamily="49" charset="0"/>
              </a:rPr>
              <a:t>属性文本</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图片路径</a:t>
            </a:r>
            <a:r>
              <a:rPr lang="en-US" altLang="zh-CN" b="0" dirty="0">
                <a:ea typeface="STKaiti" panose="02010600040101010101" pitchFamily="2" charset="-122"/>
                <a:cs typeface="Consolas" panose="020B0609020204030204" pitchFamily="49" charset="0"/>
              </a:rPr>
              <a:t>)</a:t>
            </a:r>
          </a:p>
          <a:p>
            <a:pPr lvl="1">
              <a:lnSpc>
                <a:spcPct val="150000"/>
              </a:lnSpc>
            </a:pPr>
            <a:r>
              <a:rPr lang="zh-CN" altLang="en-US" dirty="0">
                <a:ea typeface="STKaiti" panose="02010600040101010101" pitchFamily="2" charset="-122"/>
              </a:rPr>
              <a:t>如要指定图片宽度高度，需要使用</a:t>
            </a:r>
            <a:r>
              <a:rPr lang="en-US" altLang="zh-CN" dirty="0">
                <a:ea typeface="STKaiti" panose="02010600040101010101" pitchFamily="2" charset="-122"/>
              </a:rPr>
              <a:t>html</a:t>
            </a:r>
            <a:r>
              <a:rPr lang="zh-CN" altLang="en-US" dirty="0">
                <a:ea typeface="STKaiti" panose="02010600040101010101" pitchFamily="2" charset="-122"/>
              </a:rPr>
              <a:t>语言：</a:t>
            </a:r>
            <a:r>
              <a:rPr lang="en" altLang="zh-CN" dirty="0">
                <a:solidFill>
                  <a:schemeClr val="bg1">
                    <a:lumMod val="85000"/>
                  </a:schemeClr>
                </a:solidFill>
                <a:highlight>
                  <a:srgbClr val="353A44"/>
                </a:highlight>
                <a:ea typeface="STKaiti" panose="02010600040101010101" pitchFamily="2" charset="-122"/>
              </a:rPr>
              <a:t>&lt;</a:t>
            </a:r>
            <a:r>
              <a:rPr lang="en" altLang="zh-CN" dirty="0" err="1">
                <a:solidFill>
                  <a:schemeClr val="bg1">
                    <a:lumMod val="85000"/>
                  </a:schemeClr>
                </a:solidFill>
                <a:highlight>
                  <a:srgbClr val="353A44"/>
                </a:highlight>
                <a:ea typeface="STKaiti" panose="02010600040101010101" pitchFamily="2" charset="-122"/>
              </a:rPr>
              <a:t>img</a:t>
            </a:r>
            <a:r>
              <a:rPr lang="en" altLang="zh-CN" dirty="0">
                <a:solidFill>
                  <a:schemeClr val="bg1">
                    <a:lumMod val="85000"/>
                  </a:schemeClr>
                </a:solidFill>
                <a:highlight>
                  <a:srgbClr val="353A44"/>
                </a:highlight>
                <a:ea typeface="STKaiti" panose="02010600040101010101" pitchFamily="2" charset="-122"/>
              </a:rPr>
              <a:t> </a:t>
            </a:r>
            <a:r>
              <a:rPr lang="en" altLang="zh-CN" dirty="0" err="1">
                <a:solidFill>
                  <a:schemeClr val="bg1">
                    <a:lumMod val="85000"/>
                  </a:schemeClr>
                </a:solidFill>
                <a:highlight>
                  <a:srgbClr val="353A44"/>
                </a:highlight>
                <a:ea typeface="STKaiti" panose="02010600040101010101" pitchFamily="2" charset="-122"/>
              </a:rPr>
              <a:t>src</a:t>
            </a:r>
            <a:r>
              <a:rPr lang="en" altLang="zh-CN" dirty="0">
                <a:solidFill>
                  <a:schemeClr val="bg1">
                    <a:lumMod val="85000"/>
                  </a:schemeClr>
                </a:solidFill>
                <a:highlight>
                  <a:srgbClr val="353A44"/>
                </a:highlight>
                <a:ea typeface="STKaiti" panose="02010600040101010101" pitchFamily="2" charset="-122"/>
              </a:rPr>
              <a:t>="</a:t>
            </a:r>
            <a:r>
              <a:rPr lang="zh-CN" altLang="en" dirty="0">
                <a:solidFill>
                  <a:schemeClr val="bg1">
                    <a:lumMod val="85000"/>
                  </a:schemeClr>
                </a:solidFill>
                <a:highlight>
                  <a:srgbClr val="353A44"/>
                </a:highlight>
                <a:ea typeface="STKaiti" panose="02010600040101010101" pitchFamily="2" charset="-122"/>
              </a:rPr>
              <a:t>图片路径</a:t>
            </a:r>
            <a:r>
              <a:rPr lang="en" altLang="zh-CN" dirty="0">
                <a:solidFill>
                  <a:schemeClr val="bg1">
                    <a:lumMod val="85000"/>
                  </a:schemeClr>
                </a:solidFill>
                <a:highlight>
                  <a:srgbClr val="353A44"/>
                </a:highlight>
                <a:ea typeface="STKaiti" panose="02010600040101010101" pitchFamily="2" charset="-122"/>
              </a:rPr>
              <a:t>" width="50%"&gt;</a:t>
            </a:r>
            <a:endParaRPr lang="en-US" altLang="zh-CN" b="0" dirty="0">
              <a:solidFill>
                <a:schemeClr val="bg1">
                  <a:lumMod val="85000"/>
                </a:schemeClr>
              </a:solidFill>
              <a:highlight>
                <a:srgbClr val="353A44"/>
              </a:highlight>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84</a:t>
            </a:fld>
            <a:endParaRPr lang="en-US" altLang="zh-CN"/>
          </a:p>
        </p:txBody>
      </p:sp>
      <p:pic>
        <p:nvPicPr>
          <p:cNvPr id="6" name="图片 5">
            <a:extLst>
              <a:ext uri="{FF2B5EF4-FFF2-40B4-BE49-F238E27FC236}">
                <a16:creationId xmlns:a16="http://schemas.microsoft.com/office/drawing/2014/main" id="{77B4968C-B1E6-A245-A16E-B297B06BFA16}"/>
              </a:ext>
            </a:extLst>
          </p:cNvPr>
          <p:cNvPicPr>
            <a:picLocks noChangeAspect="1"/>
          </p:cNvPicPr>
          <p:nvPr/>
        </p:nvPicPr>
        <p:blipFill>
          <a:blip r:embed="rId3"/>
          <a:stretch>
            <a:fillRect/>
          </a:stretch>
        </p:blipFill>
        <p:spPr>
          <a:xfrm>
            <a:off x="6920209" y="2348880"/>
            <a:ext cx="1756247" cy="653487"/>
          </a:xfrm>
          <a:prstGeom prst="rect">
            <a:avLst/>
          </a:prstGeom>
        </p:spPr>
      </p:pic>
    </p:spTree>
    <p:extLst>
      <p:ext uri="{BB962C8B-B14F-4D97-AF65-F5344CB8AC3E}">
        <p14:creationId xmlns:p14="http://schemas.microsoft.com/office/powerpoint/2010/main" val="7267340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latin typeface="STKaiti" panose="02010600040101010101" pitchFamily="2" charset="-122"/>
                <a:ea typeface="STKaiti" panose="02010600040101010101" pitchFamily="2" charset="-122"/>
              </a:rPr>
              <a:t>表格</a:t>
            </a:r>
            <a:endParaRPr lang="en-US" altLang="zh-CN" b="0" dirty="0">
              <a:latin typeface="STKaiti" panose="02010600040101010101" pitchFamily="2" charset="-122"/>
              <a:ea typeface="STKaiti" panose="02010600040101010101" pitchFamily="2" charset="-122"/>
            </a:endParaRPr>
          </a:p>
          <a:p>
            <a:pPr>
              <a:lnSpc>
                <a:spcPct val="150000"/>
              </a:lnSpc>
            </a:pPr>
            <a:endParaRPr lang="en-US" altLang="zh-CN" b="0"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85</a:t>
            </a:fld>
            <a:endParaRPr lang="en-US" altLang="zh-CN"/>
          </a:p>
        </p:txBody>
      </p:sp>
      <p:sp>
        <p:nvSpPr>
          <p:cNvPr id="5" name="文本框 4">
            <a:extLst>
              <a:ext uri="{FF2B5EF4-FFF2-40B4-BE49-F238E27FC236}">
                <a16:creationId xmlns:a16="http://schemas.microsoft.com/office/drawing/2014/main" id="{FBC64F67-1684-7C44-AA6B-E06F25C47EAA}"/>
              </a:ext>
            </a:extLst>
          </p:cNvPr>
          <p:cNvSpPr txBox="1"/>
          <p:nvPr/>
        </p:nvSpPr>
        <p:spPr>
          <a:xfrm>
            <a:off x="628650" y="2636912"/>
            <a:ext cx="3916457" cy="1815882"/>
          </a:xfrm>
          <a:prstGeom prst="rect">
            <a:avLst/>
          </a:prstGeom>
          <a:solidFill>
            <a:srgbClr val="353A44"/>
          </a:solidFill>
        </p:spPr>
        <p:txBody>
          <a:bodyPr wrap="none" rtlCol="0">
            <a:spAutoFit/>
          </a:bodyPr>
          <a:lstStyle/>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表头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表头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endPar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endPar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单元格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单元格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endPar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单元格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单元格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endParaRPr kumimoji="1" lang="zh-CN" altLang="en-US" sz="2800" b="1"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p:txBody>
      </p:sp>
      <p:pic>
        <p:nvPicPr>
          <p:cNvPr id="7" name="图片 6">
            <a:extLst>
              <a:ext uri="{FF2B5EF4-FFF2-40B4-BE49-F238E27FC236}">
                <a16:creationId xmlns:a16="http://schemas.microsoft.com/office/drawing/2014/main" id="{81F92043-E1FD-6445-BC76-AC49E90D922F}"/>
              </a:ext>
            </a:extLst>
          </p:cNvPr>
          <p:cNvPicPr>
            <a:picLocks noChangeAspect="1"/>
          </p:cNvPicPr>
          <p:nvPr/>
        </p:nvPicPr>
        <p:blipFill>
          <a:blip r:embed="rId3"/>
          <a:stretch>
            <a:fillRect/>
          </a:stretch>
        </p:blipFill>
        <p:spPr>
          <a:xfrm>
            <a:off x="4170157" y="2572745"/>
            <a:ext cx="4367442" cy="1944216"/>
          </a:xfrm>
          <a:prstGeom prst="rect">
            <a:avLst/>
          </a:prstGeom>
        </p:spPr>
      </p:pic>
    </p:spTree>
    <p:extLst>
      <p:ext uri="{BB962C8B-B14F-4D97-AF65-F5344CB8AC3E}">
        <p14:creationId xmlns:p14="http://schemas.microsoft.com/office/powerpoint/2010/main" val="40600654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公式</a:t>
            </a:r>
            <a:endParaRPr lang="en-US" altLang="zh-CN" b="0" dirty="0">
              <a:ea typeface="STKaiti" panose="02010600040101010101" pitchFamily="2" charset="-122"/>
              <a:cs typeface="Consolas" panose="020B0609020204030204" pitchFamily="49" charset="0"/>
            </a:endParaRPr>
          </a:p>
          <a:p>
            <a:pPr marL="0" indent="0">
              <a:lnSpc>
                <a:spcPct val="150000"/>
              </a:lnSpc>
              <a:buNone/>
            </a:pPr>
            <a:r>
              <a:rPr lang="zh-CN" altLang="en-US" b="0" dirty="0">
                <a:ea typeface="STKaiti" panose="02010600040101010101" pitchFamily="2" charset="-122"/>
                <a:cs typeface="Consolas" panose="020B0609020204030204" pitchFamily="49" charset="0"/>
              </a:rPr>
              <a:t>行内公式</a:t>
            </a:r>
            <a:r>
              <a:rPr lang="en-US" altLang="zh-CN" b="0" dirty="0">
                <a:ea typeface="STKaiti" panose="02010600040101010101" pitchFamily="2" charset="-122"/>
                <a:cs typeface="Consolas" panose="020B0609020204030204" pitchFamily="49" charset="0"/>
              </a:rPr>
              <a:t>:</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$\eta=\frac{</a:t>
            </a:r>
            <a:r>
              <a:rPr lang="en-US" altLang="zh-CN" b="0" dirty="0" err="1">
                <a:solidFill>
                  <a:schemeClr val="bg1">
                    <a:lumMod val="85000"/>
                  </a:schemeClr>
                </a:solidFill>
                <a:highlight>
                  <a:srgbClr val="353A44"/>
                </a:highlight>
                <a:ea typeface="STKaiti" panose="02010600040101010101" pitchFamily="2" charset="-122"/>
                <a:cs typeface="Consolas" panose="020B0609020204030204" pitchFamily="49" charset="0"/>
              </a:rPr>
              <a:t>dy</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}{dx}$</a:t>
            </a:r>
          </a:p>
          <a:p>
            <a:pPr marL="0" indent="0">
              <a:lnSpc>
                <a:spcPct val="150000"/>
              </a:lnSpc>
              <a:buNone/>
            </a:pPr>
            <a:r>
              <a:rPr lang="zh-CN" altLang="en-US" b="0" dirty="0">
                <a:ea typeface="STKaiti" panose="02010600040101010101" pitchFamily="2" charset="-122"/>
                <a:cs typeface="Consolas" panose="020B0609020204030204" pitchFamily="49" charset="0"/>
              </a:rPr>
              <a:t>行间公式：</a:t>
            </a:r>
            <a:endParaRPr lang="en-US" altLang="zh-CN" b="0" dirty="0">
              <a:ea typeface="STKaiti" panose="02010600040101010101" pitchFamily="2" charset="-122"/>
              <a:cs typeface="Consolas" panose="020B0609020204030204" pitchFamily="49" charset="0"/>
            </a:endParaRPr>
          </a:p>
          <a:p>
            <a:pPr marL="0" indent="0">
              <a:lnSpc>
                <a:spcPct val="150000"/>
              </a:lnSpc>
              <a:buNone/>
            </a:pP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86</a:t>
            </a:fld>
            <a:endParaRPr lang="en-US" altLang="zh-CN"/>
          </a:p>
        </p:txBody>
      </p:sp>
      <p:sp>
        <p:nvSpPr>
          <p:cNvPr id="8" name="文本框 7">
            <a:extLst>
              <a:ext uri="{FF2B5EF4-FFF2-40B4-BE49-F238E27FC236}">
                <a16:creationId xmlns:a16="http://schemas.microsoft.com/office/drawing/2014/main" id="{6B3E3385-1E17-F84B-9D83-888A163402FF}"/>
              </a:ext>
            </a:extLst>
          </p:cNvPr>
          <p:cNvSpPr txBox="1"/>
          <p:nvPr/>
        </p:nvSpPr>
        <p:spPr>
          <a:xfrm>
            <a:off x="1321478" y="3863278"/>
            <a:ext cx="3057707" cy="2893100"/>
          </a:xfrm>
          <a:prstGeom prst="rect">
            <a:avLst/>
          </a:prstGeom>
          <a:solidFill>
            <a:srgbClr val="353A44"/>
          </a:solidFill>
        </p:spPr>
        <p:txBody>
          <a:bodyPr wrap="square" rtlCol="0">
            <a:spAutoFit/>
          </a:bodyPr>
          <a:lstStyle/>
          <a:p>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a=</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\begin{</a:t>
            </a:r>
            <a:r>
              <a:rPr kumimoji="1" lang="en-US" altLang="zh-CN" sz="2600" dirty="0" err="1">
                <a:solidFill>
                  <a:schemeClr val="bg1">
                    <a:lumMod val="85000"/>
                  </a:schemeClr>
                </a:solidFill>
                <a:latin typeface="Consolas" panose="020B0609020204030204" pitchFamily="49" charset="0"/>
                <a:cs typeface="Consolas" panose="020B0609020204030204" pitchFamily="49" charset="0"/>
              </a:rPr>
              <a:t>bmatrix</a:t>
            </a:r>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1 &amp; 2\\</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3 &amp; 4</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\end{</a:t>
            </a:r>
            <a:r>
              <a:rPr kumimoji="1" lang="en-US" altLang="zh-CN" sz="2600" dirty="0" err="1">
                <a:solidFill>
                  <a:schemeClr val="bg1">
                    <a:lumMod val="85000"/>
                  </a:schemeClr>
                </a:solidFill>
                <a:latin typeface="Consolas" panose="020B0609020204030204" pitchFamily="49" charset="0"/>
                <a:cs typeface="Consolas" panose="020B0609020204030204" pitchFamily="49" charset="0"/>
              </a:rPr>
              <a:t>bmatrix</a:t>
            </a:r>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endParaRPr kumimoji="1" lang="zh-CN" altLang="en-US" sz="2600" dirty="0">
              <a:solidFill>
                <a:schemeClr val="bg1">
                  <a:lumMod val="85000"/>
                </a:schemeClr>
              </a:solidFill>
              <a:latin typeface="Consolas" panose="020B0609020204030204" pitchFamily="49" charset="0"/>
              <a:cs typeface="Consolas" panose="020B0609020204030204" pitchFamily="49" charset="0"/>
            </a:endParaRPr>
          </a:p>
        </p:txBody>
      </p:sp>
      <p:pic>
        <p:nvPicPr>
          <p:cNvPr id="10" name="图片 9">
            <a:extLst>
              <a:ext uri="{FF2B5EF4-FFF2-40B4-BE49-F238E27FC236}">
                <a16:creationId xmlns:a16="http://schemas.microsoft.com/office/drawing/2014/main" id="{C8FEA28B-EED2-8248-9C9B-03F7A4FFC1A6}"/>
              </a:ext>
            </a:extLst>
          </p:cNvPr>
          <p:cNvPicPr>
            <a:picLocks noChangeAspect="1"/>
          </p:cNvPicPr>
          <p:nvPr/>
        </p:nvPicPr>
        <p:blipFill>
          <a:blip r:embed="rId3"/>
          <a:stretch>
            <a:fillRect/>
          </a:stretch>
        </p:blipFill>
        <p:spPr>
          <a:xfrm>
            <a:off x="6521450" y="2420888"/>
            <a:ext cx="2457664" cy="720080"/>
          </a:xfrm>
          <a:prstGeom prst="rect">
            <a:avLst/>
          </a:prstGeom>
        </p:spPr>
      </p:pic>
      <p:pic>
        <p:nvPicPr>
          <p:cNvPr id="11" name="图片 10">
            <a:extLst>
              <a:ext uri="{FF2B5EF4-FFF2-40B4-BE49-F238E27FC236}">
                <a16:creationId xmlns:a16="http://schemas.microsoft.com/office/drawing/2014/main" id="{DC87BAFC-7631-514A-AEFA-F73A4D13988A}"/>
              </a:ext>
            </a:extLst>
          </p:cNvPr>
          <p:cNvPicPr>
            <a:picLocks noChangeAspect="1"/>
          </p:cNvPicPr>
          <p:nvPr/>
        </p:nvPicPr>
        <p:blipFill>
          <a:blip r:embed="rId4"/>
          <a:stretch>
            <a:fillRect/>
          </a:stretch>
        </p:blipFill>
        <p:spPr>
          <a:xfrm>
            <a:off x="5076057" y="3849504"/>
            <a:ext cx="3168352" cy="2072192"/>
          </a:xfrm>
          <a:prstGeom prst="rect">
            <a:avLst/>
          </a:prstGeom>
        </p:spPr>
      </p:pic>
    </p:spTree>
    <p:extLst>
      <p:ext uri="{BB962C8B-B14F-4D97-AF65-F5344CB8AC3E}">
        <p14:creationId xmlns:p14="http://schemas.microsoft.com/office/powerpoint/2010/main" val="13004163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更多</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支持</a:t>
            </a:r>
            <a:r>
              <a:rPr lang="en-US" altLang="zh-CN" dirty="0">
                <a:ea typeface="STKaiti" panose="02010600040101010101" pitchFamily="2" charset="-122"/>
              </a:rPr>
              <a:t>HTML</a:t>
            </a:r>
            <a:r>
              <a:rPr lang="zh-CN" altLang="en-US" dirty="0">
                <a:ea typeface="STKaiti" panose="02010600040101010101" pitchFamily="2" charset="-122"/>
              </a:rPr>
              <a:t>代码</a:t>
            </a:r>
            <a:endParaRPr lang="en-US" altLang="zh-CN" dirty="0">
              <a:ea typeface="STKaiti" panose="02010600040101010101" pitchFamily="2" charset="-122"/>
            </a:endParaRPr>
          </a:p>
          <a:p>
            <a:pPr lvl="1">
              <a:lnSpc>
                <a:spcPct val="150000"/>
              </a:lnSpc>
            </a:pPr>
            <a:r>
              <a:rPr lang="zh-CN" altLang="en-US" dirty="0">
                <a:ea typeface="STKaiti" panose="02010600040101010101" pitchFamily="2" charset="-122"/>
              </a:rPr>
              <a:t>甚至可以在</a:t>
            </a:r>
            <a:r>
              <a:rPr lang="en-US" altLang="zh-CN" dirty="0" err="1">
                <a:ea typeface="STKaiti" panose="02010600040101010101" pitchFamily="2" charset="-122"/>
              </a:rPr>
              <a:t>typora</a:t>
            </a:r>
            <a:r>
              <a:rPr lang="zh-CN" altLang="en-US" dirty="0">
                <a:ea typeface="STKaiti" panose="02010600040101010101" pitchFamily="2" charset="-122"/>
              </a:rPr>
              <a:t>中直接画流程图、</a:t>
            </a:r>
            <a:r>
              <a:rPr lang="en-US" altLang="zh-CN" dirty="0">
                <a:ea typeface="STKaiti" panose="02010600040101010101" pitchFamily="2" charset="-122"/>
              </a:rPr>
              <a:t>UML</a:t>
            </a:r>
            <a:r>
              <a:rPr lang="zh-CN" altLang="en-US" dirty="0">
                <a:ea typeface="STKaiti" panose="02010600040101010101" pitchFamily="2" charset="-122"/>
              </a:rPr>
              <a:t>图、甘特图等图形</a:t>
            </a:r>
            <a:endParaRPr lang="en-US" altLang="zh-CN" dirty="0">
              <a:ea typeface="STKaiti" panose="02010600040101010101" pitchFamily="2" charset="-122"/>
            </a:endParaRPr>
          </a:p>
          <a:p>
            <a:pPr lvl="1">
              <a:lnSpc>
                <a:spcPct val="150000"/>
              </a:lnSpc>
            </a:pPr>
            <a:r>
              <a:rPr lang="zh-CN" altLang="en-US" b="0" dirty="0">
                <a:ea typeface="STKaiti" panose="02010600040101010101" pitchFamily="2" charset="-122"/>
              </a:rPr>
              <a:t>自行探索</a:t>
            </a:r>
            <a:endParaRPr lang="en-US" altLang="zh-CN" b="0"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87</a:t>
            </a:fld>
            <a:endParaRPr lang="en-US" altLang="zh-CN"/>
          </a:p>
        </p:txBody>
      </p:sp>
    </p:spTree>
    <p:extLst>
      <p:ext uri="{BB962C8B-B14F-4D97-AF65-F5344CB8AC3E}">
        <p14:creationId xmlns:p14="http://schemas.microsoft.com/office/powerpoint/2010/main" val="9588304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t>88</a:t>
            </a:fld>
            <a:endParaRPr lang="en-US" altLang="zh-CN"/>
          </a:p>
        </p:txBody>
      </p:sp>
    </p:spTree>
    <p:extLst>
      <p:ext uri="{BB962C8B-B14F-4D97-AF65-F5344CB8AC3E}">
        <p14:creationId xmlns:p14="http://schemas.microsoft.com/office/powerpoint/2010/main" val="18412995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DE4FE-508A-47CF-AB57-CEB1DABC7BB6}"/>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AC54F701-098B-419F-914F-073CAFB94C71}"/>
              </a:ext>
            </a:extLst>
          </p:cNvPr>
          <p:cNvSpPr>
            <a:spLocks noGrp="1"/>
          </p:cNvSpPr>
          <p:nvPr>
            <p:ph idx="1"/>
          </p:nvPr>
        </p:nvSpPr>
        <p:spPr/>
        <p:txBody>
          <a:bodyPr/>
          <a:lstStyle/>
          <a:p>
            <a:r>
              <a:rPr lang="zh-CN" altLang="en-US" dirty="0"/>
              <a:t>函数参数的缺省值</a:t>
            </a:r>
            <a:endParaRPr lang="en-US" altLang="zh-CN" dirty="0"/>
          </a:p>
          <a:p>
            <a:pPr lvl="1"/>
            <a:r>
              <a:rPr lang="zh-CN" altLang="en-US" dirty="0"/>
              <a:t>缺省值必须是最后一个参数</a:t>
            </a:r>
            <a:endParaRPr lang="en-US" altLang="zh-CN" dirty="0"/>
          </a:p>
          <a:p>
            <a:pPr lvl="1"/>
            <a:r>
              <a:rPr lang="zh-CN" altLang="en-US" dirty="0"/>
              <a:t>参数顺序：先放无缺省值的，再放有缺省值的</a:t>
            </a:r>
            <a:endParaRPr lang="en-US" altLang="zh-CN" dirty="0"/>
          </a:p>
          <a:p>
            <a:pPr lvl="2"/>
            <a:r>
              <a:rPr lang="en-US" altLang="zh-CN" sz="2000" dirty="0">
                <a:solidFill>
                  <a:srgbClr val="C00000"/>
                </a:solidFill>
              </a:rPr>
              <a:t>void</a:t>
            </a:r>
            <a:r>
              <a:rPr lang="zh-CN" altLang="en-US" sz="2000" dirty="0"/>
              <a:t> </a:t>
            </a:r>
            <a:r>
              <a:rPr lang="en-US" altLang="zh-CN" sz="2000" dirty="0"/>
              <a:t>print(</a:t>
            </a:r>
            <a:r>
              <a:rPr lang="en-US" altLang="zh-CN" sz="2000" dirty="0">
                <a:solidFill>
                  <a:srgbClr val="C00000"/>
                </a:solidFill>
              </a:rPr>
              <a:t>char</a:t>
            </a:r>
            <a:r>
              <a:rPr lang="zh-CN" altLang="en-US" sz="2000" dirty="0"/>
              <a:t>* </a:t>
            </a:r>
            <a:r>
              <a:rPr lang="en-US" altLang="zh-CN" sz="2000" dirty="0"/>
              <a:t>name,</a:t>
            </a:r>
            <a:r>
              <a:rPr lang="zh-CN" altLang="en-US" sz="2000" dirty="0"/>
              <a:t> </a:t>
            </a:r>
            <a:r>
              <a:rPr lang="en-US" altLang="zh-CN" sz="2000" dirty="0">
                <a:solidFill>
                  <a:srgbClr val="C00000"/>
                </a:solidFill>
              </a:rPr>
              <a:t>int</a:t>
            </a:r>
            <a:r>
              <a:rPr lang="zh-CN" altLang="en-US" sz="2000" dirty="0"/>
              <a:t> </a:t>
            </a:r>
            <a:r>
              <a:rPr lang="en-US" altLang="zh-CN" sz="2000" dirty="0"/>
              <a:t>score=0,</a:t>
            </a:r>
            <a:r>
              <a:rPr lang="zh-CN" altLang="en-US" sz="2000" dirty="0"/>
              <a:t> </a:t>
            </a:r>
            <a:r>
              <a:rPr lang="en-US" altLang="zh-CN" sz="2000" dirty="0">
                <a:solidFill>
                  <a:srgbClr val="C00000"/>
                </a:solidFill>
              </a:rPr>
              <a:t>char</a:t>
            </a:r>
            <a:r>
              <a:rPr lang="zh-CN" altLang="en-US" sz="2000" dirty="0"/>
              <a:t>* </a:t>
            </a:r>
            <a:r>
              <a:rPr lang="en-US" altLang="zh-CN" sz="2000" dirty="0"/>
              <a:t>msg=</a:t>
            </a:r>
            <a:r>
              <a:rPr lang="en-US" altLang="zh-CN" sz="2000" dirty="0">
                <a:solidFill>
                  <a:schemeClr val="tx1"/>
                </a:solidFill>
              </a:rPr>
              <a:t>"pass"</a:t>
            </a:r>
            <a:r>
              <a:rPr lang="en-US" altLang="zh-CN" sz="2000" dirty="0"/>
              <a:t>)</a:t>
            </a:r>
          </a:p>
          <a:p>
            <a:pPr lvl="1"/>
            <a:r>
              <a:rPr lang="zh-CN" altLang="en-US" dirty="0"/>
              <a:t>缺省值导致函数调用二义性</a:t>
            </a:r>
          </a:p>
        </p:txBody>
      </p:sp>
      <p:sp>
        <p:nvSpPr>
          <p:cNvPr id="4" name="文本框 3">
            <a:extLst>
              <a:ext uri="{FF2B5EF4-FFF2-40B4-BE49-F238E27FC236}">
                <a16:creationId xmlns:a16="http://schemas.microsoft.com/office/drawing/2014/main" id="{733EBB1B-D4C3-433C-AAA2-CE8F5F6ADF03}"/>
              </a:ext>
            </a:extLst>
          </p:cNvPr>
          <p:cNvSpPr txBox="1"/>
          <p:nvPr/>
        </p:nvSpPr>
        <p:spPr>
          <a:xfrm>
            <a:off x="1096194" y="3948333"/>
            <a:ext cx="8047806" cy="2616101"/>
          </a:xfrm>
          <a:prstGeom prst="rect">
            <a:avLst/>
          </a:prstGeom>
          <a:noFill/>
        </p:spPr>
        <p:txBody>
          <a:bodyPr wrap="square" rtlCol="0">
            <a:spAutoFit/>
          </a:bodyPr>
          <a:lstStyle/>
          <a:p>
            <a:r>
              <a:rPr lang="en-US" altLang="zh-CN" sz="1600" b="1" dirty="0">
                <a:solidFill>
                  <a:srgbClr val="C00000"/>
                </a:solidFill>
                <a:latin typeface="Consolas" panose="020B0609020204030204" pitchFamily="49" charset="0"/>
              </a:rPr>
              <a:t>void</a:t>
            </a:r>
            <a:r>
              <a:rPr lang="en-US" altLang="zh-CN" sz="1600" b="1" dirty="0">
                <a:latin typeface="Consolas" panose="020B0609020204030204" pitchFamily="49" charset="0"/>
              </a:rPr>
              <a:t> fun(</a:t>
            </a:r>
            <a:r>
              <a:rPr lang="en-US" altLang="zh-CN" sz="1600" b="1" dirty="0" err="1">
                <a:solidFill>
                  <a:srgbClr val="C00000"/>
                </a:solidFill>
                <a:latin typeface="Consolas" panose="020B0609020204030204" pitchFamily="49" charset="0"/>
              </a:rPr>
              <a:t>int</a:t>
            </a:r>
            <a:r>
              <a:rPr lang="en-US" altLang="zh-CN" sz="1600" b="1" dirty="0">
                <a:latin typeface="Consolas" panose="020B0609020204030204" pitchFamily="49" charset="0"/>
              </a:rPr>
              <a:t> a, </a:t>
            </a:r>
            <a:r>
              <a:rPr lang="en-US" altLang="zh-CN" sz="1600" b="1" dirty="0" err="1">
                <a:solidFill>
                  <a:srgbClr val="FF0000"/>
                </a:solidFill>
                <a:latin typeface="Consolas" panose="020B0609020204030204" pitchFamily="49" charset="0"/>
              </a:rPr>
              <a:t>int</a:t>
            </a:r>
            <a:r>
              <a:rPr lang="en-US" altLang="zh-CN" sz="1600" b="1" dirty="0">
                <a:solidFill>
                  <a:srgbClr val="FF0000"/>
                </a:solidFill>
                <a:latin typeface="Consolas" panose="020B0609020204030204" pitchFamily="49" charset="0"/>
              </a:rPr>
              <a:t> b=1</a:t>
            </a:r>
            <a:r>
              <a:rPr lang="en-US" altLang="zh-CN" sz="1600" b="1" dirty="0">
                <a:latin typeface="Consolas" panose="020B0609020204030204" pitchFamily="49" charset="0"/>
              </a:rPr>
              <a: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 + 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a:t>
            </a:r>
          </a:p>
          <a:p>
            <a:endParaRPr lang="en-US" altLang="zh-CN" sz="1600" b="1" dirty="0">
              <a:latin typeface="Consolas" panose="020B0609020204030204" pitchFamily="49" charset="0"/>
            </a:endParaRPr>
          </a:p>
          <a:p>
            <a:r>
              <a:rPr lang="en-US" altLang="zh-CN" sz="1600" b="1" dirty="0">
                <a:solidFill>
                  <a:srgbClr val="C00000"/>
                </a:solidFill>
                <a:latin typeface="Consolas" panose="020B0609020204030204" pitchFamily="49" charset="0"/>
              </a:rPr>
              <a:t>void</a:t>
            </a:r>
            <a:r>
              <a:rPr lang="en-US" altLang="zh-CN" sz="1600" b="1" dirty="0">
                <a:latin typeface="Consolas" panose="020B0609020204030204" pitchFamily="49" charset="0"/>
              </a:rPr>
              <a:t> fun(</a:t>
            </a:r>
            <a:r>
              <a:rPr lang="en-US" altLang="zh-CN" sz="1600" b="1" dirty="0" err="1">
                <a:solidFill>
                  <a:srgbClr val="C00000"/>
                </a:solidFill>
                <a:latin typeface="Consolas" panose="020B0609020204030204" pitchFamily="49" charset="0"/>
              </a:rPr>
              <a:t>int</a:t>
            </a:r>
            <a:r>
              <a:rPr lang="en-US" altLang="zh-CN" sz="1600" b="1" dirty="0">
                <a:latin typeface="Consolas" panose="020B0609020204030204" pitchFamily="49" charset="0"/>
              </a:rPr>
              <a:t> a) {</a:t>
            </a:r>
          </a:p>
          <a:p>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a:t>
            </a:r>
          </a:p>
          <a:p>
            <a:endParaRPr lang="en-US" altLang="zh-CN" sz="1600" b="1" dirty="0">
              <a:latin typeface="Consolas" panose="020B0609020204030204" pitchFamily="49" charset="0"/>
            </a:endParaRPr>
          </a:p>
          <a:p>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测试代码</a:t>
            </a:r>
            <a:endParaRPr lang="en-US" altLang="zh-CN" sz="1600" b="1" dirty="0">
              <a:solidFill>
                <a:srgbClr val="008000"/>
              </a:solidFill>
              <a:latin typeface="Consolas" panose="020B0609020204030204" pitchFamily="49" charset="0"/>
            </a:endParaRPr>
          </a:p>
          <a:p>
            <a:r>
              <a:rPr lang="en-US" altLang="zh-CN" sz="1600" b="1" dirty="0">
                <a:latin typeface="Consolas" panose="020B0609020204030204" pitchFamily="49" charset="0"/>
              </a:rPr>
              <a:t>fun(2);</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编译器不知道该调用第一个还是第二个函数</a:t>
            </a:r>
          </a:p>
        </p:txBody>
      </p:sp>
    </p:spTree>
    <p:extLst>
      <p:ext uri="{BB962C8B-B14F-4D97-AF65-F5344CB8AC3E}">
        <p14:creationId xmlns:p14="http://schemas.microsoft.com/office/powerpoint/2010/main" val="1889925717"/>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17257</TotalTime>
  <Words>8478</Words>
  <Application>Microsoft Macintosh PowerPoint</Application>
  <PresentationFormat>On-screen Show (4:3)</PresentationFormat>
  <Paragraphs>925</Paragraphs>
  <Slides>88</Slides>
  <Notes>45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88</vt:i4>
      </vt:variant>
    </vt:vector>
  </HeadingPairs>
  <TitlesOfParts>
    <vt:vector size="101" baseType="lpstr">
      <vt:lpstr>等线</vt:lpstr>
      <vt:lpstr>微软雅黑</vt:lpstr>
      <vt:lpstr>微软雅黑</vt:lpstr>
      <vt:lpstr>华文楷体</vt:lpstr>
      <vt:lpstr>华文楷体</vt:lpstr>
      <vt:lpstr>Arial</vt:lpstr>
      <vt:lpstr>Calibri</vt:lpstr>
      <vt:lpstr>Calibri Light</vt:lpstr>
      <vt:lpstr>Consolas</vt:lpstr>
      <vt:lpstr>Courier New</vt:lpstr>
      <vt:lpstr>Menlo-Regular</vt:lpstr>
      <vt:lpstr>Wingdings</vt:lpstr>
      <vt:lpstr>Office Theme</vt:lpstr>
      <vt:lpstr>课程复习与实用技巧 （OOP）</vt:lpstr>
      <vt:lpstr>本讲内容题要</vt:lpstr>
      <vt:lpstr>基础知识</vt:lpstr>
      <vt:lpstr>基础知识</vt:lpstr>
      <vt:lpstr>基础知识</vt:lpstr>
      <vt:lpstr>基础知识</vt:lpstr>
      <vt:lpstr>基础知识</vt:lpstr>
      <vt:lpstr>基础知识</vt:lpstr>
      <vt:lpstr>基础知识</vt:lpstr>
      <vt:lpstr>基础知识</vt:lpstr>
      <vt:lpstr>类和对象基础</vt:lpstr>
      <vt:lpstr>类和对象基础</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引用与复制</vt:lpstr>
      <vt:lpstr>类和对象基础 – 引用与复制</vt:lpstr>
      <vt:lpstr>类和对象基础 – 引用与复制</vt:lpstr>
      <vt:lpstr>类和对象基础 – 引用与复制</vt:lpstr>
      <vt:lpstr>类和对象基础 – 引用与复制</vt:lpstr>
      <vt:lpstr>类和对象基础 – 组合与继承</vt:lpstr>
      <vt:lpstr>类和对象基础 – 组合与继承</vt:lpstr>
      <vt:lpstr>类和对象基础 – 组合与继承</vt:lpstr>
      <vt:lpstr>类和对象基础 – 组合与继承</vt:lpstr>
      <vt:lpstr>类和对象基础 – 虚函数</vt:lpstr>
      <vt:lpstr>类和对象基础 – 虚函数</vt:lpstr>
      <vt:lpstr>类和对象基础 – 虚函数</vt:lpstr>
      <vt:lpstr>类和对象基础 – 虚函数</vt:lpstr>
      <vt:lpstr>类和对象基础 – 虚函数</vt:lpstr>
      <vt:lpstr>类和对象基础 – 抽象类</vt:lpstr>
      <vt:lpstr>类和对象基础 – 类型转换</vt:lpstr>
      <vt:lpstr>类和对象基础 – 模板</vt:lpstr>
      <vt:lpstr>类和对象基础 – 模板</vt:lpstr>
      <vt:lpstr>Git、BASH脚本、Markdown语法简介</vt:lpstr>
      <vt:lpstr>目录</vt:lpstr>
      <vt:lpstr>什么是git？</vt:lpstr>
      <vt:lpstr>PowerPoint Presentation</vt:lpstr>
      <vt:lpstr>版本控制软件</vt:lpstr>
      <vt:lpstr>为什么用git？</vt:lpstr>
      <vt:lpstr>从git repository开始</vt:lpstr>
      <vt:lpstr>从git repository开始</vt:lpstr>
      <vt:lpstr>从git repository开始</vt:lpstr>
      <vt:lpstr>从git repository开始</vt:lpstr>
      <vt:lpstr>从git repository开始</vt:lpstr>
      <vt:lpstr>从git repository开始</vt:lpstr>
      <vt:lpstr>从git repository开始</vt:lpstr>
      <vt:lpstr>从git repository开始</vt:lpstr>
      <vt:lpstr>远程repository</vt:lpstr>
      <vt:lpstr>远程repository</vt:lpstr>
      <vt:lpstr>远程repository</vt:lpstr>
      <vt:lpstr>远程repository</vt:lpstr>
      <vt:lpstr>Git常用命令</vt:lpstr>
      <vt:lpstr>Git常用命令</vt:lpstr>
      <vt:lpstr>创建远程repo的命令解释</vt:lpstr>
      <vt:lpstr>更多资源</vt:lpstr>
      <vt:lpstr>BASH脚本</vt:lpstr>
      <vt:lpstr>什么是BASH脚本</vt:lpstr>
      <vt:lpstr>BASH脚本示例</vt:lpstr>
      <vt:lpstr>BASH基本语法</vt:lpstr>
      <vt:lpstr>BASH基本语法</vt:lpstr>
      <vt:lpstr>BASH基本语法</vt:lpstr>
      <vt:lpstr>BASH基本语法</vt:lpstr>
      <vt:lpstr>BASH基本语法</vt:lpstr>
      <vt:lpstr>BASH基本语法</vt:lpstr>
      <vt:lpstr>BASH基本语法</vt:lpstr>
      <vt:lpstr>BASH</vt:lpstr>
      <vt:lpstr>Markdown</vt:lpstr>
      <vt:lpstr>什么是Markdown？</vt:lpstr>
      <vt:lpstr>Md编辑器推荐</vt:lpstr>
      <vt:lpstr>Md基本语法</vt:lpstr>
      <vt:lpstr>Md基本语法</vt:lpstr>
      <vt:lpstr>Md基本语法</vt:lpstr>
      <vt:lpstr>Md基本语法</vt:lpstr>
      <vt:lpstr>Md基本语法</vt:lpstr>
      <vt:lpstr>Md基本语法</vt:lpstr>
      <vt:lpstr>Md基本语法</vt:lpstr>
      <vt:lpstr>Md基本语法</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Microsoft Office User</cp:lastModifiedBy>
  <cp:revision>2792</cp:revision>
  <dcterms:created xsi:type="dcterms:W3CDTF">2002-09-18T00:55:13Z</dcterms:created>
  <dcterms:modified xsi:type="dcterms:W3CDTF">2023-04-23T09:30:34Z</dcterms:modified>
</cp:coreProperties>
</file>