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7" r:id="rId2"/>
    <p:sldId id="342" r:id="rId3"/>
    <p:sldId id="320" r:id="rId4"/>
    <p:sldId id="261" r:id="rId5"/>
    <p:sldId id="366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311" r:id="rId14"/>
    <p:sldId id="319" r:id="rId15"/>
    <p:sldId id="313" r:id="rId16"/>
    <p:sldId id="275" r:id="rId17"/>
    <p:sldId id="276" r:id="rId18"/>
    <p:sldId id="277" r:id="rId19"/>
    <p:sldId id="339" r:id="rId20"/>
    <p:sldId id="278" r:id="rId21"/>
    <p:sldId id="279" r:id="rId22"/>
    <p:sldId id="380" r:id="rId23"/>
    <p:sldId id="314" r:id="rId24"/>
    <p:sldId id="280" r:id="rId25"/>
    <p:sldId id="281" r:id="rId26"/>
    <p:sldId id="296" r:id="rId27"/>
    <p:sldId id="326" r:id="rId28"/>
    <p:sldId id="297" r:id="rId29"/>
    <p:sldId id="298" r:id="rId30"/>
    <p:sldId id="299" r:id="rId31"/>
    <p:sldId id="300" r:id="rId32"/>
    <p:sldId id="324" r:id="rId33"/>
    <p:sldId id="332" r:id="rId34"/>
    <p:sldId id="301" r:id="rId35"/>
    <p:sldId id="302" r:id="rId36"/>
    <p:sldId id="303" r:id="rId37"/>
    <p:sldId id="335" r:id="rId38"/>
    <p:sldId id="330" r:id="rId39"/>
    <p:sldId id="376" r:id="rId40"/>
    <p:sldId id="336" r:id="rId41"/>
    <p:sldId id="312" r:id="rId42"/>
    <p:sldId id="334" r:id="rId43"/>
    <p:sldId id="377" r:id="rId44"/>
    <p:sldId id="284" r:id="rId45"/>
    <p:sldId id="341" r:id="rId46"/>
    <p:sldId id="340" r:id="rId47"/>
    <p:sldId id="285" r:id="rId48"/>
    <p:sldId id="286" r:id="rId49"/>
    <p:sldId id="288" r:id="rId50"/>
    <p:sldId id="289" r:id="rId51"/>
    <p:sldId id="290" r:id="rId52"/>
    <p:sldId id="309" r:id="rId53"/>
    <p:sldId id="331" r:id="rId54"/>
    <p:sldId id="294" r:id="rId55"/>
    <p:sldId id="371" r:id="rId56"/>
    <p:sldId id="372" r:id="rId57"/>
    <p:sldId id="373" r:id="rId58"/>
    <p:sldId id="378" r:id="rId59"/>
    <p:sldId id="374" r:id="rId60"/>
    <p:sldId id="375" r:id="rId61"/>
    <p:sldId id="379" r:id="rId62"/>
    <p:sldId id="321" r:id="rId63"/>
    <p:sldId id="370" r:id="rId64"/>
    <p:sldId id="266" r:id="rId65"/>
    <p:sldId id="316" r:id="rId66"/>
    <p:sldId id="347" r:id="rId67"/>
    <p:sldId id="325" r:id="rId68"/>
    <p:sldId id="351" r:id="rId69"/>
    <p:sldId id="367" r:id="rId70"/>
    <p:sldId id="369" r:id="rId71"/>
    <p:sldId id="349" r:id="rId72"/>
    <p:sldId id="343" r:id="rId73"/>
    <p:sldId id="267" r:id="rId74"/>
    <p:sldId id="357" r:id="rId75"/>
    <p:sldId id="352" r:id="rId76"/>
    <p:sldId id="295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78996" autoAdjust="0"/>
  </p:normalViewPr>
  <p:slideViewPr>
    <p:cSldViewPr snapToGrid="0">
      <p:cViewPr varScale="1">
        <p:scale>
          <a:sx n="95" d="100"/>
          <a:sy n="95" d="100"/>
        </p:scale>
        <p:origin x="16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73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00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多数操作复杂度为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5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40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343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4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9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22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0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这一页要表达的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红色部分是我们课程涉及的内容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6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删除：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返回右值引用的元组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77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2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左值引用：可以取地址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8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到了一定程度之后，可能会造成数组的整体移动，导致所有的内存地址发生改变。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07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csai.tsinghua.edu.cn/" TargetMode="External"/><Relationship Id="rId2" Type="http://schemas.openxmlformats.org/officeDocument/2006/relationships/hyperlink" Target="mailto:liuzy@tsinghua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hm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vector/vector/push_b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模板与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2669A51-3E49-9408-C2C0-DCD9C0550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B34BB16-76CE-5D99-ADCF-AC7D89CFBC0B}"/>
              </a:ext>
            </a:extLst>
          </p:cNvPr>
          <p:cNvSpPr txBox="1">
            <a:spLocks/>
          </p:cNvSpPr>
          <p:nvPr/>
        </p:nvSpPr>
        <p:spPr bwMode="auto">
          <a:xfrm>
            <a:off x="1040396" y="4509120"/>
            <a:ext cx="71282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https://nlp.csai.tsinghua.edu.cn/</a:t>
            </a:r>
            <a:endParaRPr lang="en-US" altLang="zh-CN" sz="2800" b="1" dirty="0">
              <a:hlinkClick r:id="rId4"/>
            </a:endParaRPr>
          </a:p>
          <a:p>
            <a:r>
              <a:rPr lang="zh-CN" altLang="en-US" sz="2800" b="1" dirty="0"/>
              <a:t>课程团队：刘知远 任炬 黄民烈</a:t>
            </a:r>
          </a:p>
        </p:txBody>
      </p:sp>
    </p:spTree>
    <p:extLst>
      <p:ext uri="{BB962C8B-B14F-4D97-AF65-F5344CB8AC3E}">
        <p14:creationId xmlns:p14="http://schemas.microsoft.com/office/powerpoint/2010/main" val="319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声明简化命名空间使用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使用整个命名空间：所有成员都直接可用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 A;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使用部分成员：所选成员可直接使用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任何情况下，都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不应出现命名冲突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43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30661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标准模板库（英文：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，缩写：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），是一个高效的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软件库，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标准程序库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个组件，分别为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关键理念：将“在数据上执行的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”与“要执行操作的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”分离。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8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的命名空间是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一般使用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的函数或对象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using namespace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的命名空间（不推荐在大型工程中使用，容易污染命名空间）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的文档和例子可以在以下网址查询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http://www.cplusplus.com/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多写多查多用，是学习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34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356128-6520-48EC-A105-9F343DD1D3E6}"/>
              </a:ext>
            </a:extLst>
          </p:cNvPr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1F524CF-B2F3-4F75-91AE-EF418EEC57CD}"/>
                </a:ext>
              </a:extLst>
            </p:cNvPr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4C9D30-C584-4FA8-A777-2326E6B71B1C}"/>
                </a:ext>
              </a:extLst>
            </p:cNvPr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86AD3C-01D4-457B-B6EF-1D1AFE5FBE87}"/>
                </a:ext>
              </a:extLst>
            </p:cNvPr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A06168-6612-4B1C-A4E7-55EE35454DAE}"/>
                </a:ext>
              </a:extLst>
            </p:cNvPr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2EDBF8-758B-41F0-87BC-C2C852EFBC0C}"/>
                </a:ext>
              </a:extLst>
            </p:cNvPr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25D260-6E6A-4946-B6E9-707FF5480F26}"/>
                </a:ext>
              </a:extLst>
            </p:cNvPr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C077D1-8F7B-4400-B5FA-DF3D7243E024}"/>
                </a:ext>
              </a:extLst>
            </p:cNvPr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57D66DF-432F-4BCD-A665-8AC867309F9F}"/>
                </a:ext>
              </a:extLst>
            </p:cNvPr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3DDF42-DFC3-4382-982D-408D7D9AC3FB}"/>
                </a:ext>
              </a:extLst>
            </p:cNvPr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71D8B2-10AA-406B-B060-735C3D4EFAF3}"/>
                </a:ext>
              </a:extLst>
            </p:cNvPr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Unified initialization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Lambda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Multithreading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Regular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Hash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9759DE1-7FCC-49FF-90B3-438C988310E1}"/>
                </a:ext>
              </a:extLst>
            </p:cNvPr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Reader-writer 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Generalized lambdas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C9217D-52D4-4B9F-A19A-154B6E616DA2}"/>
                </a:ext>
              </a:extLst>
            </p:cNvPr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Fold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Guarantees copy elision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filesystem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24E8D62-DA38-4F7C-B05E-8BD433D86205}"/>
              </a:ext>
            </a:extLst>
          </p:cNvPr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课程主要介绍红色的部分</a:t>
            </a:r>
          </a:p>
        </p:txBody>
      </p:sp>
    </p:spTree>
    <p:extLst>
      <p:ext uri="{BB962C8B-B14F-4D97-AF65-F5344CB8AC3E}">
        <p14:creationId xmlns:p14="http://schemas.microsoft.com/office/powerpoint/2010/main" val="377823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是包含、放置数据的工具。通常为数据结构。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简单容器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关系容器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4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最简单的容器，由两个单独数据组成。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若干其它函数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两个成员变量获取数据。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5;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55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创建：使用函数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7.8);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优势：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自动推导成员类型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支持小于、等于等比较运算符。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，后比较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要求成员类型支持比较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实现比较运算符重载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4BE4-A61A-4BFC-99D7-D90E3B12E07F}"/>
              </a:ext>
            </a:extLst>
          </p:cNvPr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2003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使用举例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DF88069F-43F0-AB4D-BE66-A90FA67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81EB6B-438A-D445-89F2-0AB92F65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纯虚函数与抽象类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向下类型转换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多重继承的利弊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多态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函数模板和类模板</a:t>
            </a:r>
          </a:p>
        </p:txBody>
      </p:sp>
    </p:spTree>
    <p:extLst>
      <p:ext uri="{BB962C8B-B14F-4D97-AF65-F5344CB8AC3E}">
        <p14:creationId xmlns:p14="http://schemas.microsoft.com/office/powerpoint/2010/main" val="13223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的扩展，由若干成员组成的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42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返回左值引用的元组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std::string x; double y; int z;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等价于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6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函数获取数据。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v0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&lt;0&gt;(t);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v1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&lt;1&gt;(t);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其下标需要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在编译时确定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：不能设定运行时可变的长度，不能当做数组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FE026-4159-492E-A811-252E67D11B0C}"/>
              </a:ext>
            </a:extLst>
          </p:cNvPr>
          <p:cNvSpPr txBox="1"/>
          <p:nvPr/>
        </p:nvSpPr>
        <p:spPr>
          <a:xfrm>
            <a:off x="1841539" y="5831027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0;</a:t>
            </a: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编译错误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7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用于函数多返回值的传递：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&lt;tuple&gt;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std::tuple&lt;int, double&gt; f(int x){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double(x)/2);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 = f(7);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作为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可用于两个返回值的传递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会自动扩展容量的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的方式维护变量集合。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	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template&lt;class T, class Allocator = std::allocator&lt;T&gt;&gt;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class vector;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中最基本的序列容器，提供有效、安全的数组以替代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语言中原生数组。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21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当前数组长度：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（使用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）在中间添加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()+1, 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52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一种检查容器内元素并遍历元素的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数据类型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提供一种方法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访问一个聚合对象中各个元素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而又不需暴露该对象的内部表示。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为遍历不同的聚合结构（需拥有相同的基类）提供一个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的接口。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类似指针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18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...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2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定义了一个名为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的变量，它的数据类型是由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中第一个元素的迭代器。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中最后一个元素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之后的位置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函数构成所有元素的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左闭右开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区间。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74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 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解引用运算符返回的是左值引用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5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函数模板与类模板特化（自学）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迭代器移动：与整数作加法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元素位置差：迭代器相减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iter2;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其本质都是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重定义运算符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15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，以简化代码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9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22B3C-961C-8742-BAE9-F4C31E7744B8}"/>
              </a:ext>
            </a:extLst>
          </p:cNvPr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389F3-DA63-FD41-AFBD-EF662B9D45FA}"/>
              </a:ext>
            </a:extLst>
          </p:cNvPr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99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中按范围遍历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for(auto &amp; x :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与以下方法等价：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for(vector&lt;int&gt;::iterator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是指向元素的指针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95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是否能继续使用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27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当迭代器不再指向本应指向的元素时，称此迭代器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中什么情况下会发生迭代器失效？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看作纯粹的指针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后，所修改位置之后的所有迭代器失效。（原先的内存空间存储的元素被改变）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大小的方法时，可能会使所有迭代器失效（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为什么？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79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自动扩展容量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达到了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，则另申请一片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的空间，并整体迁移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其时间复杂度为均摊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整体迁移过程使所有迭代器失效。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79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在遍历的时候增加元素，可能会导致迭代器失效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&lt;vector&gt;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  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//Error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07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A4BD5D-2A12-7E44-BB43-224C6920CDC7}"/>
              </a:ext>
            </a:extLst>
          </p:cNvPr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887BA28E-B3DB-8B41-B06B-D17505134CFE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8A370C-EEB2-B24C-8078-9B6CF9630E9E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B19682-0BF2-9844-93BE-48E521D99627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7966E1-EF84-D743-8D61-1F8CFE8E8EA3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FDCF15-A4E1-DD4E-9478-29CAF87AA7AD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1B0E8340-41A9-954B-9B65-9096AC75BDD0}"/>
              </a:ext>
            </a:extLst>
          </p:cNvPr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30755CB7-F965-5145-9582-2F211977DBAB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81DD074F-75AC-5141-9FF7-168623021A0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>
              <a:extLst>
                <a:ext uri="{FF2B5EF4-FFF2-40B4-BE49-F238E27FC236}">
                  <a16:creationId xmlns:a16="http://schemas.microsoft.com/office/drawing/2014/main" id="{9FF02690-5C7B-774C-B113-E1C0503C855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>
              <a:extLst>
                <a:ext uri="{FF2B5EF4-FFF2-40B4-BE49-F238E27FC236}">
                  <a16:creationId xmlns:a16="http://schemas.microsoft.com/office/drawing/2014/main" id="{E3353956-60B2-0049-BF03-588B52D35B95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>
              <a:extLst>
                <a:ext uri="{FF2B5EF4-FFF2-40B4-BE49-F238E27FC236}">
                  <a16:creationId xmlns:a16="http://schemas.microsoft.com/office/drawing/2014/main" id="{3D68B00C-907F-234A-ACEC-9DBECFD07990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>
              <a:extLst>
                <a:ext uri="{FF2B5EF4-FFF2-40B4-BE49-F238E27FC236}">
                  <a16:creationId xmlns:a16="http://schemas.microsoft.com/office/drawing/2014/main" id="{AA28DAD4-E8E3-6D4A-9D88-F24B545F86FA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>
              <a:extLst>
                <a:ext uri="{FF2B5EF4-FFF2-40B4-BE49-F238E27FC236}">
                  <a16:creationId xmlns:a16="http://schemas.microsoft.com/office/drawing/2014/main" id="{868173C4-E5C8-9046-AB9F-886B2792A275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>
              <a:extLst>
                <a:ext uri="{FF2B5EF4-FFF2-40B4-BE49-F238E27FC236}">
                  <a16:creationId xmlns:a16="http://schemas.microsoft.com/office/drawing/2014/main" id="{868AA9D4-D28D-1A4C-8745-5447136C2D1D}"/>
                </a:ext>
              </a:extLst>
            </p:cNvPr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>
            <a:extLst>
              <a:ext uri="{FF2B5EF4-FFF2-40B4-BE49-F238E27FC236}">
                <a16:creationId xmlns:a16="http://schemas.microsoft.com/office/drawing/2014/main" id="{12D9011E-57C1-1348-B699-EB8E28A608F8}"/>
              </a:ext>
            </a:extLst>
          </p:cNvPr>
          <p:cNvCxnSpPr>
            <a:cxnSpLocks/>
          </p:cNvCxnSpPr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>
            <a:extLst>
              <a:ext uri="{FF2B5EF4-FFF2-40B4-BE49-F238E27FC236}">
                <a16:creationId xmlns:a16="http://schemas.microsoft.com/office/drawing/2014/main" id="{6EA50726-8092-094A-B705-980D5FFB271C}"/>
              </a:ext>
            </a:extLst>
          </p:cNvPr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>
            <a:extLst>
              <a:ext uri="{FF2B5EF4-FFF2-40B4-BE49-F238E27FC236}">
                <a16:creationId xmlns:a16="http://schemas.microsoft.com/office/drawing/2014/main" id="{038F2F62-A22C-7A47-ABA8-29A86179460D}"/>
              </a:ext>
            </a:extLst>
          </p:cNvPr>
          <p:cNvSpPr txBox="1"/>
          <p:nvPr/>
        </p:nvSpPr>
        <p:spPr>
          <a:xfrm>
            <a:off x="1103763" y="37372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开辟新倍增内存并复制已有数据，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所有迭代器失效</a:t>
            </a:r>
          </a:p>
        </p:txBody>
      </p:sp>
      <p:sp>
        <p:nvSpPr>
          <p:cNvPr id="30" name="文本框 41">
            <a:extLst>
              <a:ext uri="{FF2B5EF4-FFF2-40B4-BE49-F238E27FC236}">
                <a16:creationId xmlns:a16="http://schemas.microsoft.com/office/drawing/2014/main" id="{47DAB039-28E9-304B-AF55-4AC8917436D1}"/>
              </a:ext>
            </a:extLst>
          </p:cNvPr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>
            <a:extLst>
              <a:ext uri="{FF2B5EF4-FFF2-40B4-BE49-F238E27FC236}">
                <a16:creationId xmlns:a16="http://schemas.microsoft.com/office/drawing/2014/main" id="{E269D4A9-19F0-4643-A776-FEB7FC8BD21B}"/>
              </a:ext>
            </a:extLst>
          </p:cNvPr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>
            <a:extLst>
              <a:ext uri="{FF2B5EF4-FFF2-40B4-BE49-F238E27FC236}">
                <a16:creationId xmlns:a16="http://schemas.microsoft.com/office/drawing/2014/main" id="{C0B08B6F-5EBE-294A-BE9B-E7BA5C278E6D}"/>
              </a:ext>
            </a:extLst>
          </p:cNvPr>
          <p:cNvCxnSpPr>
            <a:cxnSpLocks/>
          </p:cNvCxnSpPr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>
            <a:extLst>
              <a:ext uri="{FF2B5EF4-FFF2-40B4-BE49-F238E27FC236}">
                <a16:creationId xmlns:a16="http://schemas.microsoft.com/office/drawing/2014/main" id="{96A8F814-C701-FE47-984E-EE316D01FEC9}"/>
              </a:ext>
            </a:extLst>
          </p:cNvPr>
          <p:cNvCxnSpPr>
            <a:cxnSpLocks/>
          </p:cNvCxnSpPr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239492-3229-244D-9701-B77C21E386EB}"/>
              </a:ext>
            </a:extLst>
          </p:cNvPr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>
            <a:extLst>
              <a:ext uri="{FF2B5EF4-FFF2-40B4-BE49-F238E27FC236}">
                <a16:creationId xmlns:a16="http://schemas.microsoft.com/office/drawing/2014/main" id="{8D4DEEA6-5E9D-F542-8B33-D826465CDF07}"/>
              </a:ext>
            </a:extLst>
          </p:cNvPr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>
            <a:extLst>
              <a:ext uri="{FF2B5EF4-FFF2-40B4-BE49-F238E27FC236}">
                <a16:creationId xmlns:a16="http://schemas.microsoft.com/office/drawing/2014/main" id="{912147E2-9713-804A-BED1-957D0A14E04F}"/>
              </a:ext>
            </a:extLst>
          </p:cNvPr>
          <p:cNvCxnSpPr>
            <a:cxnSpLocks/>
          </p:cNvCxnSpPr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>
            <a:extLst>
              <a:ext uri="{FF2B5EF4-FFF2-40B4-BE49-F238E27FC236}">
                <a16:creationId xmlns:a16="http://schemas.microsoft.com/office/drawing/2014/main" id="{7BC7F8E6-5AD4-354E-BD83-3CE01215A7B8}"/>
              </a:ext>
            </a:extLst>
          </p:cNvPr>
          <p:cNvCxnSpPr>
            <a:cxnSpLocks/>
          </p:cNvCxnSpPr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738D01-B804-FD46-950F-A0607207426D}"/>
              </a:ext>
            </a:extLst>
          </p:cNvPr>
          <p:cNvCxnSpPr>
            <a:cxnSpLocks/>
          </p:cNvCxnSpPr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4EFEDD3-3CC9-7E4B-858E-E69E2E6E377C}"/>
              </a:ext>
            </a:extLst>
          </p:cNvPr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E7CAE1-0FE2-4C70-B750-A2D4CB43FB61}"/>
              </a:ext>
            </a:extLst>
          </p:cNvPr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F4300B-6038-4573-97AF-B4B8A97304F6}"/>
              </a:ext>
            </a:extLst>
          </p:cNvPr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50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在定义类时也可以将一些类型信息抽取出来，用模板参数来替换，从而使类更具通用性。这种类被称为“类模板”。例如：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79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删除元素，被删除元素及之后的所有元素均会失效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+ 1;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(second);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3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1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8F8B07-C72C-4D6B-9EDA-707A5CD44C23}"/>
              </a:ext>
            </a:extLst>
          </p:cNvPr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099655-7DFB-415F-852D-0BDE4EF2392A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CEC2DC-AC56-452B-8AD8-DD76E0CD7B6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731F12-1B65-4BC0-89D0-7E3319FBEDA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5E2A7C-92A6-4E34-89BE-1AA2A5D3EF10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D5F9A8-FEC8-43BA-9590-1FCD5566AE51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B03894-BFA6-4490-92D6-638760051505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CFA25-042D-4931-8BAE-947B3A9EB49B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DBCC27-45F3-41CF-A448-F7E5E32229C6}"/>
              </a:ext>
            </a:extLst>
          </p:cNvPr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C6EBB6-D185-4B03-B614-56178F562C03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CB634DA-0F88-4790-93AE-78099F041ED2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27601-3641-47BB-9752-49E7614B4806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51BF33-0BA6-4B8A-B6F9-47108576B3D6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B75BFF3-3F9D-4188-B12F-F2AA5E144B1B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DD9F77-1DA8-4CF0-BEBB-F9BE5DE722A4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05C27A-66E6-4A0B-B136-BDACC125A8E9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F1FC53-B3E4-4553-8849-EF92691506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6BAA27F-E333-4285-9257-FE8A158028A6}"/>
              </a:ext>
            </a:extLst>
          </p:cNvPr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526716-6D7C-4E9A-B5AB-7723793BB628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EDDEDB-EC2D-49DB-8ED5-B24E4DC0C55C}"/>
              </a:ext>
            </a:extLst>
          </p:cNvPr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11E2-4B90-4EF8-A075-319CB5962523}"/>
              </a:ext>
            </a:extLst>
          </p:cNvPr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593A12-7675-40C7-866D-33818A1A6094}"/>
              </a:ext>
            </a:extLst>
          </p:cNvPr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9A0467-9F0C-4EE3-95E5-0142528D81BC}"/>
              </a:ext>
            </a:extLst>
          </p:cNvPr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8E3A22B-DCFF-45AB-934F-530A0C39D6F3}"/>
              </a:ext>
            </a:extLst>
          </p:cNvPr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E79F05-08BE-4BB1-BAFB-55D24208738B}"/>
              </a:ext>
            </a:extLst>
          </p:cNvPr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</a:p>
        </p:txBody>
      </p:sp>
    </p:spTree>
    <p:extLst>
      <p:ext uri="{BB962C8B-B14F-4D97-AF65-F5344CB8AC3E}">
        <p14:creationId xmlns:p14="http://schemas.microsoft.com/office/powerpoint/2010/main" val="1017616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迭代器是否会失效，和实现容器的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数据结构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有关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在文档中，容器的修改操作有一项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，表示该操作是否会引发迭代器失效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一个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绝对安全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的准则：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在修改过容器后，不使用之前的迭代器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若一定要使用，查文档确定迭代器是否有效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CA61F-9B1C-425A-9EDE-259BAC24242A}"/>
              </a:ext>
            </a:extLst>
          </p:cNvPr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对迭代器是否失效的影响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213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5D3-858D-462E-B6A1-2225EA6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B00A-ECEE-4A62-8F7B-30CFC93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接下来简要介绍几种常见容器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关联数组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具体使用方法大家可以在作业中多做探索</a:t>
            </a:r>
          </a:p>
        </p:txBody>
      </p:sp>
    </p:spTree>
    <p:extLst>
      <p:ext uri="{BB962C8B-B14F-4D97-AF65-F5344CB8AC3E}">
        <p14:creationId xmlns:p14="http://schemas.microsoft.com/office/powerpoint/2010/main" val="162047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链表容器（底层实现是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607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为迭代器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00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不支持下标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等随机访问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支持在任意位置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删除数据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其访问主要依赖迭代器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插入和删除操作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不会导致迭代器失效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（除指向被删除的元素的迭代器外）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17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不重复元素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::allocator&lt;Key&gt;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set;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内部按大小顺序排列，比较器由函数对象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，容器内部排列顺序是根据元素大小排列。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s;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703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插入（不允许出现重复元素）：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查询值为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的个数，总是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232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关联数组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每个元素由两个数据项组成，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将一个数据项映射到另一个数据项中。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Key, T&gt; 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map;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2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类模板除了</a:t>
            </a:r>
            <a:r>
              <a:rPr kumimoji="1" lang="zh-CN" altLang="en-US" sz="2600" b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可以用于指定成员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变量的类型，还可以约束成员函数的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80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其值类型为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必须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不是整数）。下标访问时如果元素不存在，则创建对应元素。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函数进行插入。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int&gt; s;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s["Monday"] = 1;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(std::string("Tuesday"), 2));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727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的元素个数：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导致被删元素的迭代器失效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846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常用作稀疏数组或以字符串为下标的数组。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std::string&gt; M;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"c";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786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容器：关联容器原理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所用到的数据结构都是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红黑树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（一种二叉平衡树）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其几乎所有操作复杂度均为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相关内容将在数据结构课程中学习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8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list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序列容器与关联容器的区别：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按数值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（大小）访问。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中插入删除操作会使操作位置之后全部的迭代器失效。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其他容器中只有被删除元素的迭代器失效。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353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选择合适的容器：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在实际应用中，容器的选择可能需要综合考虑多方面因素，包括算法复杂度，功能需求，内存分配策略等，下面提供几个可供参考但不完整的角度（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可以进一步阅读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算法复杂度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：对于序列容器而言，如果在序列中间存在频繁的插入或删除操作，使用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，否则使用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元素的顺序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：如果需要在容器的任意位置插入新元素，需要选择序列容器而不是关联容器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：如元素的查找速度是关键的考虑因素，可以考虑排序的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或关联容器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：如果希望在元素插入和删除操作后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迭代器、指针或引用失效的情况尽可能少出现，可以考虑使用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330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vector&lt;string&gt;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585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925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vector&lt;string&gt;&gt;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synonym){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(synonym);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没有找到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2642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增加需求：判定给定的两个词是否是同义词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对于新增需求，需要查询一个词是否在另一个词的同义词容器里；如果一个词的同义词较多，可以使用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作为同义词容器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6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回顾：函数模板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有些算法实现与类型无关，所以可以将函数的参数类型也定义为一种特殊的“参数”，这样就得到了“函数模板”。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定义函数模板的方法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如：任意类型两个变量相加的“函数模板”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551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set&lt;string&gt;&gt;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函数*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&amp;&amp; synonyms[word1].find(word2) != synonyms[word1].end();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if(word1 == word2)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(word2, word1))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return false;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3988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编程思想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模板介绍，第十六章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强烈推荐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源码剖析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112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函数模板与类模板特化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</a:p>
        </p:txBody>
      </p:sp>
    </p:spTree>
    <p:extLst>
      <p:ext uri="{BB962C8B-B14F-4D97-AF65-F5344CB8AC3E}">
        <p14:creationId xmlns:p14="http://schemas.microsoft.com/office/powerpoint/2010/main" val="91431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有时，有些类型并不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合适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，则需要对模板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在某种情况下的具体类型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进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特殊处理，这称为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“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对于如下模板进行特化的两种方法：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在函数名后用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括号括起具体类型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由编译器推导出具体类型，函数名为普通形式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926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函数模板特化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EB06DF-E051-47C5-BD32-5770386C7D87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0.75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better solution!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8EFEE-1E01-45CD-B2AA-836FDF1728C2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13270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注意：对于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，如果有多个模板参数 ，则特化时必须提供所有参数的特例类型，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但可以用重载来替代部分特化。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341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不是部分特化，而是重载函数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26204-52D7-4A8A-BFFA-81A82CB79CD4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3.8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overload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710F9-C00B-459B-A198-791E81089260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22118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FEA0-CB70-4EBC-8155-718E5A3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0ED-1D8B-4371-928E-3491798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函数模板重载解析顺序：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类型匹配的普通函数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全特化函数模板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如果有普通函数且类型匹配，则直接选中，重载解析结束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如果没有类型匹配的普通函数，则选择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最合适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的基础模板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如果选中的基础模板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，则选择全特化版本，否则使用基础模板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19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优先匹配特化版本，前提是被特化的对应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的重载，仍是基础模板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1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</p:spTree>
    <p:extLst>
      <p:ext uri="{BB962C8B-B14F-4D97-AF65-F5344CB8AC3E}">
        <p14:creationId xmlns:p14="http://schemas.microsoft.com/office/powerpoint/2010/main" val="1262267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先从基础模板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中选择更匹配的模板实例，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参数类型更匹配，因此优先选中。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无特化版本，因此直接调用模板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char*)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567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也可以进行特化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对于以下模板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类似，可以进行全部特化：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9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类模板特化：全部特化（自学）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int&gt; s1(1,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double&gt; s2(1,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AC53-483D-4161-BA14-45ED587A0F80}"/>
              </a:ext>
            </a:extLst>
          </p:cNvPr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3.5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EE8A7-EC6B-4253-99A9-9D0FD3BF562D}"/>
              </a:ext>
            </a:extLst>
          </p:cNvPr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69276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还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部分限制模板的通用性，如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通用模板为：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部分特化：第二个类型指定为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对比全部特化：指定所有类型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3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类模板特化：部分特化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0C5925-04C2-47C0-A1AE-D703A5AC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int&gt; s1(1.5,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double&gt; s2(1.5,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49B475-A567-434E-BE2D-1037D25BE275}"/>
              </a:ext>
            </a:extLst>
          </p:cNvPr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3.5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5297A-F6E9-437B-A326-2322BF451C47}"/>
              </a:ext>
            </a:extLst>
          </p:cNvPr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67612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3577-E2CE-4F16-A4E6-6281041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模板特化总结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7746E-A3EF-41D8-97B6-C2EF5557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，编译器会根据调用时的类型参数自动选择合适的模板类。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代替部分特化的实现。编译器在编译阶段决定使用特化函数或者标准模板函数。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函数模板的全特化版本的匹配优先级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可能低于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重载的非特化基础函数模板，因此最好不要使用全特化函数模板而直接使用重载函数。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85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为了避免在大规模程序的设计中，以及在程序员使用各种各样的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库时，标识符的命名发生冲突，标准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引入了关键字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（命名空间），可以更好地控制标识符的作用域。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库（不包括标准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库）中所包含的所有内容（包括常量、变量、结构、类和函数等）都被定义在命名空间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62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x, y;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 = 3;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10095</TotalTime>
  <Words>6180</Words>
  <Application>Microsoft Macintosh PowerPoint</Application>
  <PresentationFormat>全屏显示(4:3)</PresentationFormat>
  <Paragraphs>826</Paragraphs>
  <Slides>76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DengXian</vt:lpstr>
      <vt:lpstr>华文楷体</vt:lpstr>
      <vt:lpstr>微软雅黑</vt:lpstr>
      <vt:lpstr>AndaleMono</vt:lpstr>
      <vt:lpstr>Arial</vt:lpstr>
      <vt:lpstr>Calibri</vt:lpstr>
      <vt:lpstr>Calibri Light</vt:lpstr>
      <vt:lpstr>Consolas</vt:lpstr>
      <vt:lpstr>Wingdings</vt:lpstr>
      <vt:lpstr>Office 主题</vt:lpstr>
      <vt:lpstr>模板与STL初步 （OOP）</vt:lpstr>
      <vt:lpstr>上期要点回顾</vt:lpstr>
      <vt:lpstr>本讲内容提要</vt:lpstr>
      <vt:lpstr>回顾：类模板</vt:lpstr>
      <vt:lpstr>回顾：类模板</vt:lpstr>
      <vt:lpstr>回顾：函数模板</vt:lpstr>
      <vt:lpstr>PowerPoint 演示文稿</vt:lpstr>
      <vt:lpstr>命名空间（1）</vt:lpstr>
      <vt:lpstr>命名空间（2）</vt:lpstr>
      <vt:lpstr>命名空间（3）</vt:lpstr>
      <vt:lpstr>PowerPoint 演示文稿</vt:lpstr>
      <vt:lpstr>STL简介</vt:lpstr>
      <vt:lpstr>STL简介</vt:lpstr>
      <vt:lpstr>STL简介</vt:lpstr>
      <vt:lpstr>STL简介</vt:lpstr>
      <vt:lpstr>STL容器</vt:lpstr>
      <vt:lpstr>STL容器：pair</vt:lpstr>
      <vt:lpstr>STL容器：pair</vt:lpstr>
      <vt:lpstr>STL容器：pair举例</vt:lpstr>
      <vt:lpstr>STL容器：tuple</vt:lpstr>
      <vt:lpstr>STL容器：tuple</vt:lpstr>
      <vt:lpstr>STL容器：tuple</vt:lpstr>
      <vt:lpstr>STL容器：tuple举例</vt:lpstr>
      <vt:lpstr>STL容器：vector</vt:lpstr>
      <vt:lpstr>STL容器：vector</vt:lpstr>
      <vt:lpstr>迭代器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STL容器：map举例</vt:lpstr>
      <vt:lpstr>STL容器：关联容器原理</vt:lpstr>
      <vt:lpstr>STL容器：总结</vt:lpstr>
      <vt:lpstr>STL容器：总结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课后阅读</vt:lpstr>
      <vt:lpstr>PowerPoint 演示文稿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类模板特化</vt:lpstr>
      <vt:lpstr>类模板特化：全部特化（自学）</vt:lpstr>
      <vt:lpstr>类模板特化</vt:lpstr>
      <vt:lpstr>类模板特化：部分特化</vt:lpstr>
      <vt:lpstr>模板特化总结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是 于</cp:lastModifiedBy>
  <cp:revision>824</cp:revision>
  <cp:lastPrinted>2021-05-06T00:50:48Z</cp:lastPrinted>
  <dcterms:created xsi:type="dcterms:W3CDTF">2018-01-30T06:43:45Z</dcterms:created>
  <dcterms:modified xsi:type="dcterms:W3CDTF">2023-05-07T23:53:56Z</dcterms:modified>
</cp:coreProperties>
</file>