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7"/>
  </p:notesMasterIdLst>
  <p:sldIdLst>
    <p:sldId id="466" r:id="rId2"/>
    <p:sldId id="320" r:id="rId3"/>
    <p:sldId id="751" r:id="rId4"/>
    <p:sldId id="683" r:id="rId5"/>
    <p:sldId id="684" r:id="rId6"/>
    <p:sldId id="689" r:id="rId7"/>
    <p:sldId id="690" r:id="rId8"/>
    <p:sldId id="691" r:id="rId9"/>
    <p:sldId id="692" r:id="rId10"/>
    <p:sldId id="766" r:id="rId11"/>
    <p:sldId id="960" r:id="rId12"/>
    <p:sldId id="685" r:id="rId13"/>
    <p:sldId id="693" r:id="rId14"/>
    <p:sldId id="694" r:id="rId15"/>
    <p:sldId id="695" r:id="rId16"/>
    <p:sldId id="700" r:id="rId17"/>
    <p:sldId id="767" r:id="rId18"/>
    <p:sldId id="698" r:id="rId19"/>
    <p:sldId id="702" r:id="rId20"/>
    <p:sldId id="752" r:id="rId21"/>
    <p:sldId id="753" r:id="rId22"/>
    <p:sldId id="699" r:id="rId23"/>
    <p:sldId id="709" r:id="rId24"/>
    <p:sldId id="953" r:id="rId25"/>
    <p:sldId id="696" r:id="rId26"/>
    <p:sldId id="704" r:id="rId27"/>
    <p:sldId id="707" r:id="rId28"/>
    <p:sldId id="714" r:id="rId29"/>
    <p:sldId id="697" r:id="rId30"/>
    <p:sldId id="705" r:id="rId31"/>
    <p:sldId id="706" r:id="rId32"/>
    <p:sldId id="711" r:id="rId33"/>
    <p:sldId id="712" r:id="rId34"/>
    <p:sldId id="713" r:id="rId35"/>
    <p:sldId id="715" r:id="rId36"/>
    <p:sldId id="954" r:id="rId37"/>
    <p:sldId id="688" r:id="rId38"/>
    <p:sldId id="747" r:id="rId39"/>
    <p:sldId id="906" r:id="rId40"/>
    <p:sldId id="895" r:id="rId41"/>
    <p:sldId id="754" r:id="rId42"/>
    <p:sldId id="755" r:id="rId43"/>
    <p:sldId id="968" r:id="rId44"/>
    <p:sldId id="756" r:id="rId45"/>
    <p:sldId id="910" r:id="rId46"/>
    <p:sldId id="911" r:id="rId47"/>
    <p:sldId id="748" r:id="rId48"/>
    <p:sldId id="912" r:id="rId49"/>
    <p:sldId id="763" r:id="rId50"/>
    <p:sldId id="914" r:id="rId51"/>
    <p:sldId id="915" r:id="rId52"/>
    <p:sldId id="896" r:id="rId53"/>
    <p:sldId id="898" r:id="rId54"/>
    <p:sldId id="916" r:id="rId55"/>
    <p:sldId id="903" r:id="rId56"/>
    <p:sldId id="919" r:id="rId57"/>
    <p:sldId id="856" r:id="rId58"/>
    <p:sldId id="965" r:id="rId59"/>
    <p:sldId id="966" r:id="rId60"/>
    <p:sldId id="967" r:id="rId61"/>
    <p:sldId id="475" r:id="rId62"/>
    <p:sldId id="961" r:id="rId63"/>
    <p:sldId id="759" r:id="rId64"/>
    <p:sldId id="963" r:id="rId65"/>
    <p:sldId id="764" r:id="rId6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8000"/>
    <a:srgbClr val="0066CC"/>
    <a:srgbClr val="FF0000"/>
    <a:srgbClr val="1D9A78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 autoAdjust="0"/>
    <p:restoredTop sz="81491" autoAdjust="0"/>
  </p:normalViewPr>
  <p:slideViewPr>
    <p:cSldViewPr>
      <p:cViewPr varScale="1">
        <p:scale>
          <a:sx n="105" d="100"/>
          <a:sy n="105" d="100"/>
        </p:scale>
        <p:origin x="2328" y="20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运算符指 对象可以隐式转换为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这一页的动机很好，但是</a:t>
            </a:r>
            <a:r>
              <a:rPr kumimoji="1" lang="en-US" altLang="zh-CN" dirty="0" err="1"/>
              <a:t>cout</a:t>
            </a:r>
            <a:r>
              <a:rPr kumimoji="1" lang="zh-CN" altLang="en-US" dirty="0"/>
              <a:t>之前是否应该有类似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的？？？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的动机和</a:t>
            </a:r>
            <a:r>
              <a:rPr kumimoji="1" lang="en-US" altLang="zh-CN" dirty="0" err="1"/>
              <a:t>cin</a:t>
            </a:r>
            <a:r>
              <a:rPr kumimoji="1" lang="zh-CN" altLang="en-US" dirty="0"/>
              <a:t>取代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的动机基本一致，没有什么不同的点，如果讲两遍太过啰嗦。</a:t>
            </a:r>
            <a:endParaRPr kumimoji="1" lang="en-US" altLang="zh-CN" dirty="0"/>
          </a:p>
          <a:p>
            <a:r>
              <a:rPr kumimoji="1" lang="en-US" altLang="zh-CN" dirty="0" err="1"/>
              <a:t>cout</a:t>
            </a:r>
            <a:r>
              <a:rPr kumimoji="1" lang="zh-CN" altLang="en-US" dirty="0"/>
              <a:t>本身的内容较多，所以之前是带过讲了一下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比较混乱。输入流的要点比较少，所以这里仔细解释了一下。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：这里的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，完全没讲；跟后面的状态位置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在后面：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是等待读入的最后位置</a:t>
            </a:r>
            <a:r>
              <a:rPr kumimoji="1" lang="en-US" altLang="zh-CN" dirty="0"/>
              <a:t>(</a:t>
            </a:r>
            <a:r>
              <a:rPr kumimoji="1" lang="zh-CN" altLang="en-US" dirty="0"/>
              <a:t>还没有读过的在开头；已经读过的在尾巴）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tail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表示当前等待读入的缓冲区，所以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在后面；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状态位？和缓冲区的差别，要彻底讲清楚？</a:t>
            </a:r>
            <a:endParaRPr kumimoji="1" lang="en-US" altLang="zh-CN" dirty="0"/>
          </a:p>
          <a:p>
            <a:r>
              <a:rPr kumimoji="1" lang="en-US" altLang="zh-CN" dirty="0"/>
              <a:t>clear:</a:t>
            </a:r>
            <a:r>
              <a:rPr kumimoji="1" lang="zh-CN" altLang="en-US" baseline="0" dirty="0"/>
              <a:t> 错误标志位、流末位标志；如果不调用可能导致如法输入。</a:t>
            </a:r>
            <a:endParaRPr kumimoji="1" lang="en-US" altLang="zh-CN" baseline="0" dirty="0"/>
          </a:p>
          <a:p>
            <a:r>
              <a:rPr lang="en-US" altLang="zh-CN" dirty="0" err="1"/>
              <a:t>goodbit</a:t>
            </a:r>
            <a:r>
              <a:rPr lang="en-US" altLang="zh-CN" dirty="0"/>
              <a:t>\</a:t>
            </a:r>
            <a:r>
              <a:rPr lang="en-US" altLang="zh-CN" dirty="0" err="1"/>
              <a:t>eofbit</a:t>
            </a:r>
            <a:r>
              <a:rPr lang="en-US" altLang="zh-CN" dirty="0"/>
              <a:t>\</a:t>
            </a:r>
            <a:r>
              <a:rPr lang="en-US" altLang="zh-CN" dirty="0" err="1"/>
              <a:t>failbit</a:t>
            </a:r>
            <a:r>
              <a:rPr lang="en-US" altLang="zh-CN" dirty="0"/>
              <a:t>\</a:t>
            </a:r>
            <a:r>
              <a:rPr lang="en-US" altLang="zh-CN" dirty="0" err="1"/>
              <a:t>badbit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51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aeiou</a:t>
            </a:r>
            <a:r>
              <a:rPr lang="en-US" altLang="zh-CN" dirty="0"/>
              <a:t>] </a:t>
            </a:r>
            <a:r>
              <a:rPr lang="zh-CN" altLang="en-US" dirty="0"/>
              <a:t>匹配任意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元音字符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1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Vector&lt;char&gt;</a:t>
            </a:r>
            <a:r>
              <a:rPr kumimoji="1" lang="zh-CN" altLang="en-US" dirty="0"/>
              <a:t>使用上很不方便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分别匹配到两组：</a:t>
            </a:r>
            <a:endParaRPr lang="en-US" altLang="zh-CN" dirty="0"/>
          </a:p>
          <a:p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$1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</a:t>
            </a:r>
            <a:r>
              <a:rPr lang="en-US" altLang="zh-CN" dirty="0" err="1"/>
              <a:t>ject</a:t>
            </a:r>
            <a:endParaRPr lang="en-US" altLang="zh-CN" dirty="0"/>
          </a:p>
          <a:p>
            <a:r>
              <a:rPr lang="en-US" altLang="zh-CN" dirty="0"/>
              <a:t>Submarine</a:t>
            </a:r>
            <a:r>
              <a:rPr lang="zh-CN" altLang="en-US" dirty="0"/>
              <a:t> </a:t>
            </a:r>
            <a:r>
              <a:rPr lang="en-US" altLang="zh-CN" dirty="0"/>
              <a:t>$1=</a:t>
            </a:r>
            <a:r>
              <a:rPr lang="zh-CN" altLang="en-US" dirty="0"/>
              <a:t> </a:t>
            </a:r>
            <a:r>
              <a:rPr lang="en-US" altLang="zh-CN" dirty="0"/>
              <a:t>sub</a:t>
            </a:r>
            <a:r>
              <a:rPr lang="zh-CN" altLang="en-US" dirty="0"/>
              <a:t> </a:t>
            </a:r>
            <a:r>
              <a:rPr lang="en-US" altLang="zh-CN" dirty="0"/>
              <a:t>$2=marine</a:t>
            </a:r>
          </a:p>
          <a:p>
            <a:r>
              <a:rPr lang="en-US" altLang="zh-CN" dirty="0"/>
              <a:t>$0=[$&amp;]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每一个同学输出的信息的格式为：姓名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电话号码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邮箱，其中生日格式为</a:t>
            </a:r>
            <a:r>
              <a:rPr lang="en" altLang="zh-CN" dirty="0" err="1"/>
              <a:t>yyyy.mm.dd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当月份、日期数字小于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时，补全至两位数。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799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5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每次要移动</a:t>
            </a:r>
            <a:r>
              <a:rPr kumimoji="1" lang="en-US" altLang="zh-CN" dirty="0" err="1"/>
              <a:t>allname</a:t>
            </a:r>
            <a:r>
              <a:rPr kumimoji="1" lang="zh-CN" altLang="en-US" dirty="0"/>
              <a:t>中的内容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 err="1"/>
              <a:t>i,d,f</a:t>
            </a:r>
            <a:r>
              <a:rPr kumimoji="1" lang="zh-CN" altLang="en-US" dirty="0"/>
              <a:t>表示目标的类型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::string::</a:t>
            </a:r>
            <a:r>
              <a:rPr lang="en-US" altLang="zh-CN" dirty="0" err="1"/>
              <a:t>size_type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Size_t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橙色为对象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类比较神奇，定义在了</a:t>
            </a:r>
            <a:r>
              <a:rPr lang="en-US" altLang="zh-CN" dirty="0" err="1"/>
              <a:t>istream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&lt;iostream&gt;</a:t>
            </a:r>
            <a:r>
              <a:rPr lang="zh-CN" altLang="en-US" dirty="0"/>
              <a:t>头文件中只有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这个基础元素是指编译器内嵌的类型？？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* </a:t>
            </a:r>
            <a:r>
              <a:rPr kumimoji="1" lang="en-US" altLang="zh-CN" dirty="0"/>
              <a:t>char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是的，包括但不限于以上部分，还有</a:t>
            </a:r>
            <a:r>
              <a:rPr kumimoji="1" lang="en-US" altLang="zh-CN" dirty="0"/>
              <a:t>bool short long </a:t>
            </a:r>
            <a:r>
              <a:rPr kumimoji="1" lang="en-US" altLang="zh-CN" dirty="0" err="1"/>
              <a:t>long</a:t>
            </a:r>
            <a:r>
              <a:rPr kumimoji="1" lang="zh-CN" altLang="en-US" dirty="0"/>
              <a:t>等一系列类型。</a:t>
            </a:r>
            <a:endParaRPr kumimoji="1" lang="en-US" altLang="zh-CN" dirty="0"/>
          </a:p>
          <a:p>
            <a:r>
              <a:rPr kumimoji="1" lang="zh-CN" altLang="en-US" dirty="0"/>
              <a:t>基本包括在以下两个页面：</a:t>
            </a:r>
            <a:endParaRPr kumimoji="1" lang="en-US" altLang="zh-CN" dirty="0"/>
          </a:p>
          <a:p>
            <a:r>
              <a:rPr kumimoji="1" lang="en-US" altLang="zh-CN" dirty="0"/>
              <a:t>http://www.cplusplus.com/reference/ostream/ostream/operator%3C%3C/</a:t>
            </a:r>
          </a:p>
          <a:p>
            <a:r>
              <a:rPr kumimoji="1" lang="en-US" altLang="zh-CN" dirty="0"/>
              <a:t>http://www.cplusplus.com/reference/ostream/ostream/operator-free/</a:t>
            </a:r>
          </a:p>
          <a:p>
            <a:r>
              <a:rPr kumimoji="1" lang="zh-CN" altLang="en-US" dirty="0"/>
              <a:t>除了基础元素以外，还有可能有</a:t>
            </a:r>
            <a:r>
              <a:rPr kumimoji="1" lang="en-US" altLang="zh-CN" dirty="0"/>
              <a:t>STL</a:t>
            </a:r>
            <a:r>
              <a:rPr kumimoji="1" lang="zh-CN" altLang="en-US" dirty="0"/>
              <a:t>中的其他类也重载了输出流，比如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？？？</a:t>
            </a:r>
            <a:r>
              <a:rPr kumimoji="1" lang="en-US" altLang="zh-CN" dirty="0"/>
              <a:t>】</a:t>
            </a:r>
            <a:r>
              <a:rPr kumimoji="1" lang="zh-CN" altLang="en-US" dirty="0"/>
              <a:t>这些红色都是什么？？？ 实现方法与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 方式一样吗，有几种不同的实现方式？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这都是流操纵算子。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defaultfloat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hex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dec</a:t>
            </a:r>
            <a:r>
              <a:rPr kumimoji="1" lang="zh-CN" altLang="en-US" dirty="0"/>
              <a:t>实现方式和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一样，这是标准中定义的。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但有一些流操纵算子在规范里没有规定实现方式，不同的编译器实现可能不同，比如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setfill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所以很难讲一共有多少种实现方式。但是按道理来讲，在同一编译器内，应该就是两种：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一种是不带参数的（以</a:t>
            </a:r>
            <a:r>
              <a:rPr kumimoji="1" lang="en-US" altLang="zh-CN" dirty="0" err="1"/>
              <a:t>endl</a:t>
            </a:r>
            <a:r>
              <a:rPr kumimoji="1" lang="zh-CN" altLang="en-US" dirty="0"/>
              <a:t>为代表，规范有定义）；一种是带参数的（以</a:t>
            </a:r>
            <a:r>
              <a:rPr kumimoji="1" lang="en-US" altLang="zh-CN" dirty="0" err="1"/>
              <a:t>setprecision</a:t>
            </a:r>
            <a:r>
              <a:rPr kumimoji="1" lang="zh-CN" altLang="en-US" dirty="0"/>
              <a:t>为代表，规范没有定义，不同编译器实现不同）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函数指针作为参数</a:t>
            </a:r>
            <a:endParaRPr kumimoji="1" lang="en-US" altLang="zh-CN" dirty="0"/>
          </a:p>
          <a:p>
            <a:r>
              <a:rPr kumimoji="1" lang="en-US" altLang="zh-CN" dirty="0"/>
              <a:t>https://zh.wikipedia.org/wiki/%E5%87%BD%E6%95%B0%E6%8C%87%E9%92%88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</a:t>
            </a:r>
            <a:r>
              <a:rPr lang="en-US" altLang="zh-CN" dirty="0"/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x,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y) </a:t>
            </a:r>
          </a:p>
          <a:p>
            <a:r>
              <a:rPr lang="en-US" altLang="zh-CN" dirty="0"/>
              <a:t>{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lang="en-US" altLang="zh-CN" dirty="0"/>
              <a:t> 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lang="en-US" altLang="zh-CN" dirty="0"/>
              <a:t> 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dirty="0"/>
              <a:t> : y; } </a:t>
            </a:r>
          </a:p>
          <a:p>
            <a:endParaRPr lang="en-US" altLang="zh-CN" dirty="0"/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 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p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是函数指针 *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dirty="0"/>
              <a:t> p)(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)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max;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&amp;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可以省略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dirty="0"/>
              <a:t> a, b, c, d;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"please input 3 numbers:"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"%d %d %d"</a:t>
            </a:r>
            <a:r>
              <a:rPr lang="en-US" altLang="zh-CN" dirty="0"/>
              <a:t>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a,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b,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&amp;</a:t>
            </a:r>
            <a:r>
              <a:rPr lang="en-US" altLang="zh-CN" dirty="0"/>
              <a:t> c);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与直接调用函数等价，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= max(max(a, b), c) */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lang="en-US" altLang="zh-CN" dirty="0"/>
              <a:t> p(p(a, b), c);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maxumum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number is: %d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\n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dirty="0"/>
              <a:t>, d); 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return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zy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ai.cs.tsinghua.edu.cn/hml/" TargetMode="External"/><Relationship Id="rId4" Type="http://schemas.openxmlformats.org/officeDocument/2006/relationships/hyperlink" Target="https://nlp.csai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ostream/ostream/operator%3c%3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.tmp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/ios/setstat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.tmp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66CC"/>
                </a:solidFill>
              </a:rPr>
              <a:t>和字符串处理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DD38CA0-6604-C5E7-B49F-71242B6D4B30}"/>
              </a:ext>
            </a:extLst>
          </p:cNvPr>
          <p:cNvSpPr txBox="1">
            <a:spLocks/>
          </p:cNvSpPr>
          <p:nvPr/>
        </p:nvSpPr>
        <p:spPr bwMode="auto">
          <a:xfrm>
            <a:off x="1040396" y="4509120"/>
            <a:ext cx="712829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https://nlp.csai.tsinghua.edu.cn/</a:t>
            </a:r>
            <a:endParaRPr lang="en-US" altLang="zh-CN" sz="2800" b="1" dirty="0">
              <a:hlinkClick r:id="rId5"/>
            </a:endParaRPr>
          </a:p>
          <a:p>
            <a:r>
              <a:rPr lang="zh-CN" altLang="en-US" sz="2800" b="1" dirty="0"/>
              <a:t>课程团队：刘知远 任炬 黄民烈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2195"/>
            <a:ext cx="8280920" cy="4749029"/>
          </a:xfrm>
        </p:spPr>
        <p:txBody>
          <a:bodyPr/>
          <a:lstStyle/>
          <a:p>
            <a:r>
              <a:rPr lang="zh-CN" altLang="en-US" dirty="0"/>
              <a:t>数值类型字符串化</a:t>
            </a:r>
            <a:endParaRPr lang="en-US" altLang="zh-CN" dirty="0"/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(1)			</a:t>
            </a:r>
            <a:r>
              <a:rPr lang="en-US" altLang="zh-CN" sz="2000" dirty="0">
                <a:solidFill>
                  <a:schemeClr val="accent1"/>
                </a:solidFill>
              </a:rPr>
              <a:t>//"1"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(3.14)		</a:t>
            </a:r>
            <a:r>
              <a:rPr lang="en-US" altLang="zh-CN" sz="2000" dirty="0">
                <a:solidFill>
                  <a:schemeClr val="accent1"/>
                </a:solidFill>
              </a:rPr>
              <a:t>//"3.14"</a:t>
            </a: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(3.1415926)		</a:t>
            </a:r>
            <a:r>
              <a:rPr lang="en-US" altLang="zh-CN" sz="2000" dirty="0">
                <a:solidFill>
                  <a:schemeClr val="accent1"/>
                </a:solidFill>
              </a:rPr>
              <a:t>//"3.141593" </a:t>
            </a:r>
            <a:r>
              <a:rPr lang="zh-CN" altLang="en-US" sz="2000" dirty="0">
                <a:solidFill>
                  <a:schemeClr val="accent1"/>
                </a:solidFill>
              </a:rPr>
              <a:t>注意精度损失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to_string</a:t>
            </a:r>
            <a:r>
              <a:rPr lang="en-US" altLang="zh-CN" sz="2000" dirty="0"/>
              <a:t>(1+2+3)		</a:t>
            </a:r>
            <a:r>
              <a:rPr lang="en-US" altLang="zh-CN" sz="2000" dirty="0">
                <a:solidFill>
                  <a:schemeClr val="accent1"/>
                </a:solidFill>
              </a:rPr>
              <a:t>//"6"</a:t>
            </a:r>
          </a:p>
          <a:p>
            <a:pPr lvl="1"/>
            <a:endParaRPr lang="en-US" altLang="zh-CN" sz="1800" dirty="0"/>
          </a:p>
          <a:p>
            <a:r>
              <a:rPr lang="zh-CN" altLang="en-US" dirty="0"/>
              <a:t>字符串转数值类型</a:t>
            </a:r>
            <a:endParaRPr lang="en-US" altLang="zh-CN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a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("2001")		  </a:t>
            </a:r>
            <a:r>
              <a:rPr lang="en-US" altLang="zh-CN" sz="2000" dirty="0">
                <a:solidFill>
                  <a:schemeClr val="accent1"/>
                </a:solidFill>
              </a:rPr>
              <a:t>//a=2001</a:t>
            </a:r>
          </a:p>
          <a:p>
            <a:pPr lvl="1"/>
            <a:r>
              <a:rPr lang="en-US" altLang="zh-CN" sz="2000" dirty="0"/>
              <a:t>std::string::</a:t>
            </a:r>
            <a:r>
              <a:rPr lang="en-US" altLang="zh-CN" sz="2000" dirty="0" err="1"/>
              <a:t>size_type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代表长度的类型 无符号整数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int b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("50 cats", &amp;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 </a:t>
            </a:r>
            <a:r>
              <a:rPr lang="en-US" altLang="zh-CN" sz="2000" dirty="0">
                <a:solidFill>
                  <a:schemeClr val="accent1"/>
                </a:solidFill>
              </a:rPr>
              <a:t>//b=50 </a:t>
            </a:r>
            <a:r>
              <a:rPr lang="en-US" altLang="zh-CN" sz="2000" dirty="0" err="1">
                <a:solidFill>
                  <a:schemeClr val="accent1"/>
                </a:solidFill>
              </a:rPr>
              <a:t>sz</a:t>
            </a:r>
            <a:r>
              <a:rPr lang="en-US" altLang="zh-CN" sz="2000" dirty="0">
                <a:solidFill>
                  <a:schemeClr val="accent1"/>
                </a:solidFill>
              </a:rPr>
              <a:t>=2 </a:t>
            </a:r>
            <a:r>
              <a:rPr lang="zh-CN" altLang="en-US" sz="2000" dirty="0">
                <a:solidFill>
                  <a:schemeClr val="accent1"/>
                </a:solidFill>
              </a:rPr>
              <a:t>代表读入长度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c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("40c3",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16) </a:t>
            </a:r>
            <a:r>
              <a:rPr lang="en-US" altLang="zh-CN" sz="2000" dirty="0">
                <a:solidFill>
                  <a:schemeClr val="accent1"/>
                </a:solidFill>
              </a:rPr>
              <a:t>//c=0x40c3 </a:t>
            </a:r>
            <a:r>
              <a:rPr lang="zh-CN" altLang="en-US" sz="1800" dirty="0">
                <a:solidFill>
                  <a:schemeClr val="accent1"/>
                </a:solidFill>
              </a:rPr>
              <a:t>十六进制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d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i</a:t>
            </a:r>
            <a:r>
              <a:rPr lang="en-US" altLang="zh-CN" sz="2000" dirty="0"/>
              <a:t>("0x7f", </a:t>
            </a:r>
            <a:r>
              <a:rPr lang="en-US" altLang="zh-CN" sz="2000" dirty="0" err="1"/>
              <a:t>nullptr</a:t>
            </a:r>
            <a:r>
              <a:rPr lang="en-US" altLang="zh-CN" sz="2000" dirty="0"/>
              <a:t>, 0)  </a:t>
            </a:r>
            <a:r>
              <a:rPr lang="en-US" altLang="zh-CN" sz="2000" dirty="0">
                <a:solidFill>
                  <a:schemeClr val="accent1"/>
                </a:solidFill>
              </a:rPr>
              <a:t>//d=0x7f </a:t>
            </a:r>
            <a:r>
              <a:rPr lang="zh-CN" altLang="en-US" sz="1800" dirty="0">
                <a:solidFill>
                  <a:schemeClr val="accent1"/>
                </a:solidFill>
              </a:rPr>
              <a:t>自动检查进制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double e = 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olidFill>
                  <a:srgbClr val="FF0000"/>
                </a:solidFill>
              </a:rPr>
              <a:t>to</a:t>
            </a:r>
            <a:r>
              <a:rPr lang="en-US" altLang="zh-CN" sz="2000" dirty="0" err="1"/>
              <a:t>d</a:t>
            </a:r>
            <a:r>
              <a:rPr lang="en-US" altLang="zh-CN" sz="2000" dirty="0"/>
              <a:t>("34.5")	  </a:t>
            </a:r>
            <a:r>
              <a:rPr lang="en-US" altLang="zh-CN" sz="2000" dirty="0">
                <a:solidFill>
                  <a:schemeClr val="accent1"/>
                </a:solidFill>
              </a:rPr>
              <a:t>//e=34.5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CEC40-FD0E-44AC-9F32-A34A5733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0F3813-E0FF-46F1-ABBC-C242398DEB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 std::string 和 std::vector&lt;char&gt;定义的字符串 str，以下选项正确的是：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46A711-832B-47BC-9B49-3647E1CB7F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lvl="0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str.length();获得字符串长度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ECA7B-4C40-4644-86E8-E9CB771882D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for(char c: str)遍历字符串中的所有字符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9CD17-3ED2-46AE-83C3-3FD605E6BB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cin&gt;&gt;str;从标准输入输入字符串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AFB868-07CB-402B-B768-C003B2E0B7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都可以使用 str+="abc";向字符串尾部添加字符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66078-1408-4871-BA95-F876C65B185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D4638-A537-4DE1-B572-989C1BF717E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AF84164-F4E5-40E2-A871-CA47526D80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D11E6E-944E-488B-913E-B4AF15761B7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06E979-43AC-4549-8D7F-4CD359D1449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7BE1F1-5106-4DA4-84B8-632B715F38C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5B4EF1-5975-46B2-9BA7-87228B98DF4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D3D13F-39D1-4CC0-A64C-9878E11A29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797130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只能使用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size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获得长度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不能使用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直接输入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整个序列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vector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不支持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+=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运算符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E975BE9-0D84-462D-8422-31DFB37B084C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FB093B0B-0895-4E81-8B2C-31373614B56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22DAED3A-8080-43AB-8C81-19D1171E331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D241786C-CCBC-484F-9C9D-48123DE6C0B4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4CFC3A2-3B0D-4006-8584-AC153FEF060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D586208-0B9E-4510-9CD1-071F29E24E1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9FC68CC1-8739-460B-BB42-7726B04293FB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C56BA5-7553-475C-9086-CF8E60D564A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F134EF82-5B75-4B71-A685-C1C04380443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51D1E002-6AF9-4B98-87A6-13D518B2C5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9C7545A1-D7E9-450F-8F3E-0FBD15002188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FDBB5951-97DD-4E1D-8116-97BF65786A9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416CEEE-1CD0-467C-A78D-11248EDB9342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ios</a:t>
            </a:r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tream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输入输出流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12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回忆：重载输出流运算符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ostream</a:t>
            </a:r>
            <a:r>
              <a:rPr lang="zh-CN" altLang="en-US" dirty="0"/>
              <a:t>到底是什么？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9593" y="1484784"/>
            <a:ext cx="86805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&lt;&lt;(ostream&amp; out, 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</a:t>
            </a:r>
            <a:endParaRPr lang="en-US" altLang="zh-CN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24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输入输出流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914945" y="1960822"/>
            <a:ext cx="7314109" cy="3966371"/>
            <a:chOff x="914945" y="2119409"/>
            <a:chExt cx="7314109" cy="3966371"/>
          </a:xfrm>
        </p:grpSpPr>
        <p:grpSp>
          <p:nvGrpSpPr>
            <p:cNvPr id="10" name="组合 9"/>
            <p:cNvGrpSpPr/>
            <p:nvPr/>
          </p:nvGrpSpPr>
          <p:grpSpPr>
            <a:xfrm>
              <a:off x="914945" y="2132856"/>
              <a:ext cx="7314109" cy="3952924"/>
              <a:chOff x="1177030" y="2780928"/>
              <a:chExt cx="6733623" cy="2862131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77030" y="2780928"/>
                <a:ext cx="1512168" cy="18362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7030" y="4752244"/>
                <a:ext cx="1512168" cy="8908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751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58000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98485" y="2780928"/>
                <a:ext cx="1512168" cy="28621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3A53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04081" y="284053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0733" y="3964317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0292" y="532161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00935" y="259657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10408" y="4629801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910408" y="3430235"/>
              <a:ext cx="1432656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692076" y="2996952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00628" y="37686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691769" y="416901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stringstream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800935" y="5085184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ofstream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692076" y="5485565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ostringstream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V="1">
              <a:off x="2433389" y="2935665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2433389" y="3104125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2435062" y="4088186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2435062" y="4256646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433389" y="3272585"/>
              <a:ext cx="477019" cy="15641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2432948" y="5087917"/>
              <a:ext cx="477460" cy="23369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2433389" y="5465453"/>
              <a:ext cx="2367546" cy="6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33389" y="5633913"/>
              <a:ext cx="42738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859974" y="2120955"/>
              <a:ext cx="1244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fstream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45171" y="2119409"/>
              <a:ext cx="136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&lt;iostream&gt;</a:t>
              </a:r>
              <a:endParaRPr lang="zh-CN" altLang="en-US" sz="2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774666" y="2132855"/>
              <a:ext cx="1270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sstream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08128" y="2119409"/>
              <a:ext cx="1228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istream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64775" y="5685670"/>
              <a:ext cx="1303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&lt;</a:t>
              </a:r>
              <a:r>
                <a:rPr lang="en-US" altLang="zh-CN" sz="2000" dirty="0" err="1"/>
                <a:t>ostream</a:t>
              </a:r>
              <a:r>
                <a:rPr lang="en-US" altLang="zh-CN" sz="2000" dirty="0"/>
                <a:t>&gt;</a:t>
              </a:r>
              <a:endParaRPr lang="zh-CN" altLang="en-US" sz="2000" dirty="0"/>
            </a:p>
          </p:txBody>
        </p:sp>
      </p:grpSp>
      <p:cxnSp>
        <p:nvCxnSpPr>
          <p:cNvPr id="92" name="直接箭头连接符 91"/>
          <p:cNvCxnSpPr>
            <a:stCxn id="11" idx="2"/>
            <a:endCxn id="33" idx="0"/>
          </p:cNvCxnSpPr>
          <p:nvPr/>
        </p:nvCxnSpPr>
        <p:spPr>
          <a:xfrm flipH="1">
            <a:off x="1717061" y="3113998"/>
            <a:ext cx="3348" cy="691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8" idx="0"/>
            <a:endCxn id="33" idx="2"/>
          </p:cNvCxnSpPr>
          <p:nvPr/>
        </p:nvCxnSpPr>
        <p:spPr>
          <a:xfrm flipV="1">
            <a:off x="1716620" y="4237778"/>
            <a:ext cx="441" cy="9252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5DDA4E-275D-493D-AAA3-480E271B5CB7}"/>
              </a:ext>
            </a:extLst>
          </p:cNvPr>
          <p:cNvSpPr txBox="1"/>
          <p:nvPr/>
        </p:nvSpPr>
        <p:spPr>
          <a:xfrm>
            <a:off x="4886014" y="139768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文件流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7ACD5A-111E-4B74-B325-7F7E1F0F75EF}"/>
              </a:ext>
            </a:extLst>
          </p:cNvPr>
          <p:cNvSpPr txBox="1"/>
          <p:nvPr/>
        </p:nvSpPr>
        <p:spPr>
          <a:xfrm>
            <a:off x="6602943" y="13973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F400D9-BD05-439A-B68B-3B9260CF80A3}"/>
              </a:ext>
            </a:extLst>
          </p:cNvPr>
          <p:cNvSpPr txBox="1"/>
          <p:nvPr/>
        </p:nvSpPr>
        <p:spPr>
          <a:xfrm>
            <a:off x="2679304" y="14115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输入输出流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62C81F-C2D1-4250-B221-F36E49F4155D}"/>
              </a:ext>
            </a:extLst>
          </p:cNvPr>
          <p:cNvSpPr txBox="1"/>
          <p:nvPr/>
        </p:nvSpPr>
        <p:spPr>
          <a:xfrm>
            <a:off x="1054188" y="13973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输入流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FC9AA1-9F52-42C0-ADEC-635D94968ACC}"/>
              </a:ext>
            </a:extLst>
          </p:cNvPr>
          <p:cNvSpPr txBox="1"/>
          <p:nvPr/>
        </p:nvSpPr>
        <p:spPr>
          <a:xfrm>
            <a:off x="1108128" y="595913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ostream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ostream</a:t>
            </a:r>
            <a:r>
              <a:rPr lang="zh-CN" altLang="en-US" sz="2400" dirty="0"/>
              <a:t>即</a:t>
            </a:r>
            <a:r>
              <a:rPr lang="en-US" altLang="zh-CN" sz="2400" dirty="0"/>
              <a:t>output stream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库中所有</a:t>
            </a:r>
            <a:r>
              <a:rPr lang="zh-CN" altLang="en-US" sz="2400" dirty="0">
                <a:solidFill>
                  <a:srgbClr val="FF0000"/>
                </a:solidFill>
              </a:rPr>
              <a:t>输出流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基类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它重载了针对</a:t>
            </a:r>
            <a:r>
              <a:rPr lang="zh-CN" altLang="en-US" sz="2400" dirty="0">
                <a:solidFill>
                  <a:srgbClr val="FF0000"/>
                </a:solidFill>
              </a:rPr>
              <a:t>基础类型</a:t>
            </a:r>
            <a:r>
              <a:rPr lang="zh-CN" altLang="en-US" sz="2400" dirty="0"/>
              <a:t>的输出流运算符（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接受不同类型的数据，再调用系统函数进行输出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3A536D"/>
                </a:solidFill>
              </a:rPr>
              <a:t>统一</a:t>
            </a:r>
            <a:r>
              <a:rPr lang="zh-CN" altLang="en-US" sz="2400" dirty="0"/>
              <a:t>了输出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，改善了</a:t>
            </a:r>
            <a:r>
              <a:rPr lang="en-US" altLang="zh-CN" sz="2400" dirty="0"/>
              <a:t>C</a:t>
            </a:r>
            <a:r>
              <a:rPr lang="zh-CN" altLang="en-US" sz="2400" dirty="0"/>
              <a:t>中输出方式混乱的状况</a:t>
            </a:r>
            <a:endParaRPr lang="en-US" altLang="zh-CN" sz="2400" dirty="0"/>
          </a:p>
          <a:p>
            <a:pPr lvl="1"/>
            <a:r>
              <a:rPr lang="en-US" altLang="zh-CN" b="1" dirty="0" err="1">
                <a:solidFill>
                  <a:srgbClr val="003366"/>
                </a:solidFill>
              </a:rPr>
              <a:t>printf</a:t>
            </a:r>
            <a:r>
              <a:rPr lang="en-US" altLang="zh-CN" b="1" dirty="0">
                <a:solidFill>
                  <a:srgbClr val="003366"/>
                </a:solidFill>
              </a:rPr>
              <a:t>("%d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%f</a:t>
            </a:r>
            <a:r>
              <a:rPr lang="zh-CN" altLang="en-US" b="1" dirty="0">
                <a:solidFill>
                  <a:srgbClr val="003366"/>
                </a:solidFill>
              </a:rPr>
              <a:t> </a:t>
            </a:r>
            <a:r>
              <a:rPr lang="en-US" altLang="zh-CN" b="1" dirty="0">
                <a:solidFill>
                  <a:srgbClr val="003366"/>
                </a:solidFill>
              </a:rPr>
              <a:t>%s", 1, 2.3, "hello");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http://www.cplusplus.com/reference/ostream/ostream/operator%3C%3C/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 err="1"/>
              <a:t>cout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中内建的一个</a:t>
            </a:r>
            <a:r>
              <a:rPr lang="en-US" altLang="zh-CN" sz="2400" dirty="0" err="1"/>
              <a:t>ostream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它会将数据送到</a:t>
            </a:r>
            <a:r>
              <a:rPr lang="zh-CN" altLang="en-US" sz="2400" dirty="0">
                <a:solidFill>
                  <a:srgbClr val="FF0000"/>
                </a:solidFill>
              </a:rPr>
              <a:t>标准输出流</a:t>
            </a:r>
            <a:r>
              <a:rPr lang="zh-CN" altLang="en-US" sz="2400" dirty="0"/>
              <a:t>（一般是屏幕）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862" y="4057480"/>
            <a:ext cx="3096344" cy="9926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实现原理：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&lt;&lt;</a:t>
            </a:r>
            <a:r>
              <a:rPr lang="zh-CN" altLang="en-US" dirty="0"/>
              <a:t>运算符为</a:t>
            </a:r>
            <a:r>
              <a:rPr lang="zh-CN" altLang="en-US" dirty="0">
                <a:solidFill>
                  <a:srgbClr val="FF0000"/>
                </a:solidFill>
              </a:rPr>
              <a:t>左结合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4821" y="1124744"/>
            <a:ext cx="5205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latin typeface="Consolas" panose="020B0609020204030204" pitchFamily="49" charset="0"/>
              </a:rPr>
              <a:t>ostream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&amp; operator&lt;&lt;(char c)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("%c", 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&amp; operator&lt;&lt;(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 char* </a:t>
            </a:r>
            <a:r>
              <a:rPr lang="en-US" altLang="zh-C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</a:t>
            </a:r>
            <a:r>
              <a:rPr lang="en-US" altLang="zh-CN" b="1" dirty="0" err="1">
                <a:latin typeface="Consolas" panose="020B0609020204030204" pitchFamily="49" charset="0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</a:rPr>
              <a:t>("%s", </a:t>
            </a:r>
            <a:r>
              <a:rPr lang="en-US" altLang="zh-CN" b="1" dirty="0" err="1"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85" y="5212165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A536D"/>
                </a:solidFill>
              </a:rPr>
              <a:t>先执行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"hello"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c1</a:t>
            </a:r>
            <a:r>
              <a:rPr lang="zh-CN" altLang="en-US" sz="2400" b="1" dirty="0">
                <a:solidFill>
                  <a:srgbClr val="3A536D"/>
                </a:solidFill>
              </a:rPr>
              <a:t>（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再执行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' '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FF0000"/>
                </a:solidFill>
              </a:rPr>
              <a:t>第一个函数 </a:t>
            </a:r>
            <a:r>
              <a:rPr lang="zh-CN" altLang="en-US" sz="2400" b="1" dirty="0">
                <a:solidFill>
                  <a:srgbClr val="3A536D"/>
                </a:solidFill>
              </a:rPr>
              <a:t>返回</a:t>
            </a:r>
            <a:r>
              <a:rPr lang="en-US" altLang="zh-CN" sz="2400" b="1" dirty="0">
                <a:solidFill>
                  <a:schemeClr val="accent5"/>
                </a:solidFill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</a:rPr>
              <a:t> (</a:t>
            </a:r>
            <a:r>
              <a:rPr lang="en-US" altLang="zh-CN" sz="2400" b="1" dirty="0" err="1">
                <a:solidFill>
                  <a:srgbClr val="3A536D"/>
                </a:solidFill>
              </a:rPr>
              <a:t>cout</a:t>
            </a:r>
            <a:r>
              <a:rPr lang="zh-CN" altLang="en-US" sz="2400" b="1" dirty="0">
                <a:solidFill>
                  <a:srgbClr val="3A536D"/>
                </a:solidFill>
              </a:rPr>
              <a:t>的引用）</a:t>
            </a:r>
            <a:endParaRPr lang="en-US" altLang="zh-CN" sz="2400" b="1" dirty="0">
              <a:solidFill>
                <a:srgbClr val="3A536D"/>
              </a:solidFill>
            </a:endParaRPr>
          </a:p>
          <a:p>
            <a:r>
              <a:rPr lang="zh-CN" altLang="en-US" sz="2400" b="1" dirty="0">
                <a:solidFill>
                  <a:srgbClr val="3A536D"/>
                </a:solidFill>
              </a:rPr>
              <a:t>最后执行</a:t>
            </a:r>
            <a:r>
              <a:rPr lang="en-US" altLang="zh-CN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"world" </a:t>
            </a:r>
            <a:r>
              <a:rPr lang="zh-CN" altLang="en-US" sz="2400" b="1" dirty="0">
                <a:solidFill>
                  <a:srgbClr val="3A536D"/>
                </a:solidFill>
              </a:rPr>
              <a:t>调用</a:t>
            </a:r>
            <a:r>
              <a:rPr lang="zh-CN" altLang="en-US" sz="2400" b="1" dirty="0">
                <a:solidFill>
                  <a:srgbClr val="00B050"/>
                </a:solidFill>
              </a:rPr>
              <a:t>第二个函数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42186" y="1794797"/>
            <a:ext cx="36708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"hello" &lt;&lt; ' 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 &lt;&lt; "world";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51381"/>
            <a:ext cx="8047806" cy="665452"/>
          </a:xfrm>
        </p:spPr>
        <p:txBody>
          <a:bodyPr/>
          <a:lstStyle/>
          <a:p>
            <a:r>
              <a:rPr lang="zh-CN" altLang="en-US" dirty="0"/>
              <a:t>如何格式化输出 </a:t>
            </a:r>
            <a:r>
              <a:rPr lang="en-US" altLang="zh-CN" dirty="0"/>
              <a:t>– #include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4510" y="1916833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浮点数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2018.000000 0.000100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sz="2000" b="1" dirty="0">
                <a:latin typeface="Consolas" panose="020B0609020204030204" pitchFamily="49" charset="0"/>
              </a:rPr>
              <a:t> &lt;&lt; 2018.0 &lt;&lt; " " &lt;&lt; 0.0001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科学计数法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2.018000e+03 1.000000e-04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defaultfloat</a:t>
            </a:r>
            <a:r>
              <a:rPr lang="en-US" altLang="zh-CN" sz="2000" b="1" dirty="0">
                <a:latin typeface="Consolas" panose="020B0609020204030204" pitchFamily="49" charset="0"/>
              </a:rPr>
              <a:t>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还原默认输出格式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(2) &lt;&lt; 3.1415926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输出精度设置为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2 -&gt; 3.2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" " &lt;&lt;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altLang="zh-CN" sz="2000" b="1" dirty="0">
                <a:latin typeface="Consolas" panose="020B0609020204030204" pitchFamily="49" charset="0"/>
              </a:rPr>
              <a:t> &lt;&lt; 12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八进制输出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14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十六进制输出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-&gt; c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还原十进制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2000" b="1" dirty="0">
                <a:latin typeface="Consolas" panose="020B0609020204030204" pitchFamily="49" charset="0"/>
              </a:rPr>
              <a:t>(3) &lt;&lt;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setfill</a:t>
            </a:r>
            <a:r>
              <a:rPr lang="en-US" altLang="zh-CN" sz="2000" b="1" dirty="0">
                <a:latin typeface="Consolas" panose="020B0609020204030204" pitchFamily="49" charset="0"/>
              </a:rPr>
              <a:t>('*') &lt;&lt; 5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设置对齐长度为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，对齐字符为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* -&gt; **5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1"/>
            <a:ext cx="8047806" cy="2664296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setprecision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&lt;&lt;</a:t>
            </a:r>
            <a:r>
              <a:rPr lang="ja-JP" altLang="en-US" dirty="0"/>
              <a:t> </a:t>
            </a:r>
            <a:r>
              <a:rPr lang="en-US" altLang="ja-JP" dirty="0"/>
              <a:t>1.05 &lt;&lt; </a:t>
            </a:r>
            <a:r>
              <a:rPr lang="en-US" altLang="ja-JP" dirty="0" err="1"/>
              <a:t>endl</a:t>
            </a:r>
            <a:r>
              <a:rPr lang="en-US" altLang="ja-JP" dirty="0"/>
              <a:t>;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2</a:t>
            </a:r>
            <a:r>
              <a:rPr lang="zh-CN" altLang="en-US" dirty="0"/>
              <a:t>位精度，输出</a:t>
            </a:r>
            <a:r>
              <a:rPr lang="en-US" altLang="zh-CN" dirty="0"/>
              <a:t>1.1</a:t>
            </a:r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标准中未定义，不同编译器有自己的实现方式</a:t>
            </a:r>
            <a:endParaRPr lang="en-US" altLang="zh-CN" dirty="0"/>
          </a:p>
          <a:p>
            <a:pPr lvl="1"/>
            <a:r>
              <a:rPr lang="zh-CN" altLang="en-US" dirty="0"/>
              <a:t>一种实现方式的示例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63688" y="4123997"/>
            <a:ext cx="66247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setprecision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p) : precision(p) {}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friend class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0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  <a:endParaRPr lang="zh-CN" altLang="en-US" b="1" dirty="0">
              <a:solidFill>
                <a:srgbClr val="008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流操纵算子</a:t>
            </a:r>
            <a:r>
              <a:rPr lang="en-US" altLang="zh-CN" sz="3200" dirty="0"/>
              <a:t>(stream manipulator)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9862" y="1844824"/>
            <a:ext cx="3056804" cy="4439703"/>
          </a:xfrm>
        </p:spPr>
        <p:txBody>
          <a:bodyPr/>
          <a:lstStyle/>
          <a:p>
            <a:r>
              <a:rPr lang="zh-CN" altLang="en-US" dirty="0"/>
              <a:t>借助辅助类，</a:t>
            </a:r>
            <a:br>
              <a:rPr lang="en-US" altLang="zh-CN" dirty="0"/>
            </a:br>
            <a:r>
              <a:rPr lang="zh-CN" altLang="en-US" dirty="0"/>
              <a:t>设置成员变量</a:t>
            </a:r>
            <a:endParaRPr lang="en-US" altLang="zh-CN" dirty="0"/>
          </a:p>
          <a:p>
            <a:r>
              <a:rPr lang="zh-CN" altLang="en-US" dirty="0"/>
              <a:t>这种类叫</a:t>
            </a:r>
            <a:br>
              <a:rPr lang="en-US" altLang="zh-CN" dirty="0"/>
            </a:br>
            <a:r>
              <a:rPr lang="zh-CN" altLang="en-US" dirty="0"/>
              <a:t>流操纵算子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00808"/>
            <a:ext cx="5620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记录流的状态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latin typeface="Consolas" panose="020B0609020204030204" pitchFamily="49" charset="0"/>
              </a:rPr>
              <a:t>&amp;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(</a:t>
            </a:r>
            <a:r>
              <a:rPr lang="en-US" altLang="zh-CN" sz="20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b="1" dirty="0">
                <a:latin typeface="Consolas" panose="020B0609020204030204" pitchFamily="49" charset="0"/>
              </a:rPr>
              <a:t> &amp;m)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precision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m.precision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*this;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32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3A536D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(2);</a:t>
            </a:r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dirty="0">
                <a:solidFill>
                  <a:srgbClr val="3A536D"/>
                </a:solidFill>
                <a:latin typeface="Consolas" panose="020B0609020204030204" pitchFamily="49" charset="0"/>
                <a:ea typeface="Kaiti SC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setprecision</a:t>
            </a:r>
            <a:r>
              <a:rPr lang="en-US" altLang="zh-CN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(2)</a:t>
            </a:r>
            <a:r>
              <a:rPr lang="zh-CN" altLang="en-US" sz="2400" b="1" dirty="0">
                <a:solidFill>
                  <a:srgbClr val="008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 是一个类的对象</a:t>
            </a:r>
          </a:p>
          <a:p>
            <a:endParaRPr lang="zh-CN" altLang="en-US" sz="2400" b="1" dirty="0">
              <a:solidFill>
                <a:srgbClr val="3A536D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类</a:t>
            </a:r>
            <a:r>
              <a:rPr lang="zh-CN" altLang="en-US" dirty="0"/>
              <a:t>模板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与函数模板特化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命名空间</a:t>
            </a: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STL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初步</a:t>
            </a:r>
            <a:r>
              <a:rPr lang="en-US" altLang="zh-CN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容器与迭代器</a:t>
            </a:r>
            <a:endParaRPr lang="en-US" altLang="zh-CN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fontAlgn="base">
              <a:spcAft>
                <a:spcPct val="0"/>
              </a:spcAft>
              <a:buSzPct val="75000"/>
              <a:buFont typeface="Wingdings" pitchFamily="2" charset="2"/>
              <a:buChar char="n"/>
            </a:pPr>
            <a:endParaRPr lang="zh-CN" altLang="en-US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84" y="1295221"/>
            <a:ext cx="8047806" cy="532271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标准中</a:t>
            </a:r>
            <a:r>
              <a:rPr lang="en-US" altLang="zh-CN" dirty="0" err="1"/>
              <a:t>endl</a:t>
            </a:r>
            <a:r>
              <a:rPr lang="zh-CN" altLang="en-US" dirty="0"/>
              <a:t>的声明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endl</a:t>
            </a:r>
            <a:r>
              <a:rPr lang="zh-CN" altLang="en-US" dirty="0"/>
              <a:t>是一个函数</a:t>
            </a:r>
            <a:endParaRPr lang="en-US" altLang="zh-CN" dirty="0"/>
          </a:p>
          <a:p>
            <a:pPr lvl="1"/>
            <a:r>
              <a:rPr lang="zh-CN" altLang="en-US" dirty="0"/>
              <a:t>等同于输出</a:t>
            </a:r>
            <a:r>
              <a:rPr lang="en-US" altLang="zh-CN" dirty="0"/>
              <a:t>'\n'</a:t>
            </a:r>
            <a:r>
              <a:rPr lang="zh-CN" altLang="en-US" dirty="0"/>
              <a:t>，再清空缓冲区 </a:t>
            </a:r>
            <a:r>
              <a:rPr lang="en-US" altLang="zh-CN" dirty="0" err="1"/>
              <a:t>os.flush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可以调用 </a:t>
            </a:r>
            <a:r>
              <a:rPr lang="en-US" altLang="zh-CN" dirty="0" err="1"/>
              <a:t>endl</a:t>
            </a:r>
            <a:r>
              <a:rPr lang="en-US" altLang="zh-CN" dirty="0"/>
              <a:t>(</a:t>
            </a:r>
            <a:r>
              <a:rPr lang="en-US" altLang="zh-CN" dirty="0" err="1"/>
              <a:t>cout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缓冲区</a:t>
            </a:r>
            <a:endParaRPr lang="en-US" altLang="zh-CN" dirty="0"/>
          </a:p>
          <a:p>
            <a:pPr lvl="1"/>
            <a:r>
              <a:rPr lang="zh-CN" altLang="en-US" dirty="0"/>
              <a:t>目的是减少外部读写次数</a:t>
            </a:r>
            <a:endParaRPr lang="en-US" altLang="zh-CN" dirty="0"/>
          </a:p>
          <a:p>
            <a:pPr lvl="1"/>
            <a:r>
              <a:rPr lang="zh-CN" altLang="en-US" dirty="0"/>
              <a:t>写文件时，只有清空缓冲区或关闭文件才能保证内容正确写入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6280" y="3021920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os.put</a:t>
            </a:r>
            <a:r>
              <a:rPr lang="en-US" altLang="zh-CN" sz="2000" b="1" dirty="0">
                <a:latin typeface="Consolas" panose="020B0609020204030204" pitchFamily="49" charset="0"/>
              </a:rPr>
              <a:t>('\n');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os.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flush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os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03648" y="3029306"/>
            <a:ext cx="4882802" cy="1557596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流操纵算子：</a:t>
            </a:r>
            <a:r>
              <a:rPr lang="en-US" altLang="zh-CN" dirty="0" err="1"/>
              <a:t>endl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endl</a:t>
            </a:r>
            <a:r>
              <a:rPr lang="zh-CN" altLang="en-US" dirty="0"/>
              <a:t>同时也是流操纵算子，如何实现？</a:t>
            </a:r>
            <a:endParaRPr lang="en-US" altLang="zh-CN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一种实现方式的示例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15616" y="3700173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800" b="1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(</a:t>
            </a:r>
            <a:r>
              <a:rPr lang="en-US" altLang="zh-CN" sz="2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2800" b="1" dirty="0"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latin typeface="Consolas" panose="020B0609020204030204" pitchFamily="49" charset="0"/>
              </a:rPr>
              <a:t>)(</a:t>
            </a:r>
            <a:r>
              <a:rPr lang="en-US" altLang="zh-CN" sz="2800" b="1" dirty="0" err="1">
                <a:solidFill>
                  <a:srgbClr val="0066CC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2800" b="1" dirty="0">
                <a:solidFill>
                  <a:srgbClr val="0066CC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2800" b="1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	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流运算符重载，函数指针作为参数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return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)(*this);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注意重载流运算符的方式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&amp;c)</a:t>
            </a:r>
          </a:p>
          <a:p>
            <a:pPr marL="457200" lvl="1" indent="0">
              <a:buNone/>
            </a:pPr>
            <a:r>
              <a:rPr lang="en-US" altLang="zh-CN" sz="2000" dirty="0"/>
              <a:t>friend 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/>
              <a:t> operator&lt;&lt;(</a:t>
            </a:r>
            <a:r>
              <a:rPr lang="en-US" altLang="zh-CN" sz="2000" dirty="0" err="1">
                <a:solidFill>
                  <a:srgbClr val="FF0000"/>
                </a:solidFill>
              </a:rPr>
              <a:t>ostream</a:t>
            </a:r>
            <a:r>
              <a:rPr lang="en-US" altLang="zh-CN" sz="2000" dirty="0">
                <a:solidFill>
                  <a:srgbClr val="FF0000"/>
                </a:solidFill>
              </a:rPr>
              <a:t>&amp;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MyClass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为什么重载流运算符要返回引用？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避免复制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观察</a:t>
            </a:r>
            <a:r>
              <a:rPr lang="en-US" altLang="zh-CN" dirty="0" err="1"/>
              <a:t>ostream</a:t>
            </a:r>
            <a:r>
              <a:rPr lang="zh-CN" altLang="en-US" dirty="0"/>
              <a:t>的复制构造函数</a:t>
            </a:r>
            <a:endParaRPr lang="en-US" altLang="zh-CN" dirty="0"/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ostream</a:t>
            </a:r>
            <a:r>
              <a:rPr lang="en-US" altLang="zh-CN" dirty="0"/>
              <a:t>&amp;) = 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ostream</a:t>
            </a:r>
            <a:r>
              <a:rPr lang="en-US" altLang="zh-CN" dirty="0"/>
              <a:t>(</a:t>
            </a:r>
            <a:r>
              <a:rPr lang="en-US" altLang="zh-CN" dirty="0" err="1"/>
              <a:t>ostream</a:t>
            </a:r>
            <a:r>
              <a:rPr lang="en-US" altLang="zh-CN" dirty="0"/>
              <a:t>&amp;&amp; x);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禁止复制、只允许移动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仅使用</a:t>
            </a:r>
            <a:r>
              <a:rPr lang="en-US" altLang="zh-CN" dirty="0" err="1"/>
              <a:t>cout</a:t>
            </a:r>
            <a:r>
              <a:rPr lang="zh-CN" altLang="en-US" dirty="0"/>
              <a:t>一个全局对象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不能复制的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为什么只能使用一个对象？</a:t>
            </a:r>
            <a:endParaRPr lang="en-US" altLang="zh-CN" dirty="0"/>
          </a:p>
          <a:p>
            <a:pPr lvl="1"/>
            <a:r>
              <a:rPr lang="zh-CN" altLang="en-US" dirty="0"/>
              <a:t>减少复制开销</a:t>
            </a:r>
            <a:endParaRPr lang="en-US" altLang="zh-CN" dirty="0"/>
          </a:p>
          <a:p>
            <a:pPr lvl="1"/>
            <a:r>
              <a:rPr lang="zh-CN" altLang="en-US" dirty="0"/>
              <a:t>一个对象对应一个标准输出，符合</a:t>
            </a:r>
            <a:r>
              <a:rPr lang="en-US" altLang="zh-CN" dirty="0"/>
              <a:t>OOP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zh-CN" altLang="en-US" dirty="0"/>
              <a:t>多个对象之间</a:t>
            </a:r>
            <a:r>
              <a:rPr lang="zh-CN" altLang="en-US" dirty="0">
                <a:solidFill>
                  <a:srgbClr val="FF0000"/>
                </a:solidFill>
              </a:rPr>
              <a:t>无法同步输出状态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是否能做得更好？</a:t>
            </a:r>
            <a:endParaRPr lang="en-US" altLang="zh-CN" dirty="0"/>
          </a:p>
          <a:p>
            <a:pPr lvl="1"/>
            <a:r>
              <a:rPr lang="zh-CN" altLang="en-US" dirty="0"/>
              <a:t>全局对象往往引入初始化顺序问题</a:t>
            </a:r>
            <a:endParaRPr lang="en-US" altLang="zh-CN" dirty="0"/>
          </a:p>
          <a:p>
            <a:pPr lvl="1"/>
            <a:r>
              <a:rPr lang="zh-CN" altLang="en-US" dirty="0"/>
              <a:t>单件模式（</a:t>
            </a:r>
            <a:r>
              <a:rPr lang="en-US" altLang="zh-CN" dirty="0"/>
              <a:t>Singleton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在之后的设计模式中会介绍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559624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流输出运算符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&lt;&lt;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的两个参数分别是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T&amp;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，其中第二个参数必须为引用。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cin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cout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是类，而不是对象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68655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重载流运算符要返回引用的原因是避免复制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流操纵算子endl等同于输出'\n'，没有其他作用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11D5A1-36A5-43E5-9D41-CD343200F11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8D99C9-FD44-442A-A811-9A1BD7613B2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94FF41-2150-4CF7-B823-36CD48FDAEF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829895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第二个参数可以是，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T&amp;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const T &amp;</a:t>
            </a: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类的对象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endl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还会对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flush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E5B885-F720-48AB-A671-1E7CCF32A3E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351801FA-A52D-45AE-9F6B-27B50EB531A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EC4BB66E-3EDE-4887-9A37-50362353A42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8BC875D2-5618-40B7-A05A-2E13DFD3376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E73F6037-A6C8-4E49-AC9E-54ECA1CD524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C2F7AF17-82A6-4183-8874-3B40C54496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620689C-2DA6-43FC-B087-27E9575D505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74" y="1432695"/>
            <a:ext cx="8377014" cy="5112568"/>
          </a:xfrm>
        </p:spPr>
        <p:txBody>
          <a:bodyPr/>
          <a:lstStyle/>
          <a:p>
            <a:r>
              <a:rPr lang="zh-CN" altLang="en-US" dirty="0"/>
              <a:t>以文件输入流作为例子</a:t>
            </a:r>
            <a:endParaRPr lang="en-US" altLang="zh-CN" dirty="0"/>
          </a:p>
          <a:p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zh-CN" altLang="en-US" dirty="0"/>
              <a:t>功能是从文件中读入数据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打开文件</a:t>
            </a:r>
            <a:endParaRPr lang="en-US" altLang="zh-CN" dirty="0"/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ifs("input.txt");</a:t>
            </a: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ifs("</a:t>
            </a:r>
            <a:r>
              <a:rPr lang="en-US" altLang="zh-CN" dirty="0" err="1"/>
              <a:t>binary.bin</a:t>
            </a:r>
            <a:r>
              <a:rPr lang="en-US" altLang="zh-CN" dirty="0"/>
              <a:t>", </a:t>
            </a:r>
            <a:r>
              <a:rPr lang="en-US" altLang="zh-CN" dirty="0" err="1"/>
              <a:t>ifstream</a:t>
            </a:r>
            <a:r>
              <a:rPr lang="en-US" altLang="zh-CN" dirty="0"/>
              <a:t>::binary);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以二进制形式打开文件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err="1"/>
              <a:t>ifstream</a:t>
            </a:r>
            <a:r>
              <a:rPr lang="en-US" altLang="zh-CN" dirty="0"/>
              <a:t> ifs;</a:t>
            </a:r>
            <a:br>
              <a:rPr lang="en-US" altLang="zh-CN" dirty="0"/>
            </a:br>
            <a:r>
              <a:rPr lang="en-US" altLang="zh-CN" dirty="0" err="1"/>
              <a:t>ifs.open</a:t>
            </a:r>
            <a:r>
              <a:rPr lang="en-US" altLang="zh-CN" dirty="0"/>
              <a:t>("file")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//do something</a:t>
            </a:r>
            <a:br>
              <a:rPr lang="en-US" altLang="zh-CN" dirty="0"/>
            </a:br>
            <a:r>
              <a:rPr lang="en-US" altLang="zh-CN" dirty="0" err="1"/>
              <a:t>ifs.close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886700" cy="1325563"/>
          </a:xfrm>
        </p:spPr>
        <p:txBody>
          <a:bodyPr/>
          <a:lstStyle/>
          <a:p>
            <a:pPr algn="r"/>
            <a:r>
              <a:rPr lang="zh-CN" altLang="en-US" dirty="0"/>
              <a:t>读入示例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26864" y="563389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16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16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1600" b="1" dirty="0">
                <a:latin typeface="Consolas" panose="020B0609020204030204" pitchFamily="49" charset="0"/>
              </a:rPr>
              <a:t> ifs("input.txt");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while(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ifs</a:t>
            </a:r>
            <a:r>
              <a:rPr lang="en-US" altLang="zh-CN" sz="1600" b="1" dirty="0">
                <a:latin typeface="Consolas" panose="020B0609020204030204" pitchFamily="49" charset="0"/>
              </a:rPr>
              <a:t>) {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判断文件是否到末尾 利用了重载的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运算符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ifs &gt;&gt;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altLang="zh-CN" sz="1600" b="1" dirty="0">
                <a:latin typeface="Consolas" panose="020B0609020204030204" pitchFamily="49" charset="0"/>
              </a:rPr>
              <a:t>;  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除去前导空格 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ws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也是流操纵算子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c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ifs.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sz="1600" b="1" dirty="0">
                <a:latin typeface="Consolas" panose="020B0609020204030204" pitchFamily="49" charset="0"/>
              </a:rPr>
              <a:t>();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检查下一个字符，但不读取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(c == EOF) break;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if 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1600" b="1" dirty="0">
                <a:latin typeface="Consolas" panose="020B0609020204030204" pitchFamily="49" charset="0"/>
              </a:rPr>
              <a:t>(c))			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//&lt;</a:t>
            </a:r>
            <a:r>
              <a:rPr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库函数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n;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number: " &lt;&lt; n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 else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string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ifs &gt;&gt;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"Read a word: 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str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ifstream</a:t>
            </a:r>
            <a:r>
              <a:rPr lang="zh-CN" altLang="en-US" dirty="0"/>
              <a:t>是</a:t>
            </a:r>
            <a:r>
              <a:rPr lang="en-US" altLang="zh-CN" dirty="0" err="1"/>
              <a:t>istream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pPr lvl="1"/>
            <a:r>
              <a:rPr lang="zh-CN" altLang="en-US" dirty="0"/>
              <a:t>故</a:t>
            </a:r>
            <a:r>
              <a:rPr lang="en-US" altLang="zh-CN" dirty="0" err="1"/>
              <a:t>getline</a:t>
            </a:r>
            <a:r>
              <a:rPr lang="en-US" altLang="zh-CN" dirty="0"/>
              <a:t>(ifs,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仍然有效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其他操作</a:t>
            </a:r>
            <a:endParaRPr lang="en-US" altLang="zh-CN" dirty="0"/>
          </a:p>
          <a:p>
            <a:pPr lvl="1"/>
            <a:r>
              <a:rPr lang="en-US" altLang="zh-CN" dirty="0"/>
              <a:t>get()     </a:t>
            </a:r>
            <a:r>
              <a:rPr lang="zh-CN" altLang="en-US" dirty="0"/>
              <a:t>读取一个字符</a:t>
            </a:r>
            <a:endParaRPr lang="en-US" altLang="zh-CN" dirty="0"/>
          </a:p>
          <a:p>
            <a:pPr lvl="1"/>
            <a:r>
              <a:rPr lang="en-US" altLang="zh-CN" dirty="0"/>
              <a:t>ignore(</a:t>
            </a:r>
            <a:r>
              <a:rPr lang="en-US" altLang="zh-CN" dirty="0" err="1"/>
              <a:t>int</a:t>
            </a:r>
            <a:r>
              <a:rPr lang="en-US" altLang="zh-CN" dirty="0"/>
              <a:t> n=1,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dirty="0"/>
              <a:t>=EOF)</a:t>
            </a:r>
            <a:br>
              <a:rPr lang="en-US" altLang="zh-CN" dirty="0"/>
            </a:br>
            <a:r>
              <a:rPr lang="en-US" altLang="zh-CN" dirty="0"/>
              <a:t>	    </a:t>
            </a:r>
            <a:r>
              <a:rPr lang="zh-CN" altLang="en-US" dirty="0"/>
              <a:t>丢弃</a:t>
            </a:r>
            <a:r>
              <a:rPr lang="en-US" altLang="zh-CN" dirty="0"/>
              <a:t>n</a:t>
            </a:r>
            <a:r>
              <a:rPr lang="zh-CN" altLang="en-US" dirty="0"/>
              <a:t>个字符，或者直至遇到</a:t>
            </a:r>
            <a:r>
              <a:rPr lang="en-US" altLang="zh-CN" dirty="0" err="1"/>
              <a:t>delim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en-US" altLang="zh-CN" dirty="0"/>
              <a:t>peek()    </a:t>
            </a:r>
            <a:r>
              <a:rPr lang="zh-CN" altLang="en-US" dirty="0"/>
              <a:t>查看下一个字符</a:t>
            </a:r>
            <a:endParaRPr lang="en-US" altLang="zh-CN" dirty="0"/>
          </a:p>
          <a:p>
            <a:pPr lvl="1"/>
            <a:r>
              <a:rPr lang="en-US" altLang="zh-CN" dirty="0" err="1"/>
              <a:t>putback</a:t>
            </a:r>
            <a:r>
              <a:rPr lang="en-US" altLang="zh-CN" dirty="0"/>
              <a:t>(char c)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 err="1"/>
              <a:t>unget</a:t>
            </a:r>
            <a:r>
              <a:rPr lang="en-US" altLang="zh-CN" dirty="0"/>
              <a:t>()   </a:t>
            </a:r>
            <a:r>
              <a:rPr lang="zh-CN" altLang="en-US" dirty="0"/>
              <a:t>返还一个字符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istream</a:t>
            </a:r>
            <a:r>
              <a:rPr lang="zh-CN" altLang="en-US" dirty="0"/>
              <a:t>与</a:t>
            </a:r>
            <a:r>
              <a:rPr lang="en-US" altLang="zh-CN" dirty="0" err="1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2541"/>
            <a:ext cx="8047806" cy="5299173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C++</a:t>
            </a:r>
            <a:r>
              <a:rPr lang="zh-CN" altLang="en-US" dirty="0"/>
              <a:t>使用流输入取代了</a:t>
            </a:r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en-US" altLang="zh-CN" sz="2800" dirty="0" err="1"/>
              <a:t>scanf</a:t>
            </a:r>
            <a:r>
              <a:rPr lang="zh-CN" altLang="en-US" sz="2800" dirty="0"/>
              <a:t>不友好，不同类型要使用不同的标识符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%</a:t>
            </a:r>
            <a:r>
              <a:rPr lang="en-US" altLang="zh-CN" dirty="0" err="1">
                <a:solidFill>
                  <a:srgbClr val="FF0000"/>
                </a:solidFill>
              </a:rPr>
              <a:t>hd</a:t>
            </a:r>
            <a:r>
              <a:rPr lang="en-US" altLang="zh-CN" dirty="0">
                <a:solidFill>
                  <a:srgbClr val="FF0000"/>
                </a:solidFill>
              </a:rPr>
              <a:t> %f 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r>
              <a:rPr lang="en-US" altLang="zh-CN" dirty="0">
                <a:solidFill>
                  <a:srgbClr val="FF0000"/>
                </a:solidFill>
              </a:rPr>
              <a:t> %s</a:t>
            </a:r>
            <a:r>
              <a:rPr lang="en-US" altLang="zh-CN" dirty="0"/>
              <a:t>", &amp;</a:t>
            </a:r>
            <a:r>
              <a:rPr lang="en-US" altLang="zh-CN" dirty="0" err="1"/>
              <a:t>i</a:t>
            </a:r>
            <a:r>
              <a:rPr lang="en-US" altLang="zh-CN" dirty="0"/>
              <a:t>, &amp;s, &amp;f, &amp;d, name);</a:t>
            </a:r>
          </a:p>
          <a:p>
            <a:pPr marL="914400" lvl="2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 &gt;&gt; s &gt;&gt; f &gt;&gt; d &gt;&gt; name;</a:t>
            </a:r>
          </a:p>
          <a:p>
            <a:pPr lvl="1"/>
            <a:r>
              <a:rPr lang="zh-CN" altLang="en-US" sz="2800" dirty="0"/>
              <a:t>安全性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("%d", &amp;a);  </a:t>
            </a:r>
            <a:r>
              <a:rPr lang="en-US" altLang="zh-CN" sz="2400" dirty="0">
                <a:solidFill>
                  <a:schemeClr val="accent1"/>
                </a:solidFill>
              </a:rPr>
              <a:t>//</a:t>
            </a:r>
            <a:r>
              <a:rPr lang="zh-CN" altLang="en-US" sz="2400" dirty="0">
                <a:solidFill>
                  <a:schemeClr val="accent1"/>
                </a:solidFill>
              </a:rPr>
              <a:t>可能写入非法内存</a:t>
            </a:r>
            <a:endParaRPr lang="en-US" altLang="zh-CN" sz="2400" dirty="0"/>
          </a:p>
          <a:p>
            <a:pPr lvl="1"/>
            <a:r>
              <a:rPr lang="zh-CN" altLang="en-US" sz="2800" dirty="0"/>
              <a:t>可拓展性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;</a:t>
            </a:r>
          </a:p>
          <a:p>
            <a:pPr marL="914400" lvl="2" indent="0">
              <a:buNone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obj;</a:t>
            </a:r>
          </a:p>
          <a:p>
            <a:pPr lvl="1"/>
            <a:r>
              <a:rPr lang="zh-CN" altLang="en-US" sz="2800" dirty="0"/>
              <a:t>性能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en-US" altLang="zh-CN" sz="2400" dirty="0" err="1"/>
              <a:t>scanf</a:t>
            </a:r>
            <a:r>
              <a:rPr lang="zh-CN" altLang="en-US" sz="2400" dirty="0"/>
              <a:t>在运行期间需要对格式字符串进行解析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 err="1"/>
              <a:t>istream</a:t>
            </a:r>
            <a:r>
              <a:rPr lang="zh-CN" altLang="en-US" sz="2400" dirty="0"/>
              <a:t>在编译期间已经解析完毕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5356"/>
            <a:ext cx="8047806" cy="4749029"/>
          </a:xfrm>
        </p:spPr>
        <p:txBody>
          <a:bodyPr/>
          <a:lstStyle/>
          <a:p>
            <a:r>
              <a:rPr lang="zh-CN" altLang="en-US" dirty="0"/>
              <a:t>以输入输出流作为例子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是</a:t>
            </a:r>
            <a:r>
              <a:rPr lang="en-US" altLang="zh-CN" dirty="0"/>
              <a:t>iostream</a:t>
            </a:r>
            <a:r>
              <a:rPr lang="zh-CN" altLang="en-US" dirty="0"/>
              <a:t>的子类</a:t>
            </a:r>
            <a:endParaRPr lang="en-US" altLang="zh-CN" dirty="0"/>
          </a:p>
          <a:p>
            <a:r>
              <a:rPr lang="en-US" altLang="zh-CN" dirty="0"/>
              <a:t>iostream</a:t>
            </a:r>
            <a:r>
              <a:rPr lang="zh-CN" altLang="en-US" dirty="0"/>
              <a:t>继承于</a:t>
            </a:r>
            <a:r>
              <a:rPr lang="en-US" altLang="zh-CN" dirty="0" err="1"/>
              <a:t>istream</a:t>
            </a:r>
            <a:r>
              <a:rPr lang="zh-CN" altLang="en-US" dirty="0"/>
              <a:t>和</a:t>
            </a:r>
            <a:r>
              <a:rPr lang="en-US" altLang="zh-CN" dirty="0" err="1"/>
              <a:t>ostream</a:t>
            </a:r>
            <a:endParaRPr lang="en-US" altLang="zh-CN" dirty="0"/>
          </a:p>
          <a:p>
            <a:r>
              <a:rPr lang="en-US" altLang="zh-CN" dirty="0" err="1"/>
              <a:t>stringstream</a:t>
            </a:r>
            <a:r>
              <a:rPr lang="zh-CN" altLang="en-US" dirty="0"/>
              <a:t>实现了输入输出流双方的接口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663597" y="3840748"/>
            <a:ext cx="5051034" cy="2425156"/>
            <a:chOff x="1415252" y="3665711"/>
            <a:chExt cx="4505140" cy="2260816"/>
          </a:xfrm>
        </p:grpSpPr>
        <p:sp>
          <p:nvSpPr>
            <p:cNvPr id="5" name="矩形 4"/>
            <p:cNvSpPr/>
            <p:nvPr/>
          </p:nvSpPr>
          <p:spPr>
            <a:xfrm>
              <a:off x="1419042" y="3665711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istream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15694" y="4563333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15252" y="5494479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ostream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87736" y="4567366"/>
              <a:ext cx="14326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stringstream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8" idx="1"/>
            </p:cNvCxnSpPr>
            <p:nvPr/>
          </p:nvCxnSpPr>
          <p:spPr>
            <a:xfrm>
              <a:off x="2848350" y="4779357"/>
              <a:ext cx="1639386" cy="40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0"/>
              <a:endCxn id="5" idx="2"/>
            </p:cNvCxnSpPr>
            <p:nvPr/>
          </p:nvCxnSpPr>
          <p:spPr>
            <a:xfrm flipV="1">
              <a:off x="2132023" y="4097759"/>
              <a:ext cx="3347" cy="465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2131580" y="4995381"/>
              <a:ext cx="442" cy="4990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97604" y="47109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多重继承！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stringstream</a:t>
            </a:r>
            <a:endParaRPr lang="en-US" altLang="zh-CN" dirty="0"/>
          </a:p>
          <a:p>
            <a:pPr lvl="1"/>
            <a:r>
              <a:rPr lang="zh-CN" altLang="en-US" dirty="0"/>
              <a:t>它在对象内部维护了一个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使用流输出函数可以将数据写入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使用流输入函数可以从</a:t>
            </a:r>
            <a:r>
              <a:rPr lang="en-US" altLang="zh-CN" dirty="0"/>
              <a:t>buffer</a:t>
            </a:r>
            <a:r>
              <a:rPr lang="zh-CN" altLang="en-US" dirty="0"/>
              <a:t>中读出数据</a:t>
            </a:r>
            <a:endParaRPr lang="en-US" altLang="zh-CN" dirty="0"/>
          </a:p>
          <a:p>
            <a:r>
              <a:rPr lang="zh-CN" altLang="en-US" dirty="0"/>
              <a:t>一般用于程序内部的字符串操作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; //</a:t>
            </a:r>
            <a:r>
              <a:rPr lang="zh-CN" altLang="en-US" dirty="0"/>
              <a:t>空字符串流</a:t>
            </a:r>
            <a:endParaRPr lang="en-US" altLang="zh-CN" dirty="0"/>
          </a:p>
          <a:p>
            <a:pPr lvl="1"/>
            <a:r>
              <a:rPr lang="en-US" altLang="zh-CN" dirty="0" err="1"/>
              <a:t>stringstream</a:t>
            </a:r>
            <a:r>
              <a:rPr lang="en-US" altLang="zh-CN" dirty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 //</a:t>
            </a:r>
            <a:r>
              <a:rPr lang="zh-CN" altLang="en-US" dirty="0"/>
              <a:t>以字符串初始化流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157192"/>
            <a:ext cx="8047806" cy="2308323"/>
          </a:xfrm>
        </p:spPr>
        <p:txBody>
          <a:bodyPr/>
          <a:lstStyle/>
          <a:p>
            <a:r>
              <a:rPr lang="zh-CN" altLang="en-US" dirty="0"/>
              <a:t>可以连接字符串</a:t>
            </a:r>
            <a:endParaRPr lang="en-US" altLang="zh-CN" dirty="0"/>
          </a:p>
          <a:p>
            <a:r>
              <a:rPr lang="zh-CN" altLang="en-US" dirty="0"/>
              <a:t>可以将字符串转换为其他类型的数据</a:t>
            </a:r>
            <a:endParaRPr lang="en-US" altLang="zh-CN" dirty="0"/>
          </a:p>
          <a:p>
            <a:r>
              <a:rPr lang="zh-CN" altLang="en-US" dirty="0"/>
              <a:t>配合流操作算子，可以达到格式化输出效果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38952" y="1268760"/>
            <a:ext cx="7246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dirty="0">
                <a:latin typeface="Consolas" panose="020B0609020204030204" pitchFamily="49" charset="0"/>
              </a:rPr>
              <a:t> ss;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"10";</a:t>
            </a: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ss</a:t>
            </a:r>
            <a:r>
              <a:rPr lang="en-US" altLang="zh-CN" sz="2000" dirty="0">
                <a:latin typeface="Consolas" panose="020B0609020204030204" pitchFamily="49" charset="0"/>
              </a:rPr>
              <a:t> &lt;&lt; "0 200";</a:t>
            </a:r>
          </a:p>
          <a:p>
            <a:pPr lvl="1"/>
            <a:endParaRPr lang="zh-CN" alt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b;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ss &gt;&gt; a &gt;&gt; b;		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//a=100 b=200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0251"/>
            <a:ext cx="8047806" cy="4749029"/>
          </a:xfrm>
        </p:spPr>
        <p:txBody>
          <a:bodyPr/>
          <a:lstStyle/>
          <a:p>
            <a:r>
              <a:rPr lang="en-US" altLang="zh-CN" dirty="0" err="1"/>
              <a:t>ss.str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返回一个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内容为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buffer</a:t>
            </a:r>
            <a:r>
              <a:rPr lang="zh-CN" altLang="en-US" dirty="0"/>
              <a:t>内容并不是未读取的内容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2966169"/>
            <a:ext cx="64807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</a:t>
            </a:r>
            <a:r>
              <a:rPr lang="en-US" altLang="zh-CN" b="1" dirty="0" err="1">
                <a:latin typeface="Consolas" panose="020B0609020204030204" pitchFamily="49" charset="0"/>
              </a:rPr>
              <a:t>sstream</a:t>
            </a:r>
            <a:r>
              <a:rPr lang="en-US" altLang="zh-CN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a;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ss</a:t>
            </a:r>
            <a:r>
              <a:rPr lang="en-US" altLang="zh-CN" b="1" dirty="0">
                <a:latin typeface="Consolas" panose="020B0609020204030204" pitchFamily="49" charset="0"/>
              </a:rPr>
              <a:t> &gt;&gt; a;					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</a:t>
            </a:r>
            <a:r>
              <a:rPr lang="en-US" altLang="zh-CN" b="1" dirty="0" err="1">
                <a:latin typeface="Consolas" panose="020B0609020204030204" pitchFamily="49" charset="0"/>
              </a:rPr>
              <a:t>ss.str</a:t>
            </a:r>
            <a:r>
              <a:rPr lang="en-US" altLang="zh-CN" b="1" dirty="0">
                <a:latin typeface="Consolas" panose="020B0609020204030204" pitchFamily="49" charset="0"/>
              </a:rPr>
              <a:t>() &lt;&lt; 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"100 200"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95536" y="1412776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"100 200";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 //"100 200"</a:t>
            </a:r>
          </a:p>
          <a:p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en-US" altLang="zh-CN" sz="2000" b="1" dirty="0">
                <a:latin typeface="Consolas" panose="020B0609020204030204" pitchFamily="49" charset="0"/>
              </a:rPr>
              <a:t> &gt;&gt; a; 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a = 100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//"100 200"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ss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&gt;&gt;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b;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b = 200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 err="1"/>
              <a:t>stringstream</a:t>
            </a:r>
            <a:r>
              <a:rPr lang="zh-CN" altLang="en-US" dirty="0"/>
              <a:t>的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160568" y="1282135"/>
            <a:ext cx="2683000" cy="2000089"/>
            <a:chOff x="5160568" y="1282135"/>
            <a:chExt cx="2683000" cy="2000089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3" name="直接箭头连接符 22"/>
            <p:cNvCxnSpPr>
              <a:endCxn id="15" idx="0"/>
            </p:cNvCxnSpPr>
            <p:nvPr/>
          </p:nvCxnSpPr>
          <p:spPr>
            <a:xfrm>
              <a:off x="5517254" y="165646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160568" y="128213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27" name="直接箭头连接符 26"/>
            <p:cNvCxnSpPr>
              <a:endCxn id="15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7161" y="2663340"/>
            <a:ext cx="2766163" cy="2013659"/>
            <a:chOff x="5256253" y="1268565"/>
            <a:chExt cx="2766163" cy="2013659"/>
          </a:xfrm>
        </p:grpSpPr>
        <p:grpSp>
          <p:nvGrpSpPr>
            <p:cNvPr id="31" name="组合 30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34" name="直接箭头连接符 33"/>
            <p:cNvCxnSpPr>
              <a:endCxn id="36" idx="2"/>
            </p:cNvCxnSpPr>
            <p:nvPr/>
          </p:nvCxnSpPr>
          <p:spPr>
            <a:xfrm flipV="1">
              <a:off x="5517254" y="2458742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256253" y="2882114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31731" y="4211464"/>
            <a:ext cx="2685045" cy="2021184"/>
            <a:chOff x="5337371" y="1268565"/>
            <a:chExt cx="2685045" cy="2021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337371" y="2097601"/>
              <a:ext cx="2506197" cy="361141"/>
              <a:chOff x="1771758" y="2779827"/>
              <a:chExt cx="2506197" cy="36114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7175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13179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8376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843808" y="2780928"/>
                <a:ext cx="360040" cy="360040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03848" y="2780928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594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17915" y="2779827"/>
                <a:ext cx="360040" cy="36004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>
              <a:off x="7662239" y="1642896"/>
              <a:ext cx="137" cy="44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305553" y="1268565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head</a:t>
              </a:r>
              <a:endParaRPr lang="zh-CN" altLang="en-US" sz="2000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944895" y="2466267"/>
              <a:ext cx="137" cy="459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683894" y="2889639"/>
              <a:ext cx="522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tail</a:t>
              </a:r>
              <a:endParaRPr lang="zh-CN" altLang="en-US" sz="2000" b="1" dirty="0"/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B05959-C8DB-42EA-B5B5-096BD66B4C72}"/>
              </a:ext>
            </a:extLst>
          </p:cNvPr>
          <p:cNvCxnSpPr/>
          <p:nvPr/>
        </p:nvCxnSpPr>
        <p:spPr>
          <a:xfrm>
            <a:off x="4572000" y="3282224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F85787-56CA-4398-8189-2B7345155815}"/>
              </a:ext>
            </a:extLst>
          </p:cNvPr>
          <p:cNvCxnSpPr/>
          <p:nvPr/>
        </p:nvCxnSpPr>
        <p:spPr>
          <a:xfrm>
            <a:off x="4584840" y="4882203"/>
            <a:ext cx="588568" cy="36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F014B6-D982-4737-A4C4-BD7196E4303A}"/>
              </a:ext>
            </a:extLst>
          </p:cNvPr>
          <p:cNvSpPr txBox="1"/>
          <p:nvPr/>
        </p:nvSpPr>
        <p:spPr>
          <a:xfrm>
            <a:off x="3633912" y="6181645"/>
            <a:ext cx="4994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head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tail</a:t>
            </a:r>
            <a:r>
              <a:rPr lang="zh-CN" altLang="en-US" sz="2800" b="1" dirty="0"/>
              <a:t>间代表未读取的部分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如何实现字符串与整数的互相转换？</a:t>
            </a:r>
            <a:endParaRPr lang="en-US" altLang="zh-CN" dirty="0"/>
          </a:p>
          <a:p>
            <a:pPr lvl="1"/>
            <a:r>
              <a:rPr lang="en-US" altLang="zh-CN" dirty="0" err="1"/>
              <a:t>to_string</a:t>
            </a:r>
            <a:r>
              <a:rPr lang="en-US" altLang="zh-CN" dirty="0"/>
              <a:t> </a:t>
            </a:r>
            <a:r>
              <a:rPr lang="zh-CN" altLang="en-US" dirty="0"/>
              <a:t>转换为字符串</a:t>
            </a:r>
            <a:endParaRPr lang="en-US" altLang="zh-CN" dirty="0"/>
          </a:p>
          <a:p>
            <a:pPr lvl="1"/>
            <a:r>
              <a:rPr lang="en-US" altLang="zh-CN" dirty="0" err="1"/>
              <a:t>stoi</a:t>
            </a:r>
            <a:r>
              <a:rPr lang="en-US" altLang="zh-CN" dirty="0"/>
              <a:t>	   </a:t>
            </a:r>
            <a:r>
              <a:rPr lang="zh-CN" altLang="en-US" dirty="0"/>
              <a:t>转换为整数</a:t>
            </a:r>
            <a:endParaRPr lang="en-US" altLang="zh-CN" dirty="0"/>
          </a:p>
          <a:p>
            <a:r>
              <a:rPr lang="zh-CN" altLang="en-US" dirty="0"/>
              <a:t>其他类型呢？可以使用一个函数实现吗？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87877" y="3356992"/>
            <a:ext cx="51603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sstream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x = convert&lt;string&gt;(123);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 = convert&lt;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&gt;("456");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x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y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3200" b="1" dirty="0">
              <a:latin typeface="Consolas" panose="020B06090202040302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实现一个类型转换函数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1600" y="1709958"/>
            <a:ext cx="72955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template&lt;class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, class 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convert(</a:t>
            </a:r>
            <a:r>
              <a:rPr lang="en-US" altLang="zh-CN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intype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static </a:t>
            </a:r>
            <a:r>
              <a:rPr lang="en-US" altLang="zh-CN" sz="2400" b="1" dirty="0" err="1">
                <a:latin typeface="Consolas" panose="020B0609020204030204" pitchFamily="49" charset="0"/>
              </a:rPr>
              <a:t>stringstream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						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使用静态变量避免重复初始化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latin typeface="Consolas" panose="020B0609020204030204" pitchFamily="49" charset="0"/>
              </a:rPr>
              <a:t>("");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清空缓冲区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ss.clear</a:t>
            </a:r>
            <a:r>
              <a:rPr lang="en-US" altLang="zh-CN" sz="2400" b="1" dirty="0">
                <a:latin typeface="Consolas" panose="020B0609020204030204" pitchFamily="49" charset="0"/>
              </a:rPr>
              <a:t>(); 	</a:t>
            </a:r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清空状态位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（不是清空内容）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outtype</a:t>
            </a:r>
            <a:r>
              <a:rPr lang="en-US" altLang="zh-CN" sz="2400" b="1" dirty="0">
                <a:latin typeface="Consolas" panose="020B0609020204030204" pitchFamily="49" charset="0"/>
              </a:rPr>
              <a:t>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ss</a:t>
            </a:r>
            <a:r>
              <a:rPr lang="en-US" altLang="zh-CN" sz="2400" b="1" dirty="0">
                <a:latin typeface="Consolas" panose="020B0609020204030204" pitchFamily="49" charset="0"/>
              </a:rPr>
              <a:t> &gt;&gt;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19" y="6023029"/>
            <a:ext cx="640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0A2FF"/>
                </a:solidFill>
                <a:latin typeface="Helvetica Neue" charset="0"/>
                <a:hlinkClick r:id="rId3"/>
              </a:rPr>
              <a:t>关于状态位：状态位记录流的状态，例如是否读入了非法字符</a:t>
            </a:r>
            <a:r>
              <a:rPr lang="en-US" altLang="zh-CN" b="1" dirty="0">
                <a:solidFill>
                  <a:srgbClr val="00A2FF"/>
                </a:solidFill>
                <a:latin typeface="Helvetica Neue" charset="0"/>
                <a:hlinkClick r:id="rId3"/>
              </a:rPr>
              <a:t>http://www.cplusplus.com/reference/ios/ios/setstate/</a:t>
            </a:r>
            <a:endParaRPr lang="en-US" altLang="zh-CN" b="1" dirty="0">
              <a:solidFill>
                <a:srgbClr val="00A2FF"/>
              </a:solidFill>
              <a:effectLst/>
              <a:latin typeface="Helvetica Neue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 错误 的是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5984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scanf有可能写入非法内存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4556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是继承自iostream的子类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31292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stringstream既可以作为输入流，也可以作为输出流</a:t>
            </a: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170170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ifstream是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iostream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的子类，能同时从文件中读入数据和写出数据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6625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198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37705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23430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D1A26F-580A-4FAA-9806-60D73C78CBA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368441-BAEB-4669-A2F8-9E5439B6414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86A449-AAFE-49DC-9022-26D7E38D9C0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522759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 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的子类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只能读入，不能写出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3F0E2F-DC2A-4B8E-87CD-1539B3E8EBA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8500DB24-FC7E-4093-BDFC-F4535F8BCE2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08BFA729-DFBA-4666-9172-9AC6F45D99C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1B25234D-97D9-4CE8-8270-2C42AD425A3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6" name="RemarkBack">
            <a:extLst>
              <a:ext uri="{FF2B5EF4-FFF2-40B4-BE49-F238E27FC236}">
                <a16:creationId xmlns:a16="http://schemas.microsoft.com/office/drawing/2014/main" id="{5A73C182-C797-4D47-A412-29672FA637F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9B09A9C-F8E9-4A84-8045-2F4FB2162DC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BE83AD65-7110-4763-88BA-E9F1DBFE3B8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</a:p>
          </p:txBody>
        </p:sp>
      </p:grpSp>
      <p:pic>
        <p:nvPicPr>
          <p:cNvPr id="5" name="图片 4" descr="tmpB6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字符串处理与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正则表达式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37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用户名注册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6" y="1442195"/>
            <a:ext cx="8047806" cy="4968552"/>
          </a:xfrm>
        </p:spPr>
        <p:txBody>
          <a:bodyPr/>
          <a:lstStyle/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只能包含小写字母、数字、下划线，并且限制用户名长度在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合法例子： </a:t>
            </a:r>
            <a:r>
              <a:rPr lang="en-US" altLang="zh-CN" dirty="0"/>
              <a:t>john_123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非法例子： </a:t>
            </a:r>
            <a:r>
              <a:rPr lang="en-US" altLang="zh-CN" dirty="0"/>
              <a:t>John_123 / jo / @john</a:t>
            </a:r>
          </a:p>
          <a:p>
            <a:pPr lvl="1"/>
            <a:r>
              <a:rPr lang="zh-CN" altLang="en-US" dirty="0"/>
              <a:t>如何处理？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4374" y="3901100"/>
            <a:ext cx="7991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bool check(string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&lt; 3 || </a:t>
            </a:r>
            <a:r>
              <a:rPr lang="en-US" altLang="zh-CN" b="1" dirty="0" err="1">
                <a:latin typeface="Consolas" panose="020B0609020204030204" pitchFamily="49" charset="0"/>
              </a:rPr>
              <a:t>name.length</a:t>
            </a:r>
            <a:r>
              <a:rPr lang="en-US" altLang="zh-CN" b="1" dirty="0">
                <a:latin typeface="Consolas" panose="020B0609020204030204" pitchFamily="49" charset="0"/>
              </a:rPr>
              <a:t>() &gt; 15)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for(char c: name){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if(!((c &gt;= 'a' &amp;&amp; c &lt;= 'z') ||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小写字母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(c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&gt;= '0' &amp;&amp; c &lt;= '9') || 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数字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c == '_'))  return false;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true;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7530" y="587477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太过复杂，不易修改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968552"/>
          </a:xfrm>
        </p:spPr>
        <p:txBody>
          <a:bodyPr/>
          <a:lstStyle/>
          <a:p>
            <a:r>
              <a:rPr lang="zh-CN" altLang="en-US" dirty="0"/>
              <a:t>正则表达式：由字母和符号组成的特殊文本，搜索文本时定义的一种规则</a:t>
            </a:r>
            <a:endParaRPr lang="en-US" altLang="zh-CN" dirty="0"/>
          </a:p>
          <a:p>
            <a:r>
              <a:rPr lang="zh-CN" altLang="en-US" dirty="0"/>
              <a:t>场景：用户名注册</a:t>
            </a:r>
            <a:endParaRPr lang="en-US" altLang="zh-CN" dirty="0"/>
          </a:p>
          <a:p>
            <a:pPr lvl="1"/>
            <a:r>
              <a:rPr lang="zh-CN" altLang="en-US" dirty="0"/>
              <a:t>只能包含小写字母、数字和下划线，并且限制用户名长度在</a:t>
            </a:r>
            <a:r>
              <a:rPr lang="en-US" altLang="zh-CN" dirty="0"/>
              <a:t>3~15</a:t>
            </a:r>
            <a:r>
              <a:rPr lang="zh-CN" altLang="en-US" dirty="0"/>
              <a:t>个字符之间</a:t>
            </a:r>
            <a:endParaRPr lang="en-US" altLang="zh-CN" dirty="0"/>
          </a:p>
          <a:p>
            <a:pPr lvl="1"/>
            <a:r>
              <a:rPr lang="zh-CN" altLang="en-US" dirty="0"/>
              <a:t>使用正则表达式表示规则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2636823" y="4231389"/>
            <a:ext cx="3548142" cy="2332960"/>
            <a:chOff x="2267744" y="4270163"/>
            <a:chExt cx="3548142" cy="2332960"/>
          </a:xfrm>
        </p:grpSpPr>
        <p:sp>
          <p:nvSpPr>
            <p:cNvPr id="5" name="文本框 4"/>
            <p:cNvSpPr txBox="1"/>
            <p:nvPr/>
          </p:nvSpPr>
          <p:spPr>
            <a:xfrm>
              <a:off x="2689617" y="5100219"/>
              <a:ext cx="2755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^[a-z0-9_]{3,15}$</a:t>
              </a:r>
              <a:endParaRPr kumimoji="1" lang="zh-CN" altLang="en-US" sz="2800" b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7744" y="427016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开始标记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85995" y="6203013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字母、数字、下划线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60133" y="439914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/>
                <a:t>3~15</a:t>
              </a:r>
              <a:r>
                <a:rPr kumimoji="1" lang="zh-CN" altLang="en-US" sz="2000" b="1" dirty="0"/>
                <a:t>个字符长度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05298" y="57748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/>
                <a:t>结束标记</a:t>
              </a:r>
            </a:p>
          </p:txBody>
        </p:sp>
        <p:cxnSp>
          <p:nvCxnSpPr>
            <p:cNvPr id="8" name="直线箭头连接符 7"/>
            <p:cNvCxnSpPr>
              <a:stCxn id="6" idx="2"/>
            </p:cNvCxnSpPr>
            <p:nvPr/>
          </p:nvCxnSpPr>
          <p:spPr>
            <a:xfrm>
              <a:off x="2873038" y="4670273"/>
              <a:ext cx="0" cy="342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4" idx="2"/>
            </p:cNvCxnSpPr>
            <p:nvPr/>
          </p:nvCxnSpPr>
          <p:spPr>
            <a:xfrm>
              <a:off x="4652553" y="4799254"/>
              <a:ext cx="0" cy="300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cxnSpLocks/>
              <a:stCxn id="13" idx="0"/>
            </p:cNvCxnSpPr>
            <p:nvPr/>
          </p:nvCxnSpPr>
          <p:spPr>
            <a:xfrm flipV="1">
              <a:off x="3532490" y="5651465"/>
              <a:ext cx="0" cy="551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7" idx="0"/>
            </p:cNvCxnSpPr>
            <p:nvPr/>
          </p:nvCxnSpPr>
          <p:spPr>
            <a:xfrm flipV="1">
              <a:off x="5210592" y="5569473"/>
              <a:ext cx="0" cy="2053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字符串类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6" y="1442611"/>
            <a:ext cx="8047806" cy="4749029"/>
          </a:xfrm>
        </p:spPr>
        <p:txBody>
          <a:bodyPr/>
          <a:lstStyle/>
          <a:p>
            <a:r>
              <a:rPr lang="zh-CN" altLang="en-US" dirty="0"/>
              <a:t>正则表达式的三种模式</a:t>
            </a:r>
            <a:endParaRPr lang="en-US" altLang="zh-CN" dirty="0"/>
          </a:p>
          <a:p>
            <a:pPr lvl="1"/>
            <a:r>
              <a:rPr lang="zh-CN" altLang="en-US" dirty="0"/>
              <a:t>匹配：判断整个字符串是否满足条件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/>
              <a:t>^[a-z0-9_]{3,15}$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能与</a:t>
            </a:r>
            <a:r>
              <a:rPr lang="en-US" altLang="zh-CN" sz="2000" dirty="0"/>
              <a:t>john_123</a:t>
            </a:r>
            <a:r>
              <a:rPr lang="zh-CN" altLang="en-US" sz="2000" dirty="0"/>
              <a:t>匹配，不能与</a:t>
            </a:r>
            <a:r>
              <a:rPr lang="en-US" altLang="zh-CN" sz="2000" dirty="0"/>
              <a:t>Jo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endParaRPr lang="en-US" altLang="zh-CN" sz="1100" dirty="0"/>
          </a:p>
          <a:p>
            <a:pPr lvl="1"/>
            <a:r>
              <a:rPr lang="zh-CN" altLang="en-US" dirty="0"/>
              <a:t>搜索：符合正则表达式的子串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在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找出所有数字串 </a:t>
            </a:r>
            <a:r>
              <a:rPr lang="en-US" altLang="zh-CN" sz="2000" b="1" dirty="0"/>
              <a:t>[0-9]+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搜索结果 </a:t>
            </a:r>
            <a:r>
              <a:rPr lang="en-US" altLang="zh-CN" sz="2000" dirty="0"/>
              <a:t>123,</a:t>
            </a:r>
            <a:r>
              <a:rPr lang="zh-CN" altLang="en-US" sz="2000" dirty="0"/>
              <a:t> </a:t>
            </a:r>
            <a:r>
              <a:rPr lang="en-US" altLang="zh-CN" sz="2000" dirty="0"/>
              <a:t>456</a:t>
            </a:r>
          </a:p>
          <a:p>
            <a:pPr marL="457200" lvl="1" indent="0">
              <a:buNone/>
            </a:pPr>
            <a:endParaRPr lang="en-US" altLang="zh-CN" sz="1050" dirty="0"/>
          </a:p>
          <a:p>
            <a:pPr lvl="1"/>
            <a:r>
              <a:rPr lang="zh-CN" altLang="en-US" dirty="0"/>
              <a:t>替换：按规则替换字符串的子串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给定</a:t>
            </a:r>
            <a:r>
              <a:rPr lang="en-US" altLang="zh-CN" sz="2000" dirty="0"/>
              <a:t>"q123e456w"</a:t>
            </a:r>
            <a:r>
              <a:rPr lang="zh-CN" altLang="en-US" sz="2000" dirty="0"/>
              <a:t>将所有数字串替换为</a:t>
            </a:r>
            <a:r>
              <a:rPr lang="en-US" altLang="zh-CN" sz="2000" dirty="0"/>
              <a:t>(number)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替换结果 </a:t>
            </a:r>
            <a:r>
              <a:rPr lang="en-US" altLang="zh-CN" sz="2000" dirty="0"/>
              <a:t>q(123)e(456)w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684303" y="600769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如何编写正则表达式？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3897"/>
            <a:ext cx="8047806" cy="4968552"/>
          </a:xfrm>
        </p:spPr>
        <p:txBody>
          <a:bodyPr/>
          <a:lstStyle/>
          <a:p>
            <a:r>
              <a:rPr lang="zh-CN" altLang="en-US" dirty="0"/>
              <a:t>字符代表其本身</a:t>
            </a:r>
            <a:endParaRPr lang="en-US" altLang="zh-CN" dirty="0"/>
          </a:p>
          <a:p>
            <a:pPr lvl="1"/>
            <a:r>
              <a:rPr lang="zh-CN" altLang="en-US" dirty="0"/>
              <a:t>如：使用</a:t>
            </a:r>
            <a:r>
              <a:rPr lang="en-US" altLang="zh-CN" dirty="0"/>
              <a:t>the</a:t>
            </a:r>
            <a:r>
              <a:rPr lang="zh-CN" altLang="en-US" dirty="0"/>
              <a:t>进行搜索，可以找到句中所有的</a:t>
            </a:r>
            <a:r>
              <a:rPr lang="en-US" altLang="zh-CN" dirty="0"/>
              <a:t>"the"</a:t>
            </a:r>
          </a:p>
          <a:p>
            <a:pPr marL="457200" lvl="1" indent="0">
              <a:buNone/>
            </a:pPr>
            <a:r>
              <a:rPr lang="en-GB" altLang="zh-CN" dirty="0"/>
              <a:t>	The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匹配的单个字符在某个范围中</a:t>
            </a:r>
            <a:endParaRPr lang="en-US" altLang="zh-CN" dirty="0"/>
          </a:p>
          <a:p>
            <a:pPr lvl="1"/>
            <a:r>
              <a:rPr lang="en-US" altLang="zh-CN" dirty="0"/>
              <a:t>[a-z]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小写字母</a:t>
            </a:r>
            <a:endParaRPr lang="en-US" altLang="zh-CN" dirty="0"/>
          </a:p>
          <a:p>
            <a:pPr lvl="1"/>
            <a:r>
              <a:rPr lang="en-US" altLang="zh-CN" dirty="0"/>
              <a:t>[0-9] </a:t>
            </a:r>
            <a:r>
              <a:rPr lang="zh-CN" altLang="en-US" dirty="0"/>
              <a:t>匹配所有</a:t>
            </a:r>
            <a:r>
              <a:rPr lang="zh-CN" altLang="en-US" dirty="0">
                <a:solidFill>
                  <a:srgbClr val="FF0000"/>
                </a:solidFill>
              </a:rPr>
              <a:t>单个</a:t>
            </a:r>
            <a:r>
              <a:rPr lang="zh-CN" altLang="en-US" dirty="0"/>
              <a:t>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93" y="1442195"/>
            <a:ext cx="8377014" cy="4968552"/>
          </a:xfrm>
        </p:spPr>
        <p:txBody>
          <a:bodyPr/>
          <a:lstStyle/>
          <a:p>
            <a:r>
              <a:rPr lang="zh-CN" altLang="en-US" dirty="0"/>
              <a:t>连用</a:t>
            </a:r>
            <a:endParaRPr lang="en-US" altLang="zh-CN" dirty="0"/>
          </a:p>
          <a:p>
            <a:pPr lvl="1"/>
            <a:r>
              <a:rPr lang="en-US" altLang="zh-CN" dirty="0"/>
              <a:t>[a-z][0-9] </a:t>
            </a:r>
            <a:r>
              <a:rPr lang="zh-CN" altLang="en-US" dirty="0"/>
              <a:t>匹配所有字母</a:t>
            </a:r>
            <a:r>
              <a:rPr lang="en-US" altLang="zh-CN" dirty="0"/>
              <a:t>+</a:t>
            </a:r>
            <a:r>
              <a:rPr lang="zh-CN" altLang="en-US" dirty="0"/>
              <a:t>数字的组合，比如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b9</a:t>
            </a:r>
          </a:p>
          <a:p>
            <a:pPr lvl="1"/>
            <a:r>
              <a:rPr lang="en-US" altLang="zh-CN" dirty="0"/>
              <a:t>[Tt]he:</a:t>
            </a:r>
            <a:r>
              <a:rPr lang="zh-CN" altLang="en-US" dirty="0"/>
              <a:t> </a:t>
            </a:r>
            <a:r>
              <a:rPr lang="en-GB" altLang="zh-CN" b="1" dirty="0">
                <a:solidFill>
                  <a:srgbClr val="0070C0"/>
                </a:solidFill>
              </a:rPr>
              <a:t>The</a:t>
            </a:r>
            <a:r>
              <a:rPr lang="en-GB" altLang="zh-CN" dirty="0"/>
              <a:t> car</a:t>
            </a:r>
            <a:r>
              <a:rPr lang="zh-CN" altLang="en-US" dirty="0"/>
              <a:t> </a:t>
            </a:r>
            <a:r>
              <a:rPr lang="en-US" altLang="zh-CN" dirty="0"/>
              <a:t>parked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zh-CN" altLang="en-US" dirty="0"/>
              <a:t> </a:t>
            </a:r>
            <a:r>
              <a:rPr lang="en-US" altLang="zh-CN" dirty="0"/>
              <a:t>garage.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 </a:t>
            </a:r>
            <a:r>
              <a:rPr lang="zh-CN" altLang="en-US" dirty="0"/>
              <a:t>等价</a:t>
            </a:r>
            <a:r>
              <a:rPr lang="en-US" altLang="zh-CN" dirty="0"/>
              <a:t>[0-9]</a:t>
            </a:r>
            <a:r>
              <a:rPr lang="zh-CN" altLang="en-US" dirty="0"/>
              <a:t>，匹配所有单个数字</a:t>
            </a:r>
            <a:endParaRPr lang="en-GB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匹配字母、数字、下划线，等价</a:t>
            </a:r>
            <a:r>
              <a:rPr lang="en-US" altLang="zh-CN" dirty="0"/>
              <a:t>[a-zA-Z0-9_]</a:t>
            </a:r>
          </a:p>
          <a:p>
            <a:pPr lvl="1"/>
            <a:r>
              <a:rPr lang="en-US" altLang="zh-CN" dirty="0"/>
              <a:t>.</a:t>
            </a:r>
            <a:r>
              <a:rPr lang="zh-CN" altLang="en-US" dirty="0"/>
              <a:t>匹配除换行以外任意字符</a:t>
            </a:r>
            <a:endParaRPr lang="en-US" altLang="zh-CN" dirty="0"/>
          </a:p>
          <a:p>
            <a:pPr lvl="2"/>
            <a:r>
              <a:rPr lang="en-US" altLang="zh-CN" dirty="0"/>
              <a:t>.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\.</a:t>
            </a:r>
            <a:r>
              <a:rPr lang="zh-CN" altLang="en-US" dirty="0"/>
              <a:t>可表示匹配句号</a:t>
            </a:r>
            <a:endParaRPr lang="en-US" altLang="zh-CN" dirty="0"/>
          </a:p>
          <a:p>
            <a:pPr lvl="2"/>
            <a:r>
              <a:rPr lang="en-US" altLang="zh-CN" dirty="0" err="1"/>
              <a:t>ge</a:t>
            </a:r>
            <a:r>
              <a:rPr lang="en-US" altLang="zh-CN" dirty="0"/>
              <a:t>\.:</a:t>
            </a:r>
            <a:r>
              <a:rPr lang="zh-CN" altLang="en-US" dirty="0"/>
              <a:t> </a:t>
            </a:r>
            <a:r>
              <a:rPr lang="en-US" altLang="zh-CN" dirty="0"/>
              <a:t>The car parked in the gara</a:t>
            </a:r>
            <a:r>
              <a:rPr lang="en-US" altLang="zh-CN" b="1" dirty="0">
                <a:solidFill>
                  <a:srgbClr val="0070C0"/>
                </a:solidFill>
              </a:rPr>
              <a:t>ge.</a:t>
            </a:r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D922-E5F4-8945-B736-81DECE42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315416"/>
            <a:ext cx="7886700" cy="1325563"/>
          </a:xfrm>
        </p:spPr>
        <p:txBody>
          <a:bodyPr/>
          <a:lstStyle/>
          <a:p>
            <a:r>
              <a:rPr lang="zh-CN" altLang="en-US" dirty="0"/>
              <a:t>字符簇（自学）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C825A-8D5E-514A-9D5E-01B2939E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9" y="620688"/>
            <a:ext cx="9045041" cy="4749029"/>
          </a:xfrm>
        </p:spPr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en-US" altLang="zh-CN" dirty="0"/>
              <a:t>\n</a:t>
            </a:r>
            <a:r>
              <a:rPr lang="zh-CN" altLang="en-US" dirty="0"/>
              <a:t>表示换行、</a:t>
            </a:r>
            <a:r>
              <a:rPr lang="en-US" altLang="zh-CN" dirty="0"/>
              <a:t>\t</a:t>
            </a:r>
            <a:r>
              <a:rPr lang="zh-CN" altLang="en-US" dirty="0"/>
              <a:t>表示制表符</a:t>
            </a:r>
            <a:endParaRPr lang="en-US" altLang="zh-CN" dirty="0"/>
          </a:p>
          <a:p>
            <a:r>
              <a:rPr lang="zh-CN" altLang="en-US" dirty="0"/>
              <a:t>范围取反</a:t>
            </a:r>
            <a:endParaRPr lang="en-US" altLang="zh-CN" dirty="0"/>
          </a:p>
          <a:p>
            <a:pPr lvl="1"/>
            <a:r>
              <a:rPr lang="en-US" altLang="zh-CN" dirty="0"/>
              <a:t>[^a-z]:</a:t>
            </a:r>
            <a:r>
              <a:rPr lang="zh-CN" altLang="en-US" dirty="0"/>
              <a:t> 匹配所有非小写字母的单个字符</a:t>
            </a:r>
            <a:endParaRPr lang="en-US" altLang="zh-CN" dirty="0"/>
          </a:p>
          <a:p>
            <a:pPr lvl="1"/>
            <a:r>
              <a:rPr lang="en-US" altLang="zh-CN" dirty="0"/>
              <a:t>[^c]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car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pPr lvl="1"/>
            <a:r>
              <a:rPr lang="en-US" altLang="zh-CN" dirty="0"/>
              <a:t>^[^0-9][0-9]$:</a:t>
            </a:r>
            <a:r>
              <a:rPr lang="zh-CN" altLang="en-US" dirty="0"/>
              <a:t> 匹配长度为</a:t>
            </a:r>
            <a:r>
              <a:rPr lang="en-US" altLang="zh-CN" dirty="0"/>
              <a:t>2</a:t>
            </a:r>
            <a:r>
              <a:rPr lang="zh-CN" altLang="en-US" dirty="0"/>
              <a:t>的内容，且第一个不为数字，第二个为数字</a:t>
            </a:r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\D</a:t>
            </a:r>
            <a:r>
              <a:rPr lang="zh-CN" altLang="en-US" dirty="0"/>
              <a:t> 等价</a:t>
            </a:r>
            <a:r>
              <a:rPr lang="en-US" altLang="zh-CN" dirty="0"/>
              <a:t>[^0-9]</a:t>
            </a:r>
            <a:r>
              <a:rPr lang="zh-CN" altLang="en-US" dirty="0"/>
              <a:t>，匹配所有单个非数字</a:t>
            </a:r>
            <a:endParaRPr lang="en-US" altLang="zh-CN" dirty="0"/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匹配所有空白字符，如</a:t>
            </a:r>
            <a:r>
              <a:rPr lang="en-US" altLang="zh-CN" dirty="0"/>
              <a:t>\t,\n</a:t>
            </a:r>
          </a:p>
          <a:p>
            <a:pPr lvl="1"/>
            <a:r>
              <a:rPr lang="en-US" altLang="zh-CN" dirty="0"/>
              <a:t>\S </a:t>
            </a:r>
            <a:r>
              <a:rPr lang="zh-CN" altLang="en-US" dirty="0"/>
              <a:t>匹配所有非空白字符</a:t>
            </a:r>
            <a:endParaRPr lang="en-US" altLang="zh-CN" dirty="0"/>
          </a:p>
          <a:p>
            <a:pPr lvl="1"/>
            <a:r>
              <a:rPr lang="en-US" altLang="zh-CN" dirty="0"/>
              <a:t>\W </a:t>
            </a:r>
            <a:r>
              <a:rPr lang="zh-CN" altLang="en-US" dirty="0"/>
              <a:t>匹配非字母、数字、下划线，等价</a:t>
            </a:r>
            <a:r>
              <a:rPr lang="en-US" altLang="zh-CN" dirty="0"/>
              <a:t>[^a-zA-Z0-9_]</a:t>
            </a:r>
          </a:p>
          <a:p>
            <a:pPr lvl="1"/>
            <a:r>
              <a:rPr lang="en-US" altLang="zh-CN" dirty="0"/>
              <a:t>^</a:t>
            </a:r>
            <a:r>
              <a:rPr lang="zh-CN" altLang="en-US" dirty="0"/>
              <a:t>代表字符串开头，</a:t>
            </a:r>
            <a:r>
              <a:rPr lang="en-US" altLang="zh-CN" dirty="0"/>
              <a:t>$</a:t>
            </a:r>
            <a:r>
              <a:rPr lang="zh-CN" altLang="en-US" dirty="0"/>
              <a:t>代表字符串结尾</a:t>
            </a:r>
            <a:endParaRPr lang="en-US" altLang="zh-CN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^\t</a:t>
            </a:r>
            <a:r>
              <a:rPr lang="zh-CN" altLang="en-US" sz="2400" dirty="0"/>
              <a:t>只能匹配到以制表符开头的内容</a:t>
            </a:r>
            <a:endParaRPr lang="en-US" altLang="zh-CN" sz="2400" dirty="0"/>
          </a:p>
          <a:p>
            <a:pPr lvl="2"/>
            <a:r>
              <a:rPr lang="zh-CN" altLang="en-US" sz="2400" dirty="0"/>
              <a:t>如：</a:t>
            </a:r>
            <a:r>
              <a:rPr lang="en-US" altLang="zh-CN" sz="2400" dirty="0"/>
              <a:t>^bucket$</a:t>
            </a:r>
            <a:r>
              <a:rPr lang="zh-CN" altLang="en-US" sz="2400" dirty="0"/>
              <a:t>只能匹配到只含</a:t>
            </a:r>
            <a:r>
              <a:rPr lang="en-US" altLang="zh-CN" sz="2400" dirty="0"/>
              <a:t>bucket</a:t>
            </a:r>
            <a:r>
              <a:rPr lang="zh-CN" altLang="en-US" sz="2400" dirty="0"/>
              <a:t>的内容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A008-2A51-C444-ABAC-752D682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477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639881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a{4} </a:t>
            </a:r>
            <a:r>
              <a:rPr lang="zh-CN" altLang="en-US" dirty="0"/>
              <a:t>匹配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a{2,4} </a:t>
            </a:r>
            <a:r>
              <a:rPr lang="zh-CN" altLang="en-US" dirty="0"/>
              <a:t>匹配</a:t>
            </a:r>
            <a:r>
              <a:rPr lang="en-US" altLang="zh-CN" dirty="0"/>
              <a:t>aa</a:t>
            </a:r>
            <a:r>
              <a:rPr lang="zh-CN" altLang="en-US" dirty="0"/>
              <a:t>、</a:t>
            </a:r>
            <a:r>
              <a:rPr lang="en-US" altLang="zh-CN" dirty="0" err="1"/>
              <a:t>aaa</a:t>
            </a:r>
            <a:r>
              <a:rPr lang="zh-CN" altLang="en-US" dirty="0"/>
              <a:t>、</a:t>
            </a:r>
            <a:r>
              <a:rPr lang="en-US" altLang="zh-CN" dirty="0" err="1"/>
              <a:t>aaaa</a:t>
            </a:r>
            <a:endParaRPr lang="en-US" altLang="zh-CN" dirty="0"/>
          </a:p>
          <a:p>
            <a:pPr lvl="1"/>
            <a:r>
              <a:rPr lang="en-US" altLang="zh-CN" dirty="0"/>
              <a:t>a{2,} </a:t>
            </a:r>
            <a:r>
              <a:rPr lang="zh-CN" altLang="en-US" dirty="0"/>
              <a:t>匹配长度大于等于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前一个字符至少连续出现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a\w+:</a:t>
            </a:r>
            <a:r>
              <a:rPr lang="zh-CN" altLang="en-US" dirty="0"/>
              <a:t> </a:t>
            </a:r>
            <a:r>
              <a:rPr lang="en-US" altLang="zh-CN" dirty="0"/>
              <a:t>The c</a:t>
            </a:r>
            <a:r>
              <a:rPr lang="en-US" altLang="zh-CN" b="1" dirty="0">
                <a:solidFill>
                  <a:srgbClr val="0070C0"/>
                </a:solidFill>
              </a:rPr>
              <a:t>ar </a:t>
            </a:r>
            <a:r>
              <a:rPr lang="en-US" altLang="zh-CN" dirty="0"/>
              <a:t>p</a:t>
            </a:r>
            <a:r>
              <a:rPr lang="en-US" altLang="zh-CN" b="1" dirty="0">
                <a:solidFill>
                  <a:srgbClr val="0070C0"/>
                </a:solidFill>
              </a:rPr>
              <a:t>arked </a:t>
            </a:r>
            <a:r>
              <a:rPr lang="en-US" altLang="zh-CN" dirty="0"/>
              <a:t>in the g</a:t>
            </a:r>
            <a:r>
              <a:rPr lang="en-US" altLang="zh-CN" b="1" dirty="0">
                <a:solidFill>
                  <a:srgbClr val="0070C0"/>
                </a:solidFill>
              </a:rPr>
              <a:t>arage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正则表达式辅助工具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动态匹配</a:t>
            </a:r>
            <a:endParaRPr lang="en-US" altLang="zh-CN" dirty="0"/>
          </a:p>
          <a:p>
            <a:pPr lvl="1"/>
            <a:r>
              <a:rPr lang="zh-CN" altLang="en-US" dirty="0"/>
              <a:t>可以反复测试</a:t>
            </a:r>
            <a:endParaRPr lang="en-US" altLang="zh-CN" dirty="0"/>
          </a:p>
          <a:p>
            <a:pPr lvl="1"/>
            <a:r>
              <a:rPr lang="zh-CN" altLang="en-US" dirty="0"/>
              <a:t>以染色区分匹配部分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http://tool.chinaz.com/regex/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73" y="1196752"/>
            <a:ext cx="3820058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</a:t>
            </a:r>
            <a:r>
              <a:rPr lang="en-US" altLang="zh-CN" dirty="0"/>
              <a:t>C++</a:t>
            </a:r>
            <a:r>
              <a:rPr lang="zh-CN" altLang="en-US" dirty="0"/>
              <a:t>中使用正则表达式</a:t>
            </a:r>
            <a:endParaRPr lang="en-US" altLang="zh-CN" dirty="0"/>
          </a:p>
          <a:p>
            <a:pPr lvl="1"/>
            <a:r>
              <a:rPr lang="en-US" altLang="zh-CN" dirty="0"/>
              <a:t>&lt;regex&gt;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创建一个正则表达式对象</a:t>
            </a:r>
            <a:endParaRPr lang="en-US" altLang="zh-CN" dirty="0"/>
          </a:p>
          <a:p>
            <a:pPr lvl="1"/>
            <a:r>
              <a:rPr lang="en-US" altLang="zh-CN" dirty="0"/>
              <a:t>regex re("^[1-9][0-9]{10}$")  11</a:t>
            </a:r>
            <a:r>
              <a:rPr lang="zh-CN" altLang="en-US" dirty="0"/>
              <a:t>位数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2800" dirty="0"/>
              <a:t>注意：</a:t>
            </a:r>
            <a:r>
              <a:rPr lang="en-US" altLang="zh-CN" sz="2800" dirty="0"/>
              <a:t>C++</a:t>
            </a:r>
            <a:r>
              <a:rPr lang="zh-CN" altLang="en-US" sz="2800" dirty="0"/>
              <a:t>的字符串中</a:t>
            </a:r>
            <a:r>
              <a:rPr lang="en-US" altLang="zh-CN" sz="2800" dirty="0"/>
              <a:t>"\"</a:t>
            </a:r>
            <a:r>
              <a:rPr lang="zh-CN" altLang="en-US" sz="2800" dirty="0"/>
              <a:t>也是转义字符</a:t>
            </a:r>
            <a:endParaRPr lang="en-US" altLang="zh-CN" sz="2800" dirty="0"/>
          </a:p>
          <a:p>
            <a:pPr lvl="2"/>
            <a:r>
              <a:rPr lang="zh-CN" altLang="en-US" sz="2400" dirty="0"/>
              <a:t>如果需要创建正则表达式</a:t>
            </a:r>
            <a:r>
              <a:rPr lang="en-US" altLang="zh-CN" sz="2400" dirty="0"/>
              <a:t>"\d+"</a:t>
            </a:r>
            <a:r>
              <a:rPr lang="zh-CN" altLang="en-US" sz="2400" dirty="0"/>
              <a:t>，应该写成</a:t>
            </a:r>
            <a:endParaRPr lang="en-US" altLang="zh-CN" sz="2400" dirty="0"/>
          </a:p>
          <a:p>
            <a:pPr lvl="2"/>
            <a:r>
              <a:rPr lang="en-US" altLang="zh-CN" sz="2400" dirty="0"/>
              <a:t>regex re("\\d+")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515350" cy="4749029"/>
          </a:xfrm>
        </p:spPr>
        <p:txBody>
          <a:bodyPr/>
          <a:lstStyle/>
          <a:p>
            <a:r>
              <a:rPr lang="zh-CN" altLang="en-US" dirty="0"/>
              <a:t>原生字符串</a:t>
            </a:r>
            <a:endParaRPr lang="en-US" altLang="zh-CN" dirty="0"/>
          </a:p>
          <a:p>
            <a:pPr lvl="1"/>
            <a:r>
              <a:rPr lang="zh-CN" altLang="en-US" dirty="0"/>
              <a:t>原生字符串可以取消转义，保留字面值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R"(</a:t>
            </a:r>
            <a:r>
              <a:rPr lang="en-US" altLang="zh-CN" dirty="0" err="1"/>
              <a:t>str</a:t>
            </a:r>
            <a:r>
              <a:rPr lang="en-US" altLang="zh-CN" dirty="0"/>
              <a:t>)" </a:t>
            </a:r>
            <a:r>
              <a:rPr lang="zh-CN" altLang="en-US" dirty="0"/>
              <a:t>表示</a:t>
            </a:r>
            <a:r>
              <a:rPr lang="en-US" altLang="zh-CN" dirty="0" err="1"/>
              <a:t>str</a:t>
            </a:r>
            <a:r>
              <a:rPr lang="zh-CN" altLang="en-US" dirty="0"/>
              <a:t>的字面值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"\\d+" = R"(\d+)" = \d+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原生字符串能换行，比如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string str = R"(Hello</a:t>
            </a:r>
          </a:p>
          <a:p>
            <a:pPr marL="457200" lvl="1" indent="0">
              <a:buNone/>
            </a:pPr>
            <a:r>
              <a:rPr lang="en-US" altLang="zh-CN" dirty="0"/>
              <a:t>World)";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结果</a:t>
            </a:r>
            <a:r>
              <a:rPr lang="en-US" altLang="zh-CN" dirty="0" err="1"/>
              <a:t>str</a:t>
            </a:r>
            <a:r>
              <a:rPr lang="en-US" altLang="zh-CN" dirty="0"/>
              <a:t> = "hello\</a:t>
            </a:r>
            <a:r>
              <a:rPr lang="en-US" altLang="zh-CN" dirty="0" err="1"/>
              <a:t>nWorld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2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匹配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1563" y="2764572"/>
            <a:ext cx="47756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s("subject");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e("sub.*");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sm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if(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s,e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"matched"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7376" y="5579353"/>
            <a:ext cx="256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</a:rPr>
              <a:t>输出：</a:t>
            </a:r>
            <a:r>
              <a:rPr lang="en-US" altLang="zh-CN" sz="2800" b="1" dirty="0">
                <a:solidFill>
                  <a:srgbClr val="00B050"/>
                </a:solidFill>
              </a:rPr>
              <a:t>matched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有时我们想要获取匹配每一个部分的细节</a:t>
            </a:r>
            <a:endParaRPr lang="en-US" altLang="zh-CN" dirty="0"/>
          </a:p>
          <a:p>
            <a:pPr lvl="1"/>
            <a:r>
              <a:rPr lang="zh-CN" altLang="en-US" dirty="0"/>
              <a:t>例如：在 </a:t>
            </a:r>
            <a:r>
              <a:rPr lang="en-US" altLang="zh-CN" b="1" dirty="0"/>
              <a:t>\w*\d* </a:t>
            </a:r>
            <a:r>
              <a:rPr lang="zh-CN" altLang="en-US" dirty="0"/>
              <a:t>中，我们想知道 </a:t>
            </a:r>
            <a:r>
              <a:rPr lang="en-US" altLang="zh-CN" dirty="0"/>
              <a:t>\w*</a:t>
            </a:r>
            <a:r>
              <a:rPr lang="zh-CN" altLang="en-US" dirty="0"/>
              <a:t>和</a:t>
            </a:r>
            <a:r>
              <a:rPr lang="en-US" altLang="zh-CN" dirty="0"/>
              <a:t>\d*</a:t>
            </a:r>
            <a:r>
              <a:rPr lang="zh-CN" altLang="en-US" dirty="0"/>
              <a:t>分别匹配了什么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进行标识，每个标识的内容被称作分组</a:t>
            </a:r>
            <a:endParaRPr lang="en-US" altLang="zh-CN" dirty="0"/>
          </a:p>
          <a:p>
            <a:pPr lvl="1"/>
            <a:r>
              <a:rPr lang="zh-CN" altLang="en-US" dirty="0"/>
              <a:t>正则表达式匹配后，每个分组的内容将被捕获</a:t>
            </a:r>
            <a:endParaRPr lang="en-US" altLang="zh-CN" dirty="0"/>
          </a:p>
          <a:p>
            <a:pPr lvl="1"/>
            <a:r>
              <a:rPr lang="zh-CN" altLang="en-US" dirty="0"/>
              <a:t>用于提取关键信息，例如</a:t>
            </a:r>
            <a:r>
              <a:rPr lang="en-US" altLang="zh-CN" dirty="0"/>
              <a:t>version(\d+)</a:t>
            </a:r>
            <a:r>
              <a:rPr lang="zh-CN" altLang="en-US" dirty="0"/>
              <a:t>即可捕获版本号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变长字符串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</a:t>
            </a:r>
            <a:r>
              <a:rPr lang="en-US" altLang="zh-CN" dirty="0"/>
              <a:t>char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但如果我们无法提前确认字符串长度？</a:t>
            </a:r>
            <a:endParaRPr lang="en-US" altLang="zh-CN" dirty="0"/>
          </a:p>
          <a:p>
            <a:pPr lvl="1"/>
            <a:r>
              <a:rPr lang="en-US" altLang="zh-CN" sz="2800" b="1" dirty="0">
                <a:solidFill>
                  <a:srgbClr val="003366"/>
                </a:solidFill>
              </a:rPr>
              <a:t>vector&lt;char&gt;</a:t>
            </a:r>
            <a:r>
              <a:rPr lang="zh-CN" altLang="en-US" sz="2800" b="1" dirty="0">
                <a:solidFill>
                  <a:srgbClr val="003366"/>
                </a:solidFill>
              </a:rPr>
              <a:t>？</a:t>
            </a:r>
            <a:endParaRPr lang="en-US" altLang="zh-CN" sz="2800" b="1" dirty="0">
              <a:solidFill>
                <a:srgbClr val="00336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为我们提供了更方便的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允许简洁的拼接操作</a:t>
            </a:r>
            <a:endParaRPr lang="en-US" altLang="zh-CN" b="1" dirty="0">
              <a:solidFill>
                <a:srgbClr val="3A536D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Lucida Console" panose="020B0609040504020204" pitchFamily="49" charset="0"/>
              </a:rPr>
              <a:t>		</a:t>
            </a:r>
            <a:r>
              <a:rPr lang="en-US" altLang="zh-CN" sz="2000" b="1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tring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firstname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 + " " + </a:t>
            </a:r>
            <a:r>
              <a:rPr lang="en-US" altLang="zh-CN" sz="2000" dirty="0" err="1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lastname</a:t>
            </a:r>
            <a:r>
              <a:rPr lang="en-US" altLang="zh-CN" sz="2000" dirty="0">
                <a:solidFill>
                  <a:schemeClr val="tx1"/>
                </a:solidFill>
                <a:latin typeface="Lucida Console" panose="020B0609040504020204" pitchFamily="49" charset="0"/>
                <a:ea typeface="幼圆" charset="0"/>
              </a:rPr>
              <a:t>;</a:t>
            </a:r>
          </a:p>
          <a:p>
            <a:pPr lvl="1"/>
            <a:r>
              <a:rPr lang="zh-CN" altLang="en-US" b="1" dirty="0">
                <a:solidFill>
                  <a:srgbClr val="3A536D"/>
                </a:solidFill>
              </a:rPr>
              <a:t>也能够使用惯用的输入输出方法</a:t>
            </a:r>
            <a:endParaRPr lang="en-US" altLang="zh-CN" b="1" dirty="0">
              <a:solidFill>
                <a:srgbClr val="3A536D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cout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fullname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 &lt;&lt; </a:t>
            </a:r>
            <a:r>
              <a:rPr lang="en-US" altLang="zh-CN" sz="2000" b="1" dirty="0" err="1">
                <a:latin typeface="Lucida Console" panose="020B0609040504020204" pitchFamily="49" charset="0"/>
                <a:ea typeface="幼圆" charset="0"/>
              </a:rPr>
              <a:t>endl</a:t>
            </a:r>
            <a:r>
              <a:rPr lang="en-US" altLang="zh-CN" sz="2000" b="1" dirty="0">
                <a:latin typeface="Lucida Console" panose="020B0609040504020204" pitchFamily="49" charset="0"/>
                <a:ea typeface="幼圆" charset="0"/>
              </a:rPr>
              <a:t>;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捕获和分组</a:t>
            </a:r>
            <a:endParaRPr lang="en-US" altLang="zh-CN" dirty="0"/>
          </a:p>
          <a:p>
            <a:pPr lvl="1"/>
            <a:r>
              <a:rPr lang="en-US" altLang="zh-CN" dirty="0" err="1"/>
              <a:t>regex_match</a:t>
            </a:r>
            <a:r>
              <a:rPr lang="en-US" altLang="zh-CN" dirty="0"/>
              <a:t>(s,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re)</a:t>
            </a:r>
            <a:r>
              <a:rPr lang="zh-CN" altLang="en-US" dirty="0"/>
              <a:t>：询问字符串</a:t>
            </a:r>
            <a:r>
              <a:rPr lang="en-US" altLang="zh-CN" dirty="0"/>
              <a:t>s</a:t>
            </a:r>
            <a:r>
              <a:rPr lang="zh-CN" altLang="en-US" dirty="0"/>
              <a:t>是否能完全匹配正则表达式</a:t>
            </a:r>
            <a:r>
              <a:rPr lang="en-US" altLang="zh-CN" dirty="0"/>
              <a:t>re</a:t>
            </a:r>
            <a:r>
              <a:rPr lang="zh-CN" altLang="en-US" dirty="0"/>
              <a:t>，并将捕获结果储存到</a:t>
            </a:r>
            <a:r>
              <a:rPr lang="en-US" altLang="zh-CN" dirty="0"/>
              <a:t>result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需要是</a:t>
            </a:r>
            <a:r>
              <a:rPr lang="en-US" altLang="zh-CN" dirty="0" err="1"/>
              <a:t>smatch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0044" y="2846208"/>
            <a:ext cx="53719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int main ()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string s("version10");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1600" b="1" dirty="0">
                <a:latin typeface="Consolas" panose="020B0609020204030204" pitchFamily="49" charset="0"/>
              </a:rPr>
              <a:t> e(R"(version(\d+))");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if(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regex_match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s,sm,e</a:t>
            </a:r>
            <a:r>
              <a:rPr lang="en-US" altLang="zh-CN" sz="1600" b="1" dirty="0">
                <a:latin typeface="Consolas" panose="020B0609020204030204" pitchFamily="49" charset="0"/>
              </a:rPr>
              <a:t>)) {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 &lt;&lt; " matches\n";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"the matches were:"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for (unsigned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=0; 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latin typeface="Consolas" panose="020B0609020204030204" pitchFamily="49" charset="0"/>
              </a:rPr>
              <a:t>sm.size</a:t>
            </a:r>
            <a:r>
              <a:rPr lang="en-US" altLang="zh-CN" sz="1600" b="1" dirty="0">
                <a:latin typeface="Consolas" panose="020B0609020204030204" pitchFamily="49" charset="0"/>
              </a:rPr>
              <a:t>(); ++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sm</a:t>
            </a:r>
            <a:r>
              <a:rPr lang="en-US" altLang="zh-CN" sz="1600" b="1" dirty="0">
                <a:latin typeface="Consolas" panose="020B0609020204030204" pitchFamily="49" charset="0"/>
              </a:rPr>
              <a:t>[</a:t>
            </a:r>
            <a:r>
              <a:rPr lang="en-US" altLang="zh-CN" sz="1600" b="1" dirty="0" err="1"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</a:rPr>
              <a:t>]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20717" y="4077072"/>
            <a:ext cx="21585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输出：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endParaRPr lang="en-US" altLang="zh-CN" sz="2000" b="1" dirty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2 matches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the matches were: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version10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10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捕获和分组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搜索</a:t>
            </a:r>
            <a:endParaRPr lang="en-US" altLang="zh-CN" dirty="0"/>
          </a:p>
          <a:p>
            <a:pPr lvl="1"/>
            <a:r>
              <a:rPr lang="en-US" altLang="zh-CN" sz="2800" dirty="0" err="1"/>
              <a:t>regex_search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result,</a:t>
            </a:r>
            <a:r>
              <a:rPr lang="zh-CN" altLang="en-US" sz="2800" dirty="0"/>
              <a:t> </a:t>
            </a:r>
            <a:r>
              <a:rPr lang="en-US" altLang="zh-CN" sz="2800" dirty="0"/>
              <a:t>re)</a:t>
            </a:r>
            <a:r>
              <a:rPr lang="zh-CN" altLang="en-US" sz="2800" dirty="0"/>
              <a:t>：搜索字符串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中能够匹配正则表达式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第一个</a:t>
            </a:r>
            <a:r>
              <a:rPr lang="zh-CN" altLang="en-US" sz="2800" dirty="0"/>
              <a:t>子串，并将结果存储在</a:t>
            </a:r>
            <a:r>
              <a:rPr lang="en-US" altLang="zh-CN" sz="2800" dirty="0"/>
              <a:t>result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result</a:t>
            </a:r>
            <a:r>
              <a:rPr lang="zh-CN" altLang="en-US" sz="2800" dirty="0"/>
              <a:t>是一个</a:t>
            </a:r>
            <a:r>
              <a:rPr lang="en-US" altLang="zh-CN" sz="2800" dirty="0" err="1"/>
              <a:t>smatch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对于该子串，分组同样会被捕获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3870" y="1225689"/>
            <a:ext cx="84392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GB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GB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GB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en-GB" sz="2000" b="1" dirty="0">
                <a:latin typeface="Consolas" panose="020B0609020204030204" pitchFamily="49" charset="0"/>
              </a:rPr>
              <a:t>R</a:t>
            </a:r>
            <a:r>
              <a:rPr lang="en-GB" altLang="zh-CN" sz="2000" b="1" dirty="0">
                <a:latin typeface="Consolas" panose="020B0609020204030204" pitchFamily="49" charset="0"/>
              </a:rPr>
              <a:t>"</a:t>
            </a:r>
            <a:r>
              <a:rPr lang="en-US" altLang="en-GB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>
                <a:latin typeface="Consolas" panose="020B0609020204030204" pitchFamily="49" charset="0"/>
              </a:rPr>
              <a:t>sub</a:t>
            </a:r>
            <a:r>
              <a:rPr lang="en-US" altLang="zh-CN" sz="2000" b="1" dirty="0">
                <a:latin typeface="Consolas" panose="020B0609020204030204" pitchFamily="49" charset="0"/>
              </a:rPr>
              <a:t>)(</a:t>
            </a:r>
            <a:r>
              <a:rPr lang="en-GB" altLang="zh-CN" sz="2000" b="1" dirty="0">
                <a:latin typeface="Consolas" panose="020B0609020204030204" pitchFamily="49" charset="0"/>
              </a:rPr>
              <a:t>[\S]*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r>
              <a:rPr lang="en-GB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smatch</a:t>
            </a:r>
            <a:r>
              <a:rPr lang="en-GB" altLang="zh-CN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GB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每次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搜索时当仅保存第一个匹配到的子串</a:t>
            </a:r>
            <a:endParaRPr lang="en-GB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while(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regex_search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GB" altLang="zh-CN" sz="2000" b="1" dirty="0" err="1">
                <a:latin typeface="Consolas" panose="020B0609020204030204" pitchFamily="49" charset="0"/>
              </a:rPr>
              <a:t>s,sm,e</a:t>
            </a:r>
            <a:r>
              <a:rPr lang="en-GB" altLang="zh-CN" sz="2000" b="1" dirty="0"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for (unsigned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=0; 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&lt;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sm.size</a:t>
            </a:r>
            <a:r>
              <a:rPr lang="en-GB" altLang="zh-CN" sz="2000" b="1" dirty="0">
                <a:latin typeface="Consolas" panose="020B0609020204030204" pitchFamily="49" charset="0"/>
              </a:rPr>
              <a:t>(); ++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"["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</a:t>
            </a:r>
            <a:r>
              <a:rPr lang="en-GB" altLang="zh-CN" sz="2000" b="1" dirty="0">
                <a:latin typeface="Consolas" panose="020B0609020204030204" pitchFamily="49" charset="0"/>
              </a:rPr>
              <a:t>[</a:t>
            </a:r>
            <a:r>
              <a:rPr lang="en-GB" altLang="zh-CN" sz="2000" b="1" dirty="0" err="1">
                <a:latin typeface="Consolas" panose="020B0609020204030204" pitchFamily="49" charset="0"/>
              </a:rPr>
              <a:t>i</a:t>
            </a:r>
            <a:r>
              <a:rPr lang="en-GB" altLang="zh-CN" sz="2000" b="1" dirty="0">
                <a:latin typeface="Consolas" panose="020B0609020204030204" pitchFamily="49" charset="0"/>
              </a:rPr>
              <a:t>] &lt;&lt; "] ";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</a:t>
            </a:r>
            <a:r>
              <a:rPr lang="en-GB" altLang="zh-CN" sz="2000" b="1" dirty="0" err="1">
                <a:latin typeface="Consolas" panose="020B0609020204030204" pitchFamily="49" charset="0"/>
              </a:rPr>
              <a:t>cout</a:t>
            </a:r>
            <a:r>
              <a:rPr lang="en-GB" altLang="zh-CN" sz="2000" b="1" dirty="0">
                <a:latin typeface="Consolas" panose="020B0609020204030204" pitchFamily="49" charset="0"/>
              </a:rPr>
              <a:t> &lt;&lt; </a:t>
            </a:r>
            <a:r>
              <a:rPr lang="en-GB" altLang="zh-CN" sz="2000" b="1" dirty="0" err="1">
                <a:latin typeface="Consolas" panose="020B0609020204030204" pitchFamily="49" charset="0"/>
              </a:rPr>
              <a:t>endl</a:t>
            </a:r>
            <a:r>
              <a:rPr lang="en-GB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	s = </a:t>
            </a:r>
            <a:r>
              <a:rPr lang="en-GB" altLang="zh-CN" sz="2000" b="1" dirty="0" err="1">
                <a:latin typeface="Consolas" panose="020B0609020204030204" pitchFamily="49" charset="0"/>
              </a:rPr>
              <a:t>sm.suffix</a:t>
            </a:r>
            <a:r>
              <a:rPr lang="en-GB" altLang="zh-CN" sz="2000" b="1" dirty="0">
                <a:latin typeface="Consolas" panose="020B0609020204030204" pitchFamily="49" charset="0"/>
              </a:rPr>
              <a:t>().str();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GB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D0DAFD-ED00-437D-B0A0-845441C7F566}"/>
              </a:ext>
            </a:extLst>
          </p:cNvPr>
          <p:cNvSpPr/>
          <p:nvPr/>
        </p:nvSpPr>
        <p:spPr>
          <a:xfrm>
            <a:off x="4622753" y="5561533"/>
            <a:ext cx="3902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[subject] [sub] [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GB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[submarine] [sub] [marine]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可以是一个普通文本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2008" y="1462923"/>
            <a:ext cx="845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s("this subject has a submarine");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</a:t>
            </a:r>
            <a:r>
              <a:rPr lang="en-US" altLang="zh-CN" sz="2000" b="1" dirty="0" err="1">
                <a:latin typeface="Consolas" panose="020B0609020204030204" pitchFamily="49" charset="0"/>
              </a:rPr>
              <a:t>R"(sub</a:t>
            </a:r>
            <a:r>
              <a:rPr lang="en-US" altLang="zh-CN" sz="2000" b="1" dirty="0">
                <a:latin typeface="Consolas" panose="020B0609020204030204" pitchFamily="49" charset="0"/>
              </a:rPr>
              <a:t>[\S]*)");</a:t>
            </a:r>
          </a:p>
          <a:p>
            <a:pPr lvl="1"/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"SUB"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"\n";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2E93B2-D4FD-407C-B72D-9AC15C475083}"/>
              </a:ext>
            </a:extLst>
          </p:cNvPr>
          <p:cNvSpPr/>
          <p:nvPr/>
        </p:nvSpPr>
        <p:spPr>
          <a:xfrm>
            <a:off x="3419812" y="5395077"/>
            <a:ext cx="271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输出：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this SUB has a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SUB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正则表达式库 </a:t>
            </a:r>
            <a:r>
              <a:rPr lang="en-US" altLang="zh-CN" dirty="0"/>
              <a:t>&lt;regex&gt;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377014" cy="4749029"/>
          </a:xfrm>
        </p:spPr>
        <p:txBody>
          <a:bodyPr/>
          <a:lstStyle/>
          <a:p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sz="2800" dirty="0" err="1"/>
              <a:t>regex_replace</a:t>
            </a:r>
            <a:r>
              <a:rPr lang="en-US" altLang="zh-CN" sz="2800" dirty="0"/>
              <a:t>(s,</a:t>
            </a:r>
            <a:r>
              <a:rPr lang="zh-CN" altLang="en-US" sz="2800" dirty="0"/>
              <a:t> </a:t>
            </a:r>
            <a:r>
              <a:rPr lang="en-US" altLang="zh-CN" sz="2800" dirty="0"/>
              <a:t>re,</a:t>
            </a:r>
            <a:r>
              <a:rPr lang="zh-CN" altLang="en-US" sz="2800" dirty="0"/>
              <a:t> </a:t>
            </a:r>
            <a:r>
              <a:rPr lang="en-US" altLang="zh-CN" sz="2800" dirty="0"/>
              <a:t>s1)</a:t>
            </a:r>
            <a:r>
              <a:rPr lang="zh-CN" altLang="en-US" sz="2800" dirty="0"/>
              <a:t>：替换字符串</a:t>
            </a:r>
            <a:r>
              <a:rPr lang="en-US" altLang="zh-CN" sz="2800" dirty="0"/>
              <a:t>s</a:t>
            </a:r>
            <a:r>
              <a:rPr lang="zh-CN" altLang="en-US" sz="2800" dirty="0"/>
              <a:t>中</a:t>
            </a:r>
            <a:r>
              <a:rPr lang="zh-CN" altLang="en-US" sz="2800" b="1" dirty="0">
                <a:solidFill>
                  <a:srgbClr val="C00000"/>
                </a:solidFill>
              </a:rPr>
              <a:t>所有</a:t>
            </a:r>
            <a:r>
              <a:rPr lang="zh-CN" altLang="en-US" sz="2800" dirty="0"/>
              <a:t>匹配正则表达式</a:t>
            </a:r>
            <a:r>
              <a:rPr lang="en-US" altLang="zh-CN" sz="2800" dirty="0"/>
              <a:t>re</a:t>
            </a:r>
            <a:r>
              <a:rPr lang="zh-CN" altLang="en-US" sz="2800" dirty="0"/>
              <a:t>的子串，并替换成</a:t>
            </a:r>
            <a:r>
              <a:rPr lang="en-US" altLang="zh-CN" sz="2800" dirty="0"/>
              <a:t>s1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lvl="1"/>
            <a:r>
              <a:rPr lang="en-US" altLang="zh-CN" sz="2800" dirty="0"/>
              <a:t>s1</a:t>
            </a:r>
            <a:r>
              <a:rPr lang="zh-CN" altLang="en-US" sz="2800" dirty="0"/>
              <a:t>也可以使用一些</a:t>
            </a:r>
            <a:r>
              <a:rPr lang="zh-CN" altLang="en-US" sz="2800" dirty="0">
                <a:solidFill>
                  <a:srgbClr val="FF0000"/>
                </a:solidFill>
              </a:rPr>
              <a:t>特殊符号</a:t>
            </a:r>
            <a:r>
              <a:rPr lang="zh-CN" altLang="en-US" sz="2800" dirty="0"/>
              <a:t>，代表捕获的分组</a:t>
            </a:r>
            <a:endParaRPr lang="en-US" altLang="zh-CN" sz="2800" dirty="0"/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$&amp;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匹配的子串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$1, $2 </a:t>
            </a:r>
            <a:r>
              <a:rPr lang="zh-CN" altLang="en-US" sz="2400" dirty="0">
                <a:solidFill>
                  <a:schemeClr val="tx1"/>
                </a:solidFill>
              </a:rPr>
              <a:t>代表</a:t>
            </a:r>
            <a:r>
              <a:rPr lang="en-US" altLang="zh-CN" sz="2400" dirty="0">
                <a:solidFill>
                  <a:schemeClr val="tx1"/>
                </a:solidFill>
              </a:rPr>
              <a:t>re</a:t>
            </a:r>
            <a:r>
              <a:rPr lang="zh-CN" altLang="en-US" sz="2400" dirty="0">
                <a:solidFill>
                  <a:schemeClr val="tx1"/>
                </a:solidFill>
              </a:rPr>
              <a:t>匹配的第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/>
              <a:t>/2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tx1"/>
                </a:solidFill>
              </a:rPr>
              <a:t>分组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1126" y="1275808"/>
            <a:ext cx="8453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&lt;regex&gt;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string s("</a:t>
            </a:r>
            <a:r>
              <a:rPr lang="en-GB" altLang="zh-CN" sz="2000" b="1" dirty="0">
                <a:latin typeface="Consolas" panose="020B0609020204030204" pitchFamily="49" charset="0"/>
              </a:rPr>
              <a:t>this subject has a submarine</a:t>
            </a:r>
            <a:r>
              <a:rPr lang="en-US" altLang="zh-CN" sz="2000" b="1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regex</a:t>
            </a:r>
            <a:r>
              <a:rPr lang="en-US" altLang="zh-CN" sz="2000" b="1" dirty="0">
                <a:latin typeface="Consolas" panose="020B0609020204030204" pitchFamily="49" charset="0"/>
              </a:rPr>
              <a:t> e(R"((sub)([\S]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))");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regex_replace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返回值即为替换后的字符串 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SUBJECT</a:t>
            </a:r>
            <a:r>
              <a:rPr lang="en-US" altLang="zh-CN" sz="2000" b="1" dirty="0">
                <a:latin typeface="Consolas" panose="020B0609020204030204" pitchFamily="49" charset="0"/>
              </a:rPr>
              <a:t>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//$&amp;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表示所有匹配成功的部分，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[$&amp;]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表示将其用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[]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括起来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"[$&amp;]"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GB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$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输出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中第</a:t>
            </a:r>
            <a:r>
              <a:rPr lang="en-GB" altLang="zh-CN" sz="20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个括号匹配到的值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"$2"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GB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regex_replace</a:t>
            </a:r>
            <a:r>
              <a:rPr lang="en-GB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e</a:t>
            </a:r>
            <a:r>
              <a:rPr lang="en-GB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latin typeface="Consolas" panose="020B0609020204030204" pitchFamily="49" charset="0"/>
              </a:rPr>
              <a:t>"$1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and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[$2]"</a:t>
            </a:r>
            <a:r>
              <a:rPr lang="en-GB" altLang="zh-CN" sz="2000" b="1" dirty="0">
                <a:latin typeface="Consolas" panose="020B0609020204030204" pitchFamily="49" charset="0"/>
              </a:rPr>
              <a:t>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&lt;&lt;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6DD656-60BB-4C75-8B6B-A286903A321E}"/>
              </a:ext>
            </a:extLst>
          </p:cNvPr>
          <p:cNvSpPr/>
          <p:nvPr/>
        </p:nvSpPr>
        <p:spPr>
          <a:xfrm>
            <a:off x="3635896" y="451880"/>
            <a:ext cx="583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输出：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SUBJECT has a SUBJECT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[subject] has a [submarine]</a:t>
            </a: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has a sub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has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marine</a:t>
            </a:r>
            <a:endParaRPr lang="en-GB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this sub and [</a:t>
            </a:r>
            <a:r>
              <a:rPr lang="en-GB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ject</a:t>
            </a:r>
            <a:r>
              <a:rPr lang="en-GB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] has a sub and [marine]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2A944D-8B28-FF47-8B8E-34E7E120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3BE85-C01B-4E45-BF51-11E05CA2D4AD}"/>
              </a:ext>
            </a:extLst>
          </p:cNvPr>
          <p:cNvSpPr txBox="1">
            <a:spLocks/>
          </p:cNvSpPr>
          <p:nvPr/>
        </p:nvSpPr>
        <p:spPr>
          <a:xfrm>
            <a:off x="228092" y="1212983"/>
            <a:ext cx="8915908" cy="329247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从多个同学的自我介绍中分别提取以下信息：名字、出生年月、电话号码、邮箱。这些自我介绍满足以下特点：</a:t>
            </a:r>
            <a:endParaRPr lang="en-US" altLang="zh-CN" sz="2400" dirty="0"/>
          </a:p>
          <a:p>
            <a:pPr marL="914400" lvl="1" indent="-457200"/>
            <a:r>
              <a:rPr lang="zh-CN" altLang="en-US" dirty="0"/>
              <a:t>姓名：大家都会以“</a:t>
            </a:r>
            <a:r>
              <a:rPr lang="en" altLang="zh-CN" dirty="0"/>
              <a:t>I am xxx.”</a:t>
            </a:r>
            <a:r>
              <a:rPr lang="zh-CN" altLang="en-US" dirty="0"/>
              <a:t>或者“</a:t>
            </a:r>
            <a:r>
              <a:rPr lang="en" altLang="zh-CN" dirty="0"/>
              <a:t>My name is xxx.”</a:t>
            </a:r>
            <a:r>
              <a:rPr lang="zh-CN" altLang="en-US" dirty="0"/>
              <a:t>的语句开头。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出生日期：</a:t>
            </a:r>
            <a:r>
              <a:rPr lang="en" altLang="zh-CN" dirty="0" err="1"/>
              <a:t>yyyy</a:t>
            </a:r>
            <a:r>
              <a:rPr lang="en" altLang="zh-CN" dirty="0"/>
              <a:t>-mm-dd</a:t>
            </a:r>
            <a:r>
              <a:rPr lang="zh-CN" altLang="en" dirty="0"/>
              <a:t>、</a:t>
            </a:r>
            <a:r>
              <a:rPr lang="en" altLang="zh-CN" dirty="0"/>
              <a:t>yyyy.mm.dd</a:t>
            </a:r>
            <a:r>
              <a:rPr lang="zh-CN" altLang="en" dirty="0"/>
              <a:t>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电话：</a:t>
            </a:r>
            <a:r>
              <a:rPr lang="en-US" altLang="zh-CN" dirty="0"/>
              <a:t>11</a:t>
            </a:r>
            <a:r>
              <a:rPr lang="zh-CN" altLang="en-US" dirty="0"/>
              <a:t>位数字，不以</a:t>
            </a:r>
            <a:r>
              <a:rPr lang="en-US" altLang="zh-CN" dirty="0"/>
              <a:t>0</a:t>
            </a:r>
            <a:r>
              <a:rPr lang="zh-CN" altLang="en-US" dirty="0"/>
              <a:t>开头。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邮箱：由数字、字母、</a:t>
            </a:r>
            <a:r>
              <a:rPr lang="en-US" altLang="zh-CN" dirty="0"/>
              <a:t>@</a:t>
            </a:r>
            <a:r>
              <a:rPr lang="zh-CN" altLang="en-US" dirty="0"/>
              <a:t>、</a:t>
            </a:r>
            <a:r>
              <a:rPr lang="en-US" altLang="zh-CN" dirty="0"/>
              <a:t>. </a:t>
            </a:r>
            <a:r>
              <a:rPr lang="zh-CN" altLang="en-US" dirty="0"/>
              <a:t>组成，不含其它字符。介绍中只会包含一个邮箱。</a:t>
            </a:r>
          </a:p>
          <a:p>
            <a:endParaRPr lang="zh-CN" altLang="en-US" sz="2400" dirty="0"/>
          </a:p>
          <a:p>
            <a:pPr defTabSz="914400" eaLnBrk="1" hangingPunct="1"/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7649E-023E-094D-A041-7D7EC7AAB2E0}"/>
              </a:ext>
            </a:extLst>
          </p:cNvPr>
          <p:cNvSpPr/>
          <p:nvPr/>
        </p:nvSpPr>
        <p:spPr>
          <a:xfrm>
            <a:off x="611560" y="482823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I am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zhangshuaishuai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I was born on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2000.10.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. My phone number is </a:t>
            </a:r>
            <a:r>
              <a:rPr lang="en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18866667777</a:t>
            </a:r>
            <a:r>
              <a:rPr lang="en" altLang="zh-CN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and you can also reach me by my email:</a:t>
            </a:r>
            <a:r>
              <a:rPr lang="zh-CN" altLang="en-US" sz="2400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zhangss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@tsinghua.edu.cn</a:t>
            </a:r>
            <a:endParaRPr lang="en" altLang="zh-CN" sz="2400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E75FF6-40DF-4917-812F-E18CAC37AC12}"/>
              </a:ext>
            </a:extLst>
          </p:cNvPr>
          <p:cNvSpPr txBox="1">
            <a:spLocks/>
          </p:cNvSpPr>
          <p:nvPr/>
        </p:nvSpPr>
        <p:spPr>
          <a:xfrm>
            <a:off x="251520" y="136525"/>
            <a:ext cx="7886700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 eaLnBrk="1" hangingPunct="1"/>
            <a:r>
              <a:rPr lang="zh-CN" altLang="en-US" dirty="0"/>
              <a:t>例题：学生信息整理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30112-9375-4592-8444-2F665B0C5D44}"/>
              </a:ext>
            </a:extLst>
          </p:cNvPr>
          <p:cNvSpPr txBox="1"/>
          <p:nvPr/>
        </p:nvSpPr>
        <p:spPr>
          <a:xfrm>
            <a:off x="395536" y="4305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样例输入</a:t>
            </a:r>
          </a:p>
        </p:txBody>
      </p:sp>
    </p:spTree>
    <p:extLst>
      <p:ext uri="{BB962C8B-B14F-4D97-AF65-F5344CB8AC3E}">
        <p14:creationId xmlns:p14="http://schemas.microsoft.com/office/powerpoint/2010/main" val="2895922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C33876-32F6-F441-B2ED-7021AE13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A0EB4-5806-3643-ADC0-D2ABB6071D45}"/>
              </a:ext>
            </a:extLst>
          </p:cNvPr>
          <p:cNvSpPr/>
          <p:nvPr/>
        </p:nvSpPr>
        <p:spPr>
          <a:xfrm>
            <a:off x="323528" y="165834"/>
            <a:ext cx="104411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extract(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input) 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smatch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get_name(R"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((My name is |I am )(\w+)\.)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get_date(R"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((\d{4})[\.-](\d{1,2})[\.-](\d{1,2}))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get_mobile(R"</a:t>
            </a:r>
            <a:r>
              <a:rPr lang="e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([1-9]\d{10})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regex get_email(R"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([\w]+@(\w+\.)+\w+)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");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(std::regex_search(input, sm, get_name))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sm[2] &lt;&lt;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int date[3] = {0};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get_date)){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for (int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1;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&lt;= 3;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date[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- 1] =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stoi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date[0] &lt;&lt; "." &lt;&lt; date[1] &lt;&lt; "." &lt;&lt; 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		date[2] &lt;&lt;endl;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}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regex_search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(input,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get_mobile</a:t>
            </a: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  <a:b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if (regex_search(input, sm, get_email))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cout &lt;&lt; sm[0] &lt;&lt; endl;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构造方式</a:t>
            </a:r>
            <a:endParaRPr lang="en-US" altLang="zh-CN" dirty="0"/>
          </a:p>
          <a:p>
            <a:pPr lvl="1"/>
            <a:r>
              <a:rPr lang="en-US" altLang="zh-CN" sz="2000" dirty="0"/>
              <a:t>string s0(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Initial string</a:t>
            </a:r>
            <a:r>
              <a:rPr lang="en-US" altLang="zh-CN" sz="2000" b="1" dirty="0">
                <a:ea typeface="幼圆" charset="0"/>
              </a:rPr>
              <a:t>"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</a:rPr>
              <a:t>风格字符串构造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s1;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默认空字符串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s2(s0, 8, 3);		</a:t>
            </a:r>
            <a:r>
              <a:rPr lang="en-US" altLang="zh-CN" sz="2000" dirty="0">
                <a:solidFill>
                  <a:schemeClr val="accent1"/>
                </a:solidFill>
              </a:rPr>
              <a:t> 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 err="1">
                <a:solidFill>
                  <a:schemeClr val="accent1"/>
                </a:solidFill>
              </a:rPr>
              <a:t>str</a:t>
            </a:r>
            <a:r>
              <a:rPr lang="zh-CN" altLang="en-US" sz="2000" dirty="0">
                <a:solidFill>
                  <a:schemeClr val="accent1"/>
                </a:solidFill>
              </a:rPr>
              <a:t>”，</a:t>
            </a:r>
            <a:r>
              <a:rPr lang="en-US" altLang="zh-CN" sz="2000" dirty="0">
                <a:solidFill>
                  <a:schemeClr val="accent1"/>
                </a:solidFill>
              </a:rPr>
              <a:t>index</a:t>
            </a:r>
            <a:r>
              <a:rPr lang="zh-CN" altLang="en-US" sz="2000" dirty="0">
                <a:solidFill>
                  <a:schemeClr val="accent1"/>
                </a:solidFill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</a:rPr>
              <a:t>开始，长度为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</a:p>
          <a:p>
            <a:pPr lvl="1"/>
            <a:r>
              <a:rPr lang="en-US" altLang="zh-CN" sz="2000" dirty="0"/>
              <a:t>string s3(</a:t>
            </a:r>
            <a:r>
              <a:rPr lang="en-US" altLang="zh-CN" sz="2000" b="1" dirty="0">
                <a:ea typeface="幼圆" charset="0"/>
              </a:rPr>
              <a:t>“</a:t>
            </a:r>
            <a:r>
              <a:rPr lang="en-US" altLang="zh-CN" sz="2000" dirty="0"/>
              <a:t>Another character sequence</a:t>
            </a:r>
            <a:r>
              <a:rPr lang="en-US" altLang="zh-CN" sz="2000" b="1" dirty="0">
                <a:ea typeface="幼圆" charset="0"/>
              </a:rPr>
              <a:t>”</a:t>
            </a:r>
            <a:r>
              <a:rPr lang="en-US" altLang="zh-CN" sz="2000" dirty="0"/>
              <a:t>, 12);</a:t>
            </a:r>
            <a:br>
              <a:rPr lang="en-US" altLang="zh-CN" sz="2000" dirty="0"/>
            </a:br>
            <a:r>
              <a:rPr lang="en-US" altLang="zh-CN" sz="2000" dirty="0"/>
              <a:t>					 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截取：“</a:t>
            </a:r>
            <a:r>
              <a:rPr lang="en-US" altLang="zh-CN" sz="2000" dirty="0">
                <a:solidFill>
                  <a:schemeClr val="accent1"/>
                </a:solidFill>
              </a:rPr>
              <a:t>Another char</a:t>
            </a:r>
            <a:r>
              <a:rPr lang="zh-CN" altLang="en-US" dirty="0">
                <a:solidFill>
                  <a:schemeClr val="accent1"/>
                </a:solidFill>
              </a:rPr>
              <a:t>”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s4(10, 'x');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复制字符：</a:t>
            </a:r>
            <a:r>
              <a:rPr lang="en-US" altLang="zh-CN" sz="2000" dirty="0" err="1">
                <a:solidFill>
                  <a:schemeClr val="accent1"/>
                </a:solidFill>
              </a:rPr>
              <a:t>xxxxxxxxxx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/>
              <a:t>string s5(s0.begin(), s0.begin()+7);</a:t>
            </a:r>
            <a:br>
              <a:rPr lang="en-US" altLang="zh-CN" sz="2000" dirty="0"/>
            </a:br>
            <a:r>
              <a:rPr lang="en-US" altLang="zh-CN" sz="2000" dirty="0"/>
              <a:t>					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复制截取</a:t>
            </a:r>
            <a:r>
              <a:rPr lang="en-US" altLang="zh-CN" sz="2000" dirty="0">
                <a:solidFill>
                  <a:schemeClr val="accent1"/>
                </a:solidFill>
              </a:rPr>
              <a:t>: Initial</a:t>
            </a:r>
          </a:p>
          <a:p>
            <a:pPr lvl="1"/>
            <a:endParaRPr lang="en-US" altLang="zh-CN" sz="2000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sz="2000" dirty="0" err="1"/>
              <a:t>str.c_str</a:t>
            </a:r>
            <a:r>
              <a:rPr lang="en-US" altLang="zh-CN" sz="2000" dirty="0"/>
              <a:t>() </a:t>
            </a:r>
            <a:r>
              <a:rPr lang="en-US" altLang="zh-CN" sz="2000" dirty="0">
                <a:solidFill>
                  <a:schemeClr val="accent1"/>
                </a:solidFill>
              </a:rPr>
              <a:t>//</a:t>
            </a:r>
            <a:r>
              <a:rPr lang="zh-CN" altLang="en-US" sz="2000" dirty="0">
                <a:solidFill>
                  <a:schemeClr val="accent1"/>
                </a:solidFill>
              </a:rPr>
              <a:t>注意返回值为</a:t>
            </a:r>
            <a:r>
              <a:rPr lang="zh-CN" altLang="en-US" sz="2000" dirty="0">
                <a:solidFill>
                  <a:srgbClr val="FF0000"/>
                </a:solidFill>
              </a:rPr>
              <a:t>常量字符指针</a:t>
            </a:r>
            <a:r>
              <a:rPr lang="en-US" altLang="zh-CN" sz="2000" dirty="0">
                <a:solidFill>
                  <a:srgbClr val="FF0000"/>
                </a:solidFill>
              </a:rPr>
              <a:t>(const char*)</a:t>
            </a:r>
            <a:r>
              <a:rPr lang="zh-CN" altLang="en-US" sz="2000" dirty="0">
                <a:solidFill>
                  <a:schemeClr val="accent1"/>
                </a:solidFill>
              </a:rPr>
              <a:t>，不能修改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EAB9FA-75D8-4B1E-B697-2C1A85D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56ED34-AE9F-4FA4-9CE8-69B0E6F02E4E}"/>
              </a:ext>
            </a:extLst>
          </p:cNvPr>
          <p:cNvSpPr txBox="1"/>
          <p:nvPr/>
        </p:nvSpPr>
        <p:spPr>
          <a:xfrm>
            <a:off x="561928" y="332656"/>
            <a:ext cx="8020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&lt;iostream&gt;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&lt;regex&gt;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000" dirty="0">
                <a:latin typeface="Consolas" panose="020B0609020204030204" pitchFamily="49" charset="0"/>
              </a:rPr>
              <a:t>&lt;string&gt;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void extract(string input);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string str(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"I am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zhangshuaishuai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I was born on 2000.10.2.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My phone number is 18866667777 and you can also \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	reach me by my email: zhangss@tsinghua.edu.cn"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extract(str);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2D2F6-4505-4465-8A08-A0D735C2D3F2}"/>
              </a:ext>
            </a:extLst>
          </p:cNvPr>
          <p:cNvSpPr txBox="1"/>
          <p:nvPr/>
        </p:nvSpPr>
        <p:spPr>
          <a:xfrm>
            <a:off x="1187624" y="4725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输出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F1D2F-412E-4DC9-A628-D70D0940FBAD}"/>
              </a:ext>
            </a:extLst>
          </p:cNvPr>
          <p:cNvSpPr txBox="1"/>
          <p:nvPr/>
        </p:nvSpPr>
        <p:spPr>
          <a:xfrm>
            <a:off x="2499156" y="4657935"/>
            <a:ext cx="41456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zhangshuaishuai</a:t>
            </a:r>
            <a:endParaRPr lang="en-US" altLang="zh-CN" sz="2800" b="1" dirty="0"/>
          </a:p>
          <a:p>
            <a:r>
              <a:rPr lang="en-US" altLang="zh-CN" sz="2800" b="1" dirty="0"/>
              <a:t>2000.10.2</a:t>
            </a:r>
          </a:p>
          <a:p>
            <a:r>
              <a:rPr lang="en-US" altLang="zh-CN" sz="2800" b="1" dirty="0"/>
              <a:t>18866667777</a:t>
            </a:r>
          </a:p>
          <a:p>
            <a:r>
              <a:rPr lang="en-US" altLang="zh-CN" sz="2800" b="1" dirty="0"/>
              <a:t>zhangss@tsinghua.edu.cn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3471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重复模式（自学）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80" y="1439865"/>
            <a:ext cx="8510120" cy="4968552"/>
          </a:xfrm>
        </p:spPr>
        <p:txBody>
          <a:bodyPr/>
          <a:lstStyle/>
          <a:p>
            <a:r>
              <a:rPr lang="en-US" altLang="zh-CN" dirty="0"/>
              <a:t>x{</a:t>
            </a:r>
            <a:r>
              <a:rPr lang="en-US" altLang="zh-CN" dirty="0" err="1"/>
              <a:t>n,m</a:t>
            </a:r>
            <a:r>
              <a:rPr lang="en-US" altLang="zh-CN" dirty="0"/>
              <a:t>}</a:t>
            </a:r>
            <a:r>
              <a:rPr lang="zh-CN" altLang="en-US" dirty="0"/>
              <a:t>代表前面内容出现次数重复</a:t>
            </a:r>
            <a:r>
              <a:rPr lang="en-US" altLang="zh-CN" dirty="0" err="1"/>
              <a:t>n~m</a:t>
            </a:r>
            <a:r>
              <a:rPr lang="zh-CN" altLang="en-US" dirty="0"/>
              <a:t>次，可扩展到字符簇</a:t>
            </a:r>
            <a:endParaRPr lang="en-US" altLang="zh-CN" dirty="0"/>
          </a:p>
          <a:p>
            <a:pPr lvl="1"/>
            <a:r>
              <a:rPr lang="en-US" altLang="zh-CN" dirty="0"/>
              <a:t>[a-z]{5,12} </a:t>
            </a:r>
            <a:r>
              <a:rPr lang="zh-CN" altLang="en-US" dirty="0"/>
              <a:t>代表为长度为</a:t>
            </a:r>
            <a:r>
              <a:rPr lang="en-US" altLang="zh-CN" dirty="0"/>
              <a:t>5~12</a:t>
            </a:r>
            <a:r>
              <a:rPr lang="zh-CN" altLang="en-US" dirty="0"/>
              <a:t>的英文字母组合</a:t>
            </a:r>
            <a:endParaRPr lang="en-US" altLang="zh-CN" dirty="0"/>
          </a:p>
          <a:p>
            <a:pPr lvl="1"/>
            <a:r>
              <a:rPr lang="en-US" altLang="zh-CN" dirty="0"/>
              <a:t>.{5} </a:t>
            </a:r>
            <a:r>
              <a:rPr lang="zh-CN" altLang="en-US" dirty="0"/>
              <a:t>所有长度为</a:t>
            </a:r>
            <a:r>
              <a:rPr lang="en-US" altLang="zh-CN" dirty="0"/>
              <a:t>5</a:t>
            </a:r>
            <a:r>
              <a:rPr lang="zh-CN" altLang="en-US" dirty="0"/>
              <a:t>的字符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特殊字符</a:t>
            </a:r>
            <a:endParaRPr lang="en-US" altLang="zh-CN" dirty="0"/>
          </a:p>
          <a:p>
            <a:pPr lvl="1"/>
            <a:r>
              <a:rPr lang="en-US" altLang="zh-CN" dirty="0"/>
              <a:t>? </a:t>
            </a:r>
            <a:r>
              <a:rPr lang="zh-CN" altLang="en-US" dirty="0"/>
              <a:t>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[T]?he: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car parked in t</a:t>
            </a:r>
            <a:r>
              <a:rPr lang="en-US" altLang="zh-CN" b="1" dirty="0">
                <a:solidFill>
                  <a:srgbClr val="0070C0"/>
                </a:solidFill>
              </a:rPr>
              <a:t>he</a:t>
            </a:r>
            <a:r>
              <a:rPr lang="en-US" altLang="zh-CN" dirty="0"/>
              <a:t> garage.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 至少连续出现</a:t>
            </a:r>
            <a:r>
              <a:rPr lang="en-US" altLang="zh-CN" dirty="0"/>
              <a:t>1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 err="1"/>
              <a:t>c.+e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 parked in the garage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* </a:t>
            </a:r>
            <a:r>
              <a:rPr lang="zh-CN" altLang="en-US" dirty="0"/>
              <a:t>至少连续出现</a:t>
            </a:r>
            <a:r>
              <a:rPr lang="en-US" altLang="zh-CN" dirty="0"/>
              <a:t>0</a:t>
            </a:r>
            <a:r>
              <a:rPr lang="zh-CN" altLang="en-US" dirty="0"/>
              <a:t>次及以上</a:t>
            </a:r>
            <a:endParaRPr lang="en-US" altLang="zh-CN" dirty="0"/>
          </a:p>
          <a:p>
            <a:pPr lvl="2"/>
            <a:r>
              <a:rPr lang="en-US" altLang="zh-CN" dirty="0"/>
              <a:t>[a-z]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b="1" dirty="0">
                <a:solidFill>
                  <a:srgbClr val="0070C0"/>
                </a:solidFill>
              </a:rPr>
              <a:t>he car parked in the garage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46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或连接符（自学）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匹配模式可以使用</a:t>
            </a:r>
            <a:r>
              <a:rPr lang="en-US" altLang="zh-CN" dirty="0"/>
              <a:t>'|'</a:t>
            </a:r>
            <a:r>
              <a:rPr lang="zh-CN" altLang="en-US" dirty="0"/>
              <a:t>进行连接</a:t>
            </a:r>
            <a:endParaRPr lang="en-US" altLang="zh-CN" dirty="0"/>
          </a:p>
          <a:p>
            <a:pPr lvl="1"/>
            <a:r>
              <a:rPr lang="fr-FR" altLang="zh-CN" dirty="0"/>
              <a:t>(Chapter|Section) [1-9][0-9]</a:t>
            </a:r>
            <a:r>
              <a:rPr lang="en-US" altLang="zh-CN" dirty="0"/>
              <a:t>?</a:t>
            </a:r>
            <a:endParaRPr lang="fr-FR" altLang="zh-CN" dirty="0"/>
          </a:p>
          <a:p>
            <a:pPr marL="457200" lvl="1" indent="0">
              <a:buNone/>
            </a:pPr>
            <a:r>
              <a:rPr lang="fr-FR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Chapter 1</a:t>
            </a:r>
            <a:r>
              <a:rPr lang="zh-CN" altLang="en-US" dirty="0"/>
              <a:t>、</a:t>
            </a:r>
            <a:r>
              <a:rPr lang="en-US" altLang="zh-CN" dirty="0"/>
              <a:t>Section 10</a:t>
            </a:r>
            <a:r>
              <a:rPr lang="zh-CN" altLang="en-US" dirty="0"/>
              <a:t>等</a:t>
            </a:r>
            <a:endParaRPr lang="fr-FR" altLang="zh-CN" dirty="0"/>
          </a:p>
          <a:p>
            <a:pPr lvl="1"/>
            <a:r>
              <a:rPr lang="en-US" altLang="zh-CN" dirty="0"/>
              <a:t>0\d{2}-\d{8}|0\d{3}-\d{7}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可以匹配</a:t>
            </a:r>
            <a:r>
              <a:rPr lang="en-US" altLang="zh-CN" dirty="0"/>
              <a:t>010-12345678</a:t>
            </a:r>
            <a:r>
              <a:rPr lang="zh-CN" altLang="en-US" dirty="0"/>
              <a:t>、</a:t>
            </a:r>
            <a:r>
              <a:rPr lang="en-US" altLang="zh-CN" dirty="0"/>
              <a:t>0376-2233445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c|g|p</a:t>
            </a:r>
            <a:r>
              <a:rPr lang="en-US" altLang="zh-CN" dirty="0"/>
              <a:t>)</a:t>
            </a:r>
            <a:r>
              <a:rPr lang="en-US" altLang="zh-CN" dirty="0" err="1"/>
              <a:t>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car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</a:t>
            </a:r>
            <a:r>
              <a:rPr lang="en-US" altLang="zh-CN" dirty="0"/>
              <a:t>ked in the </a:t>
            </a:r>
            <a:r>
              <a:rPr lang="en-US" altLang="zh-CN" b="1" dirty="0">
                <a:solidFill>
                  <a:srgbClr val="0070C0"/>
                </a:solidFill>
              </a:rPr>
              <a:t>gar</a:t>
            </a:r>
            <a:r>
              <a:rPr lang="en-US" altLang="zh-CN" dirty="0"/>
              <a:t>age.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()</a:t>
            </a:r>
            <a:r>
              <a:rPr lang="zh-CN" altLang="en-US" dirty="0"/>
              <a:t>改变优先级</a:t>
            </a:r>
            <a:endParaRPr lang="en-US" altLang="zh-CN" dirty="0"/>
          </a:p>
          <a:p>
            <a:pPr lvl="1"/>
            <a:r>
              <a:rPr lang="en-US" altLang="zh-CN" dirty="0" err="1"/>
              <a:t>m|food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 </a:t>
            </a:r>
            <a:r>
              <a:rPr lang="zh-CN" altLang="en-US" dirty="0"/>
              <a:t>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m|f</a:t>
            </a:r>
            <a:r>
              <a:rPr lang="en-US" altLang="zh-CN" dirty="0"/>
              <a:t>)</a:t>
            </a:r>
            <a:r>
              <a:rPr lang="en-US" altLang="zh-CN" dirty="0" err="1"/>
              <a:t>ood</a:t>
            </a:r>
            <a:r>
              <a:rPr lang="en-US" altLang="zh-CN" dirty="0"/>
              <a:t> </a:t>
            </a:r>
            <a:r>
              <a:rPr lang="zh-CN" altLang="en-US" dirty="0"/>
              <a:t>可以匹配 </a:t>
            </a:r>
            <a:r>
              <a:rPr lang="en-US" altLang="zh-CN" dirty="0"/>
              <a:t>mood</a:t>
            </a:r>
            <a:r>
              <a:rPr lang="zh-CN" altLang="en-US" dirty="0"/>
              <a:t> 或者 </a:t>
            </a:r>
            <a:r>
              <a:rPr lang="en-US" altLang="zh-CN" dirty="0"/>
              <a:t>food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T|t</a:t>
            </a:r>
            <a:r>
              <a:rPr lang="en-US" altLang="zh-CN" dirty="0"/>
              <a:t>)</a:t>
            </a:r>
            <a:r>
              <a:rPr lang="en-US" altLang="zh-CN" dirty="0" err="1"/>
              <a:t>he|car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The car </a:t>
            </a:r>
            <a:r>
              <a:rPr lang="en-US" altLang="zh-CN" dirty="0"/>
              <a:t>parked in </a:t>
            </a:r>
            <a:r>
              <a:rPr lang="en-US" altLang="zh-CN" b="1" dirty="0">
                <a:solidFill>
                  <a:srgbClr val="0070C0"/>
                </a:solidFill>
              </a:rPr>
              <a:t>the</a:t>
            </a:r>
            <a:r>
              <a:rPr lang="en-US" altLang="zh-CN" dirty="0"/>
              <a:t> garage.</a:t>
            </a:r>
          </a:p>
          <a:p>
            <a:endParaRPr kumimoji="1"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533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07326-5A57-1E4A-925A-2BA01344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捕获和分组</a:t>
            </a:r>
            <a:r>
              <a:rPr lang="zh-CN" altLang="en-US" dirty="0"/>
              <a:t>（自学）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F2B9E-D135-9645-8E78-BAD50D10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分组会按顺序标号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号永远是匹配的字符串本身</a:t>
            </a:r>
            <a:endParaRPr lang="en-US" altLang="zh-CN" dirty="0"/>
          </a:p>
          <a:p>
            <a:pPr lvl="1"/>
            <a:r>
              <a:rPr lang="en-US" altLang="zh-CN" dirty="0"/>
              <a:t>(a)(</a:t>
            </a:r>
            <a:r>
              <a:rPr lang="en-US" altLang="zh-CN" dirty="0" err="1"/>
              <a:t>pple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0</a:t>
            </a:r>
            <a:r>
              <a:rPr lang="zh-CN" altLang="en-US" dirty="0"/>
              <a:t>号为</a:t>
            </a:r>
            <a:r>
              <a:rPr lang="en-US" altLang="zh-CN" dirty="0"/>
              <a:t>apple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pple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如果需要括号，又不想捕获该分组，可以使用</a:t>
            </a:r>
            <a:r>
              <a:rPr lang="en-US" altLang="zh-CN" dirty="0"/>
              <a:t>(?:pattern)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(?:sub)(.*)</a:t>
            </a:r>
            <a:r>
              <a:rPr lang="zh-CN" altLang="en-US" dirty="0"/>
              <a:t>匹配</a:t>
            </a:r>
            <a:r>
              <a:rPr lang="en-US" altLang="zh-CN" dirty="0"/>
              <a:t>subject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号为</a:t>
            </a:r>
            <a:r>
              <a:rPr lang="en-US" altLang="zh-CN" dirty="0" err="1"/>
              <a:t>ject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CB6C1-D27E-2848-8F3A-66AF41BA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65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预查</a:t>
            </a:r>
            <a:endParaRPr lang="en-US" altLang="zh-CN" dirty="0"/>
          </a:p>
          <a:p>
            <a:pPr lvl="1"/>
            <a:r>
              <a:rPr lang="zh-CN" altLang="en-US" dirty="0"/>
              <a:t>正向预查</a:t>
            </a:r>
            <a:r>
              <a:rPr lang="en-US" altLang="zh-CN" dirty="0"/>
              <a:t>(?=pattern) (?!pattern)</a:t>
            </a:r>
          </a:p>
          <a:p>
            <a:pPr lvl="1"/>
            <a:r>
              <a:rPr lang="zh-CN" altLang="en-US" dirty="0"/>
              <a:t>反向预查</a:t>
            </a:r>
            <a:r>
              <a:rPr lang="en-US" altLang="zh-CN" dirty="0"/>
              <a:t>(?&lt;=pattern) (?&lt;!pattern)</a:t>
            </a:r>
          </a:p>
          <a:p>
            <a:endParaRPr lang="en-US" altLang="zh-CN" dirty="0"/>
          </a:p>
          <a:p>
            <a:r>
              <a:rPr lang="zh-CN" altLang="en-US" dirty="0"/>
              <a:t>后向引用</a:t>
            </a:r>
            <a:endParaRPr lang="en-US" altLang="zh-CN" dirty="0"/>
          </a:p>
          <a:p>
            <a:pPr lvl="1"/>
            <a:r>
              <a:rPr lang="pl-PL" altLang="zh-CN" dirty="0"/>
              <a:t>\b(\w+)\b\s+\1\b</a:t>
            </a:r>
            <a:r>
              <a:rPr lang="en-US" altLang="zh-CN" dirty="0"/>
              <a:t> </a:t>
            </a:r>
            <a:r>
              <a:rPr lang="zh-CN" altLang="en-US" dirty="0"/>
              <a:t>匹配重复两遍的单词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go </a:t>
            </a:r>
            <a:r>
              <a:rPr lang="en-US" altLang="zh-CN" dirty="0" err="1"/>
              <a:t>go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kitty </a:t>
            </a:r>
            <a:r>
              <a:rPr lang="en-US" altLang="zh-CN" dirty="0" err="1"/>
              <a:t>kitty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贪婪与懒惰</a:t>
            </a:r>
            <a:endParaRPr lang="en-US" altLang="zh-CN" dirty="0"/>
          </a:p>
          <a:p>
            <a:pPr lvl="1"/>
            <a:r>
              <a:rPr lang="zh-CN" altLang="en-US" dirty="0"/>
              <a:t>默认多次重复为贪婪匹配，即匹配次数最多</a:t>
            </a:r>
            <a:endParaRPr lang="en-US" altLang="zh-CN" dirty="0"/>
          </a:p>
          <a:p>
            <a:pPr lvl="1"/>
            <a:r>
              <a:rPr lang="zh-CN" altLang="en-US" dirty="0"/>
              <a:t>在重复模式后加？可以变为懒惰匹配，即匹配次数最少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修改元素：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[1]; </a:t>
            </a:r>
            <a:r>
              <a:rPr lang="en-US" altLang="zh-CN" dirty="0" err="1"/>
              <a:t>str</a:t>
            </a:r>
            <a:r>
              <a:rPr lang="en-US" altLang="zh-CN" dirty="0"/>
              <a:t>[1]='a';</a:t>
            </a:r>
          </a:p>
          <a:p>
            <a:pPr lvl="1"/>
            <a:r>
              <a:rPr lang="zh-CN" altLang="en-US" dirty="0"/>
              <a:t>查询长度：</a:t>
            </a:r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</a:rPr>
              <a:t>清空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    </a:t>
            </a:r>
            <a:r>
              <a:rPr lang="en-US" altLang="zh-CN" dirty="0" err="1"/>
              <a:t>str.clear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查询是否为空：</a:t>
            </a:r>
            <a:r>
              <a:rPr lang="en-US" altLang="zh-CN" dirty="0" err="1"/>
              <a:t>str.empty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迭代访问</a:t>
            </a:r>
            <a:r>
              <a:rPr lang="en-US" altLang="zh-CN" dirty="0">
                <a:latin typeface="华文楷体" panose="02010600040101010101" pitchFamily="2" charset="-122"/>
              </a:rPr>
              <a:t>:</a:t>
            </a:r>
            <a:r>
              <a:rPr lang="en-US" altLang="zh-CN" dirty="0"/>
              <a:t> for(char c :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向尾部增加：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str.push_back</a:t>
            </a:r>
            <a:r>
              <a:rPr lang="en-US" altLang="zh-CN" dirty="0"/>
              <a:t>('a');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(s2);</a:t>
            </a:r>
          </a:p>
          <a:p>
            <a:r>
              <a:rPr lang="zh-CN" altLang="en-US" dirty="0"/>
              <a:t>不同之处</a:t>
            </a:r>
            <a:endParaRPr lang="en-US" altLang="zh-CN" dirty="0"/>
          </a:p>
          <a:p>
            <a:pPr lvl="1"/>
            <a:r>
              <a:rPr lang="zh-CN" altLang="en-US" sz="2000" dirty="0"/>
              <a:t>查询长度也可以使用</a:t>
            </a:r>
            <a:r>
              <a:rPr lang="en-US" altLang="zh-CN" sz="2000" dirty="0" err="1"/>
              <a:t>str.length</a:t>
            </a:r>
            <a:r>
              <a:rPr lang="en-US" altLang="zh-CN" sz="2000" dirty="0"/>
              <a:t>()</a:t>
            </a:r>
            <a:r>
              <a:rPr lang="zh-CN" altLang="en-US" sz="2000" dirty="0"/>
              <a:t>，与</a:t>
            </a:r>
            <a:r>
              <a:rPr lang="en-US" altLang="zh-CN" sz="2000" dirty="0"/>
              <a:t>size()</a:t>
            </a:r>
            <a:r>
              <a:rPr lang="zh-CN" altLang="en-US" sz="2000" dirty="0"/>
              <a:t>返回值相同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向尾部增加也可以使用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'a'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+= s2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三种输入方式</a:t>
            </a:r>
            <a:endParaRPr lang="en-US" altLang="zh-CN" dirty="0"/>
          </a:p>
          <a:p>
            <a:pPr lvl="1"/>
            <a:r>
              <a:rPr lang="zh-CN" altLang="en-US" dirty="0"/>
              <a:t>读取可见字符直到遇到空格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//Mike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读一行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chemeClr val="accent1"/>
                </a:solidFill>
              </a:rPr>
              <a:t>//Mike William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读到指定分隔符为止（可以读入换行符）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fullnames</a:t>
            </a:r>
            <a:r>
              <a:rPr lang="en-US" altLang="zh-CN" dirty="0"/>
              <a:t>, ‘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’);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1"/>
                </a:solidFill>
              </a:rPr>
              <a:t>//“Mike William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chemeClr val="accent1"/>
                </a:solidFill>
              </a:rPr>
              <a:t>Andy</a:t>
            </a:r>
            <a:r>
              <a:rPr lang="en-US" altLang="zh-CN" dirty="0">
                <a:solidFill>
                  <a:schemeClr val="accent1"/>
                </a:solidFill>
              </a:rPr>
              <a:t> William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>
                <a:solidFill>
                  <a:schemeClr val="accent1"/>
                </a:solidFill>
              </a:rPr>
              <a:t>"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58050" y="1628799"/>
            <a:ext cx="2818406" cy="181588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输入文本</a:t>
            </a:r>
            <a:endParaRPr lang="en-US" altLang="zh-CN" sz="2800" b="1" dirty="0"/>
          </a:p>
          <a:p>
            <a:r>
              <a:rPr lang="en-US" altLang="zh-CN" sz="2800" b="1" dirty="0"/>
              <a:t>	Mike William</a:t>
            </a:r>
          </a:p>
          <a:p>
            <a:r>
              <a:rPr lang="en-US" altLang="zh-CN" sz="2800" b="1" dirty="0"/>
              <a:t>	Andy William</a:t>
            </a:r>
          </a:p>
          <a:p>
            <a:r>
              <a:rPr lang="en-US" altLang="zh-CN" sz="2800" b="1" dirty="0"/>
              <a:t>	#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拼接</a:t>
            </a:r>
            <a:endParaRPr lang="en-US" altLang="zh-CN" dirty="0"/>
          </a:p>
          <a:p>
            <a:pPr lvl="1"/>
            <a:r>
              <a:rPr lang="en-US" altLang="zh-CN" sz="2000" dirty="0"/>
              <a:t>string </a:t>
            </a:r>
            <a:r>
              <a:rPr lang="en-US" altLang="zh-CN" sz="2000" dirty="0" err="1"/>
              <a:t>fullname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 + " " +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注意：拼接的</a:t>
            </a:r>
            <a:r>
              <a:rPr lang="zh-CN" altLang="en-US" sz="2000" dirty="0">
                <a:solidFill>
                  <a:srgbClr val="FF0000"/>
                </a:solidFill>
              </a:rPr>
              <a:t>时间复杂度</a:t>
            </a:r>
            <a:r>
              <a:rPr lang="zh-CN" altLang="en-US" sz="2000" dirty="0"/>
              <a:t>为生成的字符串长度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allname</a:t>
            </a:r>
            <a:r>
              <a:rPr lang="en-US" altLang="zh-CN" sz="2000" dirty="0"/>
              <a:t> + 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+ "\n"</a:t>
            </a:r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时间复杂度</a:t>
            </a:r>
            <a:r>
              <a:rPr lang="en-US" altLang="zh-CN" sz="1800" dirty="0">
                <a:solidFill>
                  <a:srgbClr val="FF0000"/>
                </a:solidFill>
              </a:rPr>
              <a:t>O(n^2</a:t>
            </a:r>
            <a:r>
              <a:rPr lang="zh-CN" altLang="en-US" sz="1800" dirty="0">
                <a:solidFill>
                  <a:srgbClr val="FF0000"/>
                </a:solidFill>
              </a:rPr>
              <a:t>*</a:t>
            </a:r>
            <a:r>
              <a:rPr lang="en-US" altLang="zh-CN" sz="1800" dirty="0">
                <a:solidFill>
                  <a:srgbClr val="FF0000"/>
                </a:solidFill>
              </a:rPr>
              <a:t>L)</a:t>
            </a:r>
            <a:r>
              <a:rPr lang="zh-CN" altLang="en-US" sz="1800" dirty="0">
                <a:solidFill>
                  <a:srgbClr val="FF0000"/>
                </a:solidFill>
              </a:rPr>
              <a:t>的时间，</a:t>
            </a:r>
            <a:r>
              <a:rPr lang="en-US" altLang="zh-CN" sz="1800" dirty="0">
                <a:solidFill>
                  <a:srgbClr val="FF0000"/>
                </a:solidFill>
              </a:rPr>
              <a:t>L</a:t>
            </a:r>
            <a:r>
              <a:rPr lang="zh-CN" altLang="en-US" sz="1800" dirty="0">
                <a:solidFill>
                  <a:srgbClr val="FF0000"/>
                </a:solidFill>
              </a:rPr>
              <a:t>表示每个子串的平均长度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拼接多个字符串最好使用 </a:t>
            </a:r>
            <a:r>
              <a:rPr lang="en-US" altLang="zh-CN" sz="2000" dirty="0"/>
              <a:t>operator+= </a:t>
            </a:r>
            <a:r>
              <a:rPr lang="zh-CN" altLang="en-US" sz="1800" dirty="0"/>
              <a:t>或者 </a:t>
            </a:r>
            <a:r>
              <a:rPr lang="en-US" altLang="zh-CN" sz="2000" dirty="0" err="1"/>
              <a:t>stringstream</a:t>
            </a:r>
            <a:endParaRPr lang="en-US" altLang="zh-CN" sz="1800" dirty="0"/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我们可以直接使用运算符按</a:t>
            </a:r>
            <a:r>
              <a:rPr lang="zh-CN" altLang="en-US" dirty="0">
                <a:solidFill>
                  <a:srgbClr val="FF0000"/>
                </a:solidFill>
              </a:rPr>
              <a:t>字典序</a:t>
            </a:r>
            <a:r>
              <a:rPr lang="zh-CN" altLang="en-US" dirty="0"/>
              <a:t>比较字符串大小</a:t>
            </a:r>
            <a:endParaRPr lang="en-US" altLang="zh-CN" dirty="0"/>
          </a:p>
          <a:p>
            <a:pPr lvl="1"/>
            <a:r>
              <a:rPr lang="en-US" altLang="zh-CN" dirty="0"/>
              <a:t>string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alice</a:t>
            </a:r>
            <a:r>
              <a:rPr lang="en-US" altLang="zh-CN" dirty="0"/>
              <a:t>", b = "bob";</a:t>
            </a:r>
          </a:p>
          <a:p>
            <a:pPr lvl="1"/>
            <a:r>
              <a:rPr lang="en-US" altLang="zh-CN" dirty="0"/>
              <a:t>a == b </a:t>
            </a:r>
            <a:r>
              <a:rPr lang="en-US" altLang="zh-CN" dirty="0">
                <a:solidFill>
                  <a:schemeClr val="accent1"/>
                </a:solidFill>
              </a:rPr>
              <a:t>//False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//True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vector只能使用size获得长度&#10;&#10;C vector不能使用cin直接输入&#10;整个序列&#10;&#10;D vector不支持+=运算符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 第二个参数可以是，T、T&amp;、&#10;const T、const T &amp;&#10;&#10;B cin是istream类的对象&#10;cout是ostream类的对象&#10;&#10;D endl还会对cout调用flush&#10;函数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 ifstream是istream的子类&#10;只能读入，不能写出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6895</Words>
  <Application>Microsoft Macintosh PowerPoint</Application>
  <PresentationFormat>On-screen Show (4:3)</PresentationFormat>
  <Paragraphs>1013</Paragraphs>
  <Slides>65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Kaiti SC</vt:lpstr>
      <vt:lpstr>微软雅黑</vt:lpstr>
      <vt:lpstr>微软雅黑</vt:lpstr>
      <vt:lpstr>华文楷体</vt:lpstr>
      <vt:lpstr>Arial</vt:lpstr>
      <vt:lpstr>Calibri</vt:lpstr>
      <vt:lpstr>Calibri Light</vt:lpstr>
      <vt:lpstr>Consolas</vt:lpstr>
      <vt:lpstr>Helvetica Neue</vt:lpstr>
      <vt:lpstr>Lucida Console</vt:lpstr>
      <vt:lpstr>Wingdings</vt:lpstr>
      <vt:lpstr>Office Theme</vt:lpstr>
      <vt:lpstr>STL 和字符串处理 （OOP）</vt:lpstr>
      <vt:lpstr>上期要点回顾</vt:lpstr>
      <vt:lpstr>本讲内容提要</vt:lpstr>
      <vt:lpstr>string 字符串类</vt:lpstr>
      <vt:lpstr>变长字符串</vt:lpstr>
      <vt:lpstr>string类常用函数</vt:lpstr>
      <vt:lpstr>string类常用函数</vt:lpstr>
      <vt:lpstr>string类常用函数</vt:lpstr>
      <vt:lpstr>string类常用函数</vt:lpstr>
      <vt:lpstr>string类常用函数</vt:lpstr>
      <vt:lpstr>PowerPoint Presentation</vt:lpstr>
      <vt:lpstr>iostream 输入输出流</vt:lpstr>
      <vt:lpstr>回忆：重载输出流运算符</vt:lpstr>
      <vt:lpstr>STL输入输出流</vt:lpstr>
      <vt:lpstr>从ostream和cout开始</vt:lpstr>
      <vt:lpstr>实现自己的ostream</vt:lpstr>
      <vt:lpstr>格式化输出</vt:lpstr>
      <vt:lpstr>格式化输出</vt:lpstr>
      <vt:lpstr>流操纵算子(stream manipulator)</vt:lpstr>
      <vt:lpstr>流操纵算子：endl</vt:lpstr>
      <vt:lpstr>流操纵算子：endl</vt:lpstr>
      <vt:lpstr>不能复制的cout</vt:lpstr>
      <vt:lpstr>不能复制的cout</vt:lpstr>
      <vt:lpstr>PowerPoint Presentation</vt:lpstr>
      <vt:lpstr>文件输入输出流</vt:lpstr>
      <vt:lpstr>读入示例</vt:lpstr>
      <vt:lpstr>其他操作</vt:lpstr>
      <vt:lpstr>istream与scanf</vt:lpstr>
      <vt:lpstr>字符串输入输出流</vt:lpstr>
      <vt:lpstr>stringstream</vt:lpstr>
      <vt:lpstr>使用示例</vt:lpstr>
      <vt:lpstr>获取stringstream的buffer</vt:lpstr>
      <vt:lpstr>获取stringstream的buffer</vt:lpstr>
      <vt:lpstr>实现一个类型转换函数</vt:lpstr>
      <vt:lpstr>实现一个类型转换函数</vt:lpstr>
      <vt:lpstr>PowerPoint Presentation</vt:lpstr>
      <vt:lpstr>字符串处理与 正则表达式</vt:lpstr>
      <vt:lpstr>用户名注册</vt:lpstr>
      <vt:lpstr>正则表达式</vt:lpstr>
      <vt:lpstr>正则表达式</vt:lpstr>
      <vt:lpstr>字符簇</vt:lpstr>
      <vt:lpstr>字符簇</vt:lpstr>
      <vt:lpstr>字符簇（自学）</vt:lpstr>
      <vt:lpstr>重复模式</vt:lpstr>
      <vt:lpstr>正则表达式辅助工具</vt:lpstr>
      <vt:lpstr>正则表达式库 &lt;regex&gt;</vt:lpstr>
      <vt:lpstr>原生字符串</vt:lpstr>
      <vt:lpstr>正则表达式库 &lt;regex&gt;</vt:lpstr>
      <vt:lpstr>捕获和分组</vt:lpstr>
      <vt:lpstr>正则表达式库 &lt;regex&gt;</vt:lpstr>
      <vt:lpstr>捕获和分组</vt:lpstr>
      <vt:lpstr>正则表达式库 &lt;regex&gt;</vt:lpstr>
      <vt:lpstr>搜索的例子</vt:lpstr>
      <vt:lpstr>正则表达式库 &lt;regex&gt;</vt:lpstr>
      <vt:lpstr>替换的例子</vt:lpstr>
      <vt:lpstr>正则表达式库 &lt;regex&gt;</vt:lpstr>
      <vt:lpstr>替换的例子</vt:lpstr>
      <vt:lpstr>PowerPoint Presentation</vt:lpstr>
      <vt:lpstr>PowerPoint Presentation</vt:lpstr>
      <vt:lpstr>PowerPoint Presentation</vt:lpstr>
      <vt:lpstr>结 束</vt:lpstr>
      <vt:lpstr>重复模式（自学）</vt:lpstr>
      <vt:lpstr>或连接符（自学）</vt:lpstr>
      <vt:lpstr>捕获和分组（自学）</vt:lpstr>
      <vt:lpstr>更多内容（自学）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Microsoft Office User</cp:lastModifiedBy>
  <cp:revision>3003</cp:revision>
  <cp:lastPrinted>2020-05-09T01:16:35Z</cp:lastPrinted>
  <dcterms:created xsi:type="dcterms:W3CDTF">2002-09-18T00:55:00Z</dcterms:created>
  <dcterms:modified xsi:type="dcterms:W3CDTF">2023-05-16T07:47:34Z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