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3"/>
  </p:notesMasterIdLst>
  <p:sldIdLst>
    <p:sldId id="466" r:id="rId2"/>
    <p:sldId id="800" r:id="rId3"/>
    <p:sldId id="905" r:id="rId4"/>
    <p:sldId id="801" r:id="rId5"/>
    <p:sldId id="886" r:id="rId6"/>
    <p:sldId id="803" r:id="rId7"/>
    <p:sldId id="804" r:id="rId8"/>
    <p:sldId id="805" r:id="rId9"/>
    <p:sldId id="806" r:id="rId10"/>
    <p:sldId id="808" r:id="rId11"/>
    <p:sldId id="756" r:id="rId12"/>
    <p:sldId id="889" r:id="rId13"/>
    <p:sldId id="757" r:id="rId14"/>
    <p:sldId id="759" r:id="rId15"/>
    <p:sldId id="893" r:id="rId16"/>
    <p:sldId id="888" r:id="rId17"/>
    <p:sldId id="894" r:id="rId18"/>
    <p:sldId id="809" r:id="rId19"/>
    <p:sldId id="812" r:id="rId20"/>
    <p:sldId id="760" r:id="rId21"/>
    <p:sldId id="891" r:id="rId22"/>
    <p:sldId id="887" r:id="rId23"/>
    <p:sldId id="892" r:id="rId24"/>
    <p:sldId id="813" r:id="rId25"/>
    <p:sldId id="815" r:id="rId26"/>
    <p:sldId id="765" r:id="rId27"/>
    <p:sldId id="890" r:id="rId28"/>
    <p:sldId id="817" r:id="rId29"/>
    <p:sldId id="819" r:id="rId30"/>
    <p:sldId id="895" r:id="rId31"/>
    <p:sldId id="896" r:id="rId32"/>
    <p:sldId id="898" r:id="rId33"/>
    <p:sldId id="826" r:id="rId34"/>
    <p:sldId id="822" r:id="rId35"/>
    <p:sldId id="827" r:id="rId36"/>
    <p:sldId id="841" r:id="rId37"/>
    <p:sldId id="842" r:id="rId38"/>
    <p:sldId id="843" r:id="rId39"/>
    <p:sldId id="844" r:id="rId40"/>
    <p:sldId id="845" r:id="rId41"/>
    <p:sldId id="829" r:id="rId42"/>
    <p:sldId id="846" r:id="rId43"/>
    <p:sldId id="847" r:id="rId44"/>
    <p:sldId id="848" r:id="rId45"/>
    <p:sldId id="849" r:id="rId46"/>
    <p:sldId id="850" r:id="rId47"/>
    <p:sldId id="854" r:id="rId48"/>
    <p:sldId id="852" r:id="rId49"/>
    <p:sldId id="853" r:id="rId50"/>
    <p:sldId id="882" r:id="rId51"/>
    <p:sldId id="912" r:id="rId52"/>
    <p:sldId id="909" r:id="rId53"/>
    <p:sldId id="913" r:id="rId54"/>
    <p:sldId id="907" r:id="rId55"/>
    <p:sldId id="915" r:id="rId56"/>
    <p:sldId id="910" r:id="rId57"/>
    <p:sldId id="916" r:id="rId58"/>
    <p:sldId id="906" r:id="rId59"/>
    <p:sldId id="908" r:id="rId60"/>
    <p:sldId id="911" r:id="rId61"/>
    <p:sldId id="919" r:id="rId6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66CC"/>
    <a:srgbClr val="3A536D"/>
    <a:srgbClr val="003366"/>
    <a:srgbClr val="00CC00"/>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9" autoAdjust="0"/>
    <p:restoredTop sz="79647" autoAdjust="0"/>
  </p:normalViewPr>
  <p:slideViewPr>
    <p:cSldViewPr>
      <p:cViewPr varScale="1">
        <p:scale>
          <a:sx n="84" d="100"/>
          <a:sy n="84" d="100"/>
        </p:scale>
        <p:origin x="21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ADF62-9072-4DB2-8B29-CF1F9A00E6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248F049D-27C4-48EB-A6A8-3136262F0E00}">
      <dgm:prSet/>
      <dgm:spPr/>
      <dgm:t>
        <a:bodyPr/>
        <a:lstStyle/>
        <a:p>
          <a:pPr rtl="0"/>
          <a:r>
            <a:rPr lang="zh-CN">
              <a:latin typeface="微软雅黑" panose="020B0503020204020204" pitchFamily="34" charset="-122"/>
              <a:ea typeface="微软雅黑" panose="020B0503020204020204" pitchFamily="34" charset="-122"/>
            </a:rPr>
            <a:t>策略</a:t>
          </a:r>
        </a:p>
      </dgm:t>
    </dgm:pt>
    <dgm:pt modelId="{9606A8DD-399D-476D-B124-43B5B8B95057}" type="par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EAB652A7-9B92-4BFF-A4CF-85A05AC23213}" type="sib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77116CCC-9810-4790-9C8E-F3B449597135}">
      <dgm:prSet/>
      <dgm:spPr/>
      <dgm:t>
        <a:bodyPr/>
        <a:lstStyle/>
        <a:p>
          <a:pPr rtl="0"/>
          <a:r>
            <a:rPr lang="zh-CN" dirty="0">
              <a:latin typeface="微软雅黑" panose="020B0503020204020204" pitchFamily="34" charset="-122"/>
              <a:ea typeface="微软雅黑" panose="020B0503020204020204" pitchFamily="34" charset="-122"/>
            </a:rPr>
            <a:t>修改对象功能的内核</a:t>
          </a:r>
          <a:r>
            <a:rPr lang="zh-CN" altLang="en-US" dirty="0">
              <a:latin typeface="微软雅黑" panose="020B0503020204020204" pitchFamily="34" charset="-122"/>
              <a:ea typeface="微软雅黑" panose="020B0503020204020204" pitchFamily="34" charset="-122"/>
            </a:rPr>
            <a:t>（行为）</a:t>
          </a:r>
          <a:endParaRPr lang="zh-CN" dirty="0">
            <a:latin typeface="微软雅黑" panose="020B0503020204020204" pitchFamily="34" charset="-122"/>
            <a:ea typeface="微软雅黑" panose="020B0503020204020204" pitchFamily="34" charset="-122"/>
          </a:endParaRPr>
        </a:p>
      </dgm:t>
    </dgm:pt>
    <dgm:pt modelId="{87E2F0C8-3D12-4E15-A966-79830CD5C918}" type="par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6B927750-0F7C-45F1-8436-99887F96ADD4}" type="sib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92FB1C65-D3F0-4E14-BAC6-31EB67D04750}">
      <dgm:prSet/>
      <dgm:spPr/>
      <dgm:t>
        <a:bodyPr/>
        <a:lstStyle/>
        <a:p>
          <a:pPr rtl="0"/>
          <a:r>
            <a:rPr lang="zh-CN" dirty="0">
              <a:latin typeface="微软雅黑" panose="020B0503020204020204" pitchFamily="34" charset="-122"/>
              <a:ea typeface="微软雅黑" panose="020B0503020204020204" pitchFamily="34" charset="-122"/>
            </a:rPr>
            <a:t>组件必须了解有哪些需要选择的策略</a:t>
          </a:r>
          <a:r>
            <a:rPr lang="zh-CN" altLang="en-US" dirty="0">
              <a:latin typeface="微软雅黑" panose="020B0503020204020204" pitchFamily="34" charset="-122"/>
              <a:ea typeface="微软雅黑" panose="020B0503020204020204" pitchFamily="34" charset="-122"/>
            </a:rPr>
            <a:t>，侧重于功能选择</a:t>
          </a:r>
          <a:endParaRPr lang="zh-CN" dirty="0">
            <a:latin typeface="微软雅黑" panose="020B0503020204020204" pitchFamily="34" charset="-122"/>
            <a:ea typeface="微软雅黑" panose="020B0503020204020204" pitchFamily="34" charset="-122"/>
          </a:endParaRPr>
        </a:p>
      </dgm:t>
    </dgm:pt>
    <dgm:pt modelId="{09569B89-660B-4B99-906E-F3D39918C178}" type="par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B712DE0D-E0A3-4273-B4C3-C353092D79E2}" type="sib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C810D5F2-69C7-4D09-BD32-32EB15AEB563}">
      <dgm:prSet/>
      <dgm:spPr/>
      <dgm:t>
        <a:bodyPr/>
        <a:lstStyle/>
        <a:p>
          <a:pPr rtl="0"/>
          <a:r>
            <a:rPr lang="zh-CN">
              <a:latin typeface="微软雅黑" panose="020B0503020204020204" pitchFamily="34" charset="-122"/>
              <a:ea typeface="微软雅黑" panose="020B0503020204020204" pitchFamily="34" charset="-122"/>
            </a:rPr>
            <a:t>装饰</a:t>
          </a:r>
        </a:p>
      </dgm:t>
    </dgm:pt>
    <dgm:pt modelId="{E2E56D0B-2EC8-4963-97E7-5854987D8C3D}" type="par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A19F3E55-98CD-4859-85CA-24820095871A}" type="sib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FACB6BCA-B3FE-4C75-828B-30A82DBB3550}">
      <dgm:prSet/>
      <dgm:spPr/>
      <dgm:t>
        <a:bodyPr/>
        <a:lstStyle/>
        <a:p>
          <a:pPr rtl="0"/>
          <a:r>
            <a:rPr lang="zh-CN" dirty="0">
              <a:latin typeface="微软雅黑" panose="020B0503020204020204" pitchFamily="34" charset="-122"/>
              <a:ea typeface="微软雅黑" panose="020B0503020204020204" pitchFamily="34" charset="-122"/>
            </a:rPr>
            <a:t>修改对象功能的外壳</a:t>
          </a:r>
          <a:r>
            <a:rPr lang="zh-CN" altLang="en-US" dirty="0">
              <a:latin typeface="微软雅黑" panose="020B0503020204020204" pitchFamily="34" charset="-122"/>
              <a:ea typeface="微软雅黑" panose="020B0503020204020204" pitchFamily="34" charset="-122"/>
            </a:rPr>
            <a:t>（结构）</a:t>
          </a:r>
          <a:endParaRPr lang="zh-CN" dirty="0">
            <a:latin typeface="微软雅黑" panose="020B0503020204020204" pitchFamily="34" charset="-122"/>
            <a:ea typeface="微软雅黑" panose="020B0503020204020204" pitchFamily="34" charset="-122"/>
          </a:endParaRPr>
        </a:p>
      </dgm:t>
    </dgm:pt>
    <dgm:pt modelId="{DAAE9504-7504-4C2F-AFC2-0DFB71EB329F}" type="par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ACBA0027-2721-491B-9014-B486B3AC16F0}" type="sib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6C91614A-6688-4A2E-82C3-44C4ADA8B259}">
      <dgm:prSet/>
      <dgm:spPr/>
      <dgm:t>
        <a:bodyPr/>
        <a:lstStyle/>
        <a:p>
          <a:pPr rtl="0"/>
          <a:r>
            <a:rPr lang="zh-CN" dirty="0">
              <a:latin typeface="微软雅黑" panose="020B0503020204020204" pitchFamily="34" charset="-122"/>
              <a:ea typeface="微软雅黑" panose="020B0503020204020204" pitchFamily="34" charset="-122"/>
            </a:rPr>
            <a:t>组件无需了解有哪些可以装饰的内容</a:t>
          </a:r>
          <a:r>
            <a:rPr lang="zh-CN" altLang="en-US" dirty="0">
              <a:latin typeface="微软雅黑" panose="020B0503020204020204" pitchFamily="34" charset="-122"/>
              <a:ea typeface="微软雅黑" panose="020B0503020204020204" pitchFamily="34" charset="-122"/>
            </a:rPr>
            <a:t>，侧重于功能组装</a:t>
          </a:r>
          <a:endParaRPr lang="zh-CN" dirty="0">
            <a:latin typeface="微软雅黑" panose="020B0503020204020204" pitchFamily="34" charset="-122"/>
            <a:ea typeface="微软雅黑" panose="020B0503020204020204" pitchFamily="34" charset="-122"/>
          </a:endParaRPr>
        </a:p>
      </dgm:t>
    </dgm:pt>
    <dgm:pt modelId="{9B38E74D-CA21-4C54-BE46-AAF34BCB0267}" type="par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8864CD7D-AC0B-4D7F-AD17-9947F94793B2}" type="sib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FA2E385D-5F7F-4691-BD22-1699ED36AEB1}" type="pres">
      <dgm:prSet presAssocID="{B3CADF62-9072-4DB2-8B29-CF1F9A00E625}" presName="Name0" presStyleCnt="0">
        <dgm:presLayoutVars>
          <dgm:dir/>
          <dgm:animLvl val="lvl"/>
          <dgm:resizeHandles val="exact"/>
        </dgm:presLayoutVars>
      </dgm:prSet>
      <dgm:spPr/>
    </dgm:pt>
    <dgm:pt modelId="{BB6D6C9D-C67A-49FD-B5AC-A56B1F01E177}" type="pres">
      <dgm:prSet presAssocID="{248F049D-27C4-48EB-A6A8-3136262F0E00}" presName="composite" presStyleCnt="0"/>
      <dgm:spPr/>
    </dgm:pt>
    <dgm:pt modelId="{90B66E35-6A0F-4951-9691-6D102A264ED8}" type="pres">
      <dgm:prSet presAssocID="{248F049D-27C4-48EB-A6A8-3136262F0E00}" presName="parTx" presStyleLbl="alignNode1" presStyleIdx="0" presStyleCnt="2">
        <dgm:presLayoutVars>
          <dgm:chMax val="0"/>
          <dgm:chPref val="0"/>
          <dgm:bulletEnabled val="1"/>
        </dgm:presLayoutVars>
      </dgm:prSet>
      <dgm:spPr/>
    </dgm:pt>
    <dgm:pt modelId="{32F03F65-2E1B-4ED5-A5B3-6BAB1FABC996}" type="pres">
      <dgm:prSet presAssocID="{248F049D-27C4-48EB-A6A8-3136262F0E00}" presName="desTx" presStyleLbl="alignAccFollowNode1" presStyleIdx="0" presStyleCnt="2">
        <dgm:presLayoutVars>
          <dgm:bulletEnabled val="1"/>
        </dgm:presLayoutVars>
      </dgm:prSet>
      <dgm:spPr/>
    </dgm:pt>
    <dgm:pt modelId="{B59362C3-E89A-4C14-B5CF-8A84CABB3D97}" type="pres">
      <dgm:prSet presAssocID="{EAB652A7-9B92-4BFF-A4CF-85A05AC23213}" presName="space" presStyleCnt="0"/>
      <dgm:spPr/>
    </dgm:pt>
    <dgm:pt modelId="{1372B495-9CAB-4210-B3E2-DAAFBBC6E26B}" type="pres">
      <dgm:prSet presAssocID="{C810D5F2-69C7-4D09-BD32-32EB15AEB563}" presName="composite" presStyleCnt="0"/>
      <dgm:spPr/>
    </dgm:pt>
    <dgm:pt modelId="{B509EC02-D002-4E91-A4EA-148951A4C31E}" type="pres">
      <dgm:prSet presAssocID="{C810D5F2-69C7-4D09-BD32-32EB15AEB563}" presName="parTx" presStyleLbl="alignNode1" presStyleIdx="1" presStyleCnt="2">
        <dgm:presLayoutVars>
          <dgm:chMax val="0"/>
          <dgm:chPref val="0"/>
          <dgm:bulletEnabled val="1"/>
        </dgm:presLayoutVars>
      </dgm:prSet>
      <dgm:spPr/>
    </dgm:pt>
    <dgm:pt modelId="{9AA309F3-879C-4753-AC1A-39F4830B95FD}" type="pres">
      <dgm:prSet presAssocID="{C810D5F2-69C7-4D09-BD32-32EB15AEB563}" presName="desTx" presStyleLbl="alignAccFollowNode1" presStyleIdx="1" presStyleCnt="2">
        <dgm:presLayoutVars>
          <dgm:bulletEnabled val="1"/>
        </dgm:presLayoutVars>
      </dgm:prSet>
      <dgm:spPr/>
    </dgm:pt>
  </dgm:ptLst>
  <dgm:cxnLst>
    <dgm:cxn modelId="{89B91424-37DC-4441-A862-EE5A468BB5F8}" type="presOf" srcId="{77116CCC-9810-4790-9C8E-F3B449597135}" destId="{32F03F65-2E1B-4ED5-A5B3-6BAB1FABC996}" srcOrd="0" destOrd="0" presId="urn:microsoft.com/office/officeart/2005/8/layout/hList1"/>
    <dgm:cxn modelId="{7978DA30-B293-405D-BA67-D04A33F3C2D8}" srcId="{C810D5F2-69C7-4D09-BD32-32EB15AEB563}" destId="{FACB6BCA-B3FE-4C75-828B-30A82DBB3550}" srcOrd="0" destOrd="0" parTransId="{DAAE9504-7504-4C2F-AFC2-0DFB71EB329F}" sibTransId="{ACBA0027-2721-491B-9014-B486B3AC16F0}"/>
    <dgm:cxn modelId="{2FB9A739-51FF-4614-9C16-14A0B163373F}" type="presOf" srcId="{C810D5F2-69C7-4D09-BD32-32EB15AEB563}" destId="{B509EC02-D002-4E91-A4EA-148951A4C31E}" srcOrd="0" destOrd="0" presId="urn:microsoft.com/office/officeart/2005/8/layout/hList1"/>
    <dgm:cxn modelId="{86600A42-973D-474F-8579-63AF622EA613}" type="presOf" srcId="{92FB1C65-D3F0-4E14-BAC6-31EB67D04750}" destId="{32F03F65-2E1B-4ED5-A5B3-6BAB1FABC996}" srcOrd="0" destOrd="1" presId="urn:microsoft.com/office/officeart/2005/8/layout/hList1"/>
    <dgm:cxn modelId="{4F757A4C-2E8E-4BF6-AD24-909E9F19B2BC}" srcId="{B3CADF62-9072-4DB2-8B29-CF1F9A00E625}" destId="{248F049D-27C4-48EB-A6A8-3136262F0E00}" srcOrd="0" destOrd="0" parTransId="{9606A8DD-399D-476D-B124-43B5B8B95057}" sibTransId="{EAB652A7-9B92-4BFF-A4CF-85A05AC23213}"/>
    <dgm:cxn modelId="{EA609051-26B3-4004-946A-AC0A44947CB0}" type="presOf" srcId="{6C91614A-6688-4A2E-82C3-44C4ADA8B259}" destId="{9AA309F3-879C-4753-AC1A-39F4830B95FD}" srcOrd="0" destOrd="1" presId="urn:microsoft.com/office/officeart/2005/8/layout/hList1"/>
    <dgm:cxn modelId="{3E410858-A0F8-4C2E-BE09-3D106DDC9515}" type="presOf" srcId="{248F049D-27C4-48EB-A6A8-3136262F0E00}" destId="{90B66E35-6A0F-4951-9691-6D102A264ED8}" srcOrd="0" destOrd="0" presId="urn:microsoft.com/office/officeart/2005/8/layout/hList1"/>
    <dgm:cxn modelId="{DD59A15A-89D1-4F6C-B7C5-B9CBCFF5A519}" type="presOf" srcId="{B3CADF62-9072-4DB2-8B29-CF1F9A00E625}" destId="{FA2E385D-5F7F-4691-BD22-1699ED36AEB1}" srcOrd="0" destOrd="0" presId="urn:microsoft.com/office/officeart/2005/8/layout/hList1"/>
    <dgm:cxn modelId="{A3A55490-FE5C-475A-B273-B70D8A1CAB54}" srcId="{248F049D-27C4-48EB-A6A8-3136262F0E00}" destId="{77116CCC-9810-4790-9C8E-F3B449597135}" srcOrd="0" destOrd="0" parTransId="{87E2F0C8-3D12-4E15-A966-79830CD5C918}" sibTransId="{6B927750-0F7C-45F1-8436-99887F96ADD4}"/>
    <dgm:cxn modelId="{7A68B090-4BFB-4E48-9E56-F1EDB73BCC1B}" srcId="{C810D5F2-69C7-4D09-BD32-32EB15AEB563}" destId="{6C91614A-6688-4A2E-82C3-44C4ADA8B259}" srcOrd="1" destOrd="0" parTransId="{9B38E74D-CA21-4C54-BE46-AAF34BCB0267}" sibTransId="{8864CD7D-AC0B-4D7F-AD17-9947F94793B2}"/>
    <dgm:cxn modelId="{908E42B6-9EF5-4C0E-BBBC-CE431B0A8618}" type="presOf" srcId="{FACB6BCA-B3FE-4C75-828B-30A82DBB3550}" destId="{9AA309F3-879C-4753-AC1A-39F4830B95FD}" srcOrd="0" destOrd="0" presId="urn:microsoft.com/office/officeart/2005/8/layout/hList1"/>
    <dgm:cxn modelId="{9DD600F9-D715-4F8A-AADD-4AF02B4A5FFA}" srcId="{248F049D-27C4-48EB-A6A8-3136262F0E00}" destId="{92FB1C65-D3F0-4E14-BAC6-31EB67D04750}" srcOrd="1" destOrd="0" parTransId="{09569B89-660B-4B99-906E-F3D39918C178}" sibTransId="{B712DE0D-E0A3-4273-B4C3-C353092D79E2}"/>
    <dgm:cxn modelId="{2E3040FF-94F0-4623-B702-E539A2C7F926}" srcId="{B3CADF62-9072-4DB2-8B29-CF1F9A00E625}" destId="{C810D5F2-69C7-4D09-BD32-32EB15AEB563}" srcOrd="1" destOrd="0" parTransId="{E2E56D0B-2EC8-4963-97E7-5854987D8C3D}" sibTransId="{A19F3E55-98CD-4859-85CA-24820095871A}"/>
    <dgm:cxn modelId="{287B6927-49FB-4D29-8951-0F0A16C55660}" type="presParOf" srcId="{FA2E385D-5F7F-4691-BD22-1699ED36AEB1}" destId="{BB6D6C9D-C67A-49FD-B5AC-A56B1F01E177}" srcOrd="0" destOrd="0" presId="urn:microsoft.com/office/officeart/2005/8/layout/hList1"/>
    <dgm:cxn modelId="{0BEA6025-9D33-4BFC-A22A-02A854797249}" type="presParOf" srcId="{BB6D6C9D-C67A-49FD-B5AC-A56B1F01E177}" destId="{90B66E35-6A0F-4951-9691-6D102A264ED8}" srcOrd="0" destOrd="0" presId="urn:microsoft.com/office/officeart/2005/8/layout/hList1"/>
    <dgm:cxn modelId="{8FC7889B-952D-4C97-8B11-52E14E5FB47A}" type="presParOf" srcId="{BB6D6C9D-C67A-49FD-B5AC-A56B1F01E177}" destId="{32F03F65-2E1B-4ED5-A5B3-6BAB1FABC996}" srcOrd="1" destOrd="0" presId="urn:microsoft.com/office/officeart/2005/8/layout/hList1"/>
    <dgm:cxn modelId="{791650ED-AFE4-411D-9FA6-0E0B14B6D337}" type="presParOf" srcId="{FA2E385D-5F7F-4691-BD22-1699ED36AEB1}" destId="{B59362C3-E89A-4C14-B5CF-8A84CABB3D97}" srcOrd="1" destOrd="0" presId="urn:microsoft.com/office/officeart/2005/8/layout/hList1"/>
    <dgm:cxn modelId="{AE9A5B4E-E3AE-4E87-880E-269BF64A8FC9}" type="presParOf" srcId="{FA2E385D-5F7F-4691-BD22-1699ED36AEB1}" destId="{1372B495-9CAB-4210-B3E2-DAAFBBC6E26B}" srcOrd="2" destOrd="0" presId="urn:microsoft.com/office/officeart/2005/8/layout/hList1"/>
    <dgm:cxn modelId="{40E79F57-2DFF-40BF-9847-D7FAA6E53B16}" type="presParOf" srcId="{1372B495-9CAB-4210-B3E2-DAAFBBC6E26B}" destId="{B509EC02-D002-4E91-A4EA-148951A4C31E}" srcOrd="0" destOrd="0" presId="urn:microsoft.com/office/officeart/2005/8/layout/hList1"/>
    <dgm:cxn modelId="{AE550455-A48B-4A75-9ED4-37B46DE51865}" type="presParOf" srcId="{1372B495-9CAB-4210-B3E2-DAAFBBC6E26B}" destId="{9AA309F3-879C-4753-AC1A-39F4830B95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32C76-31BB-4111-AA2C-FDF331CBB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F6A4A4-DF94-4A08-9401-A43D816ABCE8}">
      <dgm:prSet/>
      <dgm:spPr/>
      <dgm:t>
        <a:bodyPr/>
        <a:lstStyle/>
        <a:p>
          <a:pPr rtl="0"/>
          <a:r>
            <a:rPr lang="zh-CN" dirty="0">
              <a:latin typeface="微软雅黑" panose="020B0503020204020204" pitchFamily="34" charset="-122"/>
              <a:ea typeface="微软雅黑" panose="020B0503020204020204" pitchFamily="34" charset="-122"/>
            </a:rPr>
            <a:t>装饰</a:t>
          </a:r>
        </a:p>
      </dgm:t>
    </dgm:pt>
    <dgm:pt modelId="{97A1760B-66C9-4531-88FD-83478B8FC771}" type="par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A1A0BF01-4315-4D83-907A-3322B5F0133B}" type="sib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BA718DAF-FF41-43CF-9CE7-B827256E283D}">
      <dgm:prSet/>
      <dgm:spPr/>
      <dgm:t>
        <a:bodyPr/>
        <a:lstStyle/>
        <a:p>
          <a:pPr rtl="0"/>
          <a:r>
            <a:rPr lang="zh-CN" dirty="0">
              <a:latin typeface="微软雅黑" panose="020B0503020204020204" pitchFamily="34" charset="-122"/>
              <a:ea typeface="微软雅黑" panose="020B0503020204020204" pitchFamily="34" charset="-122"/>
            </a:rPr>
            <a:t>代理</a:t>
          </a:r>
        </a:p>
      </dgm:t>
    </dgm:pt>
    <dgm:pt modelId="{1D394C6F-215D-438B-B9A7-EDDBCCE405B3}" type="par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DAF789D3-64ED-4D74-86DE-4FE5E0547F82}" type="sib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6D1240F6-DFE9-4AD4-8B55-44610C5542E9}">
      <dgm:prSet/>
      <dgm:spPr/>
      <dgm:t>
        <a:bodyPr/>
        <a:lstStyle/>
        <a:p>
          <a:pPr rtl="0"/>
          <a:r>
            <a:rPr lang="zh-CN" altLang="en-US" dirty="0">
              <a:latin typeface="微软雅黑" panose="020B0503020204020204" pitchFamily="34" charset="-122"/>
              <a:ea typeface="微软雅黑" panose="020B0503020204020204" pitchFamily="34" charset="-122"/>
            </a:rPr>
            <a:t>为被装饰对象增加额外的行为</a:t>
          </a:r>
          <a:endParaRPr lang="zh-CN" dirty="0">
            <a:latin typeface="微软雅黑" panose="020B0503020204020204" pitchFamily="34" charset="-122"/>
            <a:ea typeface="微软雅黑" panose="020B0503020204020204" pitchFamily="34" charset="-122"/>
          </a:endParaRPr>
        </a:p>
      </dgm:t>
    </dgm:pt>
    <dgm:pt modelId="{C4E69BCE-3865-450F-9634-C80C5BC3DE85}" type="par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44A4DE00-C529-478C-9E5E-0F54DC29C830}" type="sib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2988BA00-D296-4C6B-AC2B-87FABA619034}">
      <dgm:prSet/>
      <dgm:spPr/>
      <dgm:t>
        <a:bodyPr/>
        <a:lstStyle/>
        <a:p>
          <a:pPr rtl="0"/>
          <a:r>
            <a:rPr lang="zh-CN" altLang="en-US" dirty="0">
              <a:latin typeface="微软雅黑" panose="020B0503020204020204" pitchFamily="34" charset="-122"/>
              <a:ea typeface="微软雅黑" panose="020B0503020204020204" pitchFamily="34" charset="-122"/>
            </a:rPr>
            <a:t>不影响被装饰对象的原有功能</a:t>
          </a:r>
          <a:endParaRPr lang="zh-CN" dirty="0">
            <a:latin typeface="微软雅黑" panose="020B0503020204020204" pitchFamily="34" charset="-122"/>
            <a:ea typeface="微软雅黑" panose="020B0503020204020204" pitchFamily="34" charset="-122"/>
          </a:endParaRPr>
        </a:p>
      </dgm:t>
    </dgm:pt>
    <dgm:pt modelId="{6C836AB7-AF79-43E0-8770-6DB6C6DDE459}" type="parTrans" cxnId="{2353C0BE-7EFD-489E-AC1A-1EFD55DD723E}">
      <dgm:prSet/>
      <dgm:spPr/>
      <dgm:t>
        <a:bodyPr/>
        <a:lstStyle/>
        <a:p>
          <a:endParaRPr lang="zh-CN" altLang="en-US"/>
        </a:p>
      </dgm:t>
    </dgm:pt>
    <dgm:pt modelId="{53543C7E-941B-41EF-AC83-680E013FFE2E}" type="sibTrans" cxnId="{2353C0BE-7EFD-489E-AC1A-1EFD55DD723E}">
      <dgm:prSet/>
      <dgm:spPr/>
      <dgm:t>
        <a:bodyPr/>
        <a:lstStyle/>
        <a:p>
          <a:endParaRPr lang="zh-CN" altLang="en-US"/>
        </a:p>
      </dgm:t>
    </dgm:pt>
    <dgm:pt modelId="{545E550C-BD42-44E7-B16E-FFB4CF36EAE8}">
      <dgm:prSet/>
      <dgm:spPr/>
      <dgm:t>
        <a:bodyPr/>
        <a:lstStyle/>
        <a:p>
          <a:pPr rtl="0"/>
          <a:r>
            <a:rPr lang="zh-CN" altLang="en-US" dirty="0">
              <a:latin typeface="微软雅黑" panose="020B0503020204020204" pitchFamily="34" charset="-122"/>
              <a:ea typeface="微软雅黑" panose="020B0503020204020204" pitchFamily="34" charset="-122"/>
            </a:rPr>
            <a:t>不创建被装饰对象，只是将新功能添加到已有对象上</a:t>
          </a:r>
          <a:endParaRPr lang="zh-CN" dirty="0">
            <a:latin typeface="微软雅黑" panose="020B0503020204020204" pitchFamily="34" charset="-122"/>
            <a:ea typeface="微软雅黑" panose="020B0503020204020204" pitchFamily="34" charset="-122"/>
          </a:endParaRPr>
        </a:p>
      </dgm:t>
    </dgm:pt>
    <dgm:pt modelId="{1B518B81-6904-447C-8E00-80C535C10E98}" type="parTrans" cxnId="{ADDCEE6D-6CD8-494C-8E97-DCBC22B269CE}">
      <dgm:prSet/>
      <dgm:spPr/>
      <dgm:t>
        <a:bodyPr/>
        <a:lstStyle/>
        <a:p>
          <a:endParaRPr lang="zh-CN" altLang="en-US"/>
        </a:p>
      </dgm:t>
    </dgm:pt>
    <dgm:pt modelId="{FC48DFAE-EEE1-4ACF-816C-EB5733447B20}" type="sibTrans" cxnId="{ADDCEE6D-6CD8-494C-8E97-DCBC22B269CE}">
      <dgm:prSet/>
      <dgm:spPr/>
      <dgm:t>
        <a:bodyPr/>
        <a:lstStyle/>
        <a:p>
          <a:endParaRPr lang="zh-CN" altLang="en-US"/>
        </a:p>
      </dgm:t>
    </dgm:pt>
    <dgm:pt modelId="{5FCD7F42-FBFE-4535-8993-982DD0A37B3F}">
      <dgm:prSet/>
      <dgm:spPr/>
      <dgm:t>
        <a:bodyPr/>
        <a:lstStyle/>
        <a:p>
          <a:pPr rtl="0"/>
          <a:r>
            <a:rPr lang="zh-CN" altLang="en-US" dirty="0">
              <a:latin typeface="微软雅黑" panose="020B0503020204020204" pitchFamily="34" charset="-122"/>
              <a:ea typeface="微软雅黑" panose="020B0503020204020204" pitchFamily="34" charset="-122"/>
            </a:rPr>
            <a:t>常用来对被代理对象进行更精细的控制</a:t>
          </a:r>
          <a:endParaRPr lang="zh-CN" dirty="0">
            <a:latin typeface="微软雅黑" panose="020B0503020204020204" pitchFamily="34" charset="-122"/>
            <a:ea typeface="微软雅黑" panose="020B0503020204020204" pitchFamily="34" charset="-122"/>
          </a:endParaRPr>
        </a:p>
      </dgm:t>
    </dgm:pt>
    <dgm:pt modelId="{25D25A2A-34D0-494F-9946-841AB6929F89}" type="parTrans" cxnId="{4CACCA02-7065-4B40-9452-D2DDA09830D1}">
      <dgm:prSet/>
      <dgm:spPr/>
      <dgm:t>
        <a:bodyPr/>
        <a:lstStyle/>
        <a:p>
          <a:endParaRPr lang="zh-CN" altLang="en-US"/>
        </a:p>
      </dgm:t>
    </dgm:pt>
    <dgm:pt modelId="{DC0D72A9-F0D9-463E-B651-EC02039330EA}" type="sibTrans" cxnId="{4CACCA02-7065-4B40-9452-D2DDA09830D1}">
      <dgm:prSet/>
      <dgm:spPr/>
      <dgm:t>
        <a:bodyPr/>
        <a:lstStyle/>
        <a:p>
          <a:endParaRPr lang="zh-CN" altLang="en-US"/>
        </a:p>
      </dgm:t>
    </dgm:pt>
    <dgm:pt modelId="{C755A924-9DFE-4B9A-AC5C-AC0A7912D047}">
      <dgm:prSet/>
      <dgm:spPr/>
      <dgm:t>
        <a:bodyPr/>
        <a:lstStyle/>
        <a:p>
          <a:pPr rtl="0"/>
          <a:r>
            <a:rPr lang="zh-CN" altLang="en-US" dirty="0">
              <a:latin typeface="微软雅黑" panose="020B0503020204020204" pitchFamily="34" charset="-122"/>
              <a:ea typeface="微软雅黑" panose="020B0503020204020204" pitchFamily="34" charset="-122"/>
            </a:rPr>
            <a:t>经常多重嵌套装饰</a:t>
          </a:r>
          <a:endParaRPr lang="zh-CN" dirty="0">
            <a:latin typeface="微软雅黑" panose="020B0503020204020204" pitchFamily="34" charset="-122"/>
            <a:ea typeface="微软雅黑" panose="020B0503020204020204" pitchFamily="34" charset="-122"/>
          </a:endParaRPr>
        </a:p>
      </dgm:t>
    </dgm:pt>
    <dgm:pt modelId="{2823A222-D316-40DA-83BD-4BA0A89B7FC6}" type="parTrans" cxnId="{CE434DB1-768C-41B8-BBC7-8D2F426DB915}">
      <dgm:prSet/>
      <dgm:spPr/>
      <dgm:t>
        <a:bodyPr/>
        <a:lstStyle/>
        <a:p>
          <a:endParaRPr lang="zh-CN" altLang="en-US"/>
        </a:p>
      </dgm:t>
    </dgm:pt>
    <dgm:pt modelId="{D214BA07-380A-44C9-9BC8-E161807B8B2B}" type="sibTrans" cxnId="{CE434DB1-768C-41B8-BBC7-8D2F426DB915}">
      <dgm:prSet/>
      <dgm:spPr/>
      <dgm:t>
        <a:bodyPr/>
        <a:lstStyle/>
        <a:p>
          <a:endParaRPr lang="zh-CN" altLang="en-US"/>
        </a:p>
      </dgm:t>
    </dgm:pt>
    <dgm:pt modelId="{C15F783F-35A4-4051-BB3B-674C21C06F75}">
      <dgm:prSet/>
      <dgm:spPr/>
      <dgm:t>
        <a:bodyPr/>
        <a:lstStyle/>
        <a:p>
          <a:pPr rtl="0"/>
          <a:r>
            <a:rPr lang="zh-CN" altLang="en-US" dirty="0">
              <a:latin typeface="微软雅黑" panose="020B0503020204020204" pitchFamily="34" charset="-122"/>
              <a:ea typeface="微软雅黑" panose="020B0503020204020204" pitchFamily="34" charset="-122"/>
            </a:rPr>
            <a:t>被代理对象不存在时常创建被代理对象</a:t>
          </a:r>
          <a:endParaRPr lang="zh-CN" dirty="0">
            <a:latin typeface="微软雅黑" panose="020B0503020204020204" pitchFamily="34" charset="-122"/>
            <a:ea typeface="微软雅黑" panose="020B0503020204020204" pitchFamily="34" charset="-122"/>
          </a:endParaRPr>
        </a:p>
      </dgm:t>
    </dgm:pt>
    <dgm:pt modelId="{5B616D48-0E28-4C3B-B756-4E3AA7ADD2E8}" type="parTrans" cxnId="{AC30DE59-88F7-4D39-BAF9-8D2CB587ABD3}">
      <dgm:prSet/>
      <dgm:spPr/>
      <dgm:t>
        <a:bodyPr/>
        <a:lstStyle/>
        <a:p>
          <a:endParaRPr lang="zh-CN" altLang="en-US"/>
        </a:p>
      </dgm:t>
    </dgm:pt>
    <dgm:pt modelId="{8194614A-DABE-4EB4-8C61-CED36E175EE8}" type="sibTrans" cxnId="{AC30DE59-88F7-4D39-BAF9-8D2CB587ABD3}">
      <dgm:prSet/>
      <dgm:spPr/>
      <dgm:t>
        <a:bodyPr/>
        <a:lstStyle/>
        <a:p>
          <a:endParaRPr lang="zh-CN" altLang="en-US"/>
        </a:p>
      </dgm:t>
    </dgm:pt>
    <dgm:pt modelId="{85C540D6-0570-4E45-9329-9DAA162B5F59}">
      <dgm:prSet/>
      <dgm:spPr/>
      <dgm:t>
        <a:bodyPr/>
        <a:lstStyle/>
        <a:p>
          <a:pPr rtl="0"/>
          <a:r>
            <a:rPr lang="zh-CN" altLang="en-US" dirty="0">
              <a:latin typeface="微软雅黑" panose="020B0503020204020204" pitchFamily="34" charset="-122"/>
              <a:ea typeface="微软雅黑" panose="020B0503020204020204" pitchFamily="34" charset="-122"/>
            </a:rPr>
            <a:t>少见多重嵌套</a:t>
          </a:r>
          <a:endParaRPr lang="zh-CN" dirty="0">
            <a:latin typeface="微软雅黑" panose="020B0503020204020204" pitchFamily="34" charset="-122"/>
            <a:ea typeface="微软雅黑" panose="020B0503020204020204" pitchFamily="34" charset="-122"/>
          </a:endParaRPr>
        </a:p>
      </dgm:t>
    </dgm:pt>
    <dgm:pt modelId="{DD27FD3F-86EB-4E85-AB4C-D8981BE7C604}" type="parTrans" cxnId="{E796227D-738F-46EB-AEFC-11AE191559FA}">
      <dgm:prSet/>
      <dgm:spPr/>
      <dgm:t>
        <a:bodyPr/>
        <a:lstStyle/>
        <a:p>
          <a:endParaRPr lang="zh-CN" altLang="en-US"/>
        </a:p>
      </dgm:t>
    </dgm:pt>
    <dgm:pt modelId="{470C1776-CA91-4942-A115-8FCF503B229C}" type="sibTrans" cxnId="{E796227D-738F-46EB-AEFC-11AE191559FA}">
      <dgm:prSet/>
      <dgm:spPr/>
      <dgm:t>
        <a:bodyPr/>
        <a:lstStyle/>
        <a:p>
          <a:endParaRPr lang="zh-CN" altLang="en-US"/>
        </a:p>
      </dgm:t>
    </dgm:pt>
    <dgm:pt modelId="{95401872-D6E2-431C-823C-F6D8ED31BF18}" type="pres">
      <dgm:prSet presAssocID="{D1632C76-31BB-4111-AA2C-FDF331CBB0C2}" presName="Name0" presStyleCnt="0">
        <dgm:presLayoutVars>
          <dgm:dir/>
          <dgm:animLvl val="lvl"/>
          <dgm:resizeHandles val="exact"/>
        </dgm:presLayoutVars>
      </dgm:prSet>
      <dgm:spPr/>
    </dgm:pt>
    <dgm:pt modelId="{7C7CE5D6-514E-4036-94A9-B76047E8FD14}" type="pres">
      <dgm:prSet presAssocID="{44F6A4A4-DF94-4A08-9401-A43D816ABCE8}" presName="composite" presStyleCnt="0"/>
      <dgm:spPr/>
    </dgm:pt>
    <dgm:pt modelId="{48CF98F6-33F8-4C48-8D17-468761362C4C}" type="pres">
      <dgm:prSet presAssocID="{44F6A4A4-DF94-4A08-9401-A43D816ABCE8}" presName="parTx" presStyleLbl="alignNode1" presStyleIdx="0" presStyleCnt="2">
        <dgm:presLayoutVars>
          <dgm:chMax val="0"/>
          <dgm:chPref val="0"/>
          <dgm:bulletEnabled val="1"/>
        </dgm:presLayoutVars>
      </dgm:prSet>
      <dgm:spPr/>
    </dgm:pt>
    <dgm:pt modelId="{96B4EF03-330D-4979-B087-841B3B181740}" type="pres">
      <dgm:prSet presAssocID="{44F6A4A4-DF94-4A08-9401-A43D816ABCE8}" presName="desTx" presStyleLbl="alignAccFollowNode1" presStyleIdx="0" presStyleCnt="2">
        <dgm:presLayoutVars>
          <dgm:bulletEnabled val="1"/>
        </dgm:presLayoutVars>
      </dgm:prSet>
      <dgm:spPr/>
    </dgm:pt>
    <dgm:pt modelId="{182C79B0-9FA8-464F-9E08-8E24B446A550}" type="pres">
      <dgm:prSet presAssocID="{A1A0BF01-4315-4D83-907A-3322B5F0133B}" presName="space" presStyleCnt="0"/>
      <dgm:spPr/>
    </dgm:pt>
    <dgm:pt modelId="{4E4B434C-C597-4306-BCC4-42B9D60C0A8B}" type="pres">
      <dgm:prSet presAssocID="{BA718DAF-FF41-43CF-9CE7-B827256E283D}" presName="composite" presStyleCnt="0"/>
      <dgm:spPr/>
    </dgm:pt>
    <dgm:pt modelId="{27888013-C8EE-419C-8258-572FF879EC7C}" type="pres">
      <dgm:prSet presAssocID="{BA718DAF-FF41-43CF-9CE7-B827256E283D}" presName="parTx" presStyleLbl="alignNode1" presStyleIdx="1" presStyleCnt="2">
        <dgm:presLayoutVars>
          <dgm:chMax val="0"/>
          <dgm:chPref val="0"/>
          <dgm:bulletEnabled val="1"/>
        </dgm:presLayoutVars>
      </dgm:prSet>
      <dgm:spPr/>
    </dgm:pt>
    <dgm:pt modelId="{34D7FF30-888E-4857-B896-F31B151CC666}" type="pres">
      <dgm:prSet presAssocID="{BA718DAF-FF41-43CF-9CE7-B827256E283D}" presName="desTx" presStyleLbl="alignAccFollowNode1" presStyleIdx="1" presStyleCnt="2">
        <dgm:presLayoutVars>
          <dgm:bulletEnabled val="1"/>
        </dgm:presLayoutVars>
      </dgm:prSet>
      <dgm:spPr/>
    </dgm:pt>
  </dgm:ptLst>
  <dgm:cxnLst>
    <dgm:cxn modelId="{4CACCA02-7065-4B40-9452-D2DDA09830D1}" srcId="{BA718DAF-FF41-43CF-9CE7-B827256E283D}" destId="{5FCD7F42-FBFE-4535-8993-982DD0A37B3F}" srcOrd="0" destOrd="0" parTransId="{25D25A2A-34D0-494F-9946-841AB6929F89}" sibTransId="{DC0D72A9-F0D9-463E-B651-EC02039330EA}"/>
    <dgm:cxn modelId="{DABE6B14-B147-4760-A81A-799B42608345}" type="presOf" srcId="{C755A924-9DFE-4B9A-AC5C-AC0A7912D047}" destId="{96B4EF03-330D-4979-B087-841B3B181740}" srcOrd="0" destOrd="3" presId="urn:microsoft.com/office/officeart/2005/8/layout/hList1"/>
    <dgm:cxn modelId="{1F0CB120-9AE2-4856-ADBA-4D48DD18BE83}" type="presOf" srcId="{44F6A4A4-DF94-4A08-9401-A43D816ABCE8}" destId="{48CF98F6-33F8-4C48-8D17-468761362C4C}" srcOrd="0" destOrd="0" presId="urn:microsoft.com/office/officeart/2005/8/layout/hList1"/>
    <dgm:cxn modelId="{8A133B26-1491-4094-8C99-3FAEDE7EFDD3}" srcId="{44F6A4A4-DF94-4A08-9401-A43D816ABCE8}" destId="{6D1240F6-DFE9-4AD4-8B55-44610C5542E9}" srcOrd="0" destOrd="0" parTransId="{C4E69BCE-3865-450F-9634-C80C5BC3DE85}" sibTransId="{44A4DE00-C529-478C-9E5E-0F54DC29C830}"/>
    <dgm:cxn modelId="{D2779F37-B132-4939-B8E8-6206E713F653}" type="presOf" srcId="{5FCD7F42-FBFE-4535-8993-982DD0A37B3F}" destId="{34D7FF30-888E-4857-B896-F31B151CC666}" srcOrd="0" destOrd="0" presId="urn:microsoft.com/office/officeart/2005/8/layout/hList1"/>
    <dgm:cxn modelId="{29CF803B-8EF6-4D38-97D2-C9D9FDC43304}" srcId="{D1632C76-31BB-4111-AA2C-FDF331CBB0C2}" destId="{44F6A4A4-DF94-4A08-9401-A43D816ABCE8}" srcOrd="0" destOrd="0" parTransId="{97A1760B-66C9-4531-88FD-83478B8FC771}" sibTransId="{A1A0BF01-4315-4D83-907A-3322B5F0133B}"/>
    <dgm:cxn modelId="{AC30DE59-88F7-4D39-BAF9-8D2CB587ABD3}" srcId="{BA718DAF-FF41-43CF-9CE7-B827256E283D}" destId="{C15F783F-35A4-4051-BB3B-674C21C06F75}" srcOrd="1" destOrd="0" parTransId="{5B616D48-0E28-4C3B-B756-4E3AA7ADD2E8}" sibTransId="{8194614A-DABE-4EB4-8C61-CED36E175EE8}"/>
    <dgm:cxn modelId="{ADDCEE6D-6CD8-494C-8E97-DCBC22B269CE}" srcId="{44F6A4A4-DF94-4A08-9401-A43D816ABCE8}" destId="{545E550C-BD42-44E7-B16E-FFB4CF36EAE8}" srcOrd="2" destOrd="0" parTransId="{1B518B81-6904-447C-8E00-80C535C10E98}" sibTransId="{FC48DFAE-EEE1-4ACF-816C-EB5733447B20}"/>
    <dgm:cxn modelId="{848B4D6E-4B45-4D70-B74B-F4949486A3F8}" type="presOf" srcId="{C15F783F-35A4-4051-BB3B-674C21C06F75}" destId="{34D7FF30-888E-4857-B896-F31B151CC666}" srcOrd="0" destOrd="1" presId="urn:microsoft.com/office/officeart/2005/8/layout/hList1"/>
    <dgm:cxn modelId="{E796227D-738F-46EB-AEFC-11AE191559FA}" srcId="{BA718DAF-FF41-43CF-9CE7-B827256E283D}" destId="{85C540D6-0570-4E45-9329-9DAA162B5F59}" srcOrd="2" destOrd="0" parTransId="{DD27FD3F-86EB-4E85-AB4C-D8981BE7C604}" sibTransId="{470C1776-CA91-4942-A115-8FCF503B229C}"/>
    <dgm:cxn modelId="{D18F667F-15B2-4589-9D91-0EF21AF57940}" type="presOf" srcId="{85C540D6-0570-4E45-9329-9DAA162B5F59}" destId="{34D7FF30-888E-4857-B896-F31B151CC666}" srcOrd="0" destOrd="2" presId="urn:microsoft.com/office/officeart/2005/8/layout/hList1"/>
    <dgm:cxn modelId="{2AAA8D82-00CE-41D3-9308-2B0035990E80}" type="presOf" srcId="{6D1240F6-DFE9-4AD4-8B55-44610C5542E9}" destId="{96B4EF03-330D-4979-B087-841B3B181740}" srcOrd="0" destOrd="0" presId="urn:microsoft.com/office/officeart/2005/8/layout/hList1"/>
    <dgm:cxn modelId="{E05C3D9A-AC79-4FE6-9C1A-EBAC70003B9C}" srcId="{D1632C76-31BB-4111-AA2C-FDF331CBB0C2}" destId="{BA718DAF-FF41-43CF-9CE7-B827256E283D}" srcOrd="1" destOrd="0" parTransId="{1D394C6F-215D-438B-B9A7-EDDBCCE405B3}" sibTransId="{DAF789D3-64ED-4D74-86DE-4FE5E0547F82}"/>
    <dgm:cxn modelId="{CE434DB1-768C-41B8-BBC7-8D2F426DB915}" srcId="{44F6A4A4-DF94-4A08-9401-A43D816ABCE8}" destId="{C755A924-9DFE-4B9A-AC5C-AC0A7912D047}" srcOrd="3" destOrd="0" parTransId="{2823A222-D316-40DA-83BD-4BA0A89B7FC6}" sibTransId="{D214BA07-380A-44C9-9BC8-E161807B8B2B}"/>
    <dgm:cxn modelId="{C72726B6-BB54-4DE4-A2FC-D0DB4CE9A465}" type="presOf" srcId="{D1632C76-31BB-4111-AA2C-FDF331CBB0C2}" destId="{95401872-D6E2-431C-823C-F6D8ED31BF18}" srcOrd="0" destOrd="0" presId="urn:microsoft.com/office/officeart/2005/8/layout/hList1"/>
    <dgm:cxn modelId="{2353C0BE-7EFD-489E-AC1A-1EFD55DD723E}" srcId="{44F6A4A4-DF94-4A08-9401-A43D816ABCE8}" destId="{2988BA00-D296-4C6B-AC2B-87FABA619034}" srcOrd="1" destOrd="0" parTransId="{6C836AB7-AF79-43E0-8770-6DB6C6DDE459}" sibTransId="{53543C7E-941B-41EF-AC83-680E013FFE2E}"/>
    <dgm:cxn modelId="{5092BFC3-DD8C-4F4E-9F5D-BB872176021D}" type="presOf" srcId="{545E550C-BD42-44E7-B16E-FFB4CF36EAE8}" destId="{96B4EF03-330D-4979-B087-841B3B181740}" srcOrd="0" destOrd="2" presId="urn:microsoft.com/office/officeart/2005/8/layout/hList1"/>
    <dgm:cxn modelId="{CE753BCF-862F-422E-B78D-6ECCD39D82E7}" type="presOf" srcId="{2988BA00-D296-4C6B-AC2B-87FABA619034}" destId="{96B4EF03-330D-4979-B087-841B3B181740}" srcOrd="0" destOrd="1" presId="urn:microsoft.com/office/officeart/2005/8/layout/hList1"/>
    <dgm:cxn modelId="{7D01DBEB-152D-4522-8FAA-076CB04A664A}" type="presOf" srcId="{BA718DAF-FF41-43CF-9CE7-B827256E283D}" destId="{27888013-C8EE-419C-8258-572FF879EC7C}" srcOrd="0" destOrd="0" presId="urn:microsoft.com/office/officeart/2005/8/layout/hList1"/>
    <dgm:cxn modelId="{6E07B349-D600-45CD-BDEF-FF09DE4FA363}" type="presParOf" srcId="{95401872-D6E2-431C-823C-F6D8ED31BF18}" destId="{7C7CE5D6-514E-4036-94A9-B76047E8FD14}" srcOrd="0" destOrd="0" presId="urn:microsoft.com/office/officeart/2005/8/layout/hList1"/>
    <dgm:cxn modelId="{AF987FEB-4567-4012-9029-1010679B4573}" type="presParOf" srcId="{7C7CE5D6-514E-4036-94A9-B76047E8FD14}" destId="{48CF98F6-33F8-4C48-8D17-468761362C4C}" srcOrd="0" destOrd="0" presId="urn:microsoft.com/office/officeart/2005/8/layout/hList1"/>
    <dgm:cxn modelId="{13A6F77F-2601-4CDA-BD5E-8D6E31B0F434}" type="presParOf" srcId="{7C7CE5D6-514E-4036-94A9-B76047E8FD14}" destId="{96B4EF03-330D-4979-B087-841B3B181740}" srcOrd="1" destOrd="0" presId="urn:microsoft.com/office/officeart/2005/8/layout/hList1"/>
    <dgm:cxn modelId="{1E00FF79-528A-4AF1-8369-54CFCC79A74C}" type="presParOf" srcId="{95401872-D6E2-431C-823C-F6D8ED31BF18}" destId="{182C79B0-9FA8-464F-9E08-8E24B446A550}" srcOrd="1" destOrd="0" presId="urn:microsoft.com/office/officeart/2005/8/layout/hList1"/>
    <dgm:cxn modelId="{467D7BDC-FA9C-4AEA-A49D-D4BCA1AF5F13}" type="presParOf" srcId="{95401872-D6E2-431C-823C-F6D8ED31BF18}" destId="{4E4B434C-C597-4306-BCC4-42B9D60C0A8B}" srcOrd="2" destOrd="0" presId="urn:microsoft.com/office/officeart/2005/8/layout/hList1"/>
    <dgm:cxn modelId="{0D439E20-286C-4DC3-904D-0E9CF23E7958}" type="presParOf" srcId="{4E4B434C-C597-4306-BCC4-42B9D60C0A8B}" destId="{27888013-C8EE-419C-8258-572FF879EC7C}" srcOrd="0" destOrd="0" presId="urn:microsoft.com/office/officeart/2005/8/layout/hList1"/>
    <dgm:cxn modelId="{57E7F3E7-A464-496A-9F5D-60DFDBCD7259}" type="presParOf" srcId="{4E4B434C-C597-4306-BCC4-42B9D60C0A8B}" destId="{34D7FF30-888E-4857-B896-F31B151CC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6E35-6A0F-4951-9691-6D102A264ED8}">
      <dsp:nvSpPr>
        <dsp:cNvPr id="0" name=""/>
        <dsp:cNvSpPr/>
      </dsp:nvSpPr>
      <dsp:spPr>
        <a:xfrm>
          <a:off x="38" y="150830"/>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策略</a:t>
          </a:r>
        </a:p>
      </dsp:txBody>
      <dsp:txXfrm>
        <a:off x="38" y="150830"/>
        <a:ext cx="3685337" cy="576000"/>
      </dsp:txXfrm>
    </dsp:sp>
    <dsp:sp modelId="{32F03F65-2E1B-4ED5-A5B3-6BAB1FABC996}">
      <dsp:nvSpPr>
        <dsp:cNvPr id="0" name=""/>
        <dsp:cNvSpPr/>
      </dsp:nvSpPr>
      <dsp:spPr>
        <a:xfrm>
          <a:off x="38" y="726830"/>
          <a:ext cx="3685337" cy="15371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修改对象功能的内核（行为）</a:t>
          </a:r>
        </a:p>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组件必须了解有哪些需要选择的策略，侧重于功能选择</a:t>
          </a:r>
        </a:p>
      </dsp:txBody>
      <dsp:txXfrm>
        <a:off x="38" y="726830"/>
        <a:ext cx="3685337" cy="1537199"/>
      </dsp:txXfrm>
    </dsp:sp>
    <dsp:sp modelId="{B509EC02-D002-4E91-A4EA-148951A4C31E}">
      <dsp:nvSpPr>
        <dsp:cNvPr id="0" name=""/>
        <dsp:cNvSpPr/>
      </dsp:nvSpPr>
      <dsp:spPr>
        <a:xfrm>
          <a:off x="4201323" y="150830"/>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装饰</a:t>
          </a:r>
        </a:p>
      </dsp:txBody>
      <dsp:txXfrm>
        <a:off x="4201323" y="150830"/>
        <a:ext cx="3685337" cy="576000"/>
      </dsp:txXfrm>
    </dsp:sp>
    <dsp:sp modelId="{9AA309F3-879C-4753-AC1A-39F4830B95FD}">
      <dsp:nvSpPr>
        <dsp:cNvPr id="0" name=""/>
        <dsp:cNvSpPr/>
      </dsp:nvSpPr>
      <dsp:spPr>
        <a:xfrm>
          <a:off x="4201323" y="726830"/>
          <a:ext cx="3685337" cy="15371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修改对象功能的外壳（结构）</a:t>
          </a:r>
        </a:p>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组件无需了解有哪些可以装饰的内容，侧重于功能组装</a:t>
          </a:r>
        </a:p>
      </dsp:txBody>
      <dsp:txXfrm>
        <a:off x="4201323" y="726830"/>
        <a:ext cx="3685337" cy="1537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98F6-33F8-4C48-8D17-468761362C4C}">
      <dsp:nvSpPr>
        <dsp:cNvPr id="0" name=""/>
        <dsp:cNvSpPr/>
      </dsp:nvSpPr>
      <dsp:spPr>
        <a:xfrm>
          <a:off x="38"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装饰</a:t>
          </a:r>
        </a:p>
      </dsp:txBody>
      <dsp:txXfrm>
        <a:off x="38" y="213188"/>
        <a:ext cx="3685337" cy="547200"/>
      </dsp:txXfrm>
    </dsp:sp>
    <dsp:sp modelId="{96B4EF03-330D-4979-B087-841B3B181740}">
      <dsp:nvSpPr>
        <dsp:cNvPr id="0" name=""/>
        <dsp:cNvSpPr/>
      </dsp:nvSpPr>
      <dsp:spPr>
        <a:xfrm>
          <a:off x="38"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为被装饰对象增加额外的行为</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不影响被装饰对象的原有功能</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不创建被装饰对象，只是将新功能添加到已有对象上</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经常多重嵌套装饰</a:t>
          </a:r>
        </a:p>
      </dsp:txBody>
      <dsp:txXfrm>
        <a:off x="38" y="760388"/>
        <a:ext cx="3685337" cy="2346974"/>
      </dsp:txXfrm>
    </dsp:sp>
    <dsp:sp modelId="{27888013-C8EE-419C-8258-572FF879EC7C}">
      <dsp:nvSpPr>
        <dsp:cNvPr id="0" name=""/>
        <dsp:cNvSpPr/>
      </dsp:nvSpPr>
      <dsp:spPr>
        <a:xfrm>
          <a:off x="4201323"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代理</a:t>
          </a:r>
        </a:p>
      </dsp:txBody>
      <dsp:txXfrm>
        <a:off x="4201323" y="213188"/>
        <a:ext cx="3685337" cy="547200"/>
      </dsp:txXfrm>
    </dsp:sp>
    <dsp:sp modelId="{34D7FF30-888E-4857-B896-F31B151CC666}">
      <dsp:nvSpPr>
        <dsp:cNvPr id="0" name=""/>
        <dsp:cNvSpPr/>
      </dsp:nvSpPr>
      <dsp:spPr>
        <a:xfrm>
          <a:off x="4201323"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常用来对被代理对象进行更精细的控制</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被代理对象不存在时常创建被代理对象</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少见多重嵌套</a:t>
          </a:r>
        </a:p>
      </dsp:txBody>
      <dsp:txXfrm>
        <a:off x="4201323" y="760388"/>
        <a:ext cx="3685337" cy="2346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extLst>
      <p:ext uri="{BB962C8B-B14F-4D97-AF65-F5344CB8AC3E}">
        <p14:creationId xmlns:p14="http://schemas.microsoft.com/office/powerpoint/2010/main" val="109836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20</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93828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21</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998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extLst>
      <p:ext uri="{BB962C8B-B14F-4D97-AF65-F5344CB8AC3E}">
        <p14:creationId xmlns:p14="http://schemas.microsoft.com/office/powerpoint/2010/main" val="25378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23</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83942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extLst>
      <p:ext uri="{BB962C8B-B14F-4D97-AF65-F5344CB8AC3E}">
        <p14:creationId xmlns:p14="http://schemas.microsoft.com/office/powerpoint/2010/main" val="402474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baseline="0" dirty="0"/>
              <a:t> </a:t>
            </a:r>
            <a:r>
              <a:rPr kumimoji="1" lang="en-US" altLang="zh-CN" baseline="0" dirty="0" err="1"/>
              <a:t>RealSubject</a:t>
            </a:r>
            <a:r>
              <a:rPr kumimoji="1" lang="zh-CN" altLang="en-US" baseline="0" dirty="0"/>
              <a:t> 和</a:t>
            </a:r>
            <a:r>
              <a:rPr kumimoji="1" lang="en-US" altLang="zh-CN" baseline="0" dirty="0"/>
              <a:t>Proxy</a:t>
            </a:r>
            <a:r>
              <a:rPr kumimoji="1" lang="zh-CN" altLang="en-US" baseline="0" dirty="0"/>
              <a:t>之间的横线关系是什么？？？</a:t>
            </a:r>
            <a:endParaRPr kumimoji="1" lang="en-US" altLang="zh-CN" baseline="0" dirty="0"/>
          </a:p>
          <a:p>
            <a:r>
              <a:rPr kumimoji="1" lang="zh-CN" altLang="en-US" baseline="0" dirty="0"/>
              <a:t>请增加一些解释和说明</a:t>
            </a:r>
            <a:endParaRPr kumimoji="1" lang="en-US" altLang="zh-CN" baseline="0" dirty="0"/>
          </a:p>
          <a:p>
            <a:endParaRPr kumimoji="1" lang="en-US" altLang="zh-CN" baseline="0" dirty="0"/>
          </a:p>
          <a:p>
            <a:r>
              <a:rPr kumimoji="1" lang="zh-CN" altLang="en-US" baseline="0" dirty="0"/>
              <a:t>横线是相互关联，相互之间有使用或者定义</a:t>
            </a:r>
            <a:endParaRPr kumimoji="1" lang="en-US" altLang="zh-CN" baseline="0" dirty="0"/>
          </a:p>
          <a:p>
            <a:endParaRPr kumimoji="1" lang="en-US" altLang="zh-CN" baseline="0" dirty="0"/>
          </a:p>
          <a:p>
            <a:r>
              <a:rPr kumimoji="1" lang="en-US" altLang="zh-CN" baseline="0" dirty="0" err="1"/>
              <a:t>RealSubject</a:t>
            </a:r>
            <a:r>
              <a:rPr kumimoji="1" lang="zh-CN" altLang="en-US" baseline="0" dirty="0"/>
              <a:t>是实质功能完成者</a:t>
            </a:r>
            <a:endParaRPr kumimoji="1" lang="en-US" altLang="zh-CN" baseline="0" dirty="0"/>
          </a:p>
          <a:p>
            <a:r>
              <a:rPr kumimoji="1" lang="en-US" altLang="zh-CN" baseline="0" dirty="0"/>
              <a:t>Proxy</a:t>
            </a:r>
            <a:r>
              <a:rPr kumimoji="1" lang="zh-CN" altLang="en-US" baseline="0" dirty="0"/>
              <a:t>则是代理人，包装</a:t>
            </a:r>
            <a:r>
              <a:rPr kumimoji="1" lang="en-US" altLang="zh-CN" baseline="0" dirty="0" err="1"/>
              <a:t>RealSubject</a:t>
            </a:r>
            <a:r>
              <a:rPr kumimoji="1" lang="zh-CN" altLang="en-US" baseline="0" dirty="0"/>
              <a:t>，对外提供接口，也负责除了</a:t>
            </a:r>
            <a:r>
              <a:rPr kumimoji="1" lang="en-US" altLang="zh-CN" baseline="0" dirty="0" err="1"/>
              <a:t>RealSubject</a:t>
            </a:r>
            <a:r>
              <a:rPr kumimoji="1" lang="zh-CN" altLang="en-US" baseline="0" dirty="0"/>
              <a:t>自身功能以外的各种功能，比如后面的引用计数</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74637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212089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273909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97743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extLst>
      <p:ext uri="{BB962C8B-B14F-4D97-AF65-F5344CB8AC3E}">
        <p14:creationId xmlns:p14="http://schemas.microsoft.com/office/powerpoint/2010/main" val="1679624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619488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639726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161699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4943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2399370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开闭原则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就是说对扩展开放，对修改关闭。在程序需要进行拓展的时候，不能去修改原有的代码，实现一个热插拔的效果。所以一句话概括就是：为了使程序的扩展性好，易于维护和升级。开闭原则是最基础的设计原则，后面几个原则均为开闭原则从几个不同方面的具象化描述</a:t>
            </a:r>
            <a:endParaRPr lang="en-US" altLang="zh-CN" sz="1200" b="1"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单一职责原则：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类，只有一个引起它变化的原因。应该只有一个职责。每一个职责都是变化的一个轴线，如果一个类有一个以上的职责，这些职责就耦合在了一起。这会导致脆弱的设计。当一个职责发生变化时，可能会影响其它的职责。另外，多个职责耦合在一起，会影响复用性。例如：要实现逻辑和界面的分离</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CN" sz="1200" b="1" dirty="0">
                <a:solidFill>
                  <a:srgbClr val="003366"/>
                </a:solidFill>
              </a:rPr>
              <a:t>里氏</a:t>
            </a:r>
            <a:r>
              <a:rPr lang="zh-CN" altLang="en-US" sz="1200" b="1" dirty="0">
                <a:solidFill>
                  <a:srgbClr val="003366"/>
                </a:solidFill>
              </a:rPr>
              <a:t>代换原则</a:t>
            </a:r>
            <a:r>
              <a:rPr lang="zh-CN" altLang="en-US" sz="1200" b="1" i="0" kern="1200" dirty="0">
                <a:solidFill>
                  <a:srgbClr val="003366"/>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只有当子类可以替换掉基类，软件的功能不受到影响时，基类才能真正被复用，而派生类也能够在基类的基础上增加新的行为。基类与子类的继承关系就是抽象化的具体实现，所以里氏代换原则是对实现抽象化的具体步骤的规范</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1" i="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2328880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198135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合成复用原则</a:t>
            </a:r>
            <a:r>
              <a:rPr lang="zh-CN" altLang="en-US" dirty="0"/>
              <a:t>：多用组合，少用继承</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356045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extLst>
      <p:ext uri="{BB962C8B-B14F-4D97-AF65-F5344CB8AC3E}">
        <p14:creationId xmlns:p14="http://schemas.microsoft.com/office/powerpoint/2010/main" val="162629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extLst>
      <p:ext uri="{BB962C8B-B14F-4D97-AF65-F5344CB8AC3E}">
        <p14:creationId xmlns:p14="http://schemas.microsoft.com/office/powerpoint/2010/main" val="366920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这里要先大概介绍一下</a:t>
            </a:r>
            <a:r>
              <a:rPr lang="en-US" altLang="zh-CN" dirty="0"/>
              <a:t>vector</a:t>
            </a:r>
            <a:r>
              <a:rPr lang="zh-CN" altLang="en-US" dirty="0"/>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我们能不能在</a:t>
            </a:r>
            <a:r>
              <a:rPr lang="en-US" altLang="zh-CN" dirty="0"/>
              <a:t>vector</a:t>
            </a:r>
            <a:r>
              <a:rPr lang="zh-CN" altLang="en-US" dirty="0"/>
              <a:t>的基础上来实现</a:t>
            </a:r>
            <a:r>
              <a:rPr lang="en-US" altLang="zh-CN" dirty="0"/>
              <a:t>stack</a:t>
            </a:r>
            <a:r>
              <a:rPr lang="zh-CN" altLang="en-US" dirty="0"/>
              <a:t>呢，并以此减少工作量呢？</a:t>
            </a:r>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extLst>
      <p:ext uri="{BB962C8B-B14F-4D97-AF65-F5344CB8AC3E}">
        <p14:creationId xmlns:p14="http://schemas.microsoft.com/office/powerpoint/2010/main" val="75832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a:t>
            </a:r>
            <a:r>
              <a:rPr lang="en-US" altLang="zh-CN" dirty="0">
                <a:latin typeface="Arial" charset="0"/>
              </a:rPr>
              <a:t>-&gt;</a:t>
            </a:r>
            <a:r>
              <a:rPr lang="zh-CN" altLang="en-US" baseline="0" dirty="0">
                <a:latin typeface="Arial" charset="0"/>
              </a:rPr>
              <a:t> 这个箭头的意义说明？？？（</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关联：</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表示类与类之间的联接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它使一个类知道另一个类的属性和方法，这种关系比依赖更强、不存在依赖关系的偶然性、关系也不是临时性的，一般是长期性的，在程序中被关联类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以类属性的形式出现在关联类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中，也可能是关联类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引用了一个类型为被关联类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的全局变量，关联可以被认为是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的意思，</a:t>
            </a:r>
            <a:r>
              <a:rPr lang="zh-CN" altLang="en-US" sz="1200" b="0" i="0" kern="1200" baseline="0" dirty="0">
                <a:solidFill>
                  <a:schemeClr val="tx1"/>
                </a:solidFill>
                <a:effectLst/>
                <a:latin typeface="Arial" panose="020B0604020202020204" pitchFamily="34" charset="0"/>
                <a:ea typeface="宋体" panose="02010600030101010101" pitchFamily="2" charset="-122"/>
                <a:cs typeface="+mn-cs"/>
              </a:rPr>
              <a:t>组合是一种比较强关联</a:t>
            </a:r>
            <a:r>
              <a:rPr lang="zh-CN" altLang="en-US" baseline="0" dirty="0">
                <a:latin typeface="Arial" charset="0"/>
              </a:rPr>
              <a:t>）</a:t>
            </a:r>
            <a:endParaRPr lang="en-US" altLang="zh-CN" baseline="0" dirty="0">
              <a:latin typeface="Arial" charset="0"/>
            </a:endParaRPr>
          </a:p>
          <a:p>
            <a:endParaRPr lang="en-US" altLang="zh-CN" baseline="0" dirty="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Arial" charset="0"/>
              </a:rPr>
              <a:t>https://blog.csdn.net/wuqilianga/article/details/51045736</a:t>
            </a:r>
            <a:r>
              <a:rPr lang="zh-CN" altLang="en-US" baseline="0" dirty="0">
                <a:latin typeface="Arial" charset="0"/>
              </a:rPr>
              <a:t>解释的比较清楚</a:t>
            </a:r>
            <a:endParaRPr lang="en-US" altLang="zh-CN"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14</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77116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15</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61779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extLst>
      <p:ext uri="{BB962C8B-B14F-4D97-AF65-F5344CB8AC3E}">
        <p14:creationId xmlns:p14="http://schemas.microsoft.com/office/powerpoint/2010/main" val="102163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17</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0094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z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oai.cs.tsinghua.edu.cn/hml/" TargetMode="Externa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3">
            <a:extLst>
              <a:ext uri="{FF2B5EF4-FFF2-40B4-BE49-F238E27FC236}">
                <a16:creationId xmlns:a16="http://schemas.microsoft.com/office/drawing/2014/main" id="{9A2738EF-A01F-1FA2-7A7C-19D068B1FFA4}"/>
              </a:ext>
            </a:extLst>
          </p:cNvPr>
          <p:cNvSpPr>
            <a:spLocks noGrp="1"/>
          </p:cNvSpPr>
          <p:nvPr>
            <p:ph type="subTitle" idx="1"/>
          </p:nvPr>
        </p:nvSpPr>
        <p:spPr/>
        <p:txBody>
          <a:bodyPr/>
          <a:lstStyle/>
          <a:p>
            <a:endParaRPr lang="zh-CN" altLang="en-US"/>
          </a:p>
        </p:txBody>
      </p:sp>
      <p:sp>
        <p:nvSpPr>
          <p:cNvPr id="5" name="副标题 2">
            <a:extLst>
              <a:ext uri="{FF2B5EF4-FFF2-40B4-BE49-F238E27FC236}">
                <a16:creationId xmlns:a16="http://schemas.microsoft.com/office/drawing/2014/main" id="{555A871E-B98C-F0FE-7D3F-7EC93C220F20}"/>
              </a:ext>
            </a:extLst>
          </p:cNvPr>
          <p:cNvSpPr txBox="1">
            <a:spLocks/>
          </p:cNvSpPr>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b="1" dirty="0"/>
              <a:t>刘知远</a:t>
            </a:r>
            <a:r>
              <a:rPr lang="zh-CN" altLang="en-US" sz="2800" b="1" dirty="0"/>
              <a:t> </a:t>
            </a:r>
            <a:endParaRPr lang="en-US" altLang="zh-CN" sz="2800" b="1" dirty="0"/>
          </a:p>
          <a:p>
            <a:r>
              <a:rPr lang="en-US" altLang="zh-CN" sz="2800" b="1" dirty="0">
                <a:hlinkClick r:id="rId3"/>
              </a:rPr>
              <a:t>liuzy@tsinghua.edu.cn</a:t>
            </a:r>
            <a:endParaRPr lang="en-US" altLang="zh-CN" sz="2800" b="1" dirty="0"/>
          </a:p>
          <a:p>
            <a:r>
              <a:rPr lang="en-US" altLang="zh-CN" sz="2800" b="1" dirty="0">
                <a:hlinkClick r:id="rId4"/>
              </a:rPr>
              <a:t>https://nlp.csai.tsinghua.edu.cn/</a:t>
            </a:r>
            <a:endParaRPr lang="en-US" altLang="zh-CN" sz="2800" b="1" dirty="0">
              <a:hlinkClick r:id="rId5"/>
            </a:endParaRPr>
          </a:p>
          <a:p>
            <a:r>
              <a:rPr lang="zh-CN" altLang="en-US" sz="2800" b="1" dirty="0"/>
              <a:t>课程团队：刘知远 任炬 黄民烈</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628650" y="3727269"/>
            <a:ext cx="7886700" cy="2449694"/>
          </a:xfrm>
        </p:spPr>
        <p:txBody>
          <a:bodyPr/>
          <a:lstStyle/>
          <a:p>
            <a:endParaRPr lang="en-US" altLang="zh-CN" dirty="0"/>
          </a:p>
          <a:p>
            <a:r>
              <a:rPr lang="en-US" altLang="zh-CN" dirty="0"/>
              <a:t>Vector</a:t>
            </a:r>
          </a:p>
          <a:p>
            <a:pPr lvl="1">
              <a:buSzPct val="75000"/>
              <a:buFont typeface="Wingdings" pitchFamily="2" charset="2"/>
              <a:buChar char="§"/>
            </a:pPr>
            <a:r>
              <a:rPr lang="zh-CN" altLang="en-US" sz="2800" dirty="0"/>
              <a:t>功能上满足要求（内存管理，元素插入弹出）</a:t>
            </a:r>
            <a:endParaRPr lang="en-US" altLang="zh-CN" sz="2800" dirty="0"/>
          </a:p>
          <a:p>
            <a:pPr lvl="1">
              <a:buSzPct val="75000"/>
              <a:buFont typeface="Wingdings" pitchFamily="2" charset="2"/>
              <a:buChar char="§"/>
            </a:pPr>
            <a:r>
              <a:rPr lang="zh-CN" altLang="en-US" sz="2800" dirty="0"/>
              <a:t>但是接口不一致</a:t>
            </a:r>
            <a:endParaRPr lang="en-US" altLang="zh-CN" sz="2800" dirty="0"/>
          </a:p>
          <a:p>
            <a:r>
              <a:rPr lang="zh-CN" altLang="en-US" dirty="0"/>
              <a:t>需要进行接口的“转换”</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36622"/>
            <a:ext cx="5832648" cy="33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29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适配器</a:t>
            </a:r>
            <a:endParaRPr lang="en-US" dirty="0"/>
          </a:p>
        </p:txBody>
      </p:sp>
      <p:sp>
        <p:nvSpPr>
          <p:cNvPr id="4" name="内容占位符 3"/>
          <p:cNvSpPr>
            <a:spLocks noGrp="1"/>
          </p:cNvSpPr>
          <p:nvPr>
            <p:ph idx="1"/>
          </p:nvPr>
        </p:nvSpPr>
        <p:spPr/>
        <p:txBody>
          <a:bodyPr/>
          <a:lstStyle/>
          <a:p>
            <a:r>
              <a:rPr lang="zh-CN" altLang="en-US" dirty="0"/>
              <a:t>考虑生活中一种常见的情况：</a:t>
            </a:r>
            <a:endParaRPr lang="en-US" altLang="zh-CN" dirty="0"/>
          </a:p>
          <a:p>
            <a:pPr lvl="1">
              <a:buSzPct val="75000"/>
              <a:buFont typeface="Wingdings" pitchFamily="2" charset="2"/>
              <a:buChar char="§"/>
            </a:pPr>
            <a:r>
              <a:rPr lang="zh-CN" altLang="en-US" sz="2800" dirty="0"/>
              <a:t>有手机、手机充电线，要给手机充电。</a:t>
            </a:r>
            <a:endParaRPr lang="en-US" altLang="zh-CN" sz="2800" dirty="0"/>
          </a:p>
          <a:p>
            <a:pPr lvl="1">
              <a:buSzPct val="75000"/>
              <a:buFont typeface="Wingdings" pitchFamily="2" charset="2"/>
              <a:buChar char="§"/>
            </a:pPr>
            <a:r>
              <a:rPr lang="zh-CN" altLang="en-US" sz="2800" dirty="0"/>
              <a:t>充电线只能插在</a:t>
            </a:r>
            <a:r>
              <a:rPr lang="en-US" altLang="zh-CN" sz="2800" dirty="0"/>
              <a:t>USB</a:t>
            </a:r>
            <a:r>
              <a:rPr lang="zh-CN" altLang="en-US" sz="2800" dirty="0"/>
              <a:t>接口上进行充电。</a:t>
            </a:r>
            <a:endParaRPr lang="en-US" altLang="zh-CN" sz="2800" dirty="0"/>
          </a:p>
          <a:p>
            <a:pPr lvl="1">
              <a:buSzPct val="75000"/>
              <a:buFont typeface="Wingdings" pitchFamily="2" charset="2"/>
              <a:buChar char="§"/>
            </a:pPr>
            <a:r>
              <a:rPr lang="zh-CN" altLang="en-US" sz="2800" dirty="0"/>
              <a:t>但是现在只有</a:t>
            </a:r>
            <a:r>
              <a:rPr lang="en-US" altLang="zh-CN" sz="2800" dirty="0"/>
              <a:t>220V</a:t>
            </a:r>
            <a:r>
              <a:rPr lang="zh-CN" altLang="en-US" sz="2800" dirty="0"/>
              <a:t>的插座可以供电。</a:t>
            </a:r>
            <a:endParaRPr lang="en-US" altLang="zh-CN" sz="2800" dirty="0"/>
          </a:p>
          <a:p>
            <a:pPr lvl="1">
              <a:buSzPct val="75000"/>
              <a:buFont typeface="Wingdings" pitchFamily="2" charset="2"/>
              <a:buChar char="§"/>
            </a:pPr>
            <a:r>
              <a:rPr lang="zh-CN" altLang="en-US" sz="2800" dirty="0"/>
              <a:t>所以需要用一个转接头将</a:t>
            </a:r>
            <a:r>
              <a:rPr lang="en-US" altLang="zh-CN" sz="2800" dirty="0"/>
              <a:t>220V</a:t>
            </a:r>
            <a:r>
              <a:rPr lang="zh-CN" altLang="en-US" sz="2800" dirty="0"/>
              <a:t>插座和</a:t>
            </a:r>
            <a:r>
              <a:rPr lang="en-US" altLang="zh-CN" sz="2800" dirty="0"/>
              <a:t>USB</a:t>
            </a:r>
            <a:r>
              <a:rPr lang="zh-CN" altLang="en-US" sz="2800" dirty="0"/>
              <a:t>口衔接。</a:t>
            </a:r>
            <a:endParaRPr lang="en-US" altLang="zh-CN" sz="2800" dirty="0"/>
          </a:p>
          <a:p>
            <a:pPr lvl="1"/>
            <a:endParaRPr lang="en-US" altLang="zh-CN" dirty="0"/>
          </a:p>
          <a:p>
            <a:pPr lvl="0"/>
            <a:r>
              <a:rPr lang="zh-CN" altLang="en-US" dirty="0"/>
              <a:t>这里的转接头实际上就是一种现实中的适配器</a:t>
            </a:r>
            <a:endParaRPr lang="en-US" altLang="zh-CN" dirty="0"/>
          </a:p>
          <a:p>
            <a:pPr lvl="0"/>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11</a:t>
            </a:fld>
            <a:endParaRPr lang="en-US" altLang="zh-CN"/>
          </a:p>
        </p:txBody>
      </p:sp>
    </p:spTree>
    <p:extLst>
      <p:ext uri="{BB962C8B-B14F-4D97-AF65-F5344CB8AC3E}">
        <p14:creationId xmlns:p14="http://schemas.microsoft.com/office/powerpoint/2010/main" val="394410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适配器</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Adapter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12</a:t>
            </a:fld>
            <a:endParaRPr lang="en-US" altLang="zh-CN" sz="1400">
              <a:solidFill>
                <a:schemeClr val="hlink"/>
              </a:solidFill>
              <a:ea typeface="SimSun" charset="-122"/>
            </a:endParaRPr>
          </a:p>
        </p:txBody>
      </p:sp>
    </p:spTree>
    <p:extLst>
      <p:ext uri="{BB962C8B-B14F-4D97-AF65-F5344CB8AC3E}">
        <p14:creationId xmlns:p14="http://schemas.microsoft.com/office/powerpoint/2010/main" val="43628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p>
        </p:txBody>
      </p:sp>
      <p:sp>
        <p:nvSpPr>
          <p:cNvPr id="3" name="内容占位符 2"/>
          <p:cNvSpPr>
            <a:spLocks noGrp="1"/>
          </p:cNvSpPr>
          <p:nvPr>
            <p:ph idx="1"/>
          </p:nvPr>
        </p:nvSpPr>
        <p:spPr/>
        <p:txBody>
          <a:bodyPr/>
          <a:lstStyle/>
          <a:p>
            <a:r>
              <a:rPr kumimoji="1" lang="zh-CN" altLang="en-US" dirty="0"/>
              <a:t>概述</a:t>
            </a:r>
            <a:endParaRPr kumimoji="1" lang="en-US" altLang="zh-CN" dirty="0"/>
          </a:p>
          <a:p>
            <a:pPr lvl="1">
              <a:buSzPct val="75000"/>
              <a:buFont typeface="Wingdings" pitchFamily="2" charset="2"/>
              <a:buChar char="§"/>
            </a:pPr>
            <a:r>
              <a:rPr lang="zh-CN" altLang="en-US" sz="2800" dirty="0"/>
              <a:t>适配器模式将一个类的接口转换成客户希望的另一个接口，从而使得原本由于接口不兼容而不能一起工作的类可以在统一的接口环境下工作。</a:t>
            </a:r>
            <a:endParaRPr lang="en-US" altLang="zh-CN" sz="2800" dirty="0"/>
          </a:p>
          <a:p>
            <a:pPr lvl="2">
              <a:buSzPct val="75000"/>
              <a:buFont typeface="Wingdings" pitchFamily="2" charset="2"/>
              <a:buChar char="§"/>
            </a:pPr>
            <a:endParaRPr lang="en-US" altLang="zh-CN" sz="2400" dirty="0"/>
          </a:p>
          <a:p>
            <a:r>
              <a:rPr kumimoji="1" lang="zh-CN" altLang="en-US" dirty="0"/>
              <a:t>结构</a:t>
            </a:r>
            <a:endParaRPr kumimoji="1" lang="en-US" altLang="zh-CN" dirty="0"/>
          </a:p>
          <a:p>
            <a:pPr lvl="1">
              <a:buSzPct val="75000"/>
              <a:buFont typeface="Wingdings" pitchFamily="2" charset="2"/>
              <a:buChar char="§"/>
            </a:pPr>
            <a:r>
              <a:rPr lang="zh-CN" altLang="en-US" sz="2800" dirty="0"/>
              <a:t>目标（</a:t>
            </a:r>
            <a:r>
              <a:rPr lang="en-US" altLang="zh-CN" sz="2800" dirty="0"/>
              <a:t>Target</a:t>
            </a:r>
            <a:r>
              <a:rPr lang="zh-CN" altLang="en-US" sz="2800" dirty="0"/>
              <a:t>）：客户所期待的接口。</a:t>
            </a:r>
            <a:endParaRPr lang="en-US" altLang="zh-CN" sz="2800" dirty="0"/>
          </a:p>
          <a:p>
            <a:pPr lvl="1">
              <a:buSzPct val="75000"/>
              <a:buFont typeface="Wingdings" pitchFamily="2" charset="2"/>
              <a:buChar char="§"/>
            </a:pPr>
            <a:r>
              <a:rPr lang="zh-CN" altLang="en-US" sz="2800" dirty="0"/>
              <a:t>需要适配的类（</a:t>
            </a:r>
            <a:r>
              <a:rPr lang="en-US" altLang="zh-CN" sz="2800" dirty="0" err="1"/>
              <a:t>Adaptee</a:t>
            </a:r>
            <a:r>
              <a:rPr lang="zh-CN" altLang="en-US" sz="2800" dirty="0"/>
              <a:t>）：需要适配的类。</a:t>
            </a:r>
            <a:endParaRPr lang="en-US" altLang="zh-CN" sz="2800" dirty="0"/>
          </a:p>
          <a:p>
            <a:pPr lvl="1">
              <a:buSzPct val="75000"/>
              <a:buFont typeface="Wingdings" pitchFamily="2" charset="2"/>
              <a:buChar char="§"/>
            </a:pPr>
            <a:r>
              <a:rPr lang="zh-CN" altLang="en-US" sz="2800" dirty="0"/>
              <a:t>适配器（</a:t>
            </a:r>
            <a:r>
              <a:rPr lang="en-US" altLang="zh-CN" sz="2800" dirty="0"/>
              <a:t>Adapter</a:t>
            </a:r>
            <a:r>
              <a:rPr lang="zh-CN" altLang="en-US" sz="2800" dirty="0"/>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Tree>
    <p:extLst>
      <p:ext uri="{BB962C8B-B14F-4D97-AF65-F5344CB8AC3E}">
        <p14:creationId xmlns:p14="http://schemas.microsoft.com/office/powerpoint/2010/main" val="410084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使用组合实现适配，称作对象适配器模式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pic>
        <p:nvPicPr>
          <p:cNvPr id="5" name="图片 4"/>
          <p:cNvPicPr>
            <a:picLocks noChangeAspect="1"/>
          </p:cNvPicPr>
          <p:nvPr/>
        </p:nvPicPr>
        <p:blipFill>
          <a:blip r:embed="rId3"/>
          <a:stretch>
            <a:fillRect/>
          </a:stretch>
        </p:blipFill>
        <p:spPr>
          <a:xfrm>
            <a:off x="136076" y="1442195"/>
            <a:ext cx="8846886" cy="3642989"/>
          </a:xfrm>
          <a:prstGeom prst="rect">
            <a:avLst/>
          </a:prstGeom>
        </p:spPr>
      </p:pic>
      <p:sp>
        <p:nvSpPr>
          <p:cNvPr id="9" name="矩形 8"/>
          <p:cNvSpPr/>
          <p:nvPr/>
        </p:nvSpPr>
        <p:spPr>
          <a:xfrm>
            <a:off x="5080511" y="4005064"/>
            <a:ext cx="427593" cy="4320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0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适配器基类定义</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pic>
        <p:nvPicPr>
          <p:cNvPr id="5" name="图片 4"/>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09011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939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组合方式实现适配器模式</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pic>
        <p:nvPicPr>
          <p:cNvPr id="4" name="图片 3"/>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85011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179512" y="1607745"/>
            <a:ext cx="885698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Vector2Stack : public Stack{</a:t>
            </a: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std</a:t>
            </a:r>
            <a:r>
              <a:rPr lang="en-US" altLang="zh-CN" dirty="0">
                <a:solidFill>
                  <a:schemeClr val="tx1"/>
                </a:solidFill>
                <a:latin typeface="Consolas" panose="020B0609020204030204" pitchFamily="49" charset="0"/>
                <a:ea typeface="华文楷体" panose="02010600040101010101" pitchFamily="2" charset="-122"/>
              </a:rPr>
              <a:t>::vector&lt;</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&gt;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将</a:t>
            </a:r>
            <a:r>
              <a:rPr lang="en-US" altLang="zh-CN" dirty="0">
                <a:solidFill>
                  <a:srgbClr val="FF0000"/>
                </a:solidFill>
                <a:latin typeface="Consolas" panose="020B0609020204030204" pitchFamily="49" charset="0"/>
                <a:ea typeface="华文楷体" panose="02010600040101010101" pitchFamily="2" charset="-122"/>
              </a:rPr>
              <a:t>vector</a:t>
            </a:r>
            <a:r>
              <a:rPr lang="zh-CN" altLang="en-US" dirty="0">
                <a:solidFill>
                  <a:srgbClr val="FF0000"/>
                </a:solidFill>
                <a:latin typeface="Consolas" panose="020B0609020204030204" pitchFamily="49" charset="0"/>
                <a:ea typeface="华文楷体" panose="02010600040101010101" pitchFamily="2" charset="-122"/>
              </a:rPr>
              <a:t>的接口组合进来实现具体功能</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Vector2Stack(</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 }</a:t>
            </a:r>
          </a:p>
          <a:p>
            <a:r>
              <a:rPr lang="en-US" altLang="zh-CN" dirty="0">
                <a:solidFill>
                  <a:schemeClr val="tx1"/>
                </a:solidFill>
                <a:latin typeface="Consolas" panose="020B0609020204030204" pitchFamily="49" charset="0"/>
                <a:ea typeface="华文楷体" panose="02010600040101010101" pitchFamily="2" charset="-122"/>
                <a:cs typeface="+mn-cs"/>
              </a:rPr>
              <a:t>	bool full()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&gt;=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满栈检测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empty()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0;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空栈检测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push(</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err="1">
                <a:solidFill>
                  <a:schemeClr val="tx1"/>
                </a:solidFill>
                <a:latin typeface="Consolas" panose="020B0609020204030204" pitchFamily="49" charset="0"/>
                <a:ea typeface="华文楷体" panose="02010600040101010101" pitchFamily="2" charset="-122"/>
                <a:cs typeface="+mn-cs"/>
              </a:rPr>
              <a:t>m_data.push_back</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入栈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pop() { if (!empty()) </a:t>
            </a:r>
            <a:r>
              <a:rPr lang="en-US" altLang="zh-CN" dirty="0" err="1">
                <a:solidFill>
                  <a:schemeClr val="tx1"/>
                </a:solidFill>
                <a:latin typeface="Consolas" panose="020B0609020204030204" pitchFamily="49" charset="0"/>
                <a:ea typeface="华文楷体" panose="02010600040101010101" pitchFamily="2" charset="-122"/>
                <a:cs typeface="+mn-cs"/>
              </a:rPr>
              <a:t>m_data.pop_back</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出栈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return </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获取堆栈已用空间</a:t>
            </a:r>
            <a:endParaRPr lang="en-US" altLang="zh-CN" dirty="0">
              <a:solidFill>
                <a:srgbClr val="FF0000"/>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top()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获取栈头内容</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if (!empty()) </a:t>
            </a:r>
          </a:p>
          <a:p>
            <a:r>
              <a:rPr lang="en-US" altLang="zh-CN" dirty="0">
                <a:solidFill>
                  <a:schemeClr val="tx1"/>
                </a:solidFill>
                <a:latin typeface="Consolas" panose="020B0609020204030204" pitchFamily="49" charset="0"/>
                <a:ea typeface="华文楷体" panose="02010600040101010101" pitchFamily="2" charset="-122"/>
              </a:rPr>
              <a:t>			return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a:t>
            </a:r>
            <a:r>
              <a:rPr lang="en-US" altLang="zh-CN" dirty="0" err="1">
                <a:solidFill>
                  <a:schemeClr val="tx1"/>
                </a:solidFill>
                <a:latin typeface="Consolas" panose="020B0609020204030204" pitchFamily="49" charset="0"/>
                <a:ea typeface="华文楷体" panose="02010600040101010101" pitchFamily="2" charset="-122"/>
              </a:rPr>
              <a:t>m_data.size</a:t>
            </a:r>
            <a:r>
              <a:rPr lang="en-US" altLang="zh-CN" dirty="0">
                <a:solidFill>
                  <a:schemeClr val="tx1"/>
                </a:solidFill>
                <a:latin typeface="Consolas" panose="020B0609020204030204" pitchFamily="49" charset="0"/>
                <a:ea typeface="华文楷体" panose="02010600040101010101" pitchFamily="2" charset="-122"/>
              </a:rPr>
              <a:t>()-1];</a:t>
            </a:r>
          </a:p>
          <a:p>
            <a:r>
              <a:rPr lang="en-US" altLang="zh-CN" dirty="0">
                <a:solidFill>
                  <a:schemeClr val="tx1"/>
                </a:solidFill>
                <a:latin typeface="Consolas" panose="020B0609020204030204" pitchFamily="49" charset="0"/>
                <a:ea typeface="华文楷体" panose="02010600040101010101" pitchFamily="2" charset="-122"/>
              </a:rPr>
              <a:t>		else </a:t>
            </a:r>
          </a:p>
          <a:p>
            <a:r>
              <a:rPr lang="en-US" altLang="zh-CN" dirty="0">
                <a:solidFill>
                  <a:schemeClr val="tx1"/>
                </a:solidFill>
                <a:latin typeface="Consolas" panose="020B0609020204030204" pitchFamily="49" charset="0"/>
                <a:ea typeface="华文楷体" panose="02010600040101010101" pitchFamily="2" charset="-122"/>
              </a:rPr>
              <a:t>			return INT_MIN;</a:t>
            </a:r>
          </a:p>
          <a:p>
            <a:r>
              <a:rPr lang="en-US" altLang="zh-CN" dirty="0">
                <a:solidFill>
                  <a:schemeClr val="tx1"/>
                </a:solidFill>
                <a:latin typeface="Consolas" panose="020B0609020204030204" pitchFamily="49" charset="0"/>
                <a:ea typeface="华文楷体" panose="02010600040101010101" pitchFamily="2" charset="-122"/>
              </a:rPr>
              <a:t>	}</a:t>
            </a:r>
          </a:p>
          <a:p>
            <a:r>
              <a:rPr lang="en-US" altLang="zh-CN" dirty="0">
                <a:solidFill>
                  <a:schemeClr val="tx1"/>
                </a:solidFill>
                <a:latin typeface="Consolas" panose="020B0609020204030204" pitchFamily="49" charset="0"/>
                <a:ea typeface="华文楷体" panose="02010600040101010101" pitchFamily="2" charset="-122"/>
              </a:rPr>
              <a:t>};</a:t>
            </a:r>
            <a:endParaRPr lang="en-US" altLang="zh-CN"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49023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rPr>
              <a:t>std</a:t>
            </a:r>
            <a:r>
              <a:rPr lang="en-US" altLang="zh-CN" sz="2000" dirty="0">
                <a:solidFill>
                  <a:schemeClr val="tx1"/>
                </a:solidFill>
                <a:latin typeface="Consolas" panose="020B0609020204030204" pitchFamily="49" charset="0"/>
                <a:ea typeface="华文楷体" panose="02010600040101010101" pitchFamily="2" charset="-122"/>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287678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设计模式：结构型模式</a:t>
            </a:r>
            <a:endParaRPr lang="en-US" altLang="zh-CN" dirty="0"/>
          </a:p>
          <a:p>
            <a:r>
              <a:rPr lang="en-US" altLang="zh-CN" dirty="0"/>
              <a:t>13.1 </a:t>
            </a:r>
            <a:r>
              <a:rPr lang="zh-CN" altLang="en-US" dirty="0"/>
              <a:t>适配器（</a:t>
            </a:r>
            <a:r>
              <a:rPr lang="en-US" altLang="zh-CN" dirty="0"/>
              <a:t>Adapter</a:t>
            </a:r>
            <a:r>
              <a:rPr lang="zh-CN" altLang="en-US" dirty="0"/>
              <a:t>）模式</a:t>
            </a:r>
            <a:endParaRPr lang="en-US" altLang="zh-CN" dirty="0"/>
          </a:p>
          <a:p>
            <a:r>
              <a:rPr lang="en-US" altLang="zh-CN" dirty="0"/>
              <a:t>13.2 </a:t>
            </a:r>
            <a:r>
              <a:rPr lang="zh-CN" altLang="en-US" dirty="0"/>
              <a:t>代理</a:t>
            </a:r>
            <a:r>
              <a:rPr lang="en-US" altLang="zh-CN" dirty="0"/>
              <a:t>/</a:t>
            </a:r>
            <a:r>
              <a:rPr lang="zh-CN" altLang="en-US" dirty="0"/>
              <a:t>委托（</a:t>
            </a:r>
            <a:r>
              <a:rPr lang="en-US" altLang="zh-CN" dirty="0"/>
              <a:t>Proxy</a:t>
            </a:r>
            <a:r>
              <a:rPr lang="zh-CN" altLang="en-US" dirty="0"/>
              <a:t>）模式</a:t>
            </a:r>
            <a:endParaRPr lang="en-US" altLang="zh-CN" dirty="0"/>
          </a:p>
          <a:p>
            <a:r>
              <a:rPr lang="en-US" altLang="zh-CN" dirty="0"/>
              <a:t>13.3 </a:t>
            </a:r>
            <a:r>
              <a:rPr lang="zh-CN" altLang="en-US" dirty="0"/>
              <a:t>装饰器（</a:t>
            </a:r>
            <a:r>
              <a:rPr lang="en-US" altLang="zh-CN" dirty="0"/>
              <a:t>Decorator</a:t>
            </a:r>
            <a:r>
              <a:rPr lang="zh-CN" altLang="en-US" dirty="0"/>
              <a:t>）模式</a:t>
            </a:r>
            <a:endParaRPr lang="en-US" altLang="zh-CN" dirty="0"/>
          </a:p>
          <a:p>
            <a:pPr marL="0" indent="0">
              <a:buNone/>
            </a:pP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04177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实现二</a:t>
            </a:r>
          </a:p>
        </p:txBody>
      </p:sp>
      <p:sp>
        <p:nvSpPr>
          <p:cNvPr id="2" name="TextBox 1"/>
          <p:cNvSpPr txBox="1"/>
          <p:nvPr/>
        </p:nvSpPr>
        <p:spPr>
          <a:xfrm>
            <a:off x="628650" y="5629773"/>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使用继承实现适配，称作类适配器模式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pic>
        <p:nvPicPr>
          <p:cNvPr id="4" name="图片 3"/>
          <p:cNvPicPr>
            <a:picLocks noChangeAspect="1"/>
          </p:cNvPicPr>
          <p:nvPr/>
        </p:nvPicPr>
        <p:blipFill>
          <a:blip r:embed="rId3"/>
          <a:stretch>
            <a:fillRect/>
          </a:stretch>
        </p:blipFill>
        <p:spPr>
          <a:xfrm>
            <a:off x="628650" y="1380546"/>
            <a:ext cx="7864938" cy="3920662"/>
          </a:xfrm>
          <a:prstGeom prst="rect">
            <a:avLst/>
          </a:prstGeom>
        </p:spPr>
      </p:pic>
      <p:sp>
        <p:nvSpPr>
          <p:cNvPr id="6" name="矩形 5"/>
          <p:cNvSpPr/>
          <p:nvPr/>
        </p:nvSpPr>
        <p:spPr>
          <a:xfrm>
            <a:off x="6012160" y="3939334"/>
            <a:ext cx="1872208" cy="115212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51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适配器接口定义</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pic>
        <p:nvPicPr>
          <p:cNvPr id="5" name="图片 4"/>
          <p:cNvPicPr>
            <a:picLocks noChangeAspect="1"/>
          </p:cNvPicPr>
          <p:nvPr/>
        </p:nvPicPr>
        <p:blipFill>
          <a:blip r:embed="rId3"/>
          <a:stretch>
            <a:fillRect/>
          </a:stretch>
        </p:blipFill>
        <p:spPr>
          <a:xfrm>
            <a:off x="983186" y="1233376"/>
            <a:ext cx="7189214" cy="5580000"/>
          </a:xfrm>
          <a:prstGeom prst="rect">
            <a:avLst/>
          </a:prstGeom>
        </p:spPr>
      </p:pic>
    </p:spTree>
    <p:extLst>
      <p:ext uri="{BB962C8B-B14F-4D97-AF65-F5344CB8AC3E}">
        <p14:creationId xmlns:p14="http://schemas.microsoft.com/office/powerpoint/2010/main" val="2404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488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继承</a:t>
            </a:r>
            <a:r>
              <a:rPr lang="zh-CN" altLang="en-US" dirty="0"/>
              <a:t>方式</a:t>
            </a:r>
            <a:r>
              <a:rPr lang="zh-CN" altLang="en-US" dirty="0">
                <a:latin typeface="微软雅黑" panose="020B0503020204020204" pitchFamily="34" charset="-122"/>
                <a:ea typeface="微软雅黑" panose="020B0503020204020204" pitchFamily="34" charset="-122"/>
              </a:rPr>
              <a:t>实现适配器模式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a:p>
        </p:txBody>
      </p:sp>
      <p:pic>
        <p:nvPicPr>
          <p:cNvPr id="2" name="图片 1"/>
          <p:cNvPicPr>
            <a:picLocks noChangeAspect="1"/>
          </p:cNvPicPr>
          <p:nvPr/>
        </p:nvPicPr>
        <p:blipFill>
          <a:blip r:embed="rId3"/>
          <a:stretch>
            <a:fillRect/>
          </a:stretch>
        </p:blipFill>
        <p:spPr>
          <a:xfrm>
            <a:off x="876998" y="1272211"/>
            <a:ext cx="7189214" cy="5580000"/>
          </a:xfrm>
          <a:prstGeom prst="rect">
            <a:avLst/>
          </a:prstGeom>
        </p:spPr>
      </p:pic>
    </p:spTree>
    <p:extLst>
      <p:ext uri="{BB962C8B-B14F-4D97-AF65-F5344CB8AC3E}">
        <p14:creationId xmlns:p14="http://schemas.microsoft.com/office/powerpoint/2010/main" val="69800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628650" y="1607745"/>
            <a:ext cx="7886700" cy="437042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直接继承</a:t>
            </a:r>
            <a:r>
              <a:rPr lang="en-US" altLang="zh-CN" sz="2000" dirty="0">
                <a:solidFill>
                  <a:srgbClr val="FF0000"/>
                </a:solidFill>
                <a:latin typeface="Consolas" panose="020B0609020204030204" pitchFamily="49" charset="0"/>
                <a:ea typeface="华文楷体" panose="02010600040101010101" pitchFamily="2" charset="-122"/>
                <a:cs typeface="+mn-cs"/>
              </a:rPr>
              <a:t>vector</a:t>
            </a:r>
            <a:r>
              <a:rPr lang="zh-CN" altLang="en-US" sz="2000" dirty="0">
                <a:solidFill>
                  <a:srgbClr val="FF0000"/>
                </a:solidFill>
                <a:latin typeface="Consolas" panose="020B0609020204030204" pitchFamily="49" charset="0"/>
                <a:ea typeface="华文楷体" panose="02010600040101010101" pitchFamily="2" charset="-122"/>
                <a:cs typeface="+mn-cs"/>
              </a:rPr>
              <a:t>并改造接口，采用私有继承可以使得外界只能接触到</a:t>
            </a:r>
            <a:r>
              <a:rPr lang="en-US" altLang="zh-CN" sz="2000" dirty="0">
                <a:solidFill>
                  <a:srgbClr val="FF0000"/>
                </a:solidFill>
                <a:latin typeface="Consolas" panose="020B0609020204030204" pitchFamily="49" charset="0"/>
                <a:ea typeface="华文楷体" panose="02010600040101010101" pitchFamily="2" charset="-122"/>
              </a:rPr>
              <a:t>Vector2Stack</a:t>
            </a:r>
            <a:r>
              <a:rPr lang="zh-CN" altLang="en-US" sz="2000" dirty="0">
                <a:solidFill>
                  <a:srgbClr val="FF0000"/>
                </a:solidFill>
                <a:latin typeface="Consolas" panose="020B0609020204030204" pitchFamily="49" charset="0"/>
                <a:ea typeface="华文楷体" panose="02010600040101010101" pitchFamily="2" charset="-122"/>
              </a:rPr>
              <a:t>中的接口</a:t>
            </a:r>
            <a:endParaRPr lang="en-US" altLang="zh-CN" sz="2000" dirty="0">
              <a:solidFill>
                <a:srgbClr val="FF0000"/>
              </a:solidFill>
              <a:latin typeface="Consolas" panose="020B0609020204030204" pitchFamily="49" charset="0"/>
              <a:ea typeface="华文楷体" panose="02010600040101010101" pitchFamily="2" charset="-122"/>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Vector2Stack : </a:t>
            </a:r>
            <a:r>
              <a:rPr lang="en-US" altLang="zh-CN" sz="2000" dirty="0">
                <a:solidFill>
                  <a:srgbClr val="FF0000"/>
                </a:solidFill>
                <a:latin typeface="Consolas" panose="020B0609020204030204" pitchFamily="49" charset="0"/>
                <a:ea typeface="华文楷体" panose="02010600040101010101" pitchFamily="2" charset="-122"/>
                <a:cs typeface="+mn-cs"/>
              </a:rPr>
              <a:t>private </a:t>
            </a:r>
            <a:r>
              <a:rPr lang="en-US" altLang="zh-CN" sz="2000" dirty="0" err="1">
                <a:solidFill>
                  <a:srgbClr val="FF0000"/>
                </a:solidFill>
                <a:latin typeface="Consolas" panose="020B0609020204030204" pitchFamily="49" charset="0"/>
                <a:ea typeface="华文楷体" panose="02010600040101010101" pitchFamily="2" charset="-122"/>
                <a:cs typeface="+mn-cs"/>
              </a:rPr>
              <a:t>std</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 public Stack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Vector2Stack(</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a:t>
            </a:r>
            <a:r>
              <a:rPr lang="en-US" altLang="zh-CN" sz="2000" b="1" dirty="0">
                <a:solidFill>
                  <a:srgbClr val="008000"/>
                </a:solidFill>
                <a:latin typeface="Consolas" panose="020B0609020204030204" pitchFamily="49" charset="0"/>
                <a:ea typeface="华文楷体" panose="02010600040101010101" pitchFamily="2" charset="-122"/>
                <a:cs typeface="+mn-cs"/>
              </a:rPr>
              <a:t>vector&lt;</a:t>
            </a:r>
            <a:r>
              <a:rPr lang="en-US" altLang="zh-CN" sz="2000" b="1" dirty="0" err="1">
                <a:solidFill>
                  <a:srgbClr val="008000"/>
                </a:solidFill>
                <a:latin typeface="Consolas" panose="020B0609020204030204" pitchFamily="49" charset="0"/>
                <a:ea typeface="华文楷体" panose="02010600040101010101" pitchFamily="2" charset="-122"/>
                <a:cs typeface="+mn-cs"/>
              </a:rPr>
              <a:t>int</a:t>
            </a:r>
            <a:r>
              <a:rPr lang="en-US" altLang="zh-CN" sz="2000" b="1" dirty="0">
                <a:solidFill>
                  <a:srgbClr val="008000"/>
                </a:solidFill>
                <a:latin typeface="Consolas" panose="020B0609020204030204" pitchFamily="49" charset="0"/>
                <a:ea typeface="华文楷体" panose="02010600040101010101" pitchFamily="2" charset="-122"/>
                <a:cs typeface="+mn-cs"/>
              </a:rPr>
              <a:t>&gt;(size)</a:t>
            </a:r>
            <a:r>
              <a:rPr lang="en-US" altLang="zh-CN" sz="2000" dirty="0">
                <a:solidFill>
                  <a:schemeClr val="tx1"/>
                </a:solidFill>
                <a:latin typeface="Consolas" panose="020B0609020204030204" pitchFamily="49" charset="0"/>
                <a:ea typeface="华文楷体" panose="02010600040101010101" pitchFamily="2" charset="-122"/>
                <a:cs typeface="+mn-cs"/>
              </a:rPr>
              <a:t> { }</a:t>
            </a:r>
          </a:p>
          <a:p>
            <a:r>
              <a:rPr lang="en-US" altLang="zh-CN" sz="2000" dirty="0">
                <a:solidFill>
                  <a:schemeClr val="tx1"/>
                </a:solidFill>
                <a:latin typeface="Consolas" panose="020B0609020204030204" pitchFamily="49" charset="0"/>
                <a:ea typeface="华文楷体" panose="02010600040101010101" pitchFamily="2" charset="-122"/>
                <a:cs typeface="+mn-cs"/>
              </a:rPr>
              <a:t>	bool full() { return false; }</a:t>
            </a:r>
          </a:p>
          <a:p>
            <a:r>
              <a:rPr lang="en-US" altLang="zh-CN" sz="2000" dirty="0">
                <a:solidFill>
                  <a:schemeClr val="tx1"/>
                </a:solidFill>
                <a:latin typeface="Consolas" panose="020B0609020204030204" pitchFamily="49" charset="0"/>
                <a:ea typeface="华文楷体" panose="02010600040101010101" pitchFamily="2" charset="-122"/>
                <a:cs typeface="+mn-cs"/>
              </a:rPr>
              <a:t>	bool empty() { </a:t>
            </a:r>
            <a:r>
              <a:rPr lang="en-US" altLang="zh-CN" sz="2000" dirty="0">
                <a:solidFill>
                  <a:srgbClr val="FF0000"/>
                </a:solidFill>
                <a:latin typeface="Consolas" panose="020B0609020204030204" pitchFamily="49" charset="0"/>
                <a:ea typeface="华文楷体" panose="02010600040101010101" pitchFamily="2" charset="-122"/>
                <a:cs typeface="+mn-cs"/>
              </a:rPr>
              <a:t>return 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&gt;::empty();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a:t>
            </a:r>
            <a:r>
              <a:rPr lang="en-US" altLang="zh-CN" sz="2000" dirty="0" err="1">
                <a:solidFill>
                  <a:srgbClr val="FF0000"/>
                </a:solidFill>
                <a:latin typeface="Consolas" panose="020B0609020204030204" pitchFamily="49" charset="0"/>
                <a:ea typeface="华文楷体" panose="02010600040101010101" pitchFamily="2" charset="-122"/>
                <a:cs typeface="+mn-cs"/>
              </a:rPr>
              <a:t>push_back</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err="1">
                <a:solidFill>
                  <a:srgbClr val="FF0000"/>
                </a:solidFill>
                <a:latin typeface="Consolas" panose="020B0609020204030204" pitchFamily="49" charset="0"/>
                <a:ea typeface="华文楷体" panose="02010600040101010101" pitchFamily="2" charset="-122"/>
                <a:cs typeface="+mn-cs"/>
              </a:rPr>
              <a:t>i</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pop() { </a:t>
            </a:r>
            <a:r>
              <a:rPr lang="en-US" altLang="zh-CN" sz="2000" dirty="0" err="1">
                <a:solidFill>
                  <a:srgbClr val="FF0000"/>
                </a:solidFill>
                <a:latin typeface="Consolas" panose="020B0609020204030204" pitchFamily="49" charset="0"/>
                <a:ea typeface="华文楷体" panose="02010600040101010101" pitchFamily="2" charset="-122"/>
                <a:cs typeface="+mn-cs"/>
              </a:rPr>
              <a:t>pop_back</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return </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&gt;::size();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return back();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34011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3295526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适配器</a:t>
            </a:r>
          </a:p>
        </p:txBody>
      </p:sp>
      <p:sp>
        <p:nvSpPr>
          <p:cNvPr id="3" name="内容占位符 2"/>
          <p:cNvSpPr>
            <a:spLocks noGrp="1"/>
          </p:cNvSpPr>
          <p:nvPr>
            <p:ph idx="1"/>
          </p:nvPr>
        </p:nvSpPr>
        <p:spPr>
          <a:xfrm>
            <a:off x="556642" y="1196752"/>
            <a:ext cx="8263830" cy="4749029"/>
          </a:xfrm>
        </p:spPr>
        <p:txBody>
          <a:bodyPr/>
          <a:lstStyle/>
          <a:p>
            <a:r>
              <a:rPr kumimoji="1" lang="zh-CN" altLang="en-US" dirty="0"/>
              <a:t>优点</a:t>
            </a:r>
            <a:endParaRPr kumimoji="1" lang="en-US" altLang="zh-CN" dirty="0"/>
          </a:p>
          <a:p>
            <a:pPr lvl="1">
              <a:buSzPct val="75000"/>
              <a:buFont typeface="Wingdings" pitchFamily="2" charset="2"/>
              <a:buChar char="§"/>
            </a:pPr>
            <a:r>
              <a:rPr lang="zh-CN" altLang="en-US" dirty="0"/>
              <a:t>通过适配器，客户端可以用统一接口调用各种复杂的底层工作类</a:t>
            </a:r>
            <a:endParaRPr lang="en-US" altLang="zh-CN" dirty="0"/>
          </a:p>
          <a:p>
            <a:pPr lvl="1">
              <a:buSzPct val="75000"/>
              <a:buFont typeface="Wingdings" pitchFamily="2" charset="2"/>
              <a:buChar char="§"/>
            </a:pPr>
            <a:r>
              <a:rPr lang="zh-CN" altLang="en-US" dirty="0"/>
              <a:t>复用了现有的类，提高代码复用率</a:t>
            </a:r>
            <a:endParaRPr lang="en-US" altLang="zh-CN" dirty="0"/>
          </a:p>
          <a:p>
            <a:pPr lvl="1">
              <a:buSzPct val="75000"/>
              <a:buFont typeface="Wingdings" pitchFamily="2" charset="2"/>
              <a:buChar char="§"/>
            </a:pPr>
            <a:r>
              <a:rPr lang="zh-CN" altLang="en-US" dirty="0"/>
              <a:t>将目标类和适配者类解耦，通过引入一个适配器类包装现有的适配者类以满足新接口需求，无需修改原有代码</a:t>
            </a:r>
            <a:endParaRPr lang="en-US" altLang="zh-CN" dirty="0"/>
          </a:p>
          <a:p>
            <a:r>
              <a:rPr kumimoji="1" lang="zh-CN" altLang="en-US" dirty="0"/>
              <a:t>适用场景举例</a:t>
            </a:r>
            <a:endParaRPr kumimoji="1" lang="en-US" altLang="zh-CN" dirty="0"/>
          </a:p>
          <a:p>
            <a:pPr lvl="1">
              <a:buSzPct val="75000"/>
              <a:buFont typeface="Wingdings" pitchFamily="2" charset="2"/>
              <a:buChar char="§"/>
            </a:pPr>
            <a:r>
              <a:rPr lang="zh-CN" altLang="en-US" dirty="0"/>
              <a:t>系统需要复用已有的类，但这些类的接口不符合系统的接口</a:t>
            </a:r>
            <a:endParaRPr lang="en-US" altLang="zh-CN" dirty="0"/>
          </a:p>
          <a:p>
            <a:pPr lvl="1">
              <a:buSzPct val="75000"/>
              <a:buFont typeface="Wingdings" pitchFamily="2" charset="2"/>
              <a:buChar char="§"/>
            </a:pPr>
            <a:r>
              <a:rPr lang="zh-CN" altLang="en-US" dirty="0"/>
              <a:t>接入第三方组件，但组件接口定义与自身定义不同</a:t>
            </a:r>
            <a:endParaRPr lang="en-US" altLang="zh-CN" dirty="0"/>
          </a:p>
          <a:p>
            <a:pPr lvl="1">
              <a:buSzPct val="75000"/>
              <a:buFont typeface="Wingdings" pitchFamily="2" charset="2"/>
              <a:buChar char="§"/>
            </a:pPr>
            <a:r>
              <a:rPr lang="zh-CN" altLang="en-US" dirty="0"/>
              <a:t>旧系统开发的类已经实现了一些功能，但是客户端只能以新接口的形式访问，且我们不希望手动更改原有类</a:t>
            </a:r>
            <a:endParaRPr lang="en-US" altLang="zh-CN" dirty="0"/>
          </a:p>
          <a:p>
            <a:pPr lvl="1"/>
            <a:endParaRPr lang="zh-CN" altLang="en-US" sz="2000"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a:p>
        </p:txBody>
      </p:sp>
    </p:spTree>
    <p:extLst>
      <p:ext uri="{BB962C8B-B14F-4D97-AF65-F5344CB8AC3E}">
        <p14:creationId xmlns:p14="http://schemas.microsoft.com/office/powerpoint/2010/main" val="30281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代理</a:t>
            </a:r>
            <a:r>
              <a:rPr lang="en-US" altLang="zh-CN" sz="5400" dirty="0">
                <a:solidFill>
                  <a:srgbClr val="003366"/>
                </a:solidFill>
                <a:latin typeface="Microsoft YaHei" charset="-122"/>
                <a:ea typeface="Microsoft YaHei" charset="-122"/>
                <a:cs typeface="Microsoft YaHei" charset="-122"/>
              </a:rPr>
              <a:t>/</a:t>
            </a:r>
            <a:r>
              <a:rPr lang="zh-CN" altLang="en-US" sz="5400" dirty="0">
                <a:solidFill>
                  <a:srgbClr val="003366"/>
                </a:solidFill>
                <a:latin typeface="Microsoft YaHei" charset="-122"/>
                <a:ea typeface="Microsoft YaHei" charset="-122"/>
                <a:cs typeface="Microsoft YaHei" charset="-122"/>
              </a:rPr>
              <a:t>委托</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Proxy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27</a:t>
            </a:fld>
            <a:endParaRPr lang="en-US" altLang="zh-CN" sz="1400">
              <a:solidFill>
                <a:schemeClr val="hlink"/>
              </a:solidFill>
              <a:ea typeface="SimSun" charset="-122"/>
            </a:endParaRPr>
          </a:p>
        </p:txBody>
      </p:sp>
    </p:spTree>
    <p:extLst>
      <p:ext uri="{BB962C8B-B14F-4D97-AF65-F5344CB8AC3E}">
        <p14:creationId xmlns:p14="http://schemas.microsoft.com/office/powerpoint/2010/main" val="4009527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3366"/>
                </a:solidFill>
                <a:latin typeface="Microsoft YaHei" charset="-122"/>
                <a:ea typeface="Microsoft YaHei" charset="-122"/>
                <a:cs typeface="Microsoft YaHei" charset="-122"/>
              </a:rPr>
              <a:t>代理</a:t>
            </a:r>
            <a:r>
              <a:rPr lang="en-US" altLang="zh-CN" dirty="0">
                <a:solidFill>
                  <a:srgbClr val="003366"/>
                </a:solidFill>
                <a:latin typeface="Microsoft YaHei" charset="-122"/>
                <a:ea typeface="Microsoft YaHei" charset="-122"/>
                <a:cs typeface="Microsoft YaHei" charset="-122"/>
              </a:rPr>
              <a:t>/</a:t>
            </a:r>
            <a:r>
              <a:rPr lang="zh-CN" altLang="en-US" dirty="0">
                <a:solidFill>
                  <a:srgbClr val="003366"/>
                </a:solidFill>
                <a:latin typeface="Microsoft YaHei" charset="-122"/>
                <a:ea typeface="Microsoft YaHei" charset="-122"/>
                <a:cs typeface="Microsoft YaHei" charset="-122"/>
              </a:rPr>
              <a:t>委托</a:t>
            </a:r>
            <a:endParaRPr lang="en-US" dirty="0"/>
          </a:p>
        </p:txBody>
      </p:sp>
      <p:sp>
        <p:nvSpPr>
          <p:cNvPr id="4" name="内容占位符 3"/>
          <p:cNvSpPr>
            <a:spLocks noGrp="1"/>
          </p:cNvSpPr>
          <p:nvPr>
            <p:ph idx="1"/>
          </p:nvPr>
        </p:nvSpPr>
        <p:spPr>
          <a:xfrm>
            <a:off x="323528" y="1560291"/>
            <a:ext cx="8352928" cy="4749029"/>
          </a:xfrm>
        </p:spPr>
        <p:txBody>
          <a:bodyPr/>
          <a:lstStyle/>
          <a:p>
            <a:r>
              <a:rPr lang="zh-CN" altLang="en-US" dirty="0"/>
              <a:t>在一些应用中，直接访问对象往往会带来诸多问题</a:t>
            </a:r>
            <a:endParaRPr lang="en-US" altLang="zh-CN" dirty="0"/>
          </a:p>
          <a:p>
            <a:pPr lvl="1">
              <a:buSzPct val="75000"/>
              <a:buFont typeface="Wingdings" pitchFamily="2" charset="2"/>
              <a:buChar char="§"/>
            </a:pPr>
            <a:r>
              <a:rPr lang="zh-CN" altLang="en-US" dirty="0"/>
              <a:t>对象访问前需要先预处理：</a:t>
            </a:r>
            <a:endParaRPr lang="en-US" altLang="zh-CN" dirty="0"/>
          </a:p>
          <a:p>
            <a:pPr lvl="2">
              <a:buSzPct val="75000"/>
              <a:buFont typeface="Wingdings" pitchFamily="2" charset="2"/>
              <a:buChar char="§"/>
            </a:pPr>
            <a:r>
              <a:rPr lang="zh-CN" altLang="en-US" dirty="0"/>
              <a:t>对象的数据在远程机器上，访问前需要进行数据传输</a:t>
            </a:r>
            <a:endParaRPr lang="en-US" altLang="zh-CN" dirty="0"/>
          </a:p>
          <a:p>
            <a:pPr lvl="1">
              <a:buSzPct val="75000"/>
              <a:buFont typeface="Wingdings" pitchFamily="2" charset="2"/>
              <a:buChar char="§"/>
            </a:pPr>
            <a:r>
              <a:rPr lang="zh-CN" altLang="en-US" dirty="0"/>
              <a:t>对象访问后需要后处理：</a:t>
            </a:r>
            <a:endParaRPr lang="en-US" altLang="zh-CN" dirty="0"/>
          </a:p>
          <a:p>
            <a:pPr lvl="2">
              <a:buSzPct val="75000"/>
              <a:buFont typeface="Wingdings" pitchFamily="2" charset="2"/>
              <a:buChar char="§"/>
            </a:pPr>
            <a:r>
              <a:rPr lang="zh-CN" altLang="en-US" dirty="0"/>
              <a:t>对象访问后需要销毁</a:t>
            </a:r>
            <a:endParaRPr lang="en-US" altLang="zh-CN" dirty="0"/>
          </a:p>
          <a:p>
            <a:pPr lvl="2">
              <a:buSzPct val="75000"/>
              <a:buFont typeface="Wingdings" pitchFamily="2" charset="2"/>
              <a:buChar char="§"/>
            </a:pPr>
            <a:r>
              <a:rPr lang="zh-CN" altLang="en-US" dirty="0"/>
              <a:t>访问后需要将对象数据储存到硬盘上</a:t>
            </a:r>
            <a:endParaRPr lang="en-US" altLang="zh-CN" dirty="0"/>
          </a:p>
          <a:p>
            <a:pPr lvl="1">
              <a:buSzPct val="75000"/>
              <a:buFont typeface="Wingdings" pitchFamily="2" charset="2"/>
              <a:buChar char="§"/>
            </a:pPr>
            <a:r>
              <a:rPr lang="zh-CN" altLang="en-US" dirty="0"/>
              <a:t>对象访问需要更多控制：</a:t>
            </a:r>
            <a:endParaRPr lang="en-US" altLang="zh-CN" dirty="0"/>
          </a:p>
          <a:p>
            <a:pPr lvl="2">
              <a:buSzPct val="75000"/>
              <a:buFont typeface="Wingdings" pitchFamily="2" charset="2"/>
              <a:buChar char="§"/>
            </a:pPr>
            <a:r>
              <a:rPr lang="zh-CN" altLang="en-US" dirty="0"/>
              <a:t>需要检查访问者权限</a:t>
            </a:r>
            <a:endParaRPr lang="en-US" altLang="zh-CN" dirty="0"/>
          </a:p>
          <a:p>
            <a:pPr lvl="2">
              <a:buSzPct val="75000"/>
              <a:buFont typeface="Wingdings" pitchFamily="2" charset="2"/>
              <a:buChar char="§"/>
            </a:pPr>
            <a:r>
              <a:rPr lang="zh-CN" altLang="en-US" dirty="0"/>
              <a:t>需要记录访问过程</a:t>
            </a:r>
            <a:endParaRPr lang="en-US" altLang="zh-CN" dirty="0"/>
          </a:p>
          <a:p>
            <a:r>
              <a:rPr lang="zh-CN" altLang="en-US" dirty="0"/>
              <a:t>我们可以在被访问对象上</a:t>
            </a:r>
            <a:r>
              <a:rPr lang="zh-CN" altLang="en-US" dirty="0">
                <a:solidFill>
                  <a:srgbClr val="FF0000"/>
                </a:solidFill>
              </a:rPr>
              <a:t>加上一个访问层</a:t>
            </a:r>
            <a:r>
              <a:rPr lang="zh-CN" altLang="en-US" dirty="0"/>
              <a:t>，在访问层上</a:t>
            </a:r>
            <a:r>
              <a:rPr lang="zh-CN" altLang="en-US" dirty="0">
                <a:solidFill>
                  <a:srgbClr val="FF0000"/>
                </a:solidFill>
              </a:rPr>
              <a:t>增加新的控制操作，</a:t>
            </a:r>
            <a:r>
              <a:rPr lang="zh-CN" altLang="en-US" dirty="0">
                <a:solidFill>
                  <a:srgbClr val="002060"/>
                </a:solidFill>
              </a:rPr>
              <a:t>访问层的</a:t>
            </a:r>
            <a:r>
              <a:rPr lang="zh-CN" altLang="en-US" dirty="0">
                <a:solidFill>
                  <a:srgbClr val="FF0000"/>
                </a:solidFill>
              </a:rPr>
              <a:t>接口保持不变</a:t>
            </a:r>
            <a:r>
              <a:rPr lang="zh-CN" altLang="en-US" dirty="0">
                <a:solidFill>
                  <a:srgbClr val="002060"/>
                </a:solidFill>
              </a:rPr>
              <a:t>，</a:t>
            </a:r>
            <a:r>
              <a:rPr lang="zh-CN" altLang="en-US" dirty="0"/>
              <a:t>这就是代理</a:t>
            </a:r>
            <a:r>
              <a:rPr lang="en-US" altLang="zh-CN" dirty="0"/>
              <a:t>/</a:t>
            </a:r>
            <a:r>
              <a:rPr lang="zh-CN" altLang="en-US" dirty="0"/>
              <a:t>委托模式</a:t>
            </a:r>
            <a:endParaRPr lang="en-US" altLang="zh-CN" dirty="0"/>
          </a:p>
          <a:p>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28</a:t>
            </a:fld>
            <a:endParaRPr lang="en-US" altLang="zh-CN"/>
          </a:p>
        </p:txBody>
      </p:sp>
    </p:spTree>
    <p:extLst>
      <p:ext uri="{BB962C8B-B14F-4D97-AF65-F5344CB8AC3E}">
        <p14:creationId xmlns:p14="http://schemas.microsoft.com/office/powerpoint/2010/main" val="222240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代理</a:t>
            </a:r>
            <a:r>
              <a:rPr lang="en-US" altLang="zh-CN" dirty="0"/>
              <a:t>/</a:t>
            </a:r>
            <a:r>
              <a:rPr lang="zh-CN" altLang="en-US" dirty="0"/>
              <a:t>委托</a:t>
            </a:r>
            <a:endParaRPr 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a:p>
        </p:txBody>
      </p:sp>
      <p:pic>
        <p:nvPicPr>
          <p:cNvPr id="5" name="图片 4"/>
          <p:cNvPicPr>
            <a:picLocks noChangeAspect="1"/>
          </p:cNvPicPr>
          <p:nvPr/>
        </p:nvPicPr>
        <p:blipFill>
          <a:blip r:embed="rId3"/>
          <a:stretch>
            <a:fillRect/>
          </a:stretch>
        </p:blipFill>
        <p:spPr>
          <a:xfrm>
            <a:off x="1187624" y="1426616"/>
            <a:ext cx="6912768" cy="4882325"/>
          </a:xfrm>
          <a:prstGeom prst="rect">
            <a:avLst/>
          </a:prstGeom>
        </p:spPr>
      </p:pic>
    </p:spTree>
    <p:extLst>
      <p:ext uri="{BB962C8B-B14F-4D97-AF65-F5344CB8AC3E}">
        <p14:creationId xmlns:p14="http://schemas.microsoft.com/office/powerpoint/2010/main" val="35130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结构型</a:t>
            </a:r>
            <a:r>
              <a:rPr lang="zh-Hans" altLang="en-US" sz="5400" b="1" dirty="0">
                <a:solidFill>
                  <a:srgbClr val="003366"/>
                </a:solidFill>
                <a:latin typeface="Microsoft YaHei" charset="-122"/>
                <a:ea typeface="Microsoft YaHei" charset="-122"/>
                <a:cs typeface="Microsoft YaHei" charset="-122"/>
              </a:rPr>
              <a:t>模式</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a:t>
            </a:fld>
            <a:endParaRPr lang="en-US" altLang="zh-CN" sz="1400">
              <a:solidFill>
                <a:schemeClr val="hlink"/>
              </a:solidFill>
              <a:ea typeface="SimSun" charset="-122"/>
            </a:endParaRPr>
          </a:p>
        </p:txBody>
      </p:sp>
    </p:spTree>
    <p:extLst>
      <p:ext uri="{BB962C8B-B14F-4D97-AF65-F5344CB8AC3E}">
        <p14:creationId xmlns:p14="http://schemas.microsoft.com/office/powerpoint/2010/main" val="27702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a:t>
            </a:r>
            <a:r>
              <a:rPr lang="en-US" altLang="zh-CN" dirty="0"/>
              <a:t>/</a:t>
            </a:r>
            <a:r>
              <a:rPr lang="zh-CN" altLang="en-US" dirty="0"/>
              <a:t>委托</a:t>
            </a:r>
          </a:p>
        </p:txBody>
      </p:sp>
      <p:sp>
        <p:nvSpPr>
          <p:cNvPr id="5" name="TextBox 3"/>
          <p:cNvSpPr txBox="1"/>
          <p:nvPr/>
        </p:nvSpPr>
        <p:spPr>
          <a:xfrm>
            <a:off x="251520" y="1556792"/>
            <a:ext cx="4388553"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Subject{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void Request() = 0;</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
        <p:nvSpPr>
          <p:cNvPr id="6" name="TextBox 3">
            <a:extLst>
              <a:ext uri="{FF2B5EF4-FFF2-40B4-BE49-F238E27FC236}">
                <a16:creationId xmlns:a16="http://schemas.microsoft.com/office/drawing/2014/main" id="{30E7466A-630D-CD4B-B9B5-C0DC05781A1A}"/>
              </a:ext>
            </a:extLst>
          </p:cNvPr>
          <p:cNvSpPr txBox="1"/>
          <p:nvPr/>
        </p:nvSpPr>
        <p:spPr>
          <a:xfrm>
            <a:off x="251520" y="2961313"/>
            <a:ext cx="438855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RealSubject:public</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Subject{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void Request()</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request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7" name="TextBox 3">
            <a:extLst>
              <a:ext uri="{FF2B5EF4-FFF2-40B4-BE49-F238E27FC236}">
                <a16:creationId xmlns:a16="http://schemas.microsoft.com/office/drawing/2014/main" id="{C6A55873-7A5D-A742-B22B-426CD717E596}"/>
              </a:ext>
            </a:extLst>
          </p:cNvPr>
          <p:cNvSpPr txBox="1"/>
          <p:nvPr/>
        </p:nvSpPr>
        <p:spPr>
          <a:xfrm>
            <a:off x="4806737" y="1556792"/>
            <a:ext cx="4104456"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Proxy:public</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rPr>
              <a:t>Subject</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RealSubject</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m_realSub</a:t>
            </a:r>
            <a:r>
              <a:rPr lang="en-US" altLang="zh-CN" dirty="0">
                <a:solidFill>
                  <a:schemeClr val="tx1"/>
                </a:solidFill>
                <a:latin typeface="Consolas" panose="020B0609020204030204" pitchFamily="49" charset="0"/>
                <a:ea typeface="华文楷体" panose="02010600040101010101" pitchFamily="2" charset="-122"/>
                <a:cs typeface="+mn-cs"/>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void Request()</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do</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something</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m_</a:t>
            </a:r>
            <a:r>
              <a:rPr lang="en-US" altLang="zh-CN" dirty="0" err="1">
                <a:solidFill>
                  <a:schemeClr val="tx1"/>
                </a:solidFill>
                <a:latin typeface="Consolas" panose="020B0609020204030204" pitchFamily="49" charset="0"/>
                <a:ea typeface="华文楷体" panose="02010600040101010101" pitchFamily="2" charset="-122"/>
              </a:rPr>
              <a:t>realSub</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a:solidFill>
                  <a:schemeClr val="tx1"/>
                </a:solidFill>
                <a:latin typeface="Consolas" panose="020B0609020204030204" pitchFamily="49" charset="0"/>
                <a:ea typeface="华文楷体" panose="02010600040101010101" pitchFamily="2" charset="-122"/>
                <a:cs typeface="+mn-cs"/>
              </a:rPr>
              <a:t>&gt;Request();</a:t>
            </a:r>
          </a:p>
          <a:p>
            <a:r>
              <a:rPr lang="en-US" altLang="zh-CN" dirty="0">
                <a:solidFill>
                  <a:schemeClr val="tx1"/>
                </a:solidFill>
                <a:latin typeface="Consolas" panose="020B0609020204030204" pitchFamily="49" charset="0"/>
                <a:ea typeface="华文楷体" panose="02010600040101010101" pitchFamily="2" charset="-122"/>
              </a:rPr>
              <a:t>       </a:t>
            </a:r>
            <a:r>
              <a:rPr lang="zh-CN" altLang="en-US" dirty="0">
                <a:solidFill>
                  <a:schemeClr val="tx1"/>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do</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something</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8" name="内容占位符 2">
            <a:extLst>
              <a:ext uri="{FF2B5EF4-FFF2-40B4-BE49-F238E27FC236}">
                <a16:creationId xmlns:a16="http://schemas.microsoft.com/office/drawing/2014/main" id="{9BAFEA21-367E-6748-AE95-8ED8AD94C38A}"/>
              </a:ext>
            </a:extLst>
          </p:cNvPr>
          <p:cNvSpPr>
            <a:spLocks noGrp="1"/>
          </p:cNvSpPr>
          <p:nvPr>
            <p:ph idx="1"/>
          </p:nvPr>
        </p:nvSpPr>
        <p:spPr>
          <a:xfrm>
            <a:off x="467544" y="4839740"/>
            <a:ext cx="8047806" cy="1754326"/>
          </a:xfrm>
        </p:spPr>
        <p:txBody>
          <a:bodyPr/>
          <a:lstStyle/>
          <a:p>
            <a:pPr lvl="0"/>
            <a:r>
              <a:rPr lang="en-US" altLang="zh-CN" dirty="0"/>
              <a:t>Proxy</a:t>
            </a:r>
            <a:r>
              <a:rPr lang="zh-CN" altLang="en-US" dirty="0"/>
              <a:t>与</a:t>
            </a:r>
            <a:r>
              <a:rPr lang="en-US" altLang="zh-CN" dirty="0"/>
              <a:t>Subject</a:t>
            </a:r>
            <a:r>
              <a:rPr lang="zh-CN" altLang="en-US" dirty="0"/>
              <a:t>有相同的接口</a:t>
            </a:r>
            <a:endParaRPr lang="zh-CN" altLang="zh-CN" dirty="0"/>
          </a:p>
          <a:p>
            <a:pPr lvl="1"/>
            <a:r>
              <a:rPr lang="zh-CN" altLang="en-US" dirty="0"/>
              <a:t>调用代理类的</a:t>
            </a:r>
            <a:r>
              <a:rPr lang="en-US" altLang="zh-CN" dirty="0"/>
              <a:t>Request</a:t>
            </a:r>
            <a:r>
              <a:rPr lang="zh-CN" altLang="en-US" dirty="0"/>
              <a:t>接口，在调用实际接口时增加额外功能</a:t>
            </a:r>
            <a:endParaRPr lang="zh-CN" altLang="zh-CN" dirty="0"/>
          </a:p>
        </p:txBody>
      </p:sp>
    </p:spTree>
    <p:extLst>
      <p:ext uri="{BB962C8B-B14F-4D97-AF65-F5344CB8AC3E}">
        <p14:creationId xmlns:p14="http://schemas.microsoft.com/office/powerpoint/2010/main" val="803215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例子：房屋中介</a:t>
            </a:r>
          </a:p>
        </p:txBody>
      </p:sp>
      <p:sp>
        <p:nvSpPr>
          <p:cNvPr id="5" name="TextBox 3"/>
          <p:cNvSpPr txBox="1"/>
          <p:nvPr/>
        </p:nvSpPr>
        <p:spPr>
          <a:xfrm>
            <a:off x="611560" y="1052736"/>
            <a:ext cx="7886700" cy="57554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virtual</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HouseOwner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房东</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收取租金</a:t>
            </a:r>
            <a:r>
              <a:rPr lang="en-US" altLang="zh-CN" sz="1600" dirty="0">
                <a:solidFill>
                  <a:schemeClr val="tx1"/>
                </a:solidFill>
                <a:latin typeface="Consolas" panose="020B0609020204030204" pitchFamily="49" charset="0"/>
                <a:ea typeface="华文楷体" panose="02010600040101010101" pitchFamily="2" charset="-122"/>
                <a:cs typeface="+mn-cs"/>
              </a:rPr>
              <a:t>5000</a:t>
            </a:r>
            <a:r>
              <a:rPr lang="zh-CN" altLang="en-US" sz="1600" dirty="0">
                <a:solidFill>
                  <a:schemeClr val="tx1"/>
                </a:solidFill>
                <a:latin typeface="Consolas" panose="020B0609020204030204" pitchFamily="49" charset="0"/>
                <a:ea typeface="华文楷体" panose="02010600040101010101" pitchFamily="2" charset="-122"/>
                <a:cs typeface="+mn-cs"/>
              </a:rPr>
              <a:t>元</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IntermediaryProxy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HouseOwner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owner;</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rPr>
              <a:t>IntermediaryProxy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HouseOwner</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owner_):</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owner(owner_){}</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renthouse(){</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check();</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收取中介费</a:t>
            </a:r>
            <a:r>
              <a:rPr lang="en-US" altLang="zh-CN" sz="1600" dirty="0">
                <a:solidFill>
                  <a:schemeClr val="tx1"/>
                </a:solidFill>
                <a:latin typeface="Consolas" panose="020B0609020204030204" pitchFamily="49" charset="0"/>
                <a:ea typeface="华文楷体" panose="02010600040101010101" pitchFamily="2" charset="-122"/>
                <a:cs typeface="+mn-cs"/>
              </a:rPr>
              <a:t>1000</a:t>
            </a:r>
            <a:r>
              <a:rPr lang="zh-CN" altLang="en-US" sz="1600" dirty="0">
                <a:solidFill>
                  <a:schemeClr val="tx1"/>
                </a:solidFill>
                <a:latin typeface="Consolas" panose="020B0609020204030204" pitchFamily="49" charset="0"/>
                <a:ea typeface="华文楷体" panose="02010600040101010101" pitchFamily="2" charset="-122"/>
                <a:cs typeface="+mn-cs"/>
              </a:rPr>
              <a:t>元</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owner-&gt;</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负责维修管理</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check()</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检查家具完整性</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Tree>
    <p:extLst>
      <p:ext uri="{BB962C8B-B14F-4D97-AF65-F5344CB8AC3E}">
        <p14:creationId xmlns:p14="http://schemas.microsoft.com/office/powerpoint/2010/main" val="2639691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例子：房屋中介</a:t>
            </a:r>
          </a:p>
        </p:txBody>
      </p:sp>
      <p:sp>
        <p:nvSpPr>
          <p:cNvPr id="5" name="TextBox 3"/>
          <p:cNvSpPr txBox="1"/>
          <p:nvPr/>
        </p:nvSpPr>
        <p:spPr>
          <a:xfrm>
            <a:off x="608252" y="1414718"/>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int main(int </a:t>
            </a:r>
            <a:r>
              <a:rPr lang="en-US" altLang="zh-CN" sz="1600" dirty="0" err="1">
                <a:solidFill>
                  <a:schemeClr val="tx1"/>
                </a:solidFill>
                <a:latin typeface="Consolas" panose="020B0609020204030204" pitchFamily="49" charset="0"/>
                <a:ea typeface="华文楷体" panose="02010600040101010101" pitchFamily="2" charset="-122"/>
              </a:rPr>
              <a:t>argc</a:t>
            </a:r>
            <a:r>
              <a:rPr lang="en-US" altLang="zh-CN" sz="1600" dirty="0">
                <a:solidFill>
                  <a:schemeClr val="tx1"/>
                </a:solidFill>
                <a:latin typeface="Consolas" panose="020B0609020204030204" pitchFamily="49" charset="0"/>
                <a:ea typeface="华文楷体" panose="02010600040101010101" pitchFamily="2" charset="-122"/>
              </a:rPr>
              <a:t>, char *</a:t>
            </a:r>
            <a:r>
              <a:rPr lang="en-US" altLang="zh-CN" sz="1600" dirty="0" err="1">
                <a:solidFill>
                  <a:schemeClr val="tx1"/>
                </a:solidFill>
                <a:latin typeface="Consolas" panose="020B0609020204030204" pitchFamily="49" charset="0"/>
                <a:ea typeface="华文楷体" panose="02010600040101010101" pitchFamily="2" charset="-122"/>
              </a:rPr>
              <a:t>argv</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声明指针</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HouseOwner</a:t>
            </a:r>
            <a:r>
              <a:rPr lang="en-US" altLang="zh-CN" sz="1600" dirty="0">
                <a:solidFill>
                  <a:schemeClr val="tx1"/>
                </a:solidFill>
                <a:latin typeface="Consolas" panose="020B0609020204030204" pitchFamily="49" charset="0"/>
                <a:ea typeface="华文楷体" panose="02010600040101010101" pitchFamily="2" charset="-122"/>
              </a:rPr>
              <a:t>* owner</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new </a:t>
            </a:r>
            <a:r>
              <a:rPr lang="en-US" altLang="zh-CN" sz="1600" dirty="0" err="1">
                <a:solidFill>
                  <a:schemeClr val="tx1"/>
                </a:solidFill>
                <a:latin typeface="Consolas" panose="020B0609020204030204" pitchFamily="49" charset="0"/>
                <a:ea typeface="华文楷体" panose="02010600040101010101" pitchFamily="2" charset="-122"/>
              </a:rPr>
              <a:t>HouseOwner</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使用代理来包裹指针</a:t>
            </a:r>
            <a:endParaRPr lang="en-US" altLang="zh-CN" sz="1600" dirty="0">
              <a:solidFill>
                <a:srgbClr val="FF0000"/>
              </a:solidFill>
              <a:latin typeface="Consolas" panose="020B0609020204030204" pitchFamily="49" charset="0"/>
              <a:ea typeface="华文楷体" panose="02010600040101010101" pitchFamily="2" charset="-122"/>
            </a:endParaRPr>
          </a:p>
          <a:p>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IntermediaryProxy</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proxy(owner);</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之后的操作均通过代理进行</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proxy.rentHouse</a:t>
            </a:r>
            <a:r>
              <a:rPr lang="en-US" altLang="zh-CN" sz="1600" dirty="0">
                <a:solidFill>
                  <a:schemeClr val="tx1"/>
                </a:solidFill>
                <a:latin typeface="Consolas" panose="020B0609020204030204" pitchFamily="49" charset="0"/>
                <a:ea typeface="华文楷体" panose="02010600040101010101" pitchFamily="2" charset="-122"/>
              </a:rPr>
              <a:t>();</a:t>
            </a:r>
          </a:p>
          <a:p>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delete</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a:t>
            </a:r>
          </a:p>
          <a:p>
            <a:r>
              <a:rPr lang="en-US" altLang="zh-CN" sz="1600" dirty="0">
                <a:solidFill>
                  <a:schemeClr val="tx1"/>
                </a:solidFill>
                <a:latin typeface="Consolas" panose="020B0609020204030204" pitchFamily="49" charset="0"/>
                <a:ea typeface="华文楷体" panose="02010600040101010101" pitchFamily="2" charset="-122"/>
              </a:rPr>
              <a:t>	return 0;</a:t>
            </a:r>
          </a:p>
          <a:p>
            <a:r>
              <a:rPr lang="en-US" altLang="zh-CN" sz="1600" dirty="0">
                <a:solidFill>
                  <a:schemeClr val="tx1"/>
                </a:solidFill>
                <a:latin typeface="Consolas" panose="020B0609020204030204" pitchFamily="49" charset="0"/>
                <a:ea typeface="华文楷体" panose="02010600040101010101" pitchFamily="2" charset="-122"/>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6" name="TextBox 3">
            <a:extLst>
              <a:ext uri="{FF2B5EF4-FFF2-40B4-BE49-F238E27FC236}">
                <a16:creationId xmlns:a16="http://schemas.microsoft.com/office/drawing/2014/main" id="{292DEBB5-3CD5-5C43-AA1D-4E1E09D46A47}"/>
              </a:ext>
            </a:extLst>
          </p:cNvPr>
          <p:cNvSpPr txBox="1"/>
          <p:nvPr/>
        </p:nvSpPr>
        <p:spPr>
          <a:xfrm>
            <a:off x="608252" y="4438939"/>
            <a:ext cx="2667604" cy="1526444"/>
          </a:xfrm>
          <a:prstGeom prst="rect">
            <a:avLst/>
          </a:prstGeom>
          <a:solidFill>
            <a:schemeClr val="bg1">
              <a:lumMod val="95000"/>
            </a:schemeClr>
          </a:solidFill>
          <a:ln w="31750">
            <a:no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检查家具完整性</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收取中介费</a:t>
            </a:r>
            <a:r>
              <a:rPr lang="en-US" altLang="zh-CN" sz="1600" dirty="0">
                <a:solidFill>
                  <a:schemeClr val="tx1"/>
                </a:solidFill>
                <a:latin typeface="Consolas" panose="020B0609020204030204" pitchFamily="49" charset="0"/>
                <a:ea typeface="华文楷体" panose="02010600040101010101" pitchFamily="2" charset="-122"/>
              </a:rPr>
              <a:t>1000</a:t>
            </a:r>
            <a:r>
              <a:rPr lang="zh-CN" altLang="en-US" sz="1600" dirty="0">
                <a:solidFill>
                  <a:schemeClr val="tx1"/>
                </a:solidFill>
                <a:latin typeface="Consolas" panose="020B0609020204030204" pitchFamily="49" charset="0"/>
                <a:ea typeface="华文楷体" panose="02010600040101010101" pitchFamily="2" charset="-122"/>
              </a:rPr>
              <a:t>元</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房东</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收取租金</a:t>
            </a:r>
            <a:r>
              <a:rPr lang="en-US" altLang="zh-CN" sz="1600" dirty="0">
                <a:solidFill>
                  <a:schemeClr val="tx1"/>
                </a:solidFill>
                <a:latin typeface="Consolas" panose="020B0609020204030204" pitchFamily="49" charset="0"/>
                <a:ea typeface="华文楷体" panose="02010600040101010101" pitchFamily="2" charset="-122"/>
              </a:rPr>
              <a:t>5000</a:t>
            </a:r>
            <a:r>
              <a:rPr lang="zh-CN" altLang="en-US" sz="1600" dirty="0">
                <a:solidFill>
                  <a:schemeClr val="tx1"/>
                </a:solidFill>
                <a:latin typeface="Consolas" panose="020B0609020204030204" pitchFamily="49" charset="0"/>
                <a:ea typeface="华文楷体" panose="02010600040101010101" pitchFamily="2" charset="-122"/>
              </a:rPr>
              <a:t>元</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负责维修管理</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653200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变</a:t>
            </a:r>
            <a:r>
              <a:rPr lang="en-US" altLang="zh-CN" dirty="0"/>
              <a:t>”</a:t>
            </a:r>
            <a:r>
              <a:rPr lang="zh-CN" altLang="zh-CN" dirty="0"/>
              <a:t>与</a:t>
            </a:r>
            <a:r>
              <a:rPr lang="en-US" altLang="zh-CN" dirty="0"/>
              <a:t>“</a:t>
            </a:r>
            <a:r>
              <a:rPr lang="zh-CN" altLang="zh-CN" dirty="0"/>
              <a:t>不变</a:t>
            </a:r>
            <a:r>
              <a:rPr lang="en-US" altLang="zh-CN" dirty="0"/>
              <a:t>”</a:t>
            </a:r>
            <a:endParaRPr lang="zh-CN" altLang="en-US" dirty="0"/>
          </a:p>
        </p:txBody>
      </p:sp>
      <p:sp>
        <p:nvSpPr>
          <p:cNvPr id="3" name="内容占位符 2"/>
          <p:cNvSpPr>
            <a:spLocks noGrp="1"/>
          </p:cNvSpPr>
          <p:nvPr>
            <p:ph idx="1"/>
          </p:nvPr>
        </p:nvSpPr>
        <p:spPr>
          <a:xfrm>
            <a:off x="539552" y="1196752"/>
            <a:ext cx="8047806" cy="5112568"/>
          </a:xfrm>
        </p:spPr>
        <p:txBody>
          <a:bodyPr/>
          <a:lstStyle/>
          <a:p>
            <a:pPr lvl="0"/>
            <a:r>
              <a:rPr lang="en-US" altLang="zh-CN" sz="2400" dirty="0" err="1"/>
              <a:t>IntermediaryProxy</a:t>
            </a:r>
            <a:r>
              <a:rPr lang="zh-CN" altLang="zh-CN" sz="2400" dirty="0"/>
              <a:t>与</a:t>
            </a:r>
            <a:r>
              <a:rPr lang="en-US" altLang="zh-CN" sz="2400" dirty="0" err="1"/>
              <a:t>HouseOwner</a:t>
            </a:r>
            <a:r>
              <a:rPr lang="zh-CN" altLang="zh-CN" sz="2400" dirty="0"/>
              <a:t>有相同的接口</a:t>
            </a:r>
          </a:p>
          <a:p>
            <a:pPr lvl="1">
              <a:buSzPct val="75000"/>
              <a:buFont typeface="Wingdings" pitchFamily="2" charset="2"/>
              <a:buChar char="§"/>
            </a:pPr>
            <a:r>
              <a:rPr lang="en-CN" altLang="zh-CN" dirty="0"/>
              <a:t>rent</a:t>
            </a:r>
            <a:r>
              <a:rPr lang="en-US" altLang="zh-CN" dirty="0"/>
              <a:t>House()</a:t>
            </a:r>
          </a:p>
          <a:p>
            <a:pPr lvl="1">
              <a:buSzPct val="75000"/>
              <a:buFont typeface="Wingdings" pitchFamily="2" charset="2"/>
              <a:buChar char="§"/>
            </a:pPr>
            <a:r>
              <a:rPr lang="zh-CN" altLang="en-US" dirty="0"/>
              <a:t>对于租户来说，添加的控制层是透明的</a:t>
            </a:r>
            <a:endParaRPr lang="zh-CN" altLang="zh-CN" dirty="0"/>
          </a:p>
          <a:p>
            <a:pPr lvl="0"/>
            <a:r>
              <a:rPr lang="en-US" altLang="zh-CN" sz="2400" dirty="0" err="1"/>
              <a:t>IntermediaryProxy</a:t>
            </a:r>
            <a:r>
              <a:rPr lang="zh-CN" altLang="zh-CN" sz="2400" dirty="0"/>
              <a:t>比</a:t>
            </a:r>
            <a:r>
              <a:rPr lang="en-US" altLang="zh-CN" sz="2400" dirty="0" err="1"/>
              <a:t>HouseOwner</a:t>
            </a:r>
            <a:r>
              <a:rPr lang="zh-CN" altLang="zh-CN" sz="2400" dirty="0"/>
              <a:t>增加了一些控制操作</a:t>
            </a:r>
          </a:p>
          <a:p>
            <a:pPr lvl="1">
              <a:buSzPct val="75000"/>
              <a:buFont typeface="Wingdings" pitchFamily="2" charset="2"/>
              <a:buChar char="§"/>
            </a:pPr>
            <a:r>
              <a:rPr lang="zh-CN" altLang="en-US" dirty="0"/>
              <a:t>预处理：检查家具完成性，先收取中介费</a:t>
            </a:r>
            <a:endParaRPr lang="en-US" altLang="zh-CN" dirty="0"/>
          </a:p>
          <a:p>
            <a:pPr lvl="1">
              <a:buSzPct val="75000"/>
              <a:buFont typeface="Wingdings" pitchFamily="2" charset="2"/>
              <a:buChar char="§"/>
            </a:pPr>
            <a:r>
              <a:rPr lang="zh-CN" altLang="en-US" dirty="0"/>
              <a:t>后处理：负责维修管理</a:t>
            </a:r>
            <a:endParaRPr lang="zh-CN" altLang="zh-CN" dirty="0"/>
          </a:p>
          <a:p>
            <a:pPr lvl="0"/>
            <a:r>
              <a:rPr lang="en-US" altLang="zh-CN" dirty="0"/>
              <a:t>“</a:t>
            </a:r>
            <a:r>
              <a:rPr lang="zh-CN" altLang="zh-CN" dirty="0"/>
              <a:t>代理</a:t>
            </a:r>
            <a:r>
              <a:rPr lang="en-US" altLang="zh-CN" dirty="0"/>
              <a:t>”</a:t>
            </a:r>
            <a:r>
              <a:rPr lang="zh-CN" altLang="zh-CN" dirty="0"/>
              <a:t>模式</a:t>
            </a:r>
            <a:endParaRPr lang="en-US" altLang="zh-CN" dirty="0"/>
          </a:p>
          <a:p>
            <a:pPr lvl="1">
              <a:buSzPct val="75000"/>
              <a:buFont typeface="Wingdings" pitchFamily="2" charset="2"/>
              <a:buChar char="§"/>
            </a:pPr>
            <a:r>
              <a:rPr lang="zh-CN" altLang="zh-CN" dirty="0"/>
              <a:t>接口不变，</a:t>
            </a:r>
            <a:r>
              <a:rPr lang="zh-CN" altLang="en-US" dirty="0"/>
              <a:t>增加控制操作</a:t>
            </a:r>
            <a:endParaRPr lang="en-US" altLang="zh-CN" dirty="0"/>
          </a:p>
          <a:p>
            <a:pPr lvl="1">
              <a:buSzPct val="75000"/>
              <a:buFont typeface="Wingdings" pitchFamily="2" charset="2"/>
              <a:buChar char="§"/>
            </a:pPr>
            <a:r>
              <a:rPr lang="zh-CN" altLang="zh-CN" dirty="0"/>
              <a:t>用于对被代理对象进行控制，如引用计数控制、权限控制、远程代理、延迟初始化等等</a:t>
            </a:r>
            <a:endParaRPr lang="en-US" altLang="zh-CN" dirty="0"/>
          </a:p>
          <a:p>
            <a:pPr lvl="1">
              <a:buSzPct val="75000"/>
              <a:buFont typeface="Wingdings" pitchFamily="2" charset="2"/>
              <a:buChar char="§"/>
            </a:pPr>
            <a:r>
              <a:rPr lang="zh-CN" altLang="en-US" dirty="0"/>
              <a:t>代理类就好比被代理类的“经纪人”，一方面提供被代理类所有接口的功能，另一方面可以同时进行额外的控制操作。</a:t>
            </a:r>
            <a:endParaRPr lang="zh-CN" altLang="zh-CN" dirty="0"/>
          </a:p>
          <a:p>
            <a:pPr lvl="1"/>
            <a:endParaRPr lang="zh-CN" altLang="zh-CN" dirty="0"/>
          </a:p>
          <a:p>
            <a:pPr lvl="0"/>
            <a:endParaRPr lang="zh-CN" altLang="zh-CN"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Tree>
    <p:extLst>
      <p:ext uri="{BB962C8B-B14F-4D97-AF65-F5344CB8AC3E}">
        <p14:creationId xmlns:p14="http://schemas.microsoft.com/office/powerpoint/2010/main" val="3487140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a:t>
            </a:r>
            <a:r>
              <a:rPr lang="en-US" altLang="zh-CN" dirty="0"/>
              <a:t>/</a:t>
            </a:r>
            <a:r>
              <a:rPr lang="zh-CN" altLang="en-US" dirty="0"/>
              <a:t>委托 与 适配器 </a:t>
            </a:r>
          </a:p>
        </p:txBody>
      </p:sp>
      <p:sp>
        <p:nvSpPr>
          <p:cNvPr id="3" name="内容占位符 2"/>
          <p:cNvSpPr>
            <a:spLocks noGrp="1"/>
          </p:cNvSpPr>
          <p:nvPr>
            <p:ph idx="1"/>
          </p:nvPr>
        </p:nvSpPr>
        <p:spPr/>
        <p:txBody>
          <a:bodyPr/>
          <a:lstStyle/>
          <a:p>
            <a:r>
              <a:rPr lang="zh-CN" altLang="en-US" dirty="0"/>
              <a:t>相似：</a:t>
            </a:r>
            <a:endParaRPr lang="en-US" altLang="zh-CN" dirty="0"/>
          </a:p>
          <a:p>
            <a:pPr lvl="1">
              <a:buSzPct val="75000"/>
              <a:buFont typeface="Wingdings" pitchFamily="2" charset="2"/>
              <a:buChar char="§"/>
            </a:pPr>
            <a:r>
              <a:rPr lang="zh-CN" altLang="en-US" dirty="0"/>
              <a:t>均是在被访问对象之上进行封装</a:t>
            </a:r>
            <a:endParaRPr lang="en-US" altLang="zh-CN" dirty="0"/>
          </a:p>
          <a:p>
            <a:pPr lvl="1">
              <a:buSzPct val="75000"/>
              <a:buFont typeface="Wingdings" pitchFamily="2" charset="2"/>
              <a:buChar char="§"/>
            </a:pPr>
            <a:r>
              <a:rPr lang="zh-CN" altLang="en-US" dirty="0"/>
              <a:t>均提供被封装对象的功能接口供外部使用</a:t>
            </a:r>
            <a:endParaRPr lang="en-US" altLang="zh-CN" dirty="0"/>
          </a:p>
          <a:p>
            <a:pPr lvl="2">
              <a:buSzPct val="75000"/>
              <a:buFont typeface="Wingdings" pitchFamily="2" charset="2"/>
              <a:buChar char="§"/>
            </a:pPr>
            <a:endParaRPr lang="en-US" altLang="zh-CN" dirty="0"/>
          </a:p>
          <a:p>
            <a:r>
              <a:rPr lang="zh-CN" altLang="en-US" dirty="0"/>
              <a:t>不同：</a:t>
            </a:r>
            <a:endParaRPr lang="en-US" altLang="zh-CN" dirty="0"/>
          </a:p>
          <a:p>
            <a:pPr lvl="1">
              <a:buSzPct val="75000"/>
              <a:buFont typeface="Wingdings" pitchFamily="2" charset="2"/>
              <a:buChar char="§"/>
            </a:pPr>
            <a:r>
              <a:rPr lang="zh-CN" altLang="en-US" dirty="0"/>
              <a:t>代理不会改变接口，但适配器可能会</a:t>
            </a:r>
            <a:endParaRPr lang="en-US" altLang="zh-CN" dirty="0"/>
          </a:p>
          <a:p>
            <a:pPr lvl="1">
              <a:buSzPct val="75000"/>
              <a:buFont typeface="Wingdings" pitchFamily="2" charset="2"/>
              <a:buChar char="§"/>
            </a:pPr>
            <a:r>
              <a:rPr lang="zh-CN" altLang="en-US" dirty="0"/>
              <a:t>适配器不会增加控制，代理可能会</a:t>
            </a:r>
            <a:endParaRPr lang="en-US" altLang="zh-CN" dirty="0"/>
          </a:p>
          <a:p>
            <a:pPr lvl="1">
              <a:buSzPct val="75000"/>
              <a:buFont typeface="Wingdings" pitchFamily="2" charset="2"/>
              <a:buChar char="§"/>
            </a:pPr>
            <a:r>
              <a:rPr lang="zh-CN" altLang="en-US" dirty="0">
                <a:solidFill>
                  <a:srgbClr val="FF0000"/>
                </a:solidFill>
              </a:rPr>
              <a:t>适配器的核心要素是变换接口，代理的核心要素是分割访问对象与被访问对象以减少耦合，并能在中间增加各种控制功能。</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Tree>
    <p:extLst>
      <p:ext uri="{BB962C8B-B14F-4D97-AF65-F5344CB8AC3E}">
        <p14:creationId xmlns:p14="http://schemas.microsoft.com/office/powerpoint/2010/main" val="2463572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装饰器</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Decorator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35</a:t>
            </a:fld>
            <a:endParaRPr lang="en-US" altLang="zh-CN" sz="1400">
              <a:solidFill>
                <a:schemeClr val="hlink"/>
              </a:solidFill>
              <a:ea typeface="SimSun" charset="-122"/>
            </a:endParaRPr>
          </a:p>
        </p:txBody>
      </p:sp>
    </p:spTree>
    <p:extLst>
      <p:ext uri="{BB962C8B-B14F-4D97-AF65-F5344CB8AC3E}">
        <p14:creationId xmlns:p14="http://schemas.microsoft.com/office/powerpoint/2010/main" val="3809834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r>
              <a:rPr lang="zh-CN" altLang="en-US" dirty="0"/>
              <a:t>有一个对象</a:t>
            </a:r>
            <a:r>
              <a:rPr lang="en-US" altLang="zh-CN" dirty="0" err="1"/>
              <a:t>TextView</a:t>
            </a:r>
            <a:r>
              <a:rPr lang="zh-CN" altLang="en-US" dirty="0"/>
              <a:t>，在窗口中显示文本</a:t>
            </a:r>
            <a:endParaRPr lang="en-US" altLang="zh-CN" dirty="0"/>
          </a:p>
          <a:p>
            <a:r>
              <a:rPr lang="zh-CN" altLang="en-US" dirty="0"/>
              <a:t>希望接口不变，增加滚动条、边框、</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pic>
        <p:nvPicPr>
          <p:cNvPr id="7" name="图片 6"/>
          <p:cNvPicPr>
            <a:picLocks noChangeAspect="1"/>
          </p:cNvPicPr>
          <p:nvPr/>
        </p:nvPicPr>
        <p:blipFill>
          <a:blip r:embed="rId3"/>
          <a:stretch>
            <a:fillRect/>
          </a:stretch>
        </p:blipFill>
        <p:spPr>
          <a:xfrm>
            <a:off x="628650" y="3013076"/>
            <a:ext cx="7924800" cy="3343275"/>
          </a:xfrm>
          <a:prstGeom prst="rect">
            <a:avLst/>
          </a:prstGeom>
        </p:spPr>
      </p:pic>
      <p:sp>
        <p:nvSpPr>
          <p:cNvPr id="8" name="矩形 7"/>
          <p:cNvSpPr/>
          <p:nvPr/>
        </p:nvSpPr>
        <p:spPr>
          <a:xfrm>
            <a:off x="5259977" y="5965371"/>
            <a:ext cx="3396343" cy="39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7264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pic>
        <p:nvPicPr>
          <p:cNvPr id="10" name="图片 9"/>
          <p:cNvPicPr>
            <a:picLocks noChangeAspect="1"/>
          </p:cNvPicPr>
          <p:nvPr/>
        </p:nvPicPr>
        <p:blipFill>
          <a:blip r:embed="rId2"/>
          <a:stretch>
            <a:fillRect/>
          </a:stretch>
        </p:blipFill>
        <p:spPr>
          <a:xfrm>
            <a:off x="179512" y="1442195"/>
            <a:ext cx="8783402" cy="4464496"/>
          </a:xfrm>
          <a:prstGeom prst="rect">
            <a:avLst/>
          </a:prstGeom>
        </p:spPr>
      </p:pic>
    </p:spTree>
    <p:extLst>
      <p:ext uri="{BB962C8B-B14F-4D97-AF65-F5344CB8AC3E}">
        <p14:creationId xmlns:p14="http://schemas.microsoft.com/office/powerpoint/2010/main" val="3646821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sp>
        <p:nvSpPr>
          <p:cNvPr id="6" name="内容占位符 2"/>
          <p:cNvSpPr txBox="1">
            <a:spLocks/>
          </p:cNvSpPr>
          <p:nvPr/>
        </p:nvSpPr>
        <p:spPr>
          <a:xfrm>
            <a:off x="539552" y="1556792"/>
            <a:ext cx="81198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使用继承</a:t>
            </a: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依靠多态实现功能的变化</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dirty="0">
                <a:latin typeface="Consolas" panose="020B0609020204030204" pitchFamily="49" charset="0"/>
                <a:ea typeface="华文楷体" panose="02010600040101010101" pitchFamily="2" charset="-122"/>
              </a:rPr>
              <a:t>随着功能的变多，继承类的数量急剧膨胀，其最大派生类的数目可以是所有功能的组合数</a:t>
            </a:r>
            <a:endParaRPr lang="en-US" altLang="zh-CN" dirty="0">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dirty="0">
                <a:latin typeface="Consolas" panose="020B0609020204030204" pitchFamily="49" charset="0"/>
                <a:ea typeface="华文楷体" panose="02010600040101010101" pitchFamily="2" charset="-122"/>
              </a:rPr>
              <a:t>如果</a:t>
            </a:r>
            <a:r>
              <a:rPr lang="en-US" altLang="zh-CN" dirty="0" err="1">
                <a:latin typeface="Consolas" panose="020B0609020204030204" pitchFamily="49" charset="0"/>
                <a:ea typeface="华文楷体" panose="02010600040101010101" pitchFamily="2" charset="-122"/>
              </a:rPr>
              <a:t>TextView</a:t>
            </a:r>
            <a:r>
              <a:rPr lang="zh-CN" altLang="en-US" dirty="0">
                <a:latin typeface="Consolas" panose="020B0609020204030204" pitchFamily="49" charset="0"/>
                <a:ea typeface="华文楷体" panose="02010600040101010101" pitchFamily="2" charset="-122"/>
              </a:rPr>
              <a:t>的基类增加新的接口，那么所有的派生类都需要进行修改</a:t>
            </a:r>
            <a:endParaRPr lang="en-US" altLang="zh-CN" sz="2000" b="1" dirty="0">
              <a:solidFill>
                <a:srgbClr val="003366"/>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809842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pic>
        <p:nvPicPr>
          <p:cNvPr id="15" name="图片 14"/>
          <p:cNvPicPr>
            <a:picLocks noChangeAspect="1"/>
          </p:cNvPicPr>
          <p:nvPr/>
        </p:nvPicPr>
        <p:blipFill>
          <a:blip r:embed="rId3"/>
          <a:stretch>
            <a:fillRect/>
          </a:stretch>
        </p:blipFill>
        <p:spPr>
          <a:xfrm>
            <a:off x="176291" y="1442195"/>
            <a:ext cx="8859007" cy="5184576"/>
          </a:xfrm>
          <a:prstGeom prst="rect">
            <a:avLst/>
          </a:prstGeom>
        </p:spPr>
      </p:pic>
    </p:spTree>
    <p:extLst>
      <p:ext uri="{BB962C8B-B14F-4D97-AF65-F5344CB8AC3E}">
        <p14:creationId xmlns:p14="http://schemas.microsoft.com/office/powerpoint/2010/main" val="40516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一个简单例子</a:t>
            </a:r>
            <a:r>
              <a:rPr lang="en-US" altLang="zh-CN" dirty="0"/>
              <a:t>—</a:t>
            </a:r>
            <a:r>
              <a:rPr lang="zh-CN" altLang="en-US" dirty="0"/>
              <a:t>栈</a:t>
            </a:r>
          </a:p>
        </p:txBody>
      </p:sp>
      <p:sp>
        <p:nvSpPr>
          <p:cNvPr id="3" name="内容占位符 2"/>
          <p:cNvSpPr>
            <a:spLocks noGrp="1"/>
          </p:cNvSpPr>
          <p:nvPr>
            <p:ph idx="1"/>
          </p:nvPr>
        </p:nvSpPr>
        <p:spPr>
          <a:xfrm>
            <a:off x="628650" y="1825625"/>
            <a:ext cx="4518116" cy="4351338"/>
          </a:xfrm>
        </p:spPr>
        <p:txBody>
          <a:bodyPr/>
          <a:lstStyle/>
          <a:p>
            <a:r>
              <a:rPr lang="zh-CN" altLang="en-US" dirty="0"/>
              <a:t>功能类似数组</a:t>
            </a:r>
            <a:endParaRPr lang="en-US" altLang="zh-CN" dirty="0"/>
          </a:p>
          <a:p>
            <a:r>
              <a:rPr lang="zh-CN" altLang="zh-CN" dirty="0"/>
              <a:t>元素访问规则有所不同，是“</a:t>
            </a:r>
            <a:r>
              <a:rPr lang="zh-CN" altLang="en-US" dirty="0"/>
              <a:t>后进先出</a:t>
            </a:r>
            <a:r>
              <a:rPr lang="zh-CN" altLang="zh-CN" dirty="0"/>
              <a:t>”</a:t>
            </a:r>
            <a:r>
              <a:rPr lang="zh-CN" altLang="en-US" dirty="0"/>
              <a:t>（</a:t>
            </a:r>
            <a:r>
              <a:rPr lang="en-US" altLang="zh-CN" dirty="0"/>
              <a:t>Last-In-First-Out</a:t>
            </a:r>
            <a:r>
              <a:rPr lang="zh-CN" altLang="en-US" dirty="0"/>
              <a:t>）</a:t>
            </a:r>
            <a:endParaRPr lang="en-US" altLang="zh-CN" dirty="0"/>
          </a:p>
          <a:p>
            <a:r>
              <a:rPr lang="zh-CN" altLang="en-US" dirty="0"/>
              <a:t>简单起见，只支持</a:t>
            </a:r>
            <a:r>
              <a:rPr lang="en-US" altLang="zh-CN" dirty="0" err="1"/>
              <a:t>int</a:t>
            </a:r>
            <a:r>
              <a:rPr lang="zh-CN" altLang="en-US" dirty="0"/>
              <a:t>类型的元素</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a:t>
            </a:fld>
            <a:endParaRPr lang="zh-CN" altLang="en-US" dirty="0"/>
          </a:p>
        </p:txBody>
      </p:sp>
      <p:pic>
        <p:nvPicPr>
          <p:cNvPr id="5" name="图片 4"/>
          <p:cNvPicPr>
            <a:picLocks noChangeAspect="1"/>
          </p:cNvPicPr>
          <p:nvPr/>
        </p:nvPicPr>
        <p:blipFill>
          <a:blip r:embed="rId2"/>
          <a:stretch>
            <a:fillRect/>
          </a:stretch>
        </p:blipFill>
        <p:spPr>
          <a:xfrm>
            <a:off x="5372100" y="1825625"/>
            <a:ext cx="2838450" cy="3305175"/>
          </a:xfrm>
          <a:prstGeom prst="rect">
            <a:avLst/>
          </a:prstGeom>
        </p:spPr>
      </p:pic>
    </p:spTree>
    <p:extLst>
      <p:ext uri="{BB962C8B-B14F-4D97-AF65-F5344CB8AC3E}">
        <p14:creationId xmlns:p14="http://schemas.microsoft.com/office/powerpoint/2010/main" val="3485858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6" name="内容占位符 2"/>
          <p:cNvSpPr txBox="1">
            <a:spLocks/>
          </p:cNvSpPr>
          <p:nvPr/>
        </p:nvSpPr>
        <p:spPr>
          <a:xfrm>
            <a:off x="628650" y="1165894"/>
            <a:ext cx="79757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5000"/>
              <a:buFont typeface="Wingdings" panose="05000000000000000000"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用组合替代继承</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solidFill>
                <a:srgbClr val="FF0000"/>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策略的个数是基类中预先定义好的，如基类中定义了边框和滑动条，那么策略模式只能实现不同的边框与滑动条功能的组合。</a:t>
            </a:r>
            <a:endParaRPr lang="en-US" altLang="zh-CN" sz="2200" dirty="0">
              <a:latin typeface="Consolas" panose="020B0609020204030204" pitchFamily="49" charset="0"/>
              <a:ea typeface="华文楷体" panose="02010600040101010101" pitchFamily="2" charset="-122"/>
            </a:endParaRPr>
          </a:p>
          <a:p>
            <a:pPr lvl="1">
              <a:buSzPct val="75000"/>
              <a:buFont typeface="Wingdings" pitchFamily="2" charset="2"/>
              <a:buChar char="§"/>
            </a:pPr>
            <a:endParaRPr lang="en-US" altLang="zh-CN" sz="2600" dirty="0">
              <a:solidFill>
                <a:srgbClr val="FF0000"/>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如果我要再增加一个滚动条和边框之外的新功能，那么就要修改基类，在基类中增加策略个数和新的方法。这样对整体框架的改动是我们不乐意见到</a:t>
            </a:r>
            <a:r>
              <a:rPr lang="zh-CN" altLang="en-US" sz="2600" dirty="0">
                <a:latin typeface="Consolas" panose="020B0609020204030204" pitchFamily="49" charset="0"/>
                <a:ea typeface="华文楷体" panose="02010600040101010101" pitchFamily="2" charset="-122"/>
              </a:rPr>
              <a:t>的。</a:t>
            </a:r>
            <a:endParaRPr lang="en-US" altLang="zh-CN" sz="26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03205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7" name="内容占位符 2"/>
          <p:cNvSpPr>
            <a:spLocks noGrp="1"/>
          </p:cNvSpPr>
          <p:nvPr>
            <p:ph idx="1"/>
          </p:nvPr>
        </p:nvSpPr>
        <p:spPr>
          <a:xfrm>
            <a:off x="539552" y="1200251"/>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创建了一个装饰类，用来包装原有的类，并在保持类方法完整性的前提下，提供了额外的功能。</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且装饰类与被包装的类继承于同一基类，这样装饰之后的类可以被再次包装并赋予更多功能。</a:t>
            </a:r>
            <a:endParaRPr lang="en-US" altLang="zh-CN" b="1" dirty="0">
              <a:solidFill>
                <a:srgbClr val="003366"/>
              </a:solidFill>
            </a:endParaRPr>
          </a:p>
        </p:txBody>
      </p:sp>
      <p:pic>
        <p:nvPicPr>
          <p:cNvPr id="8" name="图片 7"/>
          <p:cNvPicPr>
            <a:picLocks noChangeAspect="1"/>
          </p:cNvPicPr>
          <p:nvPr/>
        </p:nvPicPr>
        <p:blipFill>
          <a:blip r:embed="rId2"/>
          <a:stretch>
            <a:fillRect/>
          </a:stretch>
        </p:blipFill>
        <p:spPr>
          <a:xfrm>
            <a:off x="389163" y="2852936"/>
            <a:ext cx="8616501" cy="3347849"/>
          </a:xfrm>
          <a:prstGeom prst="rect">
            <a:avLst/>
          </a:prstGeom>
        </p:spPr>
      </p:pic>
    </p:spTree>
    <p:extLst>
      <p:ext uri="{BB962C8B-B14F-4D97-AF65-F5344CB8AC3E}">
        <p14:creationId xmlns:p14="http://schemas.microsoft.com/office/powerpoint/2010/main" val="1724972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628650" y="1196752"/>
            <a:ext cx="7886700"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cs typeface="+mn-cs"/>
              </a:rPr>
              <a:t>#include &lt;iostream&gt;</a:t>
            </a:r>
          </a:p>
          <a:p>
            <a:r>
              <a:rPr lang="en-US" altLang="zh-CN" sz="2000" dirty="0">
                <a:solidFill>
                  <a:schemeClr val="tx1"/>
                </a:solidFill>
                <a:latin typeface="Consolas" panose="020B0609020204030204" pitchFamily="49" charset="0"/>
                <a:ea typeface="华文楷体" panose="02010600040101010101" pitchFamily="2" charset="-122"/>
                <a:cs typeface="+mn-cs"/>
              </a:rPr>
              <a:t>using namespace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所有</a:t>
            </a:r>
            <a:r>
              <a:rPr lang="en-US" altLang="zh-CN" sz="2000" dirty="0">
                <a:solidFill>
                  <a:srgbClr val="FF0000"/>
                </a:solidFill>
                <a:latin typeface="Consolas" panose="020B0609020204030204" pitchFamily="49" charset="0"/>
                <a:ea typeface="华文楷体" panose="02010600040101010101" pitchFamily="2" charset="-122"/>
              </a:rPr>
              <a:t>View</a:t>
            </a:r>
            <a:r>
              <a:rPr lang="zh-CN" altLang="en-US" sz="2000" dirty="0">
                <a:solidFill>
                  <a:srgbClr val="FF0000"/>
                </a:solidFill>
                <a:latin typeface="Consolas" panose="020B0609020204030204" pitchFamily="49" charset="0"/>
                <a:ea typeface="华文楷体" panose="02010600040101010101" pitchFamily="2" charset="-122"/>
              </a:rPr>
              <a:t>的基类</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virtual ~Component()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draw()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一个基本的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zh-CN" altLang="en-US" sz="2000" dirty="0">
                <a:solidFill>
                  <a:srgbClr val="FF0000"/>
                </a:solidFill>
                <a:latin typeface="Consolas" panose="020B0609020204030204" pitchFamily="49" charset="0"/>
                <a:ea typeface="华文楷体" panose="02010600040101010101" pitchFamily="2" charset="-122"/>
                <a:cs typeface="+mn-cs"/>
              </a:rPr>
              <a:t>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 public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void draw()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Tree>
    <p:extLst>
      <p:ext uri="{BB962C8B-B14F-4D97-AF65-F5344CB8AC3E}">
        <p14:creationId xmlns:p14="http://schemas.microsoft.com/office/powerpoint/2010/main" val="416679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196602" y="1340768"/>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这里一个基类指针可以让</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Decorator(Component* component) : _component(component)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a:solidFill>
                  <a:srgbClr val="FF0000"/>
                </a:solidFill>
                <a:latin typeface="Consolas" panose="020B0609020204030204" pitchFamily="49" charset="0"/>
                <a:ea typeface="华文楷体" panose="02010600040101010101" pitchFamily="2" charset="-122"/>
                <a:cs typeface="+mn-cs"/>
              </a:rPr>
              <a:t>	void draw()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draw();</a:t>
            </a:r>
          </a:p>
          <a:p>
            <a:r>
              <a:rPr lang="en-US" altLang="zh-CN" sz="2000" dirty="0">
                <a:solidFill>
                  <a:srgbClr val="FF0000"/>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Tree>
    <p:extLst>
      <p:ext uri="{BB962C8B-B14F-4D97-AF65-F5344CB8AC3E}">
        <p14:creationId xmlns:p14="http://schemas.microsoft.com/office/powerpoint/2010/main" val="595997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412776"/>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并扩充边框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Border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Border(Component* component) :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"Bordered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并扩充水平滚动条</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HScrolled</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a:t>
            </a:r>
            <a:r>
              <a:rPr lang="zh-CN" altLang="en-US" sz="1600" dirty="0">
                <a:solidFill>
                  <a:srgbClr val="FF0000"/>
                </a:solidFill>
                <a:latin typeface="Consolas" panose="020B0609020204030204" pitchFamily="49" charset="0"/>
                <a:ea typeface="华文楷体" panose="02010600040101010101" pitchFamily="2" charset="-122"/>
                <a:cs typeface="+mn-cs"/>
              </a:rPr>
              <a:t>扩充垂直滚动条</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VScrolled</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Tree>
    <p:extLst>
      <p:ext uri="{BB962C8B-B14F-4D97-AF65-F5344CB8AC3E}">
        <p14:creationId xmlns:p14="http://schemas.microsoft.com/office/powerpoint/2010/main" val="1746031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555037"/>
            <a:ext cx="7886700" cy="40934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基础的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在基础</a:t>
            </a:r>
            <a:r>
              <a:rPr lang="en-US" altLang="zh-CN" sz="2000" dirty="0" err="1">
                <a:solidFill>
                  <a:srgbClr val="FF0000"/>
                </a:solidFill>
                <a:latin typeface="Consolas" panose="020B0609020204030204" pitchFamily="49" charset="0"/>
                <a:ea typeface="华文楷体" panose="02010600040101010101" pitchFamily="2" charset="-122"/>
              </a:rPr>
              <a:t>textView</a:t>
            </a:r>
            <a:r>
              <a:rPr lang="zh-CN" altLang="en-US" sz="2000" dirty="0">
                <a:solidFill>
                  <a:srgbClr val="FF0000"/>
                </a:solidFill>
                <a:latin typeface="Consolas" panose="020B0609020204030204" pitchFamily="49" charset="0"/>
                <a:ea typeface="华文楷体" panose="02010600040101010101" pitchFamily="2" charset="-122"/>
              </a:rPr>
              <a:t>上增加滚动条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在增加垂直滚动条的基础上增加滚动横条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在增加水平与垂直滚动条之后增加边框</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Border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b_hs_vs_TextView.draw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Tree>
    <p:extLst>
      <p:ext uri="{BB962C8B-B14F-4D97-AF65-F5344CB8AC3E}">
        <p14:creationId xmlns:p14="http://schemas.microsoft.com/office/powerpoint/2010/main" val="3151565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运行过程与结果</a:t>
            </a:r>
          </a:p>
        </p:txBody>
      </p:sp>
      <p:sp>
        <p:nvSpPr>
          <p:cNvPr id="8" name="文本框 7"/>
          <p:cNvSpPr txBox="1"/>
          <p:nvPr/>
        </p:nvSpPr>
        <p:spPr>
          <a:xfrm>
            <a:off x="113211" y="2943497"/>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1500867" y="3471597"/>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0" name="文本框 9"/>
          <p:cNvSpPr txBox="1"/>
          <p:nvPr/>
        </p:nvSpPr>
        <p:spPr>
          <a:xfrm>
            <a:off x="2963907" y="427669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1" name="文本框 10"/>
          <p:cNvSpPr txBox="1"/>
          <p:nvPr/>
        </p:nvSpPr>
        <p:spPr>
          <a:xfrm>
            <a:off x="4069895" y="5081795"/>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4" name="肘形连接符 13"/>
          <p:cNvCxnSpPr>
            <a:endCxn id="9" idx="1"/>
          </p:cNvCxnSpPr>
          <p:nvPr/>
        </p:nvCxnSpPr>
        <p:spPr>
          <a:xfrm rot="16200000" flipH="1">
            <a:off x="1082803" y="3376699"/>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2554619" y="41817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16200000" flipH="1">
            <a:off x="3651831" y="49868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979817" y="3648891"/>
            <a:ext cx="1529850"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09667" y="3463805"/>
            <a:ext cx="1532708" cy="369332"/>
          </a:xfrm>
          <a:prstGeom prst="rect">
            <a:avLst/>
          </a:prstGeom>
          <a:noFill/>
          <a:ln>
            <a:solidFill>
              <a:schemeClr val="accent1">
                <a:lumMod val="50000"/>
              </a:schemeClr>
            </a:solidFill>
          </a:ln>
        </p:spPr>
        <p:txBody>
          <a:bodyPr wrap="square" rtlCol="0">
            <a:spAutoFit/>
          </a:bodyPr>
          <a:lstStyle/>
          <a:p>
            <a:r>
              <a:rPr lang="en-US" altLang="zh-CN" dirty="0"/>
              <a:t>Bordered</a:t>
            </a:r>
            <a:endParaRPr lang="zh-CN" altLang="en-US" dirty="0"/>
          </a:p>
        </p:txBody>
      </p:sp>
      <p:cxnSp>
        <p:nvCxnSpPr>
          <p:cNvPr id="21" name="直接箭头连接符 20"/>
          <p:cNvCxnSpPr/>
          <p:nvPr/>
        </p:nvCxnSpPr>
        <p:spPr>
          <a:xfrm>
            <a:off x="5423945" y="4448757"/>
            <a:ext cx="1177152"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601097" y="4272800"/>
            <a:ext cx="1532708" cy="369332"/>
          </a:xfrm>
          <a:prstGeom prst="rect">
            <a:avLst/>
          </a:prstGeom>
          <a:noFill/>
          <a:ln>
            <a:solidFill>
              <a:schemeClr val="accent1">
                <a:lumMod val="50000"/>
              </a:schemeClr>
            </a:solidFill>
          </a:ln>
        </p:spPr>
        <p:txBody>
          <a:bodyPr wrap="square" rtlCol="0">
            <a:spAutoFit/>
          </a:bodyPr>
          <a:lstStyle/>
          <a:p>
            <a:r>
              <a:rPr lang="en-US" altLang="zh-CN" dirty="0" err="1"/>
              <a:t>HScrolled</a:t>
            </a:r>
            <a:endParaRPr lang="zh-CN" altLang="en-US" dirty="0"/>
          </a:p>
        </p:txBody>
      </p:sp>
      <p:cxnSp>
        <p:nvCxnSpPr>
          <p:cNvPr id="23" name="直接箭头连接符 22"/>
          <p:cNvCxnSpPr/>
          <p:nvPr/>
        </p:nvCxnSpPr>
        <p:spPr>
          <a:xfrm>
            <a:off x="6757851" y="526688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611292" y="4977183"/>
            <a:ext cx="1532708" cy="369332"/>
          </a:xfrm>
          <a:prstGeom prst="rect">
            <a:avLst/>
          </a:prstGeom>
          <a:noFill/>
          <a:ln>
            <a:solidFill>
              <a:schemeClr val="accent1">
                <a:lumMod val="50000"/>
              </a:schemeClr>
            </a:solidFill>
          </a:ln>
        </p:spPr>
        <p:txBody>
          <a:bodyPr wrap="square" rtlCol="0">
            <a:spAutoFit/>
          </a:bodyPr>
          <a:lstStyle/>
          <a:p>
            <a:r>
              <a:rPr lang="en-US" altLang="zh-CN" dirty="0" err="1"/>
              <a:t>VScrolled</a:t>
            </a:r>
            <a:endParaRPr lang="zh-CN" altLang="en-US" dirty="0"/>
          </a:p>
        </p:txBody>
      </p:sp>
      <p:cxnSp>
        <p:nvCxnSpPr>
          <p:cNvPr id="27" name="直接箭头连接符 26"/>
          <p:cNvCxnSpPr/>
          <p:nvPr/>
        </p:nvCxnSpPr>
        <p:spPr>
          <a:xfrm>
            <a:off x="6757851" y="557430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611292" y="5482101"/>
            <a:ext cx="1532708" cy="369332"/>
          </a:xfrm>
          <a:prstGeom prst="rect">
            <a:avLst/>
          </a:prstGeom>
          <a:noFill/>
          <a:ln>
            <a:solidFill>
              <a:schemeClr val="accent1">
                <a:lumMod val="50000"/>
              </a:schemeClr>
            </a:solidFill>
          </a:ln>
        </p:spPr>
        <p:txBody>
          <a:bodyPr wrap="square" rtlCol="0">
            <a:spAutoFit/>
          </a:bodyPr>
          <a:lstStyle/>
          <a:p>
            <a:r>
              <a:rPr lang="en-US" altLang="zh-CN" dirty="0" err="1"/>
              <a:t>TextView</a:t>
            </a:r>
            <a:r>
              <a:rPr lang="en-US" altLang="zh-CN" dirty="0"/>
              <a:t>.</a:t>
            </a:r>
            <a:endParaRPr lang="zh-CN" altLang="en-US" dirty="0"/>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pic>
        <p:nvPicPr>
          <p:cNvPr id="4" name="图片 3"/>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1846" y="1806264"/>
            <a:ext cx="8020594" cy="500061"/>
          </a:xfrm>
          <a:prstGeom prst="rect">
            <a:avLst/>
          </a:prstGeom>
        </p:spPr>
      </p:pic>
    </p:spTree>
    <p:extLst>
      <p:ext uri="{BB962C8B-B14F-4D97-AF65-F5344CB8AC3E}">
        <p14:creationId xmlns:p14="http://schemas.microsoft.com/office/powerpoint/2010/main" val="3083506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调用的链式关系</a:t>
            </a:r>
          </a:p>
        </p:txBody>
      </p:sp>
      <p:sp>
        <p:nvSpPr>
          <p:cNvPr id="3" name="内容占位符 2"/>
          <p:cNvSpPr>
            <a:spLocks noGrp="1"/>
          </p:cNvSpPr>
          <p:nvPr>
            <p:ph idx="1"/>
          </p:nvPr>
        </p:nvSpPr>
        <p:spPr>
          <a:xfrm>
            <a:off x="323528" y="4477603"/>
            <a:ext cx="7886700" cy="1699360"/>
          </a:xfrm>
        </p:spPr>
        <p:txBody>
          <a:bodyPr/>
          <a:lstStyle/>
          <a:p>
            <a:r>
              <a:rPr lang="zh-CN" altLang="en-US" dirty="0"/>
              <a:t>每个对象无需了解整个</a:t>
            </a:r>
            <a:br>
              <a:rPr lang="en-US" altLang="zh-CN" dirty="0"/>
            </a:br>
            <a:r>
              <a:rPr lang="zh-CN" altLang="en-US" dirty="0"/>
              <a:t>链的全貌</a:t>
            </a:r>
            <a:endParaRPr lang="en-US" altLang="zh-CN" dirty="0"/>
          </a:p>
          <a:p>
            <a:r>
              <a:rPr lang="zh-CN" altLang="en-US" dirty="0"/>
              <a:t>每一次都是将之前的版本完全包裹住，再增加新的功能。换句话说，有多少个新功能就包裹几次</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
        <p:nvSpPr>
          <p:cNvPr id="5" name="TextBox 3"/>
          <p:cNvSpPr txBox="1"/>
          <p:nvPr/>
        </p:nvSpPr>
        <p:spPr>
          <a:xfrm>
            <a:off x="4807131" y="1269912"/>
            <a:ext cx="3708219"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solidFill>
                  <a:srgbClr val="C00000"/>
                </a:solidFill>
                <a:latin typeface="Courier New" panose="02070309020205020404" pitchFamily="49" charset="0"/>
                <a:ea typeface="MS Gothic" panose="020B0609070205080204" pitchFamily="49" charset="-128"/>
              </a:rPr>
              <a:t>void Decorator::draw() {</a:t>
            </a:r>
          </a:p>
          <a:p>
            <a:r>
              <a:rPr lang="en-US" altLang="zh-CN" b="1" dirty="0">
                <a:solidFill>
                  <a:srgbClr val="C00000"/>
                </a:solidFill>
                <a:latin typeface="Courier New" panose="02070309020205020404" pitchFamily="49" charset="0"/>
                <a:ea typeface="MS Gothic" panose="020B0609070205080204" pitchFamily="49" charset="-128"/>
              </a:rPr>
              <a:t>  </a:t>
            </a:r>
            <a:r>
              <a:rPr lang="en-US" altLang="zh-CN" b="1" dirty="0" err="1">
                <a:solidFill>
                  <a:srgbClr val="C00000"/>
                </a:solidFill>
                <a:latin typeface="Courier New" panose="02070309020205020404" pitchFamily="49" charset="0"/>
                <a:ea typeface="MS Gothic" panose="020B0609070205080204" pitchFamily="49" charset="-128"/>
              </a:rPr>
              <a:t>addon</a:t>
            </a:r>
            <a:r>
              <a:rPr lang="en-US" altLang="zh-CN" b="1" dirty="0">
                <a:solidFill>
                  <a:srgbClr val="C00000"/>
                </a:solidFill>
                <a:latin typeface="Courier New" panose="02070309020205020404" pitchFamily="49" charset="0"/>
                <a:ea typeface="MS Gothic" panose="020B0609070205080204" pitchFamily="49" charset="-128"/>
              </a:rPr>
              <a:t>();</a:t>
            </a:r>
          </a:p>
          <a:p>
            <a:r>
              <a:rPr lang="en-US" altLang="zh-CN" b="1" dirty="0">
                <a:solidFill>
                  <a:srgbClr val="C00000"/>
                </a:solidFill>
                <a:latin typeface="Courier New" panose="02070309020205020404" pitchFamily="49" charset="0"/>
                <a:ea typeface="MS Gothic" panose="020B0609070205080204" pitchFamily="49" charset="-128"/>
              </a:rPr>
              <a:t>  _component -&gt; draw();</a:t>
            </a:r>
          </a:p>
          <a:p>
            <a:r>
              <a:rPr lang="en-US" altLang="zh-CN" b="1" dirty="0">
                <a:solidFill>
                  <a:srgbClr val="C00000"/>
                </a:solidFill>
                <a:latin typeface="Courier New" panose="02070309020205020404" pitchFamily="49" charset="0"/>
                <a:ea typeface="MS Gothic" panose="020B0609070205080204" pitchFamily="49" charset="-128"/>
              </a:rPr>
              <a:t>}</a:t>
            </a:r>
          </a:p>
        </p:txBody>
      </p:sp>
      <p:grpSp>
        <p:nvGrpSpPr>
          <p:cNvPr id="13" name="组合 12"/>
          <p:cNvGrpSpPr/>
          <p:nvPr/>
        </p:nvGrpSpPr>
        <p:grpSpPr>
          <a:xfrm>
            <a:off x="998764" y="2089714"/>
            <a:ext cx="6836229" cy="2784629"/>
            <a:chOff x="531222" y="3117668"/>
            <a:chExt cx="6836229" cy="2784629"/>
          </a:xfrm>
        </p:grpSpPr>
        <p:sp>
          <p:nvSpPr>
            <p:cNvPr id="6" name="文本框 5"/>
            <p:cNvSpPr txBox="1"/>
            <p:nvPr/>
          </p:nvSpPr>
          <p:spPr>
            <a:xfrm>
              <a:off x="531222" y="3117668"/>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7" name="文本框 6"/>
            <p:cNvSpPr txBox="1"/>
            <p:nvPr/>
          </p:nvSpPr>
          <p:spPr>
            <a:xfrm>
              <a:off x="1918878" y="3645768"/>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8" name="文本框 7"/>
            <p:cNvSpPr txBox="1"/>
            <p:nvPr/>
          </p:nvSpPr>
          <p:spPr>
            <a:xfrm>
              <a:off x="3381918" y="4450867"/>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4487906" y="525596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0" name="肘形连接符 9"/>
            <p:cNvCxnSpPr>
              <a:endCxn id="7" idx="1"/>
            </p:cNvCxnSpPr>
            <p:nvPr/>
          </p:nvCxnSpPr>
          <p:spPr>
            <a:xfrm rot="16200000" flipH="1">
              <a:off x="1500814" y="3550870"/>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16200000" flipH="1">
              <a:off x="2972630" y="43559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069842" y="51610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5639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装饰与策略</a:t>
            </a:r>
          </a:p>
        </p:txBody>
      </p:sp>
      <p:sp>
        <p:nvSpPr>
          <p:cNvPr id="3" name="内容占位符 2"/>
          <p:cNvSpPr>
            <a:spLocks noGrp="1"/>
          </p:cNvSpPr>
          <p:nvPr>
            <p:ph idx="1"/>
          </p:nvPr>
        </p:nvSpPr>
        <p:spPr/>
        <p:txBody>
          <a:bodyPr/>
          <a:lstStyle/>
          <a:p>
            <a:r>
              <a:rPr lang="zh-CN" altLang="en-US" dirty="0"/>
              <a:t>相同点</a:t>
            </a:r>
            <a:endParaRPr lang="en-US" altLang="zh-CN" dirty="0"/>
          </a:p>
          <a:p>
            <a:pPr lvl="1"/>
            <a:r>
              <a:rPr lang="zh-CN" altLang="en-US" dirty="0"/>
              <a:t>通过对象的组合修改对象的功能</a:t>
            </a:r>
            <a:endParaRPr lang="en-US" altLang="zh-CN" dirty="0"/>
          </a:p>
          <a:p>
            <a:pPr lvl="1"/>
            <a:r>
              <a:rPr lang="zh-CN" altLang="en-US" dirty="0"/>
              <a:t>以组合替代简单继承，更加灵活，减少冗余</a:t>
            </a:r>
            <a:endParaRPr lang="en-US" altLang="zh-CN" dirty="0"/>
          </a:p>
          <a:p>
            <a:r>
              <a:rPr lang="zh-CN" altLang="en-US" dirty="0"/>
              <a:t>不同点</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graphicFrame>
        <p:nvGraphicFramePr>
          <p:cNvPr id="6" name="图示 5"/>
          <p:cNvGraphicFramePr/>
          <p:nvPr>
            <p:extLst>
              <p:ext uri="{D42A27DB-BD31-4B8C-83A1-F6EECF244321}">
                <p14:modId xmlns:p14="http://schemas.microsoft.com/office/powerpoint/2010/main" val="1320324248"/>
              </p:ext>
            </p:extLst>
          </p:nvPr>
        </p:nvGraphicFramePr>
        <p:xfrm>
          <a:off x="628650" y="3587931"/>
          <a:ext cx="7886700" cy="241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168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装饰与代理</a:t>
            </a:r>
          </a:p>
        </p:txBody>
      </p:sp>
      <p:sp>
        <p:nvSpPr>
          <p:cNvPr id="3" name="内容占位符 2"/>
          <p:cNvSpPr>
            <a:spLocks noGrp="1"/>
          </p:cNvSpPr>
          <p:nvPr>
            <p:ph idx="1"/>
          </p:nvPr>
        </p:nvSpPr>
        <p:spPr/>
        <p:txBody>
          <a:bodyPr/>
          <a:lstStyle/>
          <a:p>
            <a:r>
              <a:rPr lang="zh-CN" altLang="en-US" dirty="0"/>
              <a:t>都用来改变对象的行为</a:t>
            </a:r>
            <a:endParaRPr lang="en-US" altLang="zh-CN" dirty="0"/>
          </a:p>
          <a:p>
            <a:r>
              <a:rPr lang="zh-CN" altLang="en-US" dirty="0"/>
              <a:t>可以把“装饰”看成是一连串的“代理”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graphicFrame>
        <p:nvGraphicFramePr>
          <p:cNvPr id="6" name="图示 5"/>
          <p:cNvGraphicFramePr/>
          <p:nvPr/>
        </p:nvGraphicFramePr>
        <p:xfrm>
          <a:off x="628650" y="2682239"/>
          <a:ext cx="7886700" cy="332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2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613848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结构型模式</a:t>
            </a:r>
          </a:p>
        </p:txBody>
      </p:sp>
      <p:sp>
        <p:nvSpPr>
          <p:cNvPr id="3" name="内容占位符 2"/>
          <p:cNvSpPr>
            <a:spLocks noGrp="1"/>
          </p:cNvSpPr>
          <p:nvPr>
            <p:ph idx="1"/>
          </p:nvPr>
        </p:nvSpPr>
        <p:spPr>
          <a:xfrm>
            <a:off x="539552" y="1340768"/>
            <a:ext cx="8136904" cy="4749029"/>
          </a:xfrm>
        </p:spPr>
        <p:txBody>
          <a:bodyPr/>
          <a:lstStyle/>
          <a:p>
            <a:r>
              <a:rPr lang="zh-CN" altLang="en-US" dirty="0"/>
              <a:t>结构型设计模式关心</a:t>
            </a:r>
            <a:r>
              <a:rPr lang="zh-CN" altLang="en-US" dirty="0">
                <a:solidFill>
                  <a:srgbClr val="FF0000"/>
                </a:solidFill>
              </a:rPr>
              <a:t>对象组成结构上的抽象</a:t>
            </a:r>
            <a:r>
              <a:rPr lang="zh-CN" altLang="en-US" dirty="0"/>
              <a:t>，包括</a:t>
            </a:r>
            <a:r>
              <a:rPr lang="zh-CN" altLang="en-US" dirty="0">
                <a:solidFill>
                  <a:srgbClr val="FF0000"/>
                </a:solidFill>
              </a:rPr>
              <a:t>接口，层次，对象组合</a:t>
            </a:r>
            <a:r>
              <a:rPr lang="zh-CN" altLang="en-US" dirty="0"/>
              <a:t>等。</a:t>
            </a:r>
            <a:endParaRPr lang="en-US" altLang="zh-CN" dirty="0"/>
          </a:p>
          <a:p>
            <a:pPr lvl="1">
              <a:buSzPct val="75000"/>
              <a:buFont typeface="Wingdings" pitchFamily="2" charset="2"/>
              <a:buChar char="§"/>
            </a:pPr>
            <a:r>
              <a:rPr lang="zh-CN" altLang="en-US" sz="2800" dirty="0"/>
              <a:t>适配器模式在类与类之间进行转接，能够了类的复用度与灵活性</a:t>
            </a:r>
            <a:endParaRPr lang="en-US" altLang="zh-CN" b="0" dirty="0"/>
          </a:p>
          <a:p>
            <a:pPr lvl="1">
              <a:buSzPct val="75000"/>
              <a:buFont typeface="Wingdings" pitchFamily="2" charset="2"/>
              <a:buChar char="§"/>
            </a:pPr>
            <a:r>
              <a:rPr lang="zh-CN" altLang="en-US" sz="2800" dirty="0"/>
              <a:t>代理</a:t>
            </a:r>
            <a:r>
              <a:rPr lang="en-US" altLang="zh-CN" sz="2800" dirty="0"/>
              <a:t>/</a:t>
            </a:r>
            <a:r>
              <a:rPr lang="zh-CN" altLang="en-US" sz="2800" dirty="0"/>
              <a:t>委托模式减少了类与类层次间的耦合，使得类各自的职责清晰</a:t>
            </a:r>
            <a:endParaRPr lang="en-US" altLang="zh-CN" sz="2800" dirty="0"/>
          </a:p>
          <a:p>
            <a:pPr lvl="1">
              <a:buSzPct val="75000"/>
              <a:buFont typeface="Wingdings" pitchFamily="2" charset="2"/>
              <a:buChar char="§"/>
            </a:pPr>
            <a:r>
              <a:rPr lang="zh-CN" altLang="en-US" sz="2800" dirty="0"/>
              <a:t>装饰器模式可以动态扩展被装饰类的功能，并留有接口进行持续扩展</a:t>
            </a:r>
            <a:endParaRPr lang="en-US" altLang="zh-CN" b="1" dirty="0"/>
          </a:p>
          <a:p>
            <a:pPr marL="228600" lvl="2">
              <a:spcBef>
                <a:spcPts val="1000"/>
              </a:spcBef>
              <a:buSzPct val="75000"/>
              <a:buFont typeface="Wingdings" panose="05000000000000000000" pitchFamily="2" charset="2"/>
              <a:buChar char="n"/>
            </a:pPr>
            <a:r>
              <a:rPr lang="zh-CN" altLang="en-US" sz="2800" b="1" dirty="0">
                <a:solidFill>
                  <a:srgbClr val="003366"/>
                </a:solidFill>
              </a:rPr>
              <a:t>核心就在于抽象</a:t>
            </a:r>
            <a:r>
              <a:rPr lang="zh-CN" altLang="en-US" sz="2800" b="1" dirty="0">
                <a:solidFill>
                  <a:srgbClr val="FF0000"/>
                </a:solidFill>
              </a:rPr>
              <a:t>结构层次上的不变量，尽可能减少类与类之间的联系与耦合</a:t>
            </a:r>
            <a:r>
              <a:rPr lang="zh-CN" altLang="en-US" sz="2800" b="1" dirty="0">
                <a:solidFill>
                  <a:srgbClr val="003366"/>
                </a:solidFill>
              </a:rPr>
              <a:t>，从而能够以最小的代价支持新功能的增加。</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Tree>
    <p:extLst>
      <p:ext uri="{BB962C8B-B14F-4D97-AF65-F5344CB8AC3E}">
        <p14:creationId xmlns:p14="http://schemas.microsoft.com/office/powerpoint/2010/main" val="143837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CN" sz="5400" dirty="0">
                <a:solidFill>
                  <a:srgbClr val="003366"/>
                </a:solidFill>
                <a:latin typeface="Microsoft YaHei" charset="-122"/>
                <a:ea typeface="Microsoft YaHei" charset="-122"/>
                <a:cs typeface="Microsoft YaHei" charset="-122"/>
              </a:rPr>
              <a:t>设计</a:t>
            </a:r>
            <a:r>
              <a:rPr lang="zh-CN" altLang="en-US" sz="5400" dirty="0">
                <a:solidFill>
                  <a:srgbClr val="003366"/>
                </a:solidFill>
                <a:latin typeface="Microsoft YaHei" charset="-122"/>
                <a:ea typeface="Microsoft YaHei" charset="-122"/>
                <a:cs typeface="Microsoft YaHei" charset="-122"/>
              </a:rPr>
              <a:t>模式总结</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51</a:t>
            </a:fld>
            <a:endParaRPr lang="en-US" altLang="zh-CN" sz="1400">
              <a:solidFill>
                <a:schemeClr val="hlink"/>
              </a:solidFill>
              <a:ea typeface="SimSun" charset="-122"/>
            </a:endParaRPr>
          </a:p>
        </p:txBody>
      </p:sp>
    </p:spTree>
    <p:extLst>
      <p:ext uri="{BB962C8B-B14F-4D97-AF65-F5344CB8AC3E}">
        <p14:creationId xmlns:p14="http://schemas.microsoft.com/office/powerpoint/2010/main" val="3391644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
        <p:nvSpPr>
          <p:cNvPr id="8" name="TextBox 7">
            <a:extLst>
              <a:ext uri="{FF2B5EF4-FFF2-40B4-BE49-F238E27FC236}">
                <a16:creationId xmlns:a16="http://schemas.microsoft.com/office/drawing/2014/main" id="{3213F5FC-A9FA-0740-86D6-91C396801CBA}"/>
              </a:ext>
            </a:extLst>
          </p:cNvPr>
          <p:cNvSpPr txBox="1"/>
          <p:nvPr/>
        </p:nvSpPr>
        <p:spPr>
          <a:xfrm>
            <a:off x="755576" y="4066495"/>
            <a:ext cx="7704856"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模板方法模式：</a:t>
            </a:r>
            <a:r>
              <a:rPr lang="zh-CN" altLang="en-US" sz="2400" dirty="0">
                <a:latin typeface="Consolas" panose="020B0609020204030204" pitchFamily="49" charset="0"/>
                <a:ea typeface="华文楷体" panose="02010600040101010101" pitchFamily="2" charset="-122"/>
              </a:rPr>
              <a:t>定义算法骨架，将具体步骤的实现放到子类中实现。可以在不改变算法流程的情况下，自定义某些步骤</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策略模式：</a:t>
            </a:r>
            <a:r>
              <a:rPr lang="zh-CN" altLang="en-US" sz="2400" dirty="0">
                <a:latin typeface="Consolas" panose="020B0609020204030204" pitchFamily="49" charset="0"/>
                <a:ea typeface="华文楷体" panose="02010600040101010101" pitchFamily="2" charset="-122"/>
              </a:rPr>
              <a:t>定义一类算法，将每个算法分别封装，不同算法可以相互替换</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迭代器模式：</a:t>
            </a:r>
            <a:r>
              <a:rPr lang="zh-CN" altLang="en-US" sz="2400" dirty="0">
                <a:latin typeface="Consolas" panose="020B0609020204030204" pitchFamily="49" charset="0"/>
                <a:ea typeface="华文楷体" panose="02010600040101010101" pitchFamily="2" charset="-122"/>
              </a:rPr>
              <a:t>用于遍历数据集合（数组、链表、树、图等），解耦算法与数据访问</a:t>
            </a:r>
            <a:endParaRPr lang="en-US" altLang="zh-CN" sz="2400" dirty="0">
              <a:latin typeface="Consolas" panose="020B0609020204030204" pitchFamily="49" charset="0"/>
              <a:ea typeface="华文楷体" panose="02010600040101010101" pitchFamily="2" charset="-122"/>
            </a:endParaRPr>
          </a:p>
        </p:txBody>
      </p:sp>
      <p:grpSp>
        <p:nvGrpSpPr>
          <p:cNvPr id="26" name="Group 25">
            <a:extLst>
              <a:ext uri="{FF2B5EF4-FFF2-40B4-BE49-F238E27FC236}">
                <a16:creationId xmlns:a16="http://schemas.microsoft.com/office/drawing/2014/main" id="{9FD7E81E-82B4-A844-8AE0-9EB2BF705E30}"/>
              </a:ext>
            </a:extLst>
          </p:cNvPr>
          <p:cNvGrpSpPr/>
          <p:nvPr/>
        </p:nvGrpSpPr>
        <p:grpSpPr>
          <a:xfrm>
            <a:off x="3671900" y="3429000"/>
            <a:ext cx="1800200" cy="504056"/>
            <a:chOff x="3205158" y="3284984"/>
            <a:chExt cx="1800200" cy="504056"/>
          </a:xfrm>
        </p:grpSpPr>
        <p:sp>
          <p:nvSpPr>
            <p:cNvPr id="10" name="Rounded Rectangle 9">
              <a:extLst>
                <a:ext uri="{FF2B5EF4-FFF2-40B4-BE49-F238E27FC236}">
                  <a16:creationId xmlns:a16="http://schemas.microsoft.com/office/drawing/2014/main" id="{2DF5A5BD-7BC2-D940-87DD-952D18A36F17}"/>
                </a:ext>
              </a:extLst>
            </p:cNvPr>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1" name="Rectangle 10">
              <a:extLst>
                <a:ext uri="{FF2B5EF4-FFF2-40B4-BE49-F238E27FC236}">
                  <a16:creationId xmlns:a16="http://schemas.microsoft.com/office/drawing/2014/main" id="{E428391D-7D0C-A443-A3BD-9C293FDA86E5}"/>
                </a:ext>
              </a:extLst>
            </p:cNvPr>
            <p:cNvSpPr/>
            <p:nvPr/>
          </p:nvSpPr>
          <p:spPr>
            <a:xfrm>
              <a:off x="3243483" y="3306179"/>
              <a:ext cx="1723549" cy="461665"/>
            </a:xfrm>
            <a:prstGeom prst="rect">
              <a:avLst/>
            </a:prstGeom>
          </p:spPr>
          <p:txBody>
            <a:bodyPr wrap="none">
              <a:spAutoFit/>
            </a:bodyPr>
            <a:lstStyle/>
            <a:p>
              <a:pPr algn="ctr"/>
              <a:r>
                <a:rPr lang="zh-CN" altLang="en-CN" sz="2400" b="1" dirty="0">
                  <a:solidFill>
                    <a:schemeClr val="bg1"/>
                  </a:solidFill>
                  <a:latin typeface="STKaiti" panose="02010600040101010101" pitchFamily="2" charset="-122"/>
                  <a:ea typeface="STKaiti" panose="02010600040101010101" pitchFamily="2" charset="-122"/>
                </a:rPr>
                <a:t>行为</a:t>
              </a:r>
              <a:r>
                <a:rPr lang="zh-CN" altLang="en-US" sz="2400" b="1" dirty="0">
                  <a:solidFill>
                    <a:schemeClr val="bg1"/>
                  </a:solidFill>
                  <a:latin typeface="STKaiti" panose="02010600040101010101" pitchFamily="2" charset="-122"/>
                  <a:ea typeface="STKaiti" panose="02010600040101010101" pitchFamily="2" charset="-122"/>
                </a:rPr>
                <a:t>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D16416FC-02EF-6840-A05F-A73B76BA8DCB}"/>
              </a:ext>
            </a:extLst>
          </p:cNvPr>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itchFamily="2" charset="2"/>
              <a:buChar char="§"/>
            </a:pPr>
            <a:r>
              <a:rPr lang="zh-CN" altLang="en-US" dirty="0"/>
              <a:t>常用于描述对类和对象的交互与职责分配</a:t>
            </a:r>
            <a:endParaRPr lang="en-US" altLang="zh-CN" dirty="0"/>
          </a:p>
        </p:txBody>
      </p:sp>
      <p:sp>
        <p:nvSpPr>
          <p:cNvPr id="24" name="标题 1">
            <a:extLst>
              <a:ext uri="{FF2B5EF4-FFF2-40B4-BE49-F238E27FC236}">
                <a16:creationId xmlns:a16="http://schemas.microsoft.com/office/drawing/2014/main" id="{4F908835-9E34-DB40-8D54-4EA0E0B08D60}"/>
              </a:ext>
            </a:extLst>
          </p:cNvPr>
          <p:cNvSpPr>
            <a:spLocks noGrp="1"/>
          </p:cNvSpPr>
          <p:nvPr>
            <p:ph type="title"/>
          </p:nvPr>
        </p:nvSpPr>
        <p:spPr>
          <a:xfrm>
            <a:off x="179512" y="116632"/>
            <a:ext cx="7886700" cy="1325563"/>
          </a:xfrm>
        </p:spPr>
        <p:txBody>
          <a:bodyPr/>
          <a:lstStyle/>
          <a:p>
            <a:r>
              <a:rPr lang="zh-CN" altLang="en-US" dirty="0"/>
              <a:t>设计模式回顾</a:t>
            </a:r>
          </a:p>
        </p:txBody>
      </p:sp>
    </p:spTree>
    <p:extLst>
      <p:ext uri="{BB962C8B-B14F-4D97-AF65-F5344CB8AC3E}">
        <p14:creationId xmlns:p14="http://schemas.microsoft.com/office/powerpoint/2010/main" val="262354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
        <p:nvSpPr>
          <p:cNvPr id="8" name="TextBox 7">
            <a:extLst>
              <a:ext uri="{FF2B5EF4-FFF2-40B4-BE49-F238E27FC236}">
                <a16:creationId xmlns:a16="http://schemas.microsoft.com/office/drawing/2014/main" id="{3213F5FC-A9FA-0740-86D6-91C396801CBA}"/>
              </a:ext>
            </a:extLst>
          </p:cNvPr>
          <p:cNvSpPr txBox="1"/>
          <p:nvPr/>
        </p:nvSpPr>
        <p:spPr>
          <a:xfrm>
            <a:off x="719571" y="3991704"/>
            <a:ext cx="828609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观察者模式：</a:t>
            </a:r>
            <a:r>
              <a:rPr lang="zh-CN" altLang="en-US" sz="2400" dirty="0">
                <a:latin typeface="Consolas" panose="020B0609020204030204" pitchFamily="49" charset="0"/>
                <a:ea typeface="华文楷体" panose="02010600040101010101" pitchFamily="2" charset="-122"/>
              </a:rPr>
              <a:t>将事件观察者与被观察者解耦</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职责链</a:t>
            </a:r>
            <a:r>
              <a:rPr lang="zh-CN" altLang="en-US" sz="2400" b="1" dirty="0">
                <a:solidFill>
                  <a:srgbClr val="003366"/>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多个处理器处理按职责处理同一请求</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解释器模式：</a:t>
            </a:r>
            <a:r>
              <a:rPr lang="zh-CN" altLang="en-US" sz="2400" dirty="0">
                <a:latin typeface="Consolas" panose="020B0609020204030204" pitchFamily="49" charset="0"/>
                <a:ea typeface="华文楷体" panose="02010600040101010101" pitchFamily="2" charset="-122"/>
              </a:rPr>
              <a:t>某个语言定义它的语法（或者叫文法）表示，并定义一个解释器用来处理这个语法</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备忘录模式：</a:t>
            </a:r>
            <a:r>
              <a:rPr lang="zh-CN" altLang="en-US" sz="2400" dirty="0">
                <a:latin typeface="Consolas" panose="020B0609020204030204" pitchFamily="49" charset="0"/>
                <a:ea typeface="华文楷体" panose="02010600040101010101" pitchFamily="2" charset="-122"/>
              </a:rPr>
              <a:t>捕捉并存储对象内部状态，以便后续恢复</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访问者模式：</a:t>
            </a:r>
            <a:r>
              <a:rPr lang="zh-CN" altLang="en-US" sz="2400" dirty="0">
                <a:latin typeface="Consolas" panose="020B0609020204030204" pitchFamily="49" charset="0"/>
                <a:ea typeface="华文楷体" panose="02010600040101010101" pitchFamily="2" charset="-122"/>
              </a:rPr>
              <a:t>允许多个操作应用到一组对象上，解耦操作和对象本身</a:t>
            </a:r>
            <a:endParaRPr lang="en-US" altLang="zh-CN" sz="2400" dirty="0">
              <a:latin typeface="Consolas" panose="020B0609020204030204" pitchFamily="49" charset="0"/>
              <a:ea typeface="华文楷体" panose="02010600040101010101" pitchFamily="2" charset="-122"/>
            </a:endParaRPr>
          </a:p>
        </p:txBody>
      </p:sp>
      <p:grpSp>
        <p:nvGrpSpPr>
          <p:cNvPr id="26" name="Group 25">
            <a:extLst>
              <a:ext uri="{FF2B5EF4-FFF2-40B4-BE49-F238E27FC236}">
                <a16:creationId xmlns:a16="http://schemas.microsoft.com/office/drawing/2014/main" id="{9FD7E81E-82B4-A844-8AE0-9EB2BF705E30}"/>
              </a:ext>
            </a:extLst>
          </p:cNvPr>
          <p:cNvGrpSpPr/>
          <p:nvPr/>
        </p:nvGrpSpPr>
        <p:grpSpPr>
          <a:xfrm>
            <a:off x="3671900" y="3429000"/>
            <a:ext cx="1800200" cy="504056"/>
            <a:chOff x="3205158" y="3284984"/>
            <a:chExt cx="1800200" cy="504056"/>
          </a:xfrm>
        </p:grpSpPr>
        <p:sp>
          <p:nvSpPr>
            <p:cNvPr id="10" name="Rounded Rectangle 9">
              <a:extLst>
                <a:ext uri="{FF2B5EF4-FFF2-40B4-BE49-F238E27FC236}">
                  <a16:creationId xmlns:a16="http://schemas.microsoft.com/office/drawing/2014/main" id="{2DF5A5BD-7BC2-D940-87DD-952D18A36F17}"/>
                </a:ext>
              </a:extLst>
            </p:cNvPr>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1" name="Rectangle 10">
              <a:extLst>
                <a:ext uri="{FF2B5EF4-FFF2-40B4-BE49-F238E27FC236}">
                  <a16:creationId xmlns:a16="http://schemas.microsoft.com/office/drawing/2014/main" id="{E428391D-7D0C-A443-A3BD-9C293FDA86E5}"/>
                </a:ext>
              </a:extLst>
            </p:cNvPr>
            <p:cNvSpPr/>
            <p:nvPr/>
          </p:nvSpPr>
          <p:spPr>
            <a:xfrm>
              <a:off x="3243483" y="3306179"/>
              <a:ext cx="1723549" cy="461665"/>
            </a:xfrm>
            <a:prstGeom prst="rect">
              <a:avLst/>
            </a:prstGeom>
          </p:spPr>
          <p:txBody>
            <a:bodyPr wrap="none">
              <a:spAutoFit/>
            </a:bodyPr>
            <a:lstStyle/>
            <a:p>
              <a:pPr algn="ctr"/>
              <a:r>
                <a:rPr lang="zh-CN" altLang="en-CN" sz="2400" b="1" dirty="0">
                  <a:solidFill>
                    <a:schemeClr val="bg1"/>
                  </a:solidFill>
                  <a:latin typeface="STKaiti" panose="02010600040101010101" pitchFamily="2" charset="-122"/>
                  <a:ea typeface="STKaiti" panose="02010600040101010101" pitchFamily="2" charset="-122"/>
                </a:rPr>
                <a:t>行为</a:t>
              </a:r>
              <a:r>
                <a:rPr lang="zh-CN" altLang="en-US" sz="2400" b="1" dirty="0">
                  <a:solidFill>
                    <a:schemeClr val="bg1"/>
                  </a:solidFill>
                  <a:latin typeface="STKaiti" panose="02010600040101010101" pitchFamily="2" charset="-122"/>
                  <a:ea typeface="STKaiti" panose="02010600040101010101" pitchFamily="2" charset="-122"/>
                </a:rPr>
                <a:t>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4" name="标题 1">
            <a:extLst>
              <a:ext uri="{FF2B5EF4-FFF2-40B4-BE49-F238E27FC236}">
                <a16:creationId xmlns:a16="http://schemas.microsoft.com/office/drawing/2014/main" id="{4F908835-9E34-DB40-8D54-4EA0E0B08D60}"/>
              </a:ext>
            </a:extLst>
          </p:cNvPr>
          <p:cNvSpPr>
            <a:spLocks noGrp="1"/>
          </p:cNvSpPr>
          <p:nvPr>
            <p:ph type="title"/>
          </p:nvPr>
        </p:nvSpPr>
        <p:spPr>
          <a:xfrm>
            <a:off x="179512" y="116632"/>
            <a:ext cx="7886700" cy="1325563"/>
          </a:xfrm>
        </p:spPr>
        <p:txBody>
          <a:bodyPr/>
          <a:lstStyle/>
          <a:p>
            <a:r>
              <a:rPr lang="zh-CN" altLang="en-US" dirty="0"/>
              <a:t>设计模式回顾</a:t>
            </a:r>
          </a:p>
        </p:txBody>
      </p:sp>
      <p:sp>
        <p:nvSpPr>
          <p:cNvPr id="13" name="内容占位符 3">
            <a:extLst>
              <a:ext uri="{FF2B5EF4-FFF2-40B4-BE49-F238E27FC236}">
                <a16:creationId xmlns:a16="http://schemas.microsoft.com/office/drawing/2014/main" id="{86AD6CA9-777B-224A-9FC0-74180363CD5C}"/>
              </a:ext>
            </a:extLst>
          </p:cNvPr>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itchFamily="2" charset="2"/>
              <a:buChar char="§"/>
            </a:pPr>
            <a:r>
              <a:rPr lang="zh-CN" altLang="en-US" dirty="0"/>
              <a:t>常用于描述对类和对象的交互与职责分配</a:t>
            </a:r>
            <a:endParaRPr lang="en-US" altLang="zh-CN" dirty="0"/>
          </a:p>
        </p:txBody>
      </p:sp>
    </p:spTree>
    <p:extLst>
      <p:ext uri="{BB962C8B-B14F-4D97-AF65-F5344CB8AC3E}">
        <p14:creationId xmlns:p14="http://schemas.microsoft.com/office/powerpoint/2010/main" val="2135461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
        <p:nvSpPr>
          <p:cNvPr id="7" name="TextBox 6">
            <a:extLst>
              <a:ext uri="{FF2B5EF4-FFF2-40B4-BE49-F238E27FC236}">
                <a16:creationId xmlns:a16="http://schemas.microsoft.com/office/drawing/2014/main" id="{8886592F-9244-574E-BCC9-AE1DFA79FA99}"/>
              </a:ext>
            </a:extLst>
          </p:cNvPr>
          <p:cNvSpPr txBox="1"/>
          <p:nvPr/>
        </p:nvSpPr>
        <p:spPr>
          <a:xfrm>
            <a:off x="755576" y="4595644"/>
            <a:ext cx="7848872" cy="1569660"/>
          </a:xfrm>
          <a:prstGeom prst="rect">
            <a:avLst/>
          </a:prstGeom>
          <a:noFill/>
        </p:spPr>
        <p:txBody>
          <a:bodyPr wrap="square" rtlCol="0">
            <a:spAutoFit/>
          </a:bodyPr>
          <a:lstStyle/>
          <a:p>
            <a:pPr marL="342900" indent="-342900">
              <a:buFont typeface="Arial" panose="020B0604020202020204" pitchFamily="34" charset="0"/>
              <a:buChar char="•"/>
            </a:pPr>
            <a:r>
              <a:rPr lang="zh-CN" altLang="en-CN" sz="2400" b="1" dirty="0">
                <a:solidFill>
                  <a:srgbClr val="FF0000"/>
                </a:solidFill>
                <a:latin typeface="Consolas" panose="020B0609020204030204" pitchFamily="49" charset="0"/>
                <a:ea typeface="华文楷体" panose="02010600040101010101" pitchFamily="2" charset="-122"/>
              </a:rPr>
              <a:t>适配器</a:t>
            </a:r>
            <a:r>
              <a:rPr lang="zh-CN" altLang="en-US" sz="2400" b="1" dirty="0">
                <a:solidFill>
                  <a:srgbClr val="FF0000"/>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将不兼容的接口转换为可兼容的接口</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代理</a:t>
            </a:r>
            <a:r>
              <a:rPr lang="en-US" altLang="zh-CN" sz="2400" b="1" dirty="0">
                <a:solidFill>
                  <a:srgbClr val="FF0000"/>
                </a:solidFill>
                <a:latin typeface="Consolas" panose="020B0609020204030204" pitchFamily="49" charset="0"/>
                <a:ea typeface="华文楷体" panose="02010600040101010101" pitchFamily="2" charset="-122"/>
              </a:rPr>
              <a:t>/</a:t>
            </a:r>
            <a:r>
              <a:rPr lang="zh-CN" altLang="en-US" sz="2400" b="1" dirty="0">
                <a:solidFill>
                  <a:srgbClr val="FF0000"/>
                </a:solidFill>
                <a:latin typeface="Consolas" panose="020B0609020204030204" pitchFamily="49" charset="0"/>
                <a:ea typeface="华文楷体" panose="02010600040101010101" pitchFamily="2" charset="-122"/>
              </a:rPr>
              <a:t>委托模式：</a:t>
            </a:r>
            <a:r>
              <a:rPr lang="zh-CN" altLang="en-US" sz="2400" dirty="0">
                <a:latin typeface="Consolas" panose="020B0609020204030204" pitchFamily="49" charset="0"/>
                <a:ea typeface="华文楷体" panose="02010600040101010101" pitchFamily="2" charset="-122"/>
              </a:rPr>
              <a:t>在不改变原始类接口的条件下，为原始类定义一个代理类，增加控制访问</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装饰模式：</a:t>
            </a:r>
            <a:r>
              <a:rPr lang="zh-CN" altLang="en-US" sz="2400" dirty="0">
                <a:latin typeface="Consolas" panose="020B0609020204030204" pitchFamily="49" charset="0"/>
                <a:ea typeface="华文楷体" panose="02010600040101010101" pitchFamily="2" charset="-122"/>
              </a:rPr>
              <a:t>用组合来替代继承，给原始类添加增强功能</a:t>
            </a:r>
            <a:endParaRPr lang="en-US" altLang="zh-CN" sz="2400" dirty="0">
              <a:latin typeface="Consolas" panose="020B0609020204030204" pitchFamily="49" charset="0"/>
              <a:ea typeface="华文楷体" panose="02010600040101010101" pitchFamily="2" charset="-122"/>
            </a:endParaRPr>
          </a:p>
        </p:txBody>
      </p:sp>
      <p:grpSp>
        <p:nvGrpSpPr>
          <p:cNvPr id="23" name="Group 22">
            <a:extLst>
              <a:ext uri="{FF2B5EF4-FFF2-40B4-BE49-F238E27FC236}">
                <a16:creationId xmlns:a16="http://schemas.microsoft.com/office/drawing/2014/main" id="{5F2F67C5-1B56-FC48-98FB-57DB0E9A4CA4}"/>
              </a:ext>
            </a:extLst>
          </p:cNvPr>
          <p:cNvGrpSpPr/>
          <p:nvPr/>
        </p:nvGrpSpPr>
        <p:grpSpPr>
          <a:xfrm>
            <a:off x="3671900" y="3878188"/>
            <a:ext cx="1800200" cy="504056"/>
            <a:chOff x="3491880" y="3457507"/>
            <a:chExt cx="1800200" cy="504056"/>
          </a:xfrm>
        </p:grpSpPr>
        <p:sp>
          <p:nvSpPr>
            <p:cNvPr id="14" name="Rounded Rectangle 13">
              <a:extLst>
                <a:ext uri="{FF2B5EF4-FFF2-40B4-BE49-F238E27FC236}">
                  <a16:creationId xmlns:a16="http://schemas.microsoft.com/office/drawing/2014/main" id="{AEC7DBE0-DB81-A942-A029-9EED1F364162}"/>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5" name="Rectangle 14">
              <a:extLst>
                <a:ext uri="{FF2B5EF4-FFF2-40B4-BE49-F238E27FC236}">
                  <a16:creationId xmlns:a16="http://schemas.microsoft.com/office/drawing/2014/main" id="{A5A5F05A-9A14-9F41-90B1-D64AC865F400}"/>
                </a:ext>
              </a:extLst>
            </p:cNvPr>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结构型模式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43EBB041-CC3D-DE4B-87DE-47768AA213E3}"/>
              </a:ext>
            </a:extLst>
          </p:cNvPr>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extLst>
      <p:ext uri="{BB962C8B-B14F-4D97-AF65-F5344CB8AC3E}">
        <p14:creationId xmlns:p14="http://schemas.microsoft.com/office/powerpoint/2010/main" val="103993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7" name="TextBox 6">
            <a:extLst>
              <a:ext uri="{FF2B5EF4-FFF2-40B4-BE49-F238E27FC236}">
                <a16:creationId xmlns:a16="http://schemas.microsoft.com/office/drawing/2014/main" id="{8886592F-9244-574E-BCC9-AE1DFA79FA99}"/>
              </a:ext>
            </a:extLst>
          </p:cNvPr>
          <p:cNvSpPr txBox="1"/>
          <p:nvPr/>
        </p:nvSpPr>
        <p:spPr>
          <a:xfrm>
            <a:off x="755576" y="459564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组合模式：</a:t>
            </a:r>
            <a:r>
              <a:rPr lang="zh-CN" altLang="en-US" sz="2400" dirty="0">
                <a:latin typeface="Consolas" panose="020B0609020204030204" pitchFamily="49" charset="0"/>
                <a:ea typeface="华文楷体" panose="02010600040101010101" pitchFamily="2" charset="-122"/>
              </a:rPr>
              <a:t>将一组对象组织成树形结构，将单个对象和组合对象都看作树中的节点，以统一处理逻辑</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外观模式：</a:t>
            </a:r>
            <a:r>
              <a:rPr lang="zh-CN" altLang="en-US" sz="2400" dirty="0">
                <a:latin typeface="Consolas" panose="020B0609020204030204" pitchFamily="49" charset="0"/>
                <a:ea typeface="华文楷体" panose="02010600040101010101" pitchFamily="2" charset="-122"/>
              </a:rPr>
              <a:t>它通过封装细粒度的接口，提供组合各个细粒度接口的高层次接口，来提高接口的易用性</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享元</a:t>
            </a:r>
            <a:r>
              <a:rPr lang="zh-CN" altLang="en-US" sz="2400" b="1" dirty="0">
                <a:solidFill>
                  <a:srgbClr val="003366"/>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复用不可变对象，节省内存</a:t>
            </a:r>
            <a:endParaRPr lang="en-US" altLang="zh-CN" sz="2400" dirty="0">
              <a:latin typeface="Consolas" panose="020B0609020204030204" pitchFamily="49" charset="0"/>
              <a:ea typeface="华文楷体" panose="02010600040101010101" pitchFamily="2" charset="-122"/>
            </a:endParaRPr>
          </a:p>
        </p:txBody>
      </p:sp>
      <p:grpSp>
        <p:nvGrpSpPr>
          <p:cNvPr id="23" name="Group 22">
            <a:extLst>
              <a:ext uri="{FF2B5EF4-FFF2-40B4-BE49-F238E27FC236}">
                <a16:creationId xmlns:a16="http://schemas.microsoft.com/office/drawing/2014/main" id="{5F2F67C5-1B56-FC48-98FB-57DB0E9A4CA4}"/>
              </a:ext>
            </a:extLst>
          </p:cNvPr>
          <p:cNvGrpSpPr/>
          <p:nvPr/>
        </p:nvGrpSpPr>
        <p:grpSpPr>
          <a:xfrm>
            <a:off x="3671900" y="3878188"/>
            <a:ext cx="1800200" cy="504056"/>
            <a:chOff x="3491880" y="3457507"/>
            <a:chExt cx="1800200" cy="504056"/>
          </a:xfrm>
        </p:grpSpPr>
        <p:sp>
          <p:nvSpPr>
            <p:cNvPr id="14" name="Rounded Rectangle 13">
              <a:extLst>
                <a:ext uri="{FF2B5EF4-FFF2-40B4-BE49-F238E27FC236}">
                  <a16:creationId xmlns:a16="http://schemas.microsoft.com/office/drawing/2014/main" id="{AEC7DBE0-DB81-A942-A029-9EED1F364162}"/>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5" name="Rectangle 14">
              <a:extLst>
                <a:ext uri="{FF2B5EF4-FFF2-40B4-BE49-F238E27FC236}">
                  <a16:creationId xmlns:a16="http://schemas.microsoft.com/office/drawing/2014/main" id="{A5A5F05A-9A14-9F41-90B1-D64AC865F400}"/>
                </a:ext>
              </a:extLst>
            </p:cNvPr>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结构型模式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43EBB041-CC3D-DE4B-87DE-47768AA213E3}"/>
              </a:ext>
            </a:extLst>
          </p:cNvPr>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extLst>
      <p:ext uri="{BB962C8B-B14F-4D97-AF65-F5344CB8AC3E}">
        <p14:creationId xmlns:p14="http://schemas.microsoft.com/office/powerpoint/2010/main" val="2842490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24" name="内容占位符 3">
            <a:extLst>
              <a:ext uri="{FF2B5EF4-FFF2-40B4-BE49-F238E27FC236}">
                <a16:creationId xmlns:a16="http://schemas.microsoft.com/office/drawing/2014/main" id="{2C75491B-F1D6-6446-8830-2D0CA1FFD6DC}"/>
              </a:ext>
            </a:extLst>
          </p:cNvPr>
          <p:cNvSpPr txBox="1">
            <a:spLocks/>
          </p:cNvSpPr>
          <p:nvPr/>
        </p:nvSpPr>
        <p:spPr bwMode="auto">
          <a:xfrm>
            <a:off x="332828" y="1339903"/>
            <a:ext cx="8280920" cy="2105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itchFamily="2" charset="2"/>
              <a:buChar char="§"/>
            </a:pPr>
            <a:r>
              <a:rPr lang="zh-CN" altLang="en-US" dirty="0"/>
              <a:t>用于对象的创建</a:t>
            </a:r>
          </a:p>
        </p:txBody>
      </p:sp>
      <p:grpSp>
        <p:nvGrpSpPr>
          <p:cNvPr id="25" name="Group 24">
            <a:extLst>
              <a:ext uri="{FF2B5EF4-FFF2-40B4-BE49-F238E27FC236}">
                <a16:creationId xmlns:a16="http://schemas.microsoft.com/office/drawing/2014/main" id="{CC2FDB79-3126-A64E-A45D-9151DC680D76}"/>
              </a:ext>
            </a:extLst>
          </p:cNvPr>
          <p:cNvGrpSpPr/>
          <p:nvPr/>
        </p:nvGrpSpPr>
        <p:grpSpPr>
          <a:xfrm>
            <a:off x="3671900" y="3445775"/>
            <a:ext cx="1800200" cy="504056"/>
            <a:chOff x="3491880" y="3457507"/>
            <a:chExt cx="1800200" cy="504056"/>
          </a:xfrm>
        </p:grpSpPr>
        <p:sp>
          <p:nvSpPr>
            <p:cNvPr id="26" name="Rounded Rectangle 25">
              <a:extLst>
                <a:ext uri="{FF2B5EF4-FFF2-40B4-BE49-F238E27FC236}">
                  <a16:creationId xmlns:a16="http://schemas.microsoft.com/office/drawing/2014/main" id="{B6C0EEFA-A016-F443-A0FA-A9A54D9A59AF}"/>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27" name="Rectangle 26">
              <a:extLst>
                <a:ext uri="{FF2B5EF4-FFF2-40B4-BE49-F238E27FC236}">
                  <a16:creationId xmlns:a16="http://schemas.microsoft.com/office/drawing/2014/main" id="{D9A1B39B-634D-5346-BCFC-F4CDC65D5412}"/>
                </a:ext>
              </a:extLst>
            </p:cNvPr>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创建型模式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10" name="TextBox 9">
            <a:extLst>
              <a:ext uri="{FF2B5EF4-FFF2-40B4-BE49-F238E27FC236}">
                <a16:creationId xmlns:a16="http://schemas.microsoft.com/office/drawing/2014/main" id="{A684BDD2-DE39-F443-BF42-25DB6D68410B}"/>
              </a:ext>
            </a:extLst>
          </p:cNvPr>
          <p:cNvSpPr txBox="1"/>
          <p:nvPr/>
        </p:nvSpPr>
        <p:spPr>
          <a:xfrm>
            <a:off x="764876" y="3971026"/>
            <a:ext cx="7848872" cy="2308324"/>
          </a:xfrm>
          <a:prstGeom prst="rect">
            <a:avLst/>
          </a:prstGeom>
          <a:noFill/>
        </p:spPr>
        <p:txBody>
          <a:bodyPr wrap="square" rtlCol="0">
            <a:spAutoFit/>
          </a:bodyPr>
          <a:lstStyle/>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抽象</a:t>
            </a:r>
            <a:r>
              <a:rPr lang="zh-CN" altLang="en-US" sz="2400" b="1" dirty="0">
                <a:solidFill>
                  <a:srgbClr val="003366"/>
                </a:solidFill>
                <a:latin typeface="Consolas" panose="020B0609020204030204" pitchFamily="49" charset="0"/>
                <a:ea typeface="华文楷体" panose="02010600040101010101" pitchFamily="2" charset="-122"/>
              </a:rPr>
              <a:t>工厂模式：</a:t>
            </a:r>
            <a:r>
              <a:rPr lang="zh-CN" altLang="en-US" sz="2400" dirty="0">
                <a:latin typeface="Consolas" panose="020B0609020204030204" pitchFamily="49" charset="0"/>
                <a:ea typeface="华文楷体" panose="02010600040101010101" pitchFamily="2" charset="-122"/>
              </a:rPr>
              <a:t>提供一个创建一系列相关或相互依赖对象的接口，而无需指定它们具体的类</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建造者模式：</a:t>
            </a:r>
            <a:r>
              <a:rPr lang="zh-CN" altLang="en-US" sz="2400" dirty="0">
                <a:latin typeface="Consolas" panose="020B0609020204030204" pitchFamily="49" charset="0"/>
                <a:ea typeface="华文楷体" panose="02010600040101010101" pitchFamily="2" charset="-122"/>
              </a:rPr>
              <a:t>建造者模式用来创建复杂对象，可以通过设置不同的可选参数，“定制化”地创建不同的对象。</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工厂方法模式：</a:t>
            </a:r>
            <a:r>
              <a:rPr lang="zh-CN" altLang="en-US" sz="2400" dirty="0">
                <a:latin typeface="Consolas" panose="020B0609020204030204" pitchFamily="49" charset="0"/>
                <a:ea typeface="华文楷体" panose="02010600040101010101" pitchFamily="2" charset="-122"/>
              </a:rPr>
              <a:t>用来创建不同但是相关类型的对象，由给定的参数来决定创建哪种类型的对象</a:t>
            </a:r>
            <a:endParaRPr lang="en-US"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578374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24" name="内容占位符 3">
            <a:extLst>
              <a:ext uri="{FF2B5EF4-FFF2-40B4-BE49-F238E27FC236}">
                <a16:creationId xmlns:a16="http://schemas.microsoft.com/office/drawing/2014/main" id="{2C75491B-F1D6-6446-8830-2D0CA1FFD6DC}"/>
              </a:ext>
            </a:extLst>
          </p:cNvPr>
          <p:cNvSpPr txBox="1">
            <a:spLocks/>
          </p:cNvSpPr>
          <p:nvPr/>
        </p:nvSpPr>
        <p:spPr bwMode="auto">
          <a:xfrm>
            <a:off x="332828" y="1339903"/>
            <a:ext cx="8280920" cy="2105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itchFamily="2" charset="2"/>
              <a:buChar char="§"/>
            </a:pPr>
            <a:r>
              <a:rPr lang="zh-CN" altLang="en-US" dirty="0"/>
              <a:t>用于对象的创建</a:t>
            </a:r>
          </a:p>
        </p:txBody>
      </p:sp>
      <p:grpSp>
        <p:nvGrpSpPr>
          <p:cNvPr id="25" name="Group 24">
            <a:extLst>
              <a:ext uri="{FF2B5EF4-FFF2-40B4-BE49-F238E27FC236}">
                <a16:creationId xmlns:a16="http://schemas.microsoft.com/office/drawing/2014/main" id="{CC2FDB79-3126-A64E-A45D-9151DC680D76}"/>
              </a:ext>
            </a:extLst>
          </p:cNvPr>
          <p:cNvGrpSpPr/>
          <p:nvPr/>
        </p:nvGrpSpPr>
        <p:grpSpPr>
          <a:xfrm>
            <a:off x="3671900" y="3445775"/>
            <a:ext cx="1800200" cy="504056"/>
            <a:chOff x="3491880" y="3457507"/>
            <a:chExt cx="1800200" cy="504056"/>
          </a:xfrm>
        </p:grpSpPr>
        <p:sp>
          <p:nvSpPr>
            <p:cNvPr id="26" name="Rounded Rectangle 25">
              <a:extLst>
                <a:ext uri="{FF2B5EF4-FFF2-40B4-BE49-F238E27FC236}">
                  <a16:creationId xmlns:a16="http://schemas.microsoft.com/office/drawing/2014/main" id="{B6C0EEFA-A016-F443-A0FA-A9A54D9A59AF}"/>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27" name="Rectangle 26">
              <a:extLst>
                <a:ext uri="{FF2B5EF4-FFF2-40B4-BE49-F238E27FC236}">
                  <a16:creationId xmlns:a16="http://schemas.microsoft.com/office/drawing/2014/main" id="{D9A1B39B-634D-5346-BCFC-F4CDC65D5412}"/>
                </a:ext>
              </a:extLst>
            </p:cNvPr>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创建型模式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10" name="TextBox 9">
            <a:extLst>
              <a:ext uri="{FF2B5EF4-FFF2-40B4-BE49-F238E27FC236}">
                <a16:creationId xmlns:a16="http://schemas.microsoft.com/office/drawing/2014/main" id="{A684BDD2-DE39-F443-BF42-25DB6D68410B}"/>
              </a:ext>
            </a:extLst>
          </p:cNvPr>
          <p:cNvSpPr txBox="1"/>
          <p:nvPr/>
        </p:nvSpPr>
        <p:spPr>
          <a:xfrm>
            <a:off x="764876" y="3971026"/>
            <a:ext cx="784887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原型模式：</a:t>
            </a:r>
            <a:r>
              <a:rPr lang="zh-CN" altLang="en-US" sz="2400" dirty="0">
                <a:latin typeface="Consolas" panose="020B0609020204030204" pitchFamily="49" charset="0"/>
                <a:ea typeface="华文楷体" panose="02010600040101010101" pitchFamily="2" charset="-122"/>
              </a:rPr>
              <a:t>利用对已有对象（原型）进行复制（或者叫拷贝）的方式，来创建新对象，以节省时间</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单例模式：</a:t>
            </a:r>
            <a:r>
              <a:rPr lang="zh-CN" altLang="en-US" sz="2400" dirty="0">
                <a:latin typeface="Consolas" panose="020B0609020204030204" pitchFamily="49" charset="0"/>
                <a:ea typeface="华文楷体" panose="02010600040101010101" pitchFamily="2" charset="-122"/>
              </a:rPr>
              <a:t>用来创建全局唯一的对象</a:t>
            </a:r>
            <a:endParaRPr lang="en-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71706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5184576"/>
          </a:xfrm>
        </p:spPr>
        <p:txBody>
          <a:bodyPr/>
          <a:lstStyle/>
          <a:p>
            <a:r>
              <a:rPr lang="zh-CN" altLang="en-US" dirty="0"/>
              <a:t>开闭原则</a:t>
            </a:r>
            <a:endParaRPr lang="en-US" altLang="zh-CN" dirty="0"/>
          </a:p>
          <a:p>
            <a:pPr lvl="1"/>
            <a:r>
              <a:rPr lang="zh-CN" altLang="en-US" dirty="0"/>
              <a:t>一个软件实体，比如类，模块，函数应该对扩展开放，对修改关闭</a:t>
            </a:r>
            <a:endParaRPr lang="en-US" altLang="zh-CN" dirty="0"/>
          </a:p>
          <a:p>
            <a:pPr lvl="1"/>
            <a:r>
              <a:rPr lang="zh-CN" altLang="en-US" dirty="0"/>
              <a:t>最基础的设计原则</a:t>
            </a:r>
            <a:endParaRPr lang="en-US" altLang="zh-CN" dirty="0"/>
          </a:p>
          <a:p>
            <a:r>
              <a:rPr lang="zh-CN" altLang="en-US" sz="2800" b="1" dirty="0">
                <a:solidFill>
                  <a:srgbClr val="003366"/>
                </a:solidFill>
              </a:rPr>
              <a:t>单一职责原则</a:t>
            </a:r>
            <a:endParaRPr lang="en-US" altLang="zh-CN" sz="2800" b="1" dirty="0">
              <a:solidFill>
                <a:srgbClr val="003366"/>
              </a:solidFill>
            </a:endParaRPr>
          </a:p>
          <a:p>
            <a:pPr lvl="1"/>
            <a:r>
              <a:rPr lang="zh-CN" altLang="en-US" dirty="0"/>
              <a:t>每个类应该只有一个职责，只有一个原因可以引起它的改变</a:t>
            </a:r>
            <a:endParaRPr lang="en-US" altLang="zh-CN" dirty="0"/>
          </a:p>
          <a:p>
            <a:pPr lvl="1"/>
            <a:r>
              <a:rPr lang="zh-CN" altLang="en-US" dirty="0"/>
              <a:t>例如：迭代器模式使得数据结构与算法分离；可视化程序设计中页面与逻辑分离</a:t>
            </a:r>
            <a:endParaRPr lang="en-US" altLang="zh-CN" dirty="0"/>
          </a:p>
          <a:p>
            <a:r>
              <a:rPr lang="zh-CN" altLang="en-CN" sz="2800" b="1" dirty="0">
                <a:solidFill>
                  <a:srgbClr val="003366"/>
                </a:solidFill>
              </a:rPr>
              <a:t>里氏</a:t>
            </a:r>
            <a:r>
              <a:rPr lang="zh-CN" altLang="en-US" sz="2800" b="1" dirty="0">
                <a:solidFill>
                  <a:srgbClr val="003366"/>
                </a:solidFill>
              </a:rPr>
              <a:t>代换原则</a:t>
            </a:r>
            <a:endParaRPr lang="en-US" altLang="zh-CN" sz="2800" b="1" dirty="0">
              <a:solidFill>
                <a:srgbClr val="003366"/>
              </a:solidFill>
            </a:endParaRPr>
          </a:p>
          <a:p>
            <a:pPr lvl="1"/>
            <a:r>
              <a:rPr lang="zh-CN" altLang="en-US" dirty="0"/>
              <a:t>只要父类出现的地方子类就可以出现，即子类尽量不修改父类的数据与方法，实现基类代码的充分复用</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Tree>
    <p:extLst>
      <p:ext uri="{BB962C8B-B14F-4D97-AF65-F5344CB8AC3E}">
        <p14:creationId xmlns:p14="http://schemas.microsoft.com/office/powerpoint/2010/main" val="2625463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4749029"/>
          </a:xfrm>
        </p:spPr>
        <p:txBody>
          <a:bodyPr/>
          <a:lstStyle/>
          <a:p>
            <a:r>
              <a:rPr lang="zh-CN" altLang="en-US" dirty="0"/>
              <a:t>依赖倒转原则</a:t>
            </a:r>
            <a:endParaRPr lang="en-US" altLang="zh-CN" dirty="0"/>
          </a:p>
          <a:p>
            <a:pPr lvl="1"/>
            <a:r>
              <a:rPr lang="zh-CN" altLang="en-US" dirty="0"/>
              <a:t>要依赖于抽象，不要依赖于具体。针对接口编程，而不是针对实现编程。具体而言就是上层模块不应该依赖底层模块，使用接口和抽象类指定好规范，剩下的具体细节由实现类来完成</a:t>
            </a:r>
            <a:endParaRPr lang="en-US" altLang="zh-CN" dirty="0"/>
          </a:p>
          <a:p>
            <a:pPr lvl="1"/>
            <a:r>
              <a:rPr lang="zh-CN" altLang="en-US" dirty="0"/>
              <a:t>例如：策略模式</a:t>
            </a:r>
            <a:r>
              <a:rPr lang="en-US" altLang="zh-CN" dirty="0"/>
              <a:t>/</a:t>
            </a:r>
            <a:r>
              <a:rPr lang="zh-CN" altLang="en-US" dirty="0"/>
              <a:t>模板方法模式不依赖于具体的策略实现，只依赖于抽象</a:t>
            </a:r>
            <a:endParaRPr lang="en-US" altLang="zh-CN" b="1" dirty="0">
              <a:solidFill>
                <a:srgbClr val="003366"/>
              </a:solidFill>
            </a:endParaRPr>
          </a:p>
          <a:p>
            <a:r>
              <a:rPr lang="zh-CN" altLang="en-US" sz="2800" b="1" dirty="0">
                <a:solidFill>
                  <a:srgbClr val="003366"/>
                </a:solidFill>
              </a:rPr>
              <a:t>接口隔离原则</a:t>
            </a:r>
            <a:endParaRPr lang="en-US" altLang="zh-CN" sz="2800" b="1" dirty="0">
              <a:solidFill>
                <a:srgbClr val="003366"/>
              </a:solidFill>
            </a:endParaRPr>
          </a:p>
          <a:p>
            <a:pPr lvl="1"/>
            <a:r>
              <a:rPr lang="zh-CN" altLang="en-US" dirty="0"/>
              <a:t>不要建立臃肿庞大的接口。即接口尽量细化的同时接口中的方法尽量少</a:t>
            </a:r>
            <a:endParaRPr lang="en-US" altLang="zh-CN" dirty="0"/>
          </a:p>
          <a:p>
            <a:pPr lvl="1"/>
            <a:r>
              <a:rPr lang="zh-CN" altLang="en-US" dirty="0"/>
              <a:t>功能拆分粒度太小，将使得类、接口的数量过多；功能拆分粒度太大，将使得类之间耦合度高，程序不灵活</a:t>
            </a:r>
            <a:endParaRPr lang="en-US" altLang="zh-CN" dirty="0"/>
          </a:p>
          <a:p>
            <a:pPr lvl="1"/>
            <a:endParaRPr lang="en-US" altLang="zh-CN" sz="20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Tree>
    <p:extLst>
      <p:ext uri="{BB962C8B-B14F-4D97-AF65-F5344CB8AC3E}">
        <p14:creationId xmlns:p14="http://schemas.microsoft.com/office/powerpoint/2010/main" val="214095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 public Stack{</a:t>
            </a:r>
          </a:p>
          <a:p>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m_top</a:t>
            </a:r>
            <a:r>
              <a:rPr lang="en-US" altLang="zh-CN" dirty="0">
                <a:solidFill>
                  <a:schemeClr val="tx1"/>
                </a:solidFill>
                <a:latin typeface="Consolas" panose="020B0609020204030204" pitchFamily="49" charset="0"/>
                <a:ea typeface="华文楷体" panose="02010600040101010101" pitchFamily="2" charset="-122"/>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构造函数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a:t>
            </a:r>
            <a:r>
              <a:rPr lang="en-US" altLang="zh-CN" dirty="0" err="1">
                <a:solidFill>
                  <a:schemeClr val="tx1"/>
                </a:solidFill>
                <a:latin typeface="Consolas" panose="020B0609020204030204" pitchFamily="49" charset="0"/>
                <a:ea typeface="华文楷体" panose="02010600040101010101" pitchFamily="2" charset="-122"/>
                <a:cs typeface="+mn-cs"/>
              </a:rPr>
              <a:t>m_top</a:t>
            </a:r>
            <a:r>
              <a:rPr lang="en-US" altLang="zh-CN" dirty="0">
                <a:solidFill>
                  <a:schemeClr val="tx1"/>
                </a:solidFill>
                <a:latin typeface="Consolas" panose="020B0609020204030204" pitchFamily="49" charset="0"/>
                <a:ea typeface="华文楷体" panose="02010600040101010101" pitchFamily="2" charset="-122"/>
                <a:cs typeface="+mn-cs"/>
              </a:rPr>
              <a:t>(-1),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(NULL)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&gt; 0)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 new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析构函数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virtual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delete []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满栈检测</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full() { </a:t>
            </a:r>
          </a:p>
          <a:p>
            <a:r>
              <a:rPr lang="en-US" altLang="zh-CN" dirty="0">
                <a:solidFill>
                  <a:schemeClr val="tx1"/>
                </a:solidFill>
                <a:latin typeface="Consolas" panose="020B0609020204030204" pitchFamily="49" charset="0"/>
                <a:ea typeface="华文楷体" panose="02010600040101010101" pitchFamily="2" charset="-122"/>
                <a:cs typeface="+mn-cs"/>
              </a:rPr>
              <a:t>		return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&lt;= 0 || (m_top+1)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86102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4749029"/>
          </a:xfrm>
        </p:spPr>
        <p:txBody>
          <a:bodyPr/>
          <a:lstStyle/>
          <a:p>
            <a:r>
              <a:rPr lang="zh-CN" altLang="en-US" dirty="0"/>
              <a:t>迪米特原则</a:t>
            </a:r>
            <a:endParaRPr lang="en-US" altLang="zh-CN" dirty="0"/>
          </a:p>
          <a:p>
            <a:pPr lvl="1"/>
            <a:r>
              <a:rPr lang="zh-CN" altLang="en-US" dirty="0"/>
              <a:t>最少知道原则，一个对象应该对其他对象有最少的了解，使得功能模块相对独立</a:t>
            </a:r>
            <a:endParaRPr lang="en-US" altLang="zh-CN" sz="2800" dirty="0"/>
          </a:p>
          <a:p>
            <a:r>
              <a:rPr lang="zh-CN" altLang="en-US" dirty="0"/>
              <a:t>合成复用原则</a:t>
            </a:r>
            <a:endParaRPr lang="en-US" altLang="zh-CN" dirty="0"/>
          </a:p>
          <a:p>
            <a:pPr lvl="1"/>
            <a:r>
              <a:rPr lang="zh-CN" altLang="en-US" dirty="0"/>
              <a:t>合成复用原则就是指在一个新的对象里通过关联关系（包括组合关系）来使用一些已有的对象，使之成为新对象的一部分；新对象通过委派调用已有对象的方法达到复用其已有功能的目的</a:t>
            </a:r>
            <a:endParaRPr lang="en-US" altLang="zh-CN" dirty="0"/>
          </a:p>
          <a:p>
            <a:pPr lvl="1"/>
            <a:r>
              <a:rPr lang="zh-CN" altLang="en-US" dirty="0"/>
              <a:t>即在实现扩展类功能时，优先考虑使用组合而不是继承；如需要使用继承，则遵守里氏代换原则</a:t>
            </a:r>
            <a:endParaRPr lang="en-US" altLang="zh-CN" sz="2800" dirty="0"/>
          </a:p>
          <a:p>
            <a:pPr lvl="1"/>
            <a:endParaRPr lang="en-US" altLang="zh-CN" sz="2000" b="1" dirty="0">
              <a:solidFill>
                <a:srgbClr val="003366"/>
              </a:solidFill>
            </a:endParaRPr>
          </a:p>
          <a:p>
            <a:r>
              <a:rPr lang="zh-CN" altLang="en-US" sz="2400" dirty="0"/>
              <a:t>在程序设计中尽量遵循七大原则，但也需根据实际情况调整，切勿滥用设计模式使得代码过度冗余</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Tree>
    <p:extLst>
      <p:ext uri="{BB962C8B-B14F-4D97-AF65-F5344CB8AC3E}">
        <p14:creationId xmlns:p14="http://schemas.microsoft.com/office/powerpoint/2010/main" val="2126527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92864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124744"/>
            <a:ext cx="8288927" cy="5632311"/>
          </a:xfrm>
          <a:prstGeom prst="rect">
            <a:avLst/>
          </a:prstGeom>
          <a:noFill/>
          <a:ln w="31750">
            <a:solidFill>
              <a:srgbClr val="0070C0"/>
            </a:solidFill>
          </a:ln>
        </p:spPr>
        <p:txBody>
          <a:bodyPr wrap="square" rtlCol="0">
            <a:spAutoFit/>
          </a:bodyPr>
          <a:lstStyle>
            <a:defPPr>
              <a:defRPr lang="zh-CN"/>
            </a:defPPr>
            <a:lvl1pPr>
              <a:defRPr b="1">
                <a:solidFill>
                  <a:srgbClr val="006666"/>
                </a:solidFill>
                <a:latin typeface="Courier New" panose="02070309020205020404" pitchFamily="49" charset="0"/>
                <a:ea typeface="MS Gothic" panose="020B0609070205080204" pitchFamily="49" charset="-128"/>
                <a:cs typeface="Courier New" pitchFamily="49" charset="0"/>
              </a:defRPr>
            </a:lvl1pPr>
          </a:lstStyle>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空栈检测</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a:solidFill>
                  <a:schemeClr val="tx1"/>
                </a:solidFill>
                <a:latin typeface="Consolas" panose="020B0609020204030204" pitchFamily="49" charset="0"/>
                <a:ea typeface="华文楷体" panose="02010600040101010101" pitchFamily="2" charset="-122"/>
              </a:rPr>
              <a:t>	bool empty() {</a:t>
            </a:r>
          </a:p>
          <a:p>
            <a:r>
              <a:rPr lang="en-US" altLang="zh-CN" b="0" dirty="0">
                <a:solidFill>
                  <a:schemeClr val="tx1"/>
                </a:solidFill>
                <a:latin typeface="Consolas" panose="020B0609020204030204" pitchFamily="49" charset="0"/>
                <a:ea typeface="华文楷体" panose="02010600040101010101" pitchFamily="2" charset="-122"/>
              </a:rPr>
              <a:t>		return </a:t>
            </a:r>
            <a:r>
              <a:rPr lang="en-US" altLang="zh-CN" b="0" dirty="0" err="1">
                <a:solidFill>
                  <a:schemeClr val="tx1"/>
                </a:solidFill>
                <a:latin typeface="Consolas" panose="020B0609020204030204" pitchFamily="49" charset="0"/>
                <a:ea typeface="华文楷体" panose="02010600040101010101" pitchFamily="2" charset="-122"/>
              </a:rPr>
              <a:t>m_top</a:t>
            </a:r>
            <a:r>
              <a:rPr lang="en-US" altLang="zh-CN" b="0" dirty="0">
                <a:solidFill>
                  <a:schemeClr val="tx1"/>
                </a:solidFill>
                <a:latin typeface="Consolas" panose="020B0609020204030204" pitchFamily="49" charset="0"/>
                <a:ea typeface="华文楷体" panose="02010600040101010101" pitchFamily="2" charset="-122"/>
              </a:rPr>
              <a:t> &lt; 0; </a:t>
            </a:r>
          </a:p>
          <a:p>
            <a:r>
              <a:rPr lang="en-US" altLang="zh-CN" b="0" dirty="0">
                <a:solidFill>
                  <a:schemeClr val="tx1"/>
                </a:solidFill>
                <a:latin typeface="Consolas" panose="020B0609020204030204" pitchFamily="49" charset="0"/>
                <a:ea typeface="华文楷体" panose="02010600040101010101" pitchFamily="2" charset="-122"/>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入栈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push(</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if (m_top+1 &lt; </a:t>
            </a:r>
            <a:r>
              <a:rPr lang="en-US" altLang="zh-CN" b="0" dirty="0" err="1">
                <a:solidFill>
                  <a:schemeClr val="tx1"/>
                </a:solidFill>
                <a:latin typeface="Consolas" panose="020B0609020204030204" pitchFamily="49" charset="0"/>
                <a:ea typeface="华文楷体" panose="02010600040101010101" pitchFamily="2" charset="-122"/>
                <a:cs typeface="+mn-cs"/>
              </a:rPr>
              <a:t>m_size</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出栈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pop() { if (!empty())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获取堆栈已用空间</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size() { return m_top+1;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获取栈头内容</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top() {</a:t>
            </a:r>
          </a:p>
          <a:p>
            <a:r>
              <a:rPr lang="en-US" altLang="zh-CN" b="0" dirty="0">
                <a:solidFill>
                  <a:schemeClr val="tx1"/>
                </a:solidFill>
                <a:latin typeface="Consolas" panose="020B0609020204030204" pitchFamily="49" charset="0"/>
                <a:ea typeface="华文楷体" panose="02010600040101010101" pitchFamily="2" charset="-122"/>
                <a:cs typeface="+mn-cs"/>
              </a:rPr>
              <a:t>		if (!empty()) </a:t>
            </a:r>
          </a:p>
          <a:p>
            <a:r>
              <a:rPr lang="en-US" altLang="zh-CN" b="0" dirty="0">
                <a:solidFill>
                  <a:schemeClr val="tx1"/>
                </a:solidFill>
                <a:latin typeface="Consolas" panose="020B0609020204030204" pitchFamily="49" charset="0"/>
                <a:ea typeface="华文楷体" panose="02010600040101010101" pitchFamily="2" charset="-122"/>
                <a:cs typeface="+mn-cs"/>
              </a:rPr>
              <a:t>			return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else </a:t>
            </a:r>
          </a:p>
          <a:p>
            <a:r>
              <a:rPr lang="en-US" altLang="zh-CN" b="0" dirty="0">
                <a:solidFill>
                  <a:schemeClr val="tx1"/>
                </a:solidFill>
                <a:latin typeface="Consolas" panose="020B0609020204030204" pitchFamily="49" charset="0"/>
                <a:ea typeface="华文楷体" panose="02010600040101010101" pitchFamily="2" charset="-122"/>
                <a:cs typeface="+mn-cs"/>
              </a:rPr>
              <a:t>			return INT_MIN;</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95575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628650" y="1268760"/>
            <a:ext cx="7886700" cy="529375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创建一个最多放置</a:t>
            </a:r>
            <a:r>
              <a:rPr lang="en-US" altLang="zh-CN" sz="2000" dirty="0">
                <a:solidFill>
                  <a:srgbClr val="FF0000"/>
                </a:solidFill>
                <a:latin typeface="Consolas" panose="020B0609020204030204" pitchFamily="49" charset="0"/>
                <a:ea typeface="华文楷体" panose="02010600040101010101" pitchFamily="2" charset="-122"/>
                <a:cs typeface="+mn-cs"/>
              </a:rPr>
              <a:t>10</a:t>
            </a:r>
            <a:r>
              <a:rPr lang="zh-CN" altLang="en-US" sz="2000" dirty="0">
                <a:solidFill>
                  <a:srgbClr val="FF0000"/>
                </a:solidFill>
                <a:latin typeface="Consolas" panose="020B0609020204030204" pitchFamily="49" charset="0"/>
                <a:ea typeface="华文楷体" panose="02010600040101010101" pitchFamily="2" charset="-122"/>
                <a:cs typeface="+mn-cs"/>
              </a:rPr>
              <a:t>个元素的栈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MyStack</a:t>
            </a:r>
            <a:r>
              <a:rPr lang="en-US" altLang="zh-CN" sz="2000" dirty="0">
                <a:solidFill>
                  <a:schemeClr val="tx1"/>
                </a:solidFill>
                <a:latin typeface="Consolas" panose="020B0609020204030204" pitchFamily="49" charset="0"/>
                <a:ea typeface="华文楷体" panose="02010600040101010101" pitchFamily="2" charset="-122"/>
                <a:cs typeface="+mn-cs"/>
              </a:rPr>
              <a:t> stack(10);</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压入</a:t>
            </a:r>
            <a:r>
              <a:rPr lang="en-US" altLang="zh-CN" sz="2000" dirty="0">
                <a:solidFill>
                  <a:srgbClr val="FF0000"/>
                </a:solidFill>
                <a:latin typeface="Consolas" panose="020B0609020204030204" pitchFamily="49" charset="0"/>
                <a:ea typeface="华文楷体" panose="02010600040101010101" pitchFamily="2" charset="-122"/>
                <a:cs typeface="+mn-cs"/>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逐个弹出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3" name="图片 2"/>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
        <p:nvSpPr>
          <p:cNvPr id="6" name="圆角矩形 5"/>
          <p:cNvSpPr/>
          <p:nvPr/>
        </p:nvSpPr>
        <p:spPr>
          <a:xfrm>
            <a:off x="4283968" y="5517232"/>
            <a:ext cx="3946610" cy="86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有没有更简单的实现方式？</a:t>
            </a:r>
          </a:p>
        </p:txBody>
      </p:sp>
    </p:spTree>
    <p:extLst>
      <p:ext uri="{BB962C8B-B14F-4D97-AF65-F5344CB8AC3E}">
        <p14:creationId xmlns:p14="http://schemas.microsoft.com/office/powerpoint/2010/main" val="424268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STL vector</a:t>
            </a:r>
            <a:endParaRPr lang="zh-CN" altLang="en-US"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zh-CN" altLang="en-US" dirty="0"/>
              <a:t>工作量太大</a:t>
            </a:r>
            <a:r>
              <a:rPr lang="en-US" altLang="zh-CN" dirty="0"/>
              <a:t>(</a:t>
            </a:r>
            <a:r>
              <a:rPr lang="en-US" altLang="zh-CN" dirty="0">
                <a:solidFill>
                  <a:srgbClr val="C00000"/>
                </a:solidFill>
              </a:rPr>
              <a:t>OOP</a:t>
            </a:r>
            <a:r>
              <a:rPr lang="zh-CN" altLang="en-US" dirty="0">
                <a:solidFill>
                  <a:srgbClr val="C00000"/>
                </a:solidFill>
              </a:rPr>
              <a:t>思想之一：复用</a:t>
            </a:r>
            <a:r>
              <a:rPr lang="en-US" altLang="zh-CN" dirty="0"/>
              <a:t>)</a:t>
            </a:r>
          </a:p>
          <a:p>
            <a:endParaRPr lang="en-US" altLang="zh-CN" dirty="0"/>
          </a:p>
          <a:p>
            <a:r>
              <a:rPr lang="zh-CN" altLang="en-US" dirty="0"/>
              <a:t>事实上</a:t>
            </a:r>
            <a:r>
              <a:rPr lang="en-US" altLang="zh-CN" dirty="0"/>
              <a:t>STL</a:t>
            </a:r>
            <a:r>
              <a:rPr lang="zh-CN" altLang="en-US" dirty="0"/>
              <a:t>中有</a:t>
            </a:r>
            <a:r>
              <a:rPr lang="en-US" altLang="zh-CN" dirty="0"/>
              <a:t>vector</a:t>
            </a:r>
            <a:r>
              <a:rPr lang="zh-CN" altLang="en-US" dirty="0"/>
              <a:t>这个容器</a:t>
            </a:r>
            <a:endParaRPr lang="en-US" altLang="zh-CN" dirty="0"/>
          </a:p>
          <a:p>
            <a:r>
              <a:rPr lang="en-US" altLang="zh-CN" dirty="0"/>
              <a:t>vector</a:t>
            </a:r>
            <a:r>
              <a:rPr lang="zh-CN" altLang="en-US" dirty="0"/>
              <a:t>提供了如下方法：</a:t>
            </a:r>
            <a:endParaRPr lang="en-US" altLang="zh-CN" dirty="0"/>
          </a:p>
          <a:p>
            <a:pPr lvl="1">
              <a:buSzPct val="75000"/>
              <a:buFont typeface="Wingdings" pitchFamily="2" charset="2"/>
              <a:buChar char="§"/>
            </a:pPr>
            <a:r>
              <a:rPr lang="en-US" altLang="zh-CN" sz="2800" dirty="0" err="1"/>
              <a:t>push_back</a:t>
            </a:r>
            <a:r>
              <a:rPr lang="en-US" altLang="zh-CN" sz="2800" dirty="0"/>
              <a:t>()</a:t>
            </a:r>
          </a:p>
          <a:p>
            <a:pPr lvl="1">
              <a:buSzPct val="75000"/>
              <a:buFont typeface="Wingdings" pitchFamily="2" charset="2"/>
              <a:buChar char="§"/>
            </a:pPr>
            <a:r>
              <a:rPr lang="en-US" altLang="zh-CN" sz="2800" dirty="0"/>
              <a:t>size()</a:t>
            </a:r>
          </a:p>
          <a:p>
            <a:pPr lvl="1">
              <a:buSzPct val="75000"/>
              <a:buFont typeface="Wingdings" pitchFamily="2" charset="2"/>
              <a:buChar char="§"/>
            </a:pPr>
            <a:r>
              <a:rPr lang="en-US" altLang="zh-CN" sz="2800" dirty="0"/>
              <a:t>back()</a:t>
            </a:r>
          </a:p>
          <a:p>
            <a:pPr lvl="1">
              <a:buSzPct val="75000"/>
              <a:buFont typeface="Wingdings" pitchFamily="2" charset="2"/>
              <a:buChar char="§"/>
            </a:pPr>
            <a:r>
              <a:rPr lang="en-US" altLang="zh-CN" sz="2800" dirty="0" err="1"/>
              <a:t>pop_back</a:t>
            </a:r>
            <a:r>
              <a:rPr lang="en-US" altLang="zh-CN" sz="2800" dirty="0"/>
              <a:t>()</a:t>
            </a:r>
          </a:p>
          <a:p>
            <a:endParaRPr lang="zh-CN" altLang="en-US" dirty="0"/>
          </a:p>
        </p:txBody>
      </p:sp>
    </p:spTree>
    <p:extLst>
      <p:ext uri="{BB962C8B-B14F-4D97-AF65-F5344CB8AC3E}">
        <p14:creationId xmlns:p14="http://schemas.microsoft.com/office/powerpoint/2010/main" val="276758609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14785</TotalTime>
  <Words>5277</Words>
  <Application>Microsoft Macintosh PowerPoint</Application>
  <PresentationFormat>全屏显示(4:3)</PresentationFormat>
  <Paragraphs>660</Paragraphs>
  <Slides>61</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STKaiti</vt:lpstr>
      <vt:lpstr>Microsoft YaHei</vt:lpstr>
      <vt:lpstr>Microsoft YaHei</vt:lpstr>
      <vt:lpstr>Arial</vt:lpstr>
      <vt:lpstr>Calibri</vt:lpstr>
      <vt:lpstr>Calibri Light</vt:lpstr>
      <vt:lpstr>Consolas</vt:lpstr>
      <vt:lpstr>Courier New</vt:lpstr>
      <vt:lpstr>Wingdings</vt:lpstr>
      <vt:lpstr>Office Theme</vt:lpstr>
      <vt:lpstr>面向对象程序设计基础 （OOP）</vt:lpstr>
      <vt:lpstr>本讲内容提要</vt:lpstr>
      <vt:lpstr>结构型模式</vt:lpstr>
      <vt:lpstr>一个简单例子—栈</vt:lpstr>
      <vt:lpstr>代码实现</vt:lpstr>
      <vt:lpstr>简单实现</vt:lpstr>
      <vt:lpstr>简单实现</vt:lpstr>
      <vt:lpstr>简单实现</vt:lpstr>
      <vt:lpstr>STL vector</vt:lpstr>
      <vt:lpstr>分析</vt:lpstr>
      <vt:lpstr>适配器</vt:lpstr>
      <vt:lpstr>适配器 Adapter</vt:lpstr>
      <vt:lpstr>适配器</vt:lpstr>
      <vt:lpstr>适配器——实现一</vt:lpstr>
      <vt:lpstr>适配器基类定义</vt:lpstr>
      <vt:lpstr>适配器——实现一</vt:lpstr>
      <vt:lpstr>组合方式实现适配器模式</vt:lpstr>
      <vt:lpstr>适配器——实现一</vt:lpstr>
      <vt:lpstr>适配器——实现一</vt:lpstr>
      <vt:lpstr>适配器——实现二</vt:lpstr>
      <vt:lpstr>适配器接口定义</vt:lpstr>
      <vt:lpstr>适配器——实现二</vt:lpstr>
      <vt:lpstr>继承方式实现适配器模式</vt:lpstr>
      <vt:lpstr>适配器——实现二</vt:lpstr>
      <vt:lpstr>适配器——实现二</vt:lpstr>
      <vt:lpstr>适配器</vt:lpstr>
      <vt:lpstr>代理/委托 Proxy</vt:lpstr>
      <vt:lpstr>代理/委托</vt:lpstr>
      <vt:lpstr>代理/委托</vt:lpstr>
      <vt:lpstr>代理/委托</vt:lpstr>
      <vt:lpstr>例子：房屋中介</vt:lpstr>
      <vt:lpstr>例子：房屋中介</vt:lpstr>
      <vt:lpstr>“变”与“不变”</vt:lpstr>
      <vt:lpstr>代理/委托 与 适配器 </vt:lpstr>
      <vt:lpstr>装饰器 Decorator</vt:lpstr>
      <vt:lpstr>例子</vt:lpstr>
      <vt:lpstr>继承</vt:lpstr>
      <vt:lpstr>继承</vt:lpstr>
      <vt:lpstr>策略</vt:lpstr>
      <vt:lpstr>策略</vt:lpstr>
      <vt:lpstr>装饰器</vt:lpstr>
      <vt:lpstr>装饰器示例</vt:lpstr>
      <vt:lpstr>装饰器示例</vt:lpstr>
      <vt:lpstr>代码</vt:lpstr>
      <vt:lpstr>代码</vt:lpstr>
      <vt:lpstr>运行过程与结果</vt:lpstr>
      <vt:lpstr>调用的链式关系</vt:lpstr>
      <vt:lpstr>装饰与策略</vt:lpstr>
      <vt:lpstr>装饰与代理</vt:lpstr>
      <vt:lpstr>结构型模式</vt:lpstr>
      <vt:lpstr>设计模式总结</vt:lpstr>
      <vt:lpstr>设计模式回顾</vt:lpstr>
      <vt:lpstr>设计模式回顾</vt:lpstr>
      <vt:lpstr>设计模式回顾</vt:lpstr>
      <vt:lpstr>设计模式回顾</vt:lpstr>
      <vt:lpstr>设计模式回顾</vt:lpstr>
      <vt:lpstr>设计模式回顾</vt:lpstr>
      <vt:lpstr>设计原则</vt:lpstr>
      <vt:lpstr>设计原则</vt:lpstr>
      <vt:lpstr>设计原则</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Zhiyuan Liu</cp:lastModifiedBy>
  <cp:revision>3324</cp:revision>
  <dcterms:created xsi:type="dcterms:W3CDTF">2002-09-18T00:55:13Z</dcterms:created>
  <dcterms:modified xsi:type="dcterms:W3CDTF">2023-06-04T14:29:23Z</dcterms:modified>
</cp:coreProperties>
</file>