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5"/>
  </p:notesMasterIdLst>
  <p:sldIdLst>
    <p:sldId id="878" r:id="rId2"/>
    <p:sldId id="560" r:id="rId3"/>
    <p:sldId id="522" r:id="rId4"/>
    <p:sldId id="528" r:id="rId5"/>
    <p:sldId id="529" r:id="rId6"/>
    <p:sldId id="530" r:id="rId7"/>
    <p:sldId id="476" r:id="rId8"/>
    <p:sldId id="509" r:id="rId9"/>
    <p:sldId id="697" r:id="rId10"/>
    <p:sldId id="510" r:id="rId11"/>
    <p:sldId id="502" r:id="rId12"/>
    <p:sldId id="477" r:id="rId13"/>
    <p:sldId id="800" r:id="rId14"/>
    <p:sldId id="803" r:id="rId15"/>
    <p:sldId id="801" r:id="rId16"/>
    <p:sldId id="638" r:id="rId17"/>
    <p:sldId id="563" r:id="rId18"/>
    <p:sldId id="503" r:id="rId19"/>
    <p:sldId id="504" r:id="rId20"/>
    <p:sldId id="505" r:id="rId21"/>
    <p:sldId id="506" r:id="rId22"/>
    <p:sldId id="507" r:id="rId23"/>
    <p:sldId id="748" r:id="rId24"/>
    <p:sldId id="532" r:id="rId25"/>
    <p:sldId id="531" r:id="rId26"/>
    <p:sldId id="480" r:id="rId27"/>
    <p:sldId id="805" r:id="rId28"/>
    <p:sldId id="804" r:id="rId29"/>
    <p:sldId id="564" r:id="rId30"/>
    <p:sldId id="534" r:id="rId31"/>
    <p:sldId id="806" r:id="rId32"/>
    <p:sldId id="533" r:id="rId33"/>
    <p:sldId id="548" r:id="rId34"/>
    <p:sldId id="639" r:id="rId35"/>
    <p:sldId id="482" r:id="rId36"/>
    <p:sldId id="797" r:id="rId37"/>
    <p:sldId id="807" r:id="rId38"/>
    <p:sldId id="483" r:id="rId39"/>
    <p:sldId id="799" r:id="rId40"/>
    <p:sldId id="795" r:id="rId41"/>
    <p:sldId id="508" r:id="rId42"/>
    <p:sldId id="864" r:id="rId43"/>
    <p:sldId id="869" r:id="rId44"/>
    <p:sldId id="615" r:id="rId45"/>
    <p:sldId id="643" r:id="rId46"/>
    <p:sldId id="751" r:id="rId47"/>
    <p:sldId id="861" r:id="rId48"/>
    <p:sldId id="862" r:id="rId49"/>
    <p:sldId id="624" r:id="rId50"/>
    <p:sldId id="866" r:id="rId51"/>
    <p:sldId id="625" r:id="rId52"/>
    <p:sldId id="640" r:id="rId53"/>
    <p:sldId id="626" r:id="rId54"/>
    <p:sldId id="647" r:id="rId55"/>
    <p:sldId id="619" r:id="rId56"/>
    <p:sldId id="620" r:id="rId57"/>
    <p:sldId id="621" r:id="rId58"/>
    <p:sldId id="622" r:id="rId59"/>
    <p:sldId id="623" r:id="rId60"/>
    <p:sldId id="648" r:id="rId61"/>
    <p:sldId id="867" r:id="rId62"/>
    <p:sldId id="868" r:id="rId63"/>
    <p:sldId id="641" r:id="rId64"/>
    <p:sldId id="616" r:id="rId65"/>
    <p:sldId id="617" r:id="rId66"/>
    <p:sldId id="618" r:id="rId67"/>
    <p:sldId id="865" r:id="rId68"/>
    <p:sldId id="558" r:id="rId69"/>
    <p:sldId id="870" r:id="rId70"/>
    <p:sldId id="872" r:id="rId71"/>
    <p:sldId id="871" r:id="rId72"/>
    <p:sldId id="877" r:id="rId73"/>
    <p:sldId id="475" r:id="rId7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6" autoAdjust="0"/>
    <p:restoredTop sz="82466" autoAdjust="0"/>
  </p:normalViewPr>
  <p:slideViewPr>
    <p:cSldViewPr>
      <p:cViewPr varScale="1">
        <p:scale>
          <a:sx n="87" d="100"/>
          <a:sy n="87" d="100"/>
        </p:scale>
        <p:origin x="222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重新回顾 封装和接口的含义</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a:p>
        </p:txBody>
      </p:sp>
    </p:spTree>
    <p:extLst>
      <p:ext uri="{BB962C8B-B14F-4D97-AF65-F5344CB8AC3E}">
        <p14:creationId xmlns:p14="http://schemas.microsoft.com/office/powerpoint/2010/main" val="2461531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42</a:t>
            </a:fld>
            <a:endParaRPr lang="en-US" altLang="zh-CN"/>
          </a:p>
        </p:txBody>
      </p:sp>
    </p:spTree>
    <p:extLst>
      <p:ext uri="{BB962C8B-B14F-4D97-AF65-F5344CB8AC3E}">
        <p14:creationId xmlns:p14="http://schemas.microsoft.com/office/powerpoint/2010/main" val="1733282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43</a:t>
            </a:fld>
            <a:endParaRPr lang="en-US" altLang="zh-CN"/>
          </a:p>
        </p:txBody>
      </p:sp>
    </p:spTree>
    <p:extLst>
      <p:ext uri="{BB962C8B-B14F-4D97-AF65-F5344CB8AC3E}">
        <p14:creationId xmlns:p14="http://schemas.microsoft.com/office/powerpoint/2010/main" val="223653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249076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中，哑元是可以没有变量名的，如：</a:t>
            </a:r>
          </a:p>
          <a:p>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9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zh-CN" altLang="en-US" sz="1200" b="0" kern="1200" dirty="0">
                <a:solidFill>
                  <a:schemeClr val="tx1"/>
                </a:solidFill>
                <a:effectLst/>
                <a:latin typeface="Arial" panose="020B0604020202090204" pitchFamily="34" charset="0"/>
                <a:ea typeface="宋体" panose="02010600030101010101" pitchFamily="2" charset="-122"/>
                <a:cs typeface="+mn-cs"/>
              </a:rPr>
              <a:t>*</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声明并定义一个函数 ：</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a:t>) { }</a:t>
            </a: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9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a:t>
            </a: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51</a:t>
            </a:fld>
            <a:endParaRPr lang="en-US" altLang="zh-CN"/>
          </a:p>
        </p:txBody>
      </p:sp>
    </p:spTree>
    <p:extLst>
      <p:ext uri="{BB962C8B-B14F-4D97-AF65-F5344CB8AC3E}">
        <p14:creationId xmlns:p14="http://schemas.microsoft.com/office/powerpoint/2010/main" val="107766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a:t>
            </a:r>
            <a:r>
              <a:rPr kumimoji="1" lang="zh-CN" altLang="en-US" dirty="0"/>
              <a:t> </a:t>
            </a:r>
            <a:r>
              <a:rPr kumimoji="1" lang="en-US" altLang="zh-CN" dirty="0"/>
              <a:t>test;</a:t>
            </a:r>
          </a:p>
          <a:p>
            <a:r>
              <a:rPr kumimoji="1" lang="en-US" altLang="zh-CN" dirty="0"/>
              <a:t>test++;</a:t>
            </a:r>
            <a:r>
              <a:rPr kumimoji="1" lang="zh-CN" altLang="en-US" dirty="0"/>
              <a:t>  后缀有参数；</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52</a:t>
            </a:fld>
            <a:endParaRPr lang="en-US" altLang="zh-CN"/>
          </a:p>
        </p:txBody>
      </p:sp>
    </p:spTree>
    <p:extLst>
      <p:ext uri="{BB962C8B-B14F-4D97-AF65-F5344CB8AC3E}">
        <p14:creationId xmlns:p14="http://schemas.microsoft.com/office/powerpoint/2010/main" val="136481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61</a:t>
            </a:fld>
            <a:endParaRPr lang="en-US" altLang="zh-CN"/>
          </a:p>
        </p:txBody>
      </p:sp>
    </p:spTree>
    <p:extLst>
      <p:ext uri="{BB962C8B-B14F-4D97-AF65-F5344CB8AC3E}">
        <p14:creationId xmlns:p14="http://schemas.microsoft.com/office/powerpoint/2010/main" val="288950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p>
          <a:p>
            <a:pPr lvl="1"/>
            <a:r>
              <a:rPr lang="en-US" altLang="zh-CN" dirty="0" err="1"/>
              <a:t>ostream</a:t>
            </a:r>
            <a:r>
              <a:rPr lang="en-US" altLang="zh-CN" dirty="0"/>
              <a:t>&amp; (</a:t>
            </a:r>
            <a:r>
              <a:rPr lang="en-US" altLang="zh-CN" dirty="0" err="1"/>
              <a:t>ostream</a:t>
            </a:r>
            <a:r>
              <a:rPr lang="en-US" altLang="zh-CN" dirty="0"/>
              <a:t>&amp;&amp; x);</a:t>
            </a:r>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endParaRPr lang="en-US" altLang="zh-CN" dirty="0"/>
          </a:p>
          <a:p>
            <a:endParaRPr lang="en-US" altLang="zh-CN" dirty="0"/>
          </a:p>
          <a:p>
            <a:r>
              <a:rPr lang="zh-CN" altLang="en-US" dirty="0"/>
              <a:t>有一些变量不能就地初始化的？</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11</a:t>
            </a:fld>
            <a:endParaRPr lang="en-US" altLang="zh-CN"/>
          </a:p>
        </p:txBody>
      </p:sp>
    </p:spTree>
    <p:extLst>
      <p:ext uri="{BB962C8B-B14F-4D97-AF65-F5344CB8AC3E}">
        <p14:creationId xmlns:p14="http://schemas.microsoft.com/office/powerpoint/2010/main" val="94518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27</a:t>
            </a:fld>
            <a:endParaRPr lang="en-US" altLang="zh-CN"/>
          </a:p>
        </p:txBody>
      </p:sp>
    </p:spTree>
    <p:extLst>
      <p:ext uri="{BB962C8B-B14F-4D97-AF65-F5344CB8AC3E}">
        <p14:creationId xmlns:p14="http://schemas.microsoft.com/office/powerpoint/2010/main" val="224705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28</a:t>
            </a:fld>
            <a:endParaRPr lang="en-US" altLang="zh-CN"/>
          </a:p>
        </p:txBody>
      </p:sp>
    </p:spTree>
    <p:extLst>
      <p:ext uri="{BB962C8B-B14F-4D97-AF65-F5344CB8AC3E}">
        <p14:creationId xmlns:p14="http://schemas.microsoft.com/office/powerpoint/2010/main" val="219021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p.csai.tsinghua.edu.cn/" TargetMode="External"/><Relationship Id="rId2" Type="http://schemas.openxmlformats.org/officeDocument/2006/relationships/hyperlink" Target="mailto:liuzy@tsinghua.edu.cn" TargetMode="External"/><Relationship Id="rId1" Type="http://schemas.openxmlformats.org/officeDocument/2006/relationships/slideLayout" Target="../slideLayouts/slideLayout1.xml"/><Relationship Id="rId4" Type="http://schemas.openxmlformats.org/officeDocument/2006/relationships/hyperlink" Target="http://coai.cs.tsinghua.edu.cn/h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zh.cppreference.com/w/cpp/language/default_construct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zh.cppreference.com/w/cpp/language/destru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1.png"/><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notesSlide" Target="../notesSlides/notesSlide1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slideLayout" Target="../slideLayouts/slideLayout7.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17.xml"/><Relationship Id="rId2" Type="http://schemas.openxmlformats.org/officeDocument/2006/relationships/tags" Target="../tags/tag59.xml"/><Relationship Id="rId16"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53.xml.rels><?xml version="1.0" encoding="UTF-8" standalone="yes"?>
<Relationships xmlns="http://schemas.openxmlformats.org/package/2006/relationships"><Relationship Id="rId3" Type="http://schemas.openxmlformats.org/officeDocument/2006/relationships/hyperlink" Target="http://blog.csdn.net/megustas_jjc/article/details/5358367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26" Type="http://schemas.openxmlformats.org/officeDocument/2006/relationships/tags" Target="../tags/tag98.xml"/><Relationship Id="rId3" Type="http://schemas.openxmlformats.org/officeDocument/2006/relationships/tags" Target="../tags/tag75.xml"/><Relationship Id="rId21" Type="http://schemas.openxmlformats.org/officeDocument/2006/relationships/tags" Target="../tags/tag93.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5" Type="http://schemas.openxmlformats.org/officeDocument/2006/relationships/tags" Target="../tags/tag97.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29" Type="http://schemas.openxmlformats.org/officeDocument/2006/relationships/image" Target="../media/image1.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tags" Target="../tags/tag96.xml"/><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slideLayout" Target="../slideLayouts/slideLayout7.xml"/><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tags" Target="../tags/tag94.xml"/><Relationship Id="rId27" Type="http://schemas.openxmlformats.org/officeDocument/2006/relationships/tags" Target="../tags/tag9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创建与销毁</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p:nvPr>
        </p:nvSpPr>
        <p:spPr>
          <a:xfrm>
            <a:off x="1040396" y="4509120"/>
            <a:ext cx="7128296" cy="2232248"/>
          </a:xfrm>
        </p:spPr>
        <p:txBody>
          <a:bodyPr/>
          <a:lstStyle/>
          <a:p>
            <a:r>
              <a:rPr lang="zh-CN" altLang="en-US" sz="3600" b="1" dirty="0"/>
              <a:t>刘知远</a:t>
            </a:r>
            <a:r>
              <a:rPr lang="zh-CN" altLang="en-US" sz="2800" b="1" dirty="0"/>
              <a:t> </a:t>
            </a:r>
            <a:endParaRPr lang="en-US" altLang="zh-CN" sz="2800" b="1" dirty="0"/>
          </a:p>
          <a:p>
            <a:r>
              <a:rPr lang="en-US" altLang="zh-CN" sz="2800" b="1" dirty="0">
                <a:hlinkClick r:id="rId2"/>
              </a:rPr>
              <a:t>liuzy@tsinghua.edu.cn</a:t>
            </a:r>
            <a:endParaRPr lang="en-US" altLang="zh-CN" sz="2800" b="1" dirty="0"/>
          </a:p>
          <a:p>
            <a:r>
              <a:rPr lang="en-US" altLang="zh-CN" sz="2800" b="1">
                <a:hlinkClick r:id="rId3"/>
              </a:rPr>
              <a:t>https://nlp.csai.tsinghua.edu.cn/</a:t>
            </a:r>
            <a:endParaRPr lang="en-US" altLang="zh-CN" sz="2800" b="1" dirty="0">
              <a:hlinkClick r:id="rId4"/>
            </a:endParaRPr>
          </a:p>
          <a:p>
            <a:r>
              <a:rPr lang="zh-CN" altLang="en-US" b="1" dirty="0"/>
              <a:t>课程团队：刘知远 任炬 黄民烈</a:t>
            </a:r>
          </a:p>
        </p:txBody>
      </p:sp>
    </p:spTree>
  </p:cSld>
  <p:clrMapOvr>
    <a:masterClrMapping/>
  </p:clrMapOvr>
  <mc:AlternateContent xmlns:mc="http://schemas.openxmlformats.org/markup-compatibility/2006" xmlns:p14="http://schemas.microsoft.com/office/powerpoint/2010/main">
    <mc:Choice Requires="p14">
      <p:transition spd="slow" p14:dur="999" advTm="20541"/>
    </mc:Choice>
    <mc:Fallback xmlns="">
      <p:transition spd="slow" advTm="2054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a:t>
            </a:r>
            <a:r>
              <a:rPr lang="zh-CN" altLang="en-US" dirty="0">
                <a:solidFill>
                  <a:srgbClr val="FF0000"/>
                </a:solidFill>
              </a:rPr>
              <a:t>一般成员变量</a:t>
            </a:r>
            <a:r>
              <a:rPr lang="zh-CN" altLang="en-US" dirty="0"/>
              <a:t>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p>
          <a:p>
            <a:pPr lvl="1"/>
            <a:endParaRPr lang="en-US" altLang="zh-CN" dirty="0"/>
          </a:p>
          <a:p>
            <a:pPr lvl="1"/>
            <a:endParaRPr kumimoji="1" lang="zh-CN" altLang="en-US" dirty="0"/>
          </a:p>
        </p:txBody>
      </p:sp>
      <p:sp>
        <p:nvSpPr>
          <p:cNvPr id="6" name="矩形 5"/>
          <p:cNvSpPr/>
          <p:nvPr/>
        </p:nvSpPr>
        <p:spPr>
          <a:xfrm>
            <a:off x="1726861" y="2885735"/>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11</a:t>
            </a:fld>
            <a:endParaRPr lang="en-US" altLang="zh-CN"/>
          </a:p>
        </p:txBody>
      </p:sp>
      <p:sp>
        <p:nvSpPr>
          <p:cNvPr id="5" name="文本框 4">
            <a:extLst>
              <a:ext uri="{FF2B5EF4-FFF2-40B4-BE49-F238E27FC236}">
                <a16:creationId xmlns:a16="http://schemas.microsoft.com/office/drawing/2014/main" id="{E55CDE9F-C429-4C62-81CE-26667CEE8D16}"/>
              </a:ext>
            </a:extLst>
          </p:cNvPr>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12</a:t>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p>
          <a:p>
            <a:pPr lvl="1"/>
            <a:r>
              <a:rPr lang="zh-CN" altLang="en-US" sz="2000" b="1" dirty="0">
                <a:latin typeface="Consolas" panose="020B0609020204030204" pitchFamily="49" charset="0"/>
              </a:rPr>
              <a:t>double b {2.0}; </a:t>
            </a: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p>
          <a:p>
            <a:r>
              <a:rPr lang="zh-CN" altLang="en-US" sz="2000" b="1" dirty="0">
                <a:latin typeface="Consolas" panose="020B06090202040302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a:p>
        </p:txBody>
      </p:sp>
      <p:sp>
        <p:nvSpPr>
          <p:cNvPr id="5" name="矩形 4"/>
          <p:cNvSpPr/>
          <p:nvPr/>
        </p:nvSpPr>
        <p:spPr>
          <a:xfrm>
            <a:off x="789756" y="2058448"/>
            <a:ext cx="6446540"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p>
        </p:txBody>
      </p:sp>
      <p:sp>
        <p:nvSpPr>
          <p:cNvPr id="6" name="矩形 5"/>
          <p:cNvSpPr/>
          <p:nvPr/>
        </p:nvSpPr>
        <p:spPr>
          <a:xfrm>
            <a:off x="6672208"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Member()</a:t>
            </a:r>
          </a:p>
          <a:p>
            <a:pPr lvl="1"/>
            <a:r>
              <a:rPr lang="en-US" altLang="zh-CN" b="1" dirty="0">
                <a:latin typeface="Consolas" panose="020B0609020204030204" pitchFamily="49" charset="0"/>
              </a:rPr>
              <a:t>Test()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有时候我们没有手动定义默认构造函数，但我们仍然能够按上述方式定义类的对象</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15</a:t>
            </a:fld>
            <a:endParaRPr lang="en-US" altLang="zh-CN"/>
          </a:p>
        </p:txBody>
      </p:sp>
      <p:sp>
        <p:nvSpPr>
          <p:cNvPr id="7" name="矩形 6"/>
          <p:cNvSpPr/>
          <p:nvPr/>
        </p:nvSpPr>
        <p:spPr>
          <a:xfrm>
            <a:off x="5337393" y="3645024"/>
            <a:ext cx="3295278" cy="2246769"/>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16</a:t>
            </a:fld>
            <a:endParaRPr lang="en-US" altLang="zh-CN"/>
          </a:p>
        </p:txBody>
      </p:sp>
      <p:sp>
        <p:nvSpPr>
          <p:cNvPr id="7" name="文本框 6"/>
          <p:cNvSpPr txBox="1"/>
          <p:nvPr>
            <p:custDataLst>
              <p:tags r:id="rId2"/>
            </p:custDataLst>
          </p:nvPr>
        </p:nvSpPr>
        <p:spPr>
          <a:xfrm>
            <a:off x="432073" y="744220"/>
            <a:ext cx="5328593" cy="5805264"/>
          </a:xfrm>
          <a:prstGeom prst="rect">
            <a:avLst/>
          </a:prstGeom>
          <a:noFill/>
        </p:spPr>
        <p:txBody>
          <a:bodyPr vert="horz" wrap="square" rtlCol="0" anchor="ctr" anchorCtr="0">
            <a:noAutofit/>
          </a:bodyPr>
          <a:lstStyle/>
          <a:p>
            <a:r>
              <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关于下列程序的说法，正确的是</a:t>
            </a:r>
            <a:endParaRPr lang="en-US" altLang="zh-CN"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using namespace std;</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&lt;&lt;"A()"&lt;&lt;</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A(int x)</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&lt;&lt; "A(int)" &lt;&lt;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B(int x=1): a(x)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b</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endParaRPr lang="zh-CN" altLang="en-US"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6654527" y="260400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4"/>
            </p:custDataLst>
          </p:nvPr>
        </p:nvSpPr>
        <p:spPr>
          <a:xfrm>
            <a:off x="6654527" y="346125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5"/>
            </p:custDataLst>
          </p:nvPr>
        </p:nvSpPr>
        <p:spPr>
          <a:xfrm>
            <a:off x="6654527" y="4318504"/>
            <a:ext cx="20574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编译错误</a:t>
            </a:r>
          </a:p>
        </p:txBody>
      </p:sp>
      <p:sp>
        <p:nvSpPr>
          <p:cNvPr id="12" name="椭圆 11"/>
          <p:cNvSpPr>
            <a:spLocks noChangeAspect="1"/>
          </p:cNvSpPr>
          <p:nvPr>
            <p:custDataLst>
              <p:tags r:id="rId6"/>
            </p:custDataLst>
          </p:nvPr>
        </p:nvSpPr>
        <p:spPr>
          <a:xfrm>
            <a:off x="5940152" y="266829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5940152" y="352554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5940152" y="438279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17</a:t>
            </a:fld>
            <a:endParaRPr lang="en-US" altLang="zh-CN"/>
          </a:p>
        </p:txBody>
      </p:sp>
      <p:sp>
        <p:nvSpPr>
          <p:cNvPr id="5" name="矩形 4"/>
          <p:cNvSpPr/>
          <p:nvPr/>
        </p:nvSpPr>
        <p:spPr>
          <a:xfrm>
            <a:off x="1475656" y="2858758"/>
            <a:ext cx="5040560" cy="3046988"/>
          </a:xfrm>
          <a:prstGeom prst="rect">
            <a:avLst/>
          </a:prstGeom>
        </p:spPr>
        <p:txBody>
          <a:bodyPr wrap="square">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Student {</a:t>
            </a: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p>
          <a:p>
            <a:pPr lvl="1"/>
            <a:r>
              <a:rPr lang="en-US" altLang="zh-CN" sz="2400" b="1" dirty="0">
                <a:latin typeface="Consolas" panose="020B0609020204030204" pitchFamily="49" charset="0"/>
              </a:rPr>
              <a:t>	int ID = 1;</a:t>
            </a: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Student(int </a:t>
            </a:r>
            <a:r>
              <a:rPr lang="en-US" altLang="zh-CN" sz="2400" b="1" dirty="0" err="1">
                <a:latin typeface="Consolas" panose="020B0609020204030204" pitchFamily="49" charset="0"/>
              </a:rPr>
              <a:t>i</a:t>
            </a:r>
            <a:r>
              <a:rPr lang="en-US" altLang="zh-CN" sz="2400" b="1" dirty="0">
                <a:latin typeface="Consolas" panose="020B0609020204030204" pitchFamily="49" charset="0"/>
              </a:rPr>
              <a:t>):ID(</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p>
          <a:p>
            <a:pPr lvl="1"/>
            <a:r>
              <a:rPr lang="en-US" altLang="zh-CN" sz="2400" b="1" dirty="0">
                <a:latin typeface="Consolas" panose="020B0609020204030204" pitchFamily="49" charset="0"/>
              </a:rPr>
              <a:t>};</a:t>
            </a: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Student s;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p>
        </p:txBody>
      </p:sp>
      <p:sp>
        <p:nvSpPr>
          <p:cNvPr id="4" name="矩形 3"/>
          <p:cNvSpPr/>
          <p:nvPr/>
        </p:nvSpPr>
        <p:spPr>
          <a:xfrm>
            <a:off x="1677621" y="3355245"/>
            <a:ext cx="5949863" cy="286232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Student()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Student s;</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char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函数重载</a:t>
            </a:r>
            <a:r>
              <a:rPr kumimoji="1" lang="en-US" altLang="zh-CN" dirty="0"/>
              <a:t>(</a:t>
            </a:r>
            <a:r>
              <a:rPr kumimoji="1" lang="zh-CN" altLang="en-US" dirty="0">
                <a:solidFill>
                  <a:srgbClr val="FF0000"/>
                </a:solidFill>
              </a:rPr>
              <a:t>名相同而义不同</a:t>
            </a:r>
            <a:r>
              <a:rPr kumimoji="1" lang="en-US" altLang="zh-CN" dirty="0"/>
              <a:t>)</a:t>
            </a:r>
          </a:p>
          <a:p>
            <a:r>
              <a:rPr kumimoji="1" lang="zh-CN" altLang="en-US" dirty="0"/>
              <a:t>自定义类与对象</a:t>
            </a:r>
            <a:r>
              <a:rPr kumimoji="1" lang="en-US" altLang="zh-CN" dirty="0"/>
              <a:t>(</a:t>
            </a:r>
            <a:r>
              <a:rPr kumimoji="1" lang="zh-CN" altLang="en-US" dirty="0">
                <a:solidFill>
                  <a:srgbClr val="FF0000"/>
                </a:solidFill>
              </a:rPr>
              <a:t>封装</a:t>
            </a:r>
            <a:r>
              <a:rPr kumimoji="1" lang="en-US" altLang="zh-CN" dirty="0"/>
              <a:t>)</a:t>
            </a:r>
          </a:p>
          <a:p>
            <a:r>
              <a:rPr kumimoji="1" lang="zh-CN" altLang="en-US" dirty="0"/>
              <a:t>数据成员、成员函数</a:t>
            </a:r>
            <a:r>
              <a:rPr kumimoji="1" lang="en-US" altLang="zh-CN" dirty="0"/>
              <a:t>(</a:t>
            </a:r>
            <a:r>
              <a:rPr kumimoji="1" lang="zh-CN" altLang="en-US" dirty="0">
                <a:solidFill>
                  <a:srgbClr val="FF0000"/>
                </a:solidFill>
              </a:rPr>
              <a:t>封装</a:t>
            </a:r>
            <a:r>
              <a:rPr kumimoji="1" lang="en-US" altLang="zh-CN" dirty="0">
                <a:solidFill>
                  <a:srgbClr val="FF0000"/>
                </a:solidFill>
              </a:rPr>
              <a:t>=</a:t>
            </a:r>
            <a:r>
              <a:rPr kumimoji="1" lang="zh-CN" altLang="en-US" dirty="0">
                <a:solidFill>
                  <a:srgbClr val="FF0000"/>
                </a:solidFill>
              </a:rPr>
              <a:t>数据</a:t>
            </a:r>
            <a:r>
              <a:rPr kumimoji="1" lang="en-US" altLang="zh-CN" dirty="0">
                <a:solidFill>
                  <a:srgbClr val="FF0000"/>
                </a:solidFill>
              </a:rPr>
              <a:t>+</a:t>
            </a:r>
            <a:r>
              <a:rPr kumimoji="1" lang="zh-CN" altLang="en-US" dirty="0">
                <a:solidFill>
                  <a:srgbClr val="FF0000"/>
                </a:solidFill>
              </a:rPr>
              <a:t>服务</a:t>
            </a:r>
            <a:r>
              <a:rPr kumimoji="1" lang="en-US" altLang="zh-CN" dirty="0"/>
              <a:t>)</a:t>
            </a:r>
          </a:p>
          <a:p>
            <a:r>
              <a:rPr kumimoji="1" lang="zh-CN" altLang="en-US" dirty="0"/>
              <a:t>访问权限</a:t>
            </a:r>
            <a:r>
              <a:rPr kumimoji="1" lang="en-US" altLang="zh-CN" dirty="0"/>
              <a:t>(</a:t>
            </a:r>
            <a:r>
              <a:rPr kumimoji="1" lang="zh-CN" altLang="en-US" dirty="0">
                <a:solidFill>
                  <a:srgbClr val="FF0000"/>
                </a:solidFill>
              </a:rPr>
              <a:t>隐藏实现</a:t>
            </a:r>
            <a:r>
              <a:rPr kumimoji="1" lang="en-US" altLang="zh-CN" dirty="0">
                <a:solidFill>
                  <a:srgbClr val="FF0000"/>
                </a:solidFill>
              </a:rPr>
              <a:t>+</a:t>
            </a:r>
            <a:r>
              <a:rPr kumimoji="1" lang="zh-CN" altLang="en-US" dirty="0">
                <a:solidFill>
                  <a:srgbClr val="FF0000"/>
                </a:solidFill>
              </a:rPr>
              <a:t>提供服务</a:t>
            </a:r>
            <a:r>
              <a:rPr kumimoji="1" lang="en-US" altLang="zh-CN" dirty="0"/>
              <a:t>)</a:t>
            </a:r>
          </a:p>
          <a:p>
            <a:r>
              <a:rPr kumimoji="1" lang="en-US" altLang="zh-CN" dirty="0"/>
              <a:t>this</a:t>
            </a:r>
            <a:r>
              <a:rPr kumimoji="1" lang="zh-CN" altLang="en-US" dirty="0"/>
              <a:t>指针</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Student(int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21</a:t>
            </a:fld>
            <a:endParaRPr lang="en-US" altLang="zh-CN"/>
          </a:p>
        </p:txBody>
      </p:sp>
      <p:sp>
        <p:nvSpPr>
          <p:cNvPr id="6" name="矩形 4">
            <a:extLst>
              <a:ext uri="{FF2B5EF4-FFF2-40B4-BE49-F238E27FC236}">
                <a16:creationId xmlns:a16="http://schemas.microsoft.com/office/drawing/2014/main" id="{60C3565B-F2BB-BE44-95AB-C19B31AA241A}"/>
              </a:ext>
            </a:extLst>
          </p:cNvPr>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47787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ID = 1;</a:t>
            </a:r>
          </a:p>
          <a:p>
            <a:r>
              <a:rPr lang="en-US" altLang="zh-CN" sz="2000" b="1" dirty="0">
                <a:latin typeface="Consolas" panose="020B0609020204030204" pitchFamily="49" charset="0"/>
              </a:rPr>
              <a:t>       char class = 'a';</a:t>
            </a: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r>
              <a:rPr lang="en-US" altLang="zh-CN" sz="2000" b="1" dirty="0">
                <a:latin typeface="Consolas" panose="020B0609020204030204" pitchFamily="49" charset="0"/>
              </a:rPr>
              <a:t>       Student() = default;</a:t>
            </a:r>
          </a:p>
          <a:p>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r>
              <a:rPr lang="en-US" altLang="zh-CN" sz="2000" b="1" dirty="0">
                <a:solidFill>
                  <a:srgbClr val="FF0000"/>
                </a:solidFill>
                <a:latin typeface="Consolas" panose="020B0609020204030204" pitchFamily="49" charset="0"/>
              </a:rPr>
              <a:t>       Student(char </a:t>
            </a:r>
            <a:r>
              <a:rPr lang="en-US" altLang="zh-CN" sz="2000" b="1" dirty="0" err="1">
                <a:solidFill>
                  <a:srgbClr val="FF0000"/>
                </a:solidFill>
                <a:latin typeface="Consolas" panose="020B0609020204030204" pitchFamily="49" charset="0"/>
              </a:rPr>
              <a:t>cls</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2"/>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ID_list(nullptr)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a:p>
        </p:txBody>
      </p:sp>
      <p:sp>
        <p:nvSpPr>
          <p:cNvPr id="5" name="矩形 4"/>
          <p:cNvSpPr/>
          <p:nvPr/>
        </p:nvSpPr>
        <p:spPr>
          <a:xfrm>
            <a:off x="848696" y="2106000"/>
            <a:ext cx="681964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p>
        </p:txBody>
      </p:sp>
      <p:sp>
        <p:nvSpPr>
          <p:cNvPr id="6" name="矩形 5"/>
          <p:cNvSpPr/>
          <p:nvPr/>
        </p:nvSpPr>
        <p:spPr>
          <a:xfrm>
            <a:off x="688814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~Test()</a:t>
            </a:r>
          </a:p>
          <a:p>
            <a:pPr lvl="1"/>
            <a:r>
              <a:rPr lang="en-US" altLang="zh-CN" b="1" dirty="0">
                <a:latin typeface="Consolas" panose="020B0609020204030204" pitchFamily="49" charset="0"/>
              </a:rPr>
              <a:t>~Member()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注意隐式定义的析构函数不会</a:t>
            </a:r>
            <a:r>
              <a:rPr kumimoji="1" lang="en-US" altLang="zh-CN" dirty="0"/>
              <a:t>delete</a:t>
            </a:r>
            <a:r>
              <a:rPr kumimoji="1" lang="zh-CN" altLang="en-US" dirty="0"/>
              <a:t>指针成员</a:t>
            </a:r>
            <a:endParaRPr kumimoji="1" lang="en-US" altLang="zh-CN"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28</a:t>
            </a:fld>
            <a:endParaRPr lang="en-US" altLang="zh-CN"/>
          </a:p>
        </p:txBody>
      </p:sp>
      <p:sp>
        <p:nvSpPr>
          <p:cNvPr id="5" name="矩形 4"/>
          <p:cNvSpPr/>
          <p:nvPr/>
        </p:nvSpPr>
        <p:spPr>
          <a:xfrm>
            <a:off x="5405192" y="3167097"/>
            <a:ext cx="3240360" cy="1938992"/>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sz="2000" dirty="0">
                <a:sym typeface="+mn-ea"/>
                <a:hlinkClick r:id="rId2"/>
              </a:rPr>
              <a:t>https://zh.cppreference.com/w/cpp/language/destructor</a:t>
            </a:r>
            <a:r>
              <a:rPr lang="zh-CN" altLang="en-US" sz="2000"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31</a:t>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#include &lt;iostream&gt;</a:t>
            </a:r>
          </a:p>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using namespace std;</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class</a:t>
            </a:r>
            <a:r>
              <a:rPr lang="zh-CN" altLang="en-US" sz="1800" dirty="0">
                <a:solidFill>
                  <a:schemeClr val="tx1"/>
                </a:solidFill>
                <a:cs typeface="Courier New" panose="02070409020205090404" pitchFamily="49" charset="0"/>
              </a:rPr>
              <a:t> Example {</a:t>
            </a: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index;</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public</a:t>
            </a: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Example(int i): index(i) </a:t>
            </a:r>
            <a:endParaRPr lang="en-US" altLang="zh-CN"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rPr>
              <a:t>{cout &lt;&lt; index &lt;&lt; " is created\n";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  cout &lt;&lt; index &lt;&lt; " is destroyed\n";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void</a:t>
            </a:r>
            <a:r>
              <a:rPr lang="zh-CN" altLang="en-US" sz="1800" dirty="0">
                <a:solidFill>
                  <a:schemeClr val="tx1"/>
                </a:solidFill>
                <a:cs typeface="Courier New" panose="02070409020205090404" pitchFamily="49" charset="0"/>
              </a:rPr>
              <a:t> create_example(</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e(i); </a:t>
            </a:r>
            <a:r>
              <a:rPr lang="en-US" altLang="zh-CN" sz="1800" dirty="0">
                <a:solidFill>
                  <a:srgbClr val="008000"/>
                </a:solidFill>
                <a:cs typeface="Courier New" panose="02070409020205090404" pitchFamily="49" charset="0"/>
              </a:rPr>
              <a:t>// </a:t>
            </a:r>
            <a:r>
              <a:rPr lang="zh-CN" altLang="en-US" sz="1800" dirty="0">
                <a:solidFill>
                  <a:srgbClr val="008000"/>
                </a:solidFill>
                <a:cs typeface="Courier New" panose="02070409020205090404" pitchFamily="49" charset="0"/>
              </a:rPr>
              <a:t>只在函数内存在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sym typeface="+mn-ea"/>
              </a:rPr>
              <a:t>cout &lt;&lt; "</a:t>
            </a:r>
            <a:r>
              <a:rPr lang="en-US" altLang="zh-CN" sz="1800" dirty="0">
                <a:solidFill>
                  <a:schemeClr val="tx1"/>
                </a:solidFill>
                <a:cs typeface="Courier New" panose="02070409020205090404" pitchFamily="49" charset="0"/>
                <a:sym typeface="+mn-ea"/>
              </a:rPr>
              <a:t>Function</a:t>
            </a:r>
            <a:r>
              <a:rPr lang="zh-CN" altLang="en-US" sz="1800" dirty="0">
                <a:solidFill>
                  <a:schemeClr val="tx1"/>
                </a:solidFill>
                <a:cs typeface="Courier New" panose="02070409020205090404" pitchFamily="49" charset="0"/>
                <a:sym typeface="+mn-ea"/>
              </a:rPr>
              <a:t> is </a:t>
            </a:r>
            <a:r>
              <a:rPr lang="en-US" altLang="zh-CN" sz="1800" dirty="0">
                <a:solidFill>
                  <a:schemeClr val="tx1"/>
                </a:solidFill>
                <a:cs typeface="Courier New" panose="02070409020205090404" pitchFamily="49" charset="0"/>
                <a:sym typeface="+mn-ea"/>
              </a:rPr>
              <a:t>over</a:t>
            </a:r>
            <a:r>
              <a:rPr lang="zh-CN" altLang="en-US" sz="1800" dirty="0">
                <a:solidFill>
                  <a:schemeClr val="tx1"/>
                </a:solidFill>
                <a:cs typeface="Courier New" panose="02070409020205090404" pitchFamily="49" charset="0"/>
                <a:sym typeface="+mn-ea"/>
              </a:rPr>
              <a:t>\n";</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main()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for(</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 1; i &lt; 3; i++) {</a:t>
            </a:r>
            <a:endParaRPr lang="en-US" altLang="zh-CN" sz="1800" dirty="0">
              <a:solidFill>
                <a:schemeClr val="tx1"/>
              </a:solidFill>
              <a:cs typeface="Courier New" panose="02070409020205090404" pitchFamily="49" charset="0"/>
            </a:endParaRPr>
          </a:p>
          <a:p>
            <a:pPr marL="0" indent="0">
              <a:lnSpc>
                <a:spcPct val="70000"/>
              </a:lnSpc>
              <a:spcAft>
                <a:spcPts val="0"/>
              </a:spcAft>
              <a:buNone/>
            </a:pPr>
            <a:r>
              <a:rPr lang="zh-CN" altLang="en-US" sz="1800" dirty="0">
                <a:solidFill>
                  <a:schemeClr val="tx1"/>
                </a:solidFill>
                <a:cs typeface="Courier New" panose="02070409020205090404" pitchFamily="49" charset="0"/>
              </a:rPr>
              <a:t>	    Example e(0); </a:t>
            </a:r>
            <a:r>
              <a:rPr lang="en-US" altLang="zh-CN" sz="1800" dirty="0">
                <a:solidFill>
                  <a:srgbClr val="008000"/>
                </a:solidFill>
                <a:cs typeface="Courier New" panose="02070409020205090404" pitchFamily="49" charset="0"/>
                <a:sym typeface="+mn-ea"/>
              </a:rPr>
              <a:t>// </a:t>
            </a:r>
            <a:r>
              <a:rPr lang="zh-CN" altLang="en-US" sz="1800" dirty="0">
                <a:solidFill>
                  <a:srgbClr val="008000"/>
                </a:solidFill>
                <a:cs typeface="Courier New" panose="02070409020205090404" pitchFamily="49" charset="0"/>
                <a:sym typeface="+mn-ea"/>
              </a:rPr>
              <a:t>只在当前循环内存在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create_example(i);</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return</a:t>
            </a:r>
            <a:r>
              <a:rPr lang="zh-CN" altLang="en-US" sz="1800" dirty="0">
                <a:solidFill>
                  <a:schemeClr val="tx1"/>
                </a:solidFill>
                <a:cs typeface="Courier New" panose="02070409020205090404" pitchFamily="49" charset="0"/>
              </a:rPr>
              <a:t> 0;</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p:txBody>
      </p:sp>
      <p:sp>
        <p:nvSpPr>
          <p:cNvPr id="7" name="文本框 6"/>
          <p:cNvSpPr txBox="1"/>
          <p:nvPr/>
        </p:nvSpPr>
        <p:spPr>
          <a:xfrm>
            <a:off x="6516216" y="3338206"/>
            <a:ext cx="1696683" cy="2862322"/>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p>
          <a:p>
            <a:pPr algn="l"/>
            <a:r>
              <a:rPr lang="zh-CN" altLang="en-US" sz="1800" b="1" dirty="0">
                <a:solidFill>
                  <a:srgbClr val="003366"/>
                </a:solidFill>
              </a:rPr>
              <a:t>Function is over</a:t>
            </a:r>
          </a:p>
          <a:p>
            <a:pPr algn="l"/>
            <a:r>
              <a:rPr lang="zh-CN" altLang="en-US" sz="1800" b="1" dirty="0">
                <a:solidFill>
                  <a:srgbClr val="003366"/>
                </a:solidFill>
              </a:rPr>
              <a:t>1 is destroyed</a:t>
            </a:r>
          </a:p>
          <a:p>
            <a:pPr algn="l"/>
            <a:r>
              <a:rPr lang="zh-CN" altLang="en-US" sz="1800" b="1" dirty="0">
                <a:solidFill>
                  <a:srgbClr val="003366"/>
                </a:solidFill>
              </a:rPr>
              <a:t>0 is destroyed</a:t>
            </a:r>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p>
          <a:p>
            <a:pPr algn="l"/>
            <a:r>
              <a:rPr lang="zh-CN" altLang="en-US" sz="1800" b="1" dirty="0">
                <a:solidFill>
                  <a:srgbClr val="003366"/>
                </a:solidFill>
              </a:rPr>
              <a:t>Function is over</a:t>
            </a: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a:p>
        </p:txBody>
      </p:sp>
      <p:sp>
        <p:nvSpPr>
          <p:cNvPr id="5" name="文本框 4"/>
          <p:cNvSpPr txBox="1"/>
          <p:nvPr/>
        </p:nvSpPr>
        <p:spPr>
          <a:xfrm>
            <a:off x="467544" y="4010455"/>
            <a:ext cx="3223959" cy="2308324"/>
          </a:xfrm>
          <a:prstGeom prst="rect">
            <a:avLst/>
          </a:prstGeom>
          <a:noFill/>
          <a:ln>
            <a:solidFill>
              <a:srgbClr val="002060"/>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2060"/>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34</a:t>
            </a:fld>
            <a:endParaRPr lang="en-US" altLang="zh-CN"/>
          </a:p>
        </p:txBody>
      </p:sp>
      <p:sp>
        <p:nvSpPr>
          <p:cNvPr id="7" name="文本框 6"/>
          <p:cNvSpPr txBox="1"/>
          <p:nvPr>
            <p:custDataLst>
              <p:tags r:id="rId2"/>
            </p:custDataLst>
          </p:nvPr>
        </p:nvSpPr>
        <p:spPr>
          <a:xfrm>
            <a:off x="107504" y="865336"/>
            <a:ext cx="7315200" cy="5804024"/>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下列程序的运行结果是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600" dirty="0">
              <a:solidFill>
                <a:srgbClr val="C00000"/>
              </a:solidFill>
              <a:latin typeface="Consolas" panose="020B0609020204030204" pitchFamily="49" charset="0"/>
              <a:sym typeface="+mn-ea"/>
            </a:endParaRPr>
          </a:p>
          <a:p>
            <a:r>
              <a:rPr lang="en-US" altLang="zh-CN" sz="1600" dirty="0">
                <a:solidFill>
                  <a:srgbClr val="C0000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std;</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A {</a:t>
            </a:r>
          </a:p>
          <a:p>
            <a:r>
              <a:rPr lang="en-US" altLang="zh-CN" sz="1600" dirty="0">
                <a:solidFill>
                  <a:srgbClr val="C00000"/>
                </a:solidFill>
                <a:latin typeface="Consolas" panose="020B0609020204030204" pitchFamily="49" charset="0"/>
              </a:rPr>
              <a:t>	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A(</a:t>
            </a:r>
            <a:r>
              <a:rPr lang="en-US" altLang="zh-CN" sz="1600" dirty="0">
                <a:solidFill>
                  <a:srgbClr val="C00000"/>
                </a:solidFill>
                <a:latin typeface="Consolas" panose="020B0609020204030204" pitchFamily="49" charset="0"/>
              </a:rPr>
              <a:t>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str):s(str) {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constructing"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~A() {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destructing"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B {</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constructing"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destructing"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A </a:t>
            </a:r>
            <a:r>
              <a:rPr lang="en-US" altLang="zh-CN" sz="1600" dirty="0" err="1">
                <a:latin typeface="Consolas" panose="020B0609020204030204" pitchFamily="49" charset="0"/>
              </a:rPr>
              <a:t>global_obj</a:t>
            </a:r>
            <a:r>
              <a:rPr lang="en-US" altLang="zh-CN" sz="1600" dirty="0">
                <a:latin typeface="Consolas" panose="020B0609020204030204" pitchFamily="49" charset="0"/>
              </a:rPr>
              <a:t>("global");</a:t>
            </a:r>
          </a:p>
          <a:p>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main()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"Entering main..."</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B </a:t>
            </a:r>
            <a:r>
              <a:rPr lang="en-US" altLang="zh-CN" sz="1600" dirty="0" err="1">
                <a:latin typeface="Consolas" panose="020B0609020204030204" pitchFamily="49" charset="0"/>
              </a:rPr>
              <a:t>local_obj</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"Exiting main..."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return</a:t>
            </a:r>
            <a:r>
              <a:rPr lang="en-US" altLang="zh-CN" sz="1600" dirty="0">
                <a:latin typeface="Consolas" panose="020B0609020204030204" pitchFamily="49" charset="0"/>
              </a:rPr>
              <a:t> 0;</a:t>
            </a:r>
          </a:p>
          <a:p>
            <a:r>
              <a:rPr lang="en-US" altLang="zh-CN" sz="1600"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3"/>
            </p:custDataLst>
          </p:nvPr>
        </p:nvSpPr>
        <p:spPr>
          <a:xfrm>
            <a:off x="6804248" y="766559"/>
            <a:ext cx="3096344" cy="1510313"/>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B destructing</a:t>
            </a:r>
          </a:p>
          <a:p>
            <a:r>
              <a:rPr lang="en-US" altLang="zh-CN" sz="1600" b="1" dirty="0"/>
              <a:t>global A destructing</a:t>
            </a:r>
          </a:p>
        </p:txBody>
      </p:sp>
      <p:sp>
        <p:nvSpPr>
          <p:cNvPr id="9" name="文本框 8"/>
          <p:cNvSpPr txBox="1"/>
          <p:nvPr>
            <p:custDataLst>
              <p:tags r:id="rId4"/>
            </p:custDataLst>
          </p:nvPr>
        </p:nvSpPr>
        <p:spPr>
          <a:xfrm>
            <a:off x="6804248" y="3140968"/>
            <a:ext cx="3007246" cy="642938"/>
          </a:xfrm>
          <a:prstGeom prst="rect">
            <a:avLst/>
          </a:prstGeom>
          <a:noFill/>
        </p:spPr>
        <p:txBody>
          <a:bodyPr vert="horz" wrap="none" rtlCol="0" anchor="ctr" anchorCtr="0">
            <a:noAutofit/>
          </a:bodyPr>
          <a:lstStyle/>
          <a:p>
            <a:r>
              <a:rPr lang="en-US" altLang="zh-CN" sz="1600" b="1" dirty="0">
                <a:sym typeface="+mn-ea"/>
              </a:rPr>
              <a:t>Entering main...</a:t>
            </a:r>
            <a:endParaRPr lang="en-US" altLang="zh-CN" sz="1600" b="1" dirty="0"/>
          </a:p>
          <a:p>
            <a:r>
              <a:rPr lang="en-US" altLang="zh-CN" sz="1600" b="1" dirty="0"/>
              <a:t>global A constructing</a:t>
            </a:r>
          </a:p>
          <a:p>
            <a:r>
              <a:rPr lang="en-US" altLang="zh-CN" sz="1600" b="1" dirty="0"/>
              <a:t>B constructing</a:t>
            </a:r>
          </a:p>
          <a:p>
            <a:r>
              <a:rPr lang="en-US" altLang="zh-CN" sz="1600" b="1" dirty="0"/>
              <a:t>Exiting main...</a:t>
            </a:r>
          </a:p>
          <a:p>
            <a:r>
              <a:rPr lang="en-US" altLang="zh-CN" sz="1600" b="1" dirty="0">
                <a:sym typeface="+mn-ea"/>
              </a:rPr>
              <a:t>global A destructing</a:t>
            </a:r>
            <a:endParaRPr lang="en-US" altLang="zh-CN" sz="1600" b="1" dirty="0"/>
          </a:p>
          <a:p>
            <a:r>
              <a:rPr lang="en-US" altLang="zh-CN" sz="1600" b="1" dirty="0"/>
              <a:t>B destructing</a:t>
            </a:r>
          </a:p>
        </p:txBody>
      </p:sp>
      <p:sp>
        <p:nvSpPr>
          <p:cNvPr id="10" name="文本框 9"/>
          <p:cNvSpPr txBox="1"/>
          <p:nvPr>
            <p:custDataLst>
              <p:tags r:id="rId5"/>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global A destructing</a:t>
            </a:r>
          </a:p>
          <a:p>
            <a:r>
              <a:rPr lang="en-US" altLang="zh-CN" sz="1600" b="1" dirty="0"/>
              <a:t>B destructing</a:t>
            </a:r>
          </a:p>
        </p:txBody>
      </p:sp>
      <p:sp>
        <p:nvSpPr>
          <p:cNvPr id="12" name="椭圆 11"/>
          <p:cNvSpPr>
            <a:spLocks noChangeAspect="1"/>
          </p:cNvSpPr>
          <p:nvPr>
            <p:custDataLst>
              <p:tags r:id="rId6"/>
            </p:custDataLst>
          </p:nvPr>
        </p:nvSpPr>
        <p:spPr>
          <a:xfrm>
            <a:off x="6089873" y="126032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6089873" y="32052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6089873" y="507746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36</a:t>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38</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39</a:t>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for(int i = 0; i &lt; 3; i++) {</a:t>
            </a:r>
          </a:p>
          <a:p>
            <a:pPr algn="l"/>
            <a:r>
              <a:rPr lang="zh-CN" altLang="en-US" sz="2000" b="1" dirty="0">
                <a:latin typeface="Consolas" panose="020B0609020204030204" pitchFamily="49" charset="0"/>
              </a:rPr>
              <a:t>        cout &lt;&lt; "old a[" &lt;&lt; i &lt;&lt; "]=" &lt;&lt; get(i) &lt;&lt; endl;</a:t>
            </a:r>
          </a:p>
          <a:p>
            <a:pPr algn="l"/>
            <a:r>
              <a:rPr lang="zh-CN" altLang="en-US" sz="2000" b="1" dirty="0">
                <a:latin typeface="Consolas" panose="020B0609020204030204" pitchFamily="49" charset="0"/>
              </a:rPr>
              <a:t>        get(i) += 1;</a:t>
            </a:r>
          </a:p>
          <a:p>
            <a:pPr algn="l"/>
            <a:r>
              <a:rPr lang="zh-CN" altLang="en-US" sz="2000" b="1" dirty="0">
                <a:latin typeface="Consolas" panose="020B0609020204030204" pitchFamily="49" charset="0"/>
              </a:rPr>
              <a:t>        cout &lt;&lt; "new a[" &lt;&lt; i &lt;&lt; "]=" &lt;&lt; get(i) &lt;&lt; endl;</a:t>
            </a:r>
          </a:p>
          <a:p>
            <a:pPr algn="l"/>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p>
          <a:p>
            <a:pPr algn="l"/>
            <a:r>
              <a:rPr lang="zh-CN" altLang="en-US" sz="2000" b="1" dirty="0">
                <a:solidFill>
                  <a:srgbClr val="008000"/>
                </a:solidFill>
              </a:rPr>
              <a:t>new a[0]=2</a:t>
            </a:r>
          </a:p>
          <a:p>
            <a:pPr algn="l"/>
            <a:r>
              <a:rPr lang="zh-CN" altLang="en-US" sz="2000" b="1" dirty="0">
                <a:solidFill>
                  <a:srgbClr val="008000"/>
                </a:solidFill>
              </a:rPr>
              <a:t>old a[1]=3</a:t>
            </a:r>
          </a:p>
          <a:p>
            <a:pPr algn="l"/>
            <a:r>
              <a:rPr lang="zh-CN" altLang="en-US" sz="2000" b="1" dirty="0">
                <a:solidFill>
                  <a:srgbClr val="008000"/>
                </a:solidFill>
              </a:rPr>
              <a:t>new a[1]=4</a:t>
            </a:r>
          </a:p>
          <a:p>
            <a:pPr algn="l"/>
            <a:r>
              <a:rPr lang="zh-CN" altLang="en-US" sz="2000" b="1" dirty="0">
                <a:solidFill>
                  <a:srgbClr val="008000"/>
                </a:solidFill>
              </a:rPr>
              <a:t>old a[2]=5</a:t>
            </a:r>
          </a:p>
          <a:p>
            <a:pPr algn="l"/>
            <a:r>
              <a:rPr lang="zh-CN" altLang="en-US" sz="2000" b="1" dirty="0">
                <a:solidFill>
                  <a:srgbClr val="008000"/>
                </a:solidFill>
              </a:rPr>
              <a:t>new a[2]=6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p>
          <a:p>
            <a:pPr lvl="1"/>
            <a:endParaRPr lang="en-US" altLang="zh-CN" sz="2800" dirty="0"/>
          </a:p>
          <a:p>
            <a:pPr lvl="1"/>
            <a:r>
              <a:rPr lang="zh-CN" altLang="en-US" sz="2800" dirty="0"/>
              <a:t>引用必须在创建时被初始化为一个对象。指针可以在初始化时置空，之后再指向对象。</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4104456"/>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pPr lvl="4"/>
            <a:endParaRPr kumimoji="1" lang="en-US" altLang="zh-CN" dirty="0"/>
          </a:p>
          <a:p>
            <a:r>
              <a:rPr kumimoji="1" lang="zh-CN" altLang="en-US" dirty="0"/>
              <a:t>引用的优势：更灵活地支持运算符重载</a:t>
            </a:r>
            <a:endParaRPr kumimoji="1" lang="en-US" altLang="zh-CN" dirty="0"/>
          </a:p>
          <a:p>
            <a:pPr lvl="1"/>
            <a:r>
              <a:rPr kumimoji="1" lang="zh-CN" altLang="en-US" dirty="0"/>
              <a:t>运算符重载是为了写法上的方便，如重载‘</a:t>
            </a:r>
            <a:r>
              <a:rPr kumimoji="1" lang="en-US" altLang="zh-CN" dirty="0"/>
              <a:t>+=</a:t>
            </a:r>
            <a:r>
              <a:rPr kumimoji="1" lang="zh-CN" altLang="en-US" dirty="0"/>
              <a:t>’，使得类的两个对象可以像数字一样相加：</a:t>
            </a:r>
            <a:r>
              <a:rPr kumimoji="1" lang="en-US" altLang="zh-CN" dirty="0"/>
              <a:t>a+=b</a:t>
            </a:r>
          </a:p>
          <a:p>
            <a:pPr lvl="1"/>
            <a:r>
              <a:rPr kumimoji="1" lang="zh-CN" altLang="en-US" dirty="0"/>
              <a:t>但如果没有引用，且在值传递对象不合适的情况下，需要使用指针进行重载，即使用者需要进行显式的</a:t>
            </a:r>
            <a:r>
              <a:rPr kumimoji="1" lang="zh-CN" altLang="en-CN" dirty="0"/>
              <a:t>取地址</a:t>
            </a:r>
            <a:r>
              <a:rPr kumimoji="1" lang="zh-CN" altLang="en-US" dirty="0"/>
              <a:t>操作：</a:t>
            </a:r>
            <a:r>
              <a:rPr kumimoji="1" lang="en-US" altLang="zh-CN" dirty="0"/>
              <a:t>a+=&amp;b</a:t>
            </a:r>
            <a:r>
              <a:rPr kumimoji="1" lang="zh-CN" altLang="en-US" dirty="0"/>
              <a:t>，这是不方便的</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、初始化后便不能指向其他对象，不存在空引用，相对指针</a:t>
            </a:r>
            <a:r>
              <a:rPr kumimoji="1" lang="zh-CN" altLang="en-US" dirty="0">
                <a:solidFill>
                  <a:srgbClr val="FF0000"/>
                </a:solidFill>
              </a:rPr>
              <a:t>更安全</a:t>
            </a:r>
            <a:endParaRPr kumimoji="1" lang="en-US" altLang="zh-CN"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994EDD-4428-41E0-8D50-41E210E76EED}"/>
              </a:ext>
            </a:extLst>
          </p:cNvPr>
          <p:cNvSpPr>
            <a:spLocks noGrp="1"/>
          </p:cNvSpPr>
          <p:nvPr>
            <p:ph type="sldNum" sz="quarter" idx="12"/>
          </p:nvPr>
        </p:nvSpPr>
        <p:spPr/>
        <p:txBody>
          <a:bodyPr/>
          <a:lstStyle/>
          <a:p>
            <a:pPr>
              <a:defRPr/>
            </a:pPr>
            <a:fld id="{BFD7BE51-03DD-4CCA-8227-D775462981B4}" type="slidenum">
              <a:rPr lang="en-US" altLang="zh-CN" smtClean="0"/>
              <a:t>42</a:t>
            </a:fld>
            <a:endParaRPr lang="en-US" altLang="zh-CN"/>
          </a:p>
        </p:txBody>
      </p:sp>
      <p:sp>
        <p:nvSpPr>
          <p:cNvPr id="7" name="文本框 6">
            <a:extLst>
              <a:ext uri="{FF2B5EF4-FFF2-40B4-BE49-F238E27FC236}">
                <a16:creationId xmlns:a16="http://schemas.microsoft.com/office/drawing/2014/main" id="{74359C70-63DB-4EA2-B2C1-1C25746D41E7}"/>
              </a:ext>
            </a:extLst>
          </p:cNvPr>
          <p:cNvSpPr txBox="1"/>
          <p:nvPr>
            <p:custDataLst>
              <p:tags r:id="rId2"/>
            </p:custDataLst>
          </p:nvPr>
        </p:nvSpPr>
        <p:spPr>
          <a:xfrm>
            <a:off x="5078002" y="945059"/>
            <a:ext cx="3775393" cy="5347791"/>
          </a:xfrm>
          <a:prstGeom prst="rect">
            <a:avLst/>
          </a:prstGeom>
          <a:noFill/>
        </p:spPr>
        <p:txBody>
          <a:bodyPr vert="horz" wrap="square" rtlCol="0" anchor="ctr" anchorCtr="0">
            <a:noAutofit/>
          </a:bodyPr>
          <a:lstStyle/>
          <a:p>
            <a:r>
              <a:rPr lang="zh-CN" altLang="en-US" sz="1600" b="1" dirty="0">
                <a:solidFill>
                  <a:srgbClr val="B40062"/>
                </a:solidFill>
                <a:latin typeface="Consolas" panose="020B0609020204030204" pitchFamily="49" charset="0"/>
              </a:rPr>
              <a:t>class</a:t>
            </a:r>
            <a:r>
              <a:rPr lang="zh-CN" altLang="en-US" sz="1600" b="1" dirty="0">
                <a:latin typeface="Consolas" panose="020B0609020204030204" pitchFamily="49" charset="0"/>
              </a:rPr>
              <a:t> Int {</a:t>
            </a:r>
          </a:p>
          <a:p>
            <a:r>
              <a:rPr lang="zh-CN" altLang="en-US" sz="1600" b="1" dirty="0">
                <a:solidFill>
                  <a:srgbClr val="B40062"/>
                </a:solidFill>
                <a:latin typeface="Consolas" panose="020B0609020204030204" pitchFamily="49" charset="0"/>
              </a:rPr>
              <a:t>public</a:t>
            </a:r>
            <a:r>
              <a:rPr lang="zh-CN" altLang="en-US" sz="1600" b="1" dirty="0">
                <a:latin typeface="Consolas" panose="020B0609020204030204" pitchFamily="49" charset="0"/>
              </a:rPr>
              <a:t>:</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data;</a:t>
            </a:r>
          </a:p>
          <a:p>
            <a:r>
              <a:rPr lang="zh-CN" altLang="en-US" sz="1600" b="1" dirty="0">
                <a:latin typeface="Consolas" panose="020B0609020204030204" pitchFamily="49" charset="0"/>
              </a:rPr>
              <a:t>    Int() { data = 1; }</a:t>
            </a:r>
          </a:p>
          <a:p>
            <a:r>
              <a:rPr lang="zh-CN" altLang="en-US" sz="1600" b="1" dirty="0">
                <a:latin typeface="Consolas" panose="020B0609020204030204" pitchFamily="49" charset="0"/>
              </a:rPr>
              <a:t>    Int(int i): data(i)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void</a:t>
            </a:r>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a:t>
            </a:r>
          </a:p>
          <a:p>
            <a:r>
              <a:rPr lang="zh-CN" altLang="en-US" sz="1600" b="1" dirty="0">
                <a:latin typeface="Consolas" panose="020B0609020204030204" pitchFamily="49" charset="0"/>
              </a:rPr>
              <a:t>    a.data += b.data;</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fu</a:t>
            </a:r>
            <a:r>
              <a:rPr lang="en-US" altLang="zh-CN" sz="1600" b="1" dirty="0">
                <a:latin typeface="Consolas" panose="020B0609020204030204" pitchFamily="49" charset="0"/>
              </a:rPr>
              <a:t>n</a:t>
            </a:r>
            <a:r>
              <a:rPr lang="zh-CN" altLang="en-US" sz="1600" b="1" dirty="0">
                <a:latin typeface="Consolas" panose="020B0609020204030204" pitchFamily="49" charset="0"/>
              </a:rPr>
              <a:t>c2(</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 </a:t>
            </a:r>
          </a:p>
          <a:p>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 b);</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tmp(a.data + b.data);</a:t>
            </a:r>
          </a:p>
          <a:p>
            <a:r>
              <a:rPr lang="zh-CN" altLang="en-US" sz="1600" b="1" dirty="0">
                <a:latin typeface="Consolas" panose="020B0609020204030204" pitchFamily="49" charset="0"/>
              </a:rPr>
              <a:t>    return tmp;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main() {</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a, b(3);</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en-US" altLang="zh-CN" sz="1600" b="1" dirty="0">
                <a:solidFill>
                  <a:srgbClr val="B40062"/>
                </a:solidFill>
                <a:latin typeface="Consolas" panose="020B0609020204030204" pitchFamily="49" charset="0"/>
              </a:rPr>
              <a:t>&amp;</a:t>
            </a:r>
            <a:r>
              <a:rPr lang="zh-CN" altLang="en-US" sz="1600" b="1" dirty="0">
                <a:solidFill>
                  <a:srgbClr val="B40062"/>
                </a:solidFill>
                <a:latin typeface="Consolas" panose="020B0609020204030204" pitchFamily="49" charset="0"/>
              </a:rPr>
              <a:t> </a:t>
            </a:r>
            <a:r>
              <a:rPr lang="zh-CN" altLang="en-US" sz="1600" b="1" dirty="0">
                <a:latin typeface="Consolas" panose="020B0609020204030204" pitchFamily="49" charset="0"/>
              </a:rPr>
              <a:t>f = fu</a:t>
            </a:r>
            <a:r>
              <a:rPr lang="en-US" altLang="zh-CN" sz="1600" b="1" dirty="0">
                <a:latin typeface="Consolas" panose="020B0609020204030204" pitchFamily="49" charset="0"/>
              </a:rPr>
              <a:t>n</a:t>
            </a:r>
            <a:r>
              <a:rPr lang="zh-CN" altLang="en-US" sz="1600" b="1" dirty="0">
                <a:latin typeface="Consolas" panose="020B0609020204030204" pitchFamily="49" charset="0"/>
              </a:rPr>
              <a:t>c2(a, b);</a:t>
            </a:r>
          </a:p>
          <a:p>
            <a:r>
              <a:rPr lang="zh-CN" altLang="en-US" sz="1600" b="1" dirty="0">
                <a:latin typeface="Consolas" panose="020B0609020204030204" pitchFamily="49" charset="0"/>
              </a:rPr>
              <a:t>    cout &lt;&lt; a.data &lt;&lt; </a:t>
            </a:r>
            <a:r>
              <a:rPr lang="en-US" altLang="zh-CN" sz="1600" b="1" dirty="0">
                <a:latin typeface="Consolas" panose="020B0609020204030204" pitchFamily="49" charset="0"/>
              </a:rPr>
              <a:t>"_"</a:t>
            </a:r>
            <a:r>
              <a:rPr lang="zh-CN" altLang="en-US" sz="1600" b="1" dirty="0">
                <a:latin typeface="Consolas" panose="020B0609020204030204" pitchFamily="49" charset="0"/>
              </a:rPr>
              <a:t>;</a:t>
            </a:r>
          </a:p>
          <a:p>
            <a:r>
              <a:rPr lang="zh-CN" altLang="en-US" sz="1600" b="1" dirty="0">
                <a:latin typeface="Consolas" panose="020B0609020204030204" pitchFamily="49" charset="0"/>
              </a:rPr>
              <a:t>    cout &lt;&lt; f.data &lt;&lt; endl;</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return</a:t>
            </a:r>
            <a:r>
              <a:rPr lang="zh-CN" altLang="en-US" sz="1600" b="1" dirty="0">
                <a:latin typeface="Consolas" panose="020B0609020204030204" pitchFamily="49" charset="0"/>
              </a:rPr>
              <a:t> 0;</a:t>
            </a:r>
          </a:p>
          <a:p>
            <a:r>
              <a:rPr lang="zh-CN" altLang="en-US" sz="1600" b="1" dirty="0">
                <a:latin typeface="Consolas" panose="020B0609020204030204" pitchFamily="49" charset="0"/>
              </a:rPr>
              <a:t>}</a:t>
            </a:r>
          </a:p>
        </p:txBody>
      </p:sp>
      <p:sp>
        <p:nvSpPr>
          <p:cNvPr id="8" name="文本框 7">
            <a:extLst>
              <a:ext uri="{FF2B5EF4-FFF2-40B4-BE49-F238E27FC236}">
                <a16:creationId xmlns:a16="http://schemas.microsoft.com/office/drawing/2014/main" id="{721737B3-148A-46EB-80CC-AD829179CB8C}"/>
              </a:ext>
            </a:extLst>
          </p:cNvPr>
          <p:cNvSpPr txBox="1"/>
          <p:nvPr>
            <p:custDataLst>
              <p:tags r:id="rId3"/>
            </p:custDataLst>
          </p:nvPr>
        </p:nvSpPr>
        <p:spPr>
          <a:xfrm>
            <a:off x="1253927" y="2786063"/>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F024C99-6F62-4899-82D5-AC47D544C8CA}"/>
              </a:ext>
            </a:extLst>
          </p:cNvPr>
          <p:cNvSpPr txBox="1"/>
          <p:nvPr>
            <p:custDataLst>
              <p:tags r:id="rId4"/>
            </p:custDataLst>
          </p:nvPr>
        </p:nvSpPr>
        <p:spPr>
          <a:xfrm>
            <a:off x="1253927" y="364331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4_7</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9FACC55-35D3-4514-B187-D0CFAA11BD61}"/>
              </a:ext>
            </a:extLst>
          </p:cNvPr>
          <p:cNvSpPr txBox="1"/>
          <p:nvPr>
            <p:custDataLst>
              <p:tags r:id="rId5"/>
            </p:custDataLst>
          </p:nvPr>
        </p:nvSpPr>
        <p:spPr>
          <a:xfrm>
            <a:off x="1253927" y="450056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BE772A7F-9C84-4017-92CE-FEB441A31254}"/>
              </a:ext>
            </a:extLst>
          </p:cNvPr>
          <p:cNvSpPr txBox="1"/>
          <p:nvPr>
            <p:custDataLst>
              <p:tags r:id="rId6"/>
            </p:custDataLst>
          </p:nvPr>
        </p:nvSpPr>
        <p:spPr>
          <a:xfrm>
            <a:off x="1253927" y="5357813"/>
            <a:ext cx="286323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该代码会访问非法内存</a:t>
            </a:r>
          </a:p>
        </p:txBody>
      </p:sp>
      <p:sp>
        <p:nvSpPr>
          <p:cNvPr id="12" name="椭圆 11">
            <a:extLst>
              <a:ext uri="{FF2B5EF4-FFF2-40B4-BE49-F238E27FC236}">
                <a16:creationId xmlns:a16="http://schemas.microsoft.com/office/drawing/2014/main" id="{137B4EDB-6EEC-400F-BD2D-9C0E3C2F0DA0}"/>
              </a:ext>
            </a:extLst>
          </p:cNvPr>
          <p:cNvSpPr>
            <a:spLocks noChangeAspect="1"/>
          </p:cNvSpPr>
          <p:nvPr>
            <p:custDataLst>
              <p:tags r:id="rId7"/>
            </p:custDataLst>
          </p:nvPr>
        </p:nvSpPr>
        <p:spPr>
          <a:xfrm>
            <a:off x="539552"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5BC2B58-E546-4047-A6E5-651E58A65C35}"/>
              </a:ext>
            </a:extLst>
          </p:cNvPr>
          <p:cNvSpPr>
            <a:spLocks noChangeAspect="1"/>
          </p:cNvSpPr>
          <p:nvPr>
            <p:custDataLst>
              <p:tags r:id="rId8"/>
            </p:custDataLst>
          </p:nvPr>
        </p:nvSpPr>
        <p:spPr>
          <a:xfrm>
            <a:off x="539552"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64417B8-48F7-455B-A014-7E0964116082}"/>
              </a:ext>
            </a:extLst>
          </p:cNvPr>
          <p:cNvSpPr>
            <a:spLocks noChangeAspect="1"/>
          </p:cNvSpPr>
          <p:nvPr>
            <p:custDataLst>
              <p:tags r:id="rId9"/>
            </p:custDataLst>
          </p:nvPr>
        </p:nvSpPr>
        <p:spPr>
          <a:xfrm>
            <a:off x="539552"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5F9BE25D-D78E-4286-B3FF-64C5EB789B3A}"/>
              </a:ext>
            </a:extLst>
          </p:cNvPr>
          <p:cNvSpPr>
            <a:spLocks noChangeAspect="1"/>
          </p:cNvSpPr>
          <p:nvPr>
            <p:custDataLst>
              <p:tags r:id="rId10"/>
            </p:custDataLst>
          </p:nvPr>
        </p:nvSpPr>
        <p:spPr>
          <a:xfrm>
            <a:off x="539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5DE5D14-8625-47E7-82A4-29DB3D3CF95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文本框 22">
            <a:extLst>
              <a:ext uri="{FF2B5EF4-FFF2-40B4-BE49-F238E27FC236}">
                <a16:creationId xmlns:a16="http://schemas.microsoft.com/office/drawing/2014/main" id="{52461B30-0DC0-4363-A3A6-CAE08212856A}"/>
              </a:ext>
            </a:extLst>
          </p:cNvPr>
          <p:cNvSpPr txBox="1"/>
          <p:nvPr/>
        </p:nvSpPr>
        <p:spPr>
          <a:xfrm>
            <a:off x="611560" y="1599655"/>
            <a:ext cx="3775393" cy="523220"/>
          </a:xfrm>
          <a:prstGeom prst="rect">
            <a:avLst/>
          </a:prstGeom>
          <a:noFill/>
        </p:spPr>
        <p:txBody>
          <a:bodyPr wrap="none" rtlCol="0">
            <a:spAutoFit/>
          </a:bodyPr>
          <a:lstStyle/>
          <a:p>
            <a:r>
              <a:rPr lang="zh-CN" altLang="en-US" sz="2800" b="1" dirty="0"/>
              <a:t>右侧代码的输出结果是</a:t>
            </a:r>
          </a:p>
        </p:txBody>
      </p:sp>
      <p:sp>
        <p:nvSpPr>
          <p:cNvPr id="24" name="矩形 23">
            <a:extLst>
              <a:ext uri="{FF2B5EF4-FFF2-40B4-BE49-F238E27FC236}">
                <a16:creationId xmlns:a16="http://schemas.microsoft.com/office/drawing/2014/main" id="{D59A8F16-90EC-40FB-8DF2-3ADDA0A689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a:extLst>
              <a:ext uri="{FF2B5EF4-FFF2-40B4-BE49-F238E27FC236}">
                <a16:creationId xmlns:a16="http://schemas.microsoft.com/office/drawing/2014/main" id="{B9F83127-54F7-41FB-ACC6-792F0C071163}"/>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文本框 29">
            <a:extLst>
              <a:ext uri="{FF2B5EF4-FFF2-40B4-BE49-F238E27FC236}">
                <a16:creationId xmlns:a16="http://schemas.microsoft.com/office/drawing/2014/main" id="{01F838EA-817B-437F-A10C-1003AF655AF5}"/>
              </a:ext>
            </a:extLst>
          </p:cNvPr>
          <p:cNvSpPr txBox="1"/>
          <p:nvPr>
            <p:custDataLst>
              <p:tags r:id="rId14"/>
            </p:custDataLst>
          </p:nvPr>
        </p:nvSpPr>
        <p:spPr>
          <a:xfrm>
            <a:off x="9525000" y="635000"/>
            <a:ext cx="3840480" cy="2862322"/>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func2</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函数返回了一个局部变量</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的引用，这会导致</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引用非法</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如果开启</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-Wall</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编译选项，编译器</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会输出</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warning: reference to local </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variable ‘</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tmp</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returned</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Wreturn</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-local-</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addr</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grpSp>
        <p:nvGrpSpPr>
          <p:cNvPr id="28" name="组合 27">
            <a:extLst>
              <a:ext uri="{FF2B5EF4-FFF2-40B4-BE49-F238E27FC236}">
                <a16:creationId xmlns:a16="http://schemas.microsoft.com/office/drawing/2014/main" id="{BEE45117-06E8-4641-B989-BEFCB48F0E02}"/>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3E00C814-470F-4470-9D22-EDB4B3B230DB}"/>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a:extLst>
                <a:ext uri="{FF2B5EF4-FFF2-40B4-BE49-F238E27FC236}">
                  <a16:creationId xmlns:a16="http://schemas.microsoft.com/office/drawing/2014/main" id="{9E9FA694-473C-47B9-A29F-4BFFE3931125}"/>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a:extLst>
                <a:ext uri="{FF2B5EF4-FFF2-40B4-BE49-F238E27FC236}">
                  <a16:creationId xmlns:a16="http://schemas.microsoft.com/office/drawing/2014/main" id="{5D7EC3FE-1A61-4FA1-8B94-CA671EA3640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a:extLst>
              <a:ext uri="{FF2B5EF4-FFF2-40B4-BE49-F238E27FC236}">
                <a16:creationId xmlns:a16="http://schemas.microsoft.com/office/drawing/2014/main" id="{85F51F77-EA3A-406E-9DC9-C6E66AFF8E0A}"/>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5A9920AB-ABDA-4DA2-B69E-2122ED3D9601}"/>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B5B21F3A-6EC4-40C9-B7B2-DF5BC522F09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a:extLst>
              <a:ext uri="{FF2B5EF4-FFF2-40B4-BE49-F238E27FC236}">
                <a16:creationId xmlns:a16="http://schemas.microsoft.com/office/drawing/2014/main" id="{03975E65-1936-474F-9E85-A531A2561E54}"/>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D01E0E37-2191-414A-A900-2988F0491965}"/>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760D75D7-626F-4179-B347-211E06BDBB84}"/>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584D516D-E829-4E0E-92EC-030FBAF5D819}"/>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a:extLst>
                <a:ext uri="{FF2B5EF4-FFF2-40B4-BE49-F238E27FC236}">
                  <a16:creationId xmlns:a16="http://schemas.microsoft.com/office/drawing/2014/main" id="{ECA831A5-E320-44B1-838A-C67E800709F5}"/>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a:extLst>
              <a:ext uri="{FF2B5EF4-FFF2-40B4-BE49-F238E27FC236}">
                <a16:creationId xmlns:a16="http://schemas.microsoft.com/office/drawing/2014/main" id="{C001F682-A848-4A08-8C2F-7F6A8A7A319E}"/>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384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t>思考：如何像基本类型一样的操作</a:t>
            </a:r>
            <a:r>
              <a:rPr kumimoji="1" lang="en-US" altLang="zh-CN" sz="4000" dirty="0"/>
              <a:t>?</a:t>
            </a:r>
            <a:endParaRPr kumimoji="1" lang="zh-CN" altLang="en-US" sz="4000" dirty="0"/>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p>
          <a:p>
            <a:r>
              <a:rPr lang="en-US" altLang="zh-CN" sz="2400"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43</a:t>
            </a:fld>
            <a:endParaRPr lang="en-US" altLang="zh-CN"/>
          </a:p>
        </p:txBody>
      </p:sp>
    </p:spTree>
    <p:extLst>
      <p:ext uri="{BB962C8B-B14F-4D97-AF65-F5344CB8AC3E}">
        <p14:creationId xmlns:p14="http://schemas.microsoft.com/office/powerpoint/2010/main" val="274681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a:t>
            </a:r>
            <a:r>
              <a:rPr kumimoji="1" lang="zh-CN" altLang="en-US" b="1" dirty="0">
                <a:solidFill>
                  <a:srgbClr val="FF0000"/>
                </a:solidFill>
              </a:rPr>
              <a:t>编程的一致性</a:t>
            </a:r>
            <a:r>
              <a:rPr kumimoji="1" lang="zh-CN" altLang="en-US" dirty="0"/>
              <a:t>。需要过多地区分自定义类和基础类别，调用起来也不方便。</a:t>
            </a:r>
            <a:endParaRPr kumimoji="1" lang="en-US" altLang="zh-CN" dirty="0"/>
          </a:p>
          <a:p>
            <a:pPr lvl="1"/>
            <a:r>
              <a:rPr kumimoji="1" lang="zh-CN" altLang="en-US" dirty="0"/>
              <a:t>因此，我们引入</a:t>
            </a:r>
            <a:r>
              <a:rPr kumimoji="1" lang="zh-CN" altLang="en-US" b="1" dirty="0">
                <a:solidFill>
                  <a:srgbClr val="FF0000"/>
                </a:solidFill>
              </a:rPr>
              <a:t>运算符重载</a:t>
            </a:r>
            <a:endParaRPr kumimoji="1" lang="zh-CN" altLang="en-US" b="1"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p>
          <a:p>
            <a:r>
              <a:rPr lang="en-US" altLang="zh-CN" sz="2400" dirty="0">
                <a:latin typeface="Consolas" panose="020B0609020204030204" pitchFamily="49" charset="0"/>
              </a:rPr>
              <a:t>	int data;</a:t>
            </a:r>
          </a:p>
          <a:p>
            <a:r>
              <a:rPr lang="en-US" altLang="zh-CN" sz="2400" dirty="0">
                <a:latin typeface="Consolas" panose="020B0609020204030204" pitchFamily="49" charset="0"/>
              </a:rPr>
              <a:t>public:</a:t>
            </a:r>
          </a:p>
          <a:p>
            <a:r>
              <a:rPr lang="en-US" altLang="zh-CN" sz="2400" dirty="0">
                <a:latin typeface="Consolas" panose="020B0609020204030204" pitchFamily="49" charset="0"/>
              </a:rPr>
              <a:t>	A operator+(A b) {…};</a:t>
            </a: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p>
          <a:p>
            <a:pPr algn="l"/>
            <a:r>
              <a:rPr lang="zh-CN" altLang="en-US" sz="1800" dirty="0">
                <a:latin typeface="Consolas" panose="020B0609020204030204" pitchFamily="49" charset="0"/>
              </a:rPr>
              <a:t>public:</a:t>
            </a:r>
          </a:p>
          <a:p>
            <a:pPr algn="l"/>
            <a:r>
              <a:rPr lang="zh-CN" altLang="en-US" sz="1800" dirty="0">
                <a:latin typeface="Consolas" panose="020B0609020204030204" pitchFamily="49" charset="0"/>
              </a:rPr>
              <a:t>    int data;</a:t>
            </a:r>
          </a:p>
          <a:p>
            <a:pPr algn="l"/>
            <a:r>
              <a:rPr lang="zh-CN" altLang="en-US" sz="1800" dirty="0">
                <a:latin typeface="Consolas" panose="020B0609020204030204" pitchFamily="49" charset="0"/>
              </a:rPr>
              <a:t>    A(int i) { data = i; }</a:t>
            </a: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p>
          <a:p>
            <a:pPr algn="l"/>
            <a:r>
              <a:rPr lang="zh-CN" altLang="en-US" sz="1800" b="1" dirty="0">
                <a:solidFill>
                  <a:srgbClr val="B40062"/>
                </a:solidFill>
                <a:latin typeface="Consolas" panose="020B0609020204030204" pitchFamily="49" charset="0"/>
              </a:rPr>
              <a:t>    //     return new_a;</a:t>
            </a: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p>
          <a:p>
            <a:pPr algn="l"/>
            <a:r>
              <a:rPr lang="zh-CN" altLang="en-US" sz="1800" b="1" dirty="0">
                <a:solidFill>
                  <a:srgbClr val="0066CC"/>
                </a:solidFill>
                <a:latin typeface="Consolas" panose="020B0609020204030204" pitchFamily="49" charset="0"/>
              </a:rPr>
              <a:t>A operator+(A&amp; a1, A&amp; a2) {</a:t>
            </a:r>
          </a:p>
          <a:p>
            <a:pPr algn="l"/>
            <a:r>
              <a:rPr lang="zh-CN" altLang="en-US" sz="1800" b="1" dirty="0">
                <a:solidFill>
                  <a:srgbClr val="0066CC"/>
                </a:solidFill>
                <a:latin typeface="Consolas" panose="020B0609020204030204" pitchFamily="49" charset="0"/>
              </a:rPr>
              <a:t>    A new_a(a1.data + a2.data);</a:t>
            </a:r>
          </a:p>
          <a:p>
            <a:pPr algn="l"/>
            <a:r>
              <a:rPr lang="zh-CN" altLang="en-US" sz="1800" b="1" dirty="0">
                <a:solidFill>
                  <a:srgbClr val="0066CC"/>
                </a:solidFill>
                <a:latin typeface="Consolas" panose="020B0609020204030204" pitchFamily="49" charset="0"/>
              </a:rPr>
              <a:t>    return new_a;</a:t>
            </a: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p>
          <a:p>
            <a:pPr algn="l"/>
            <a:r>
              <a:rPr lang="zh-CN" altLang="en-US" sz="1800" dirty="0">
                <a:latin typeface="Consolas" panose="020B0609020204030204" pitchFamily="49" charset="0"/>
              </a:rPr>
              <a:t>    A a1(2), a2(3);</a:t>
            </a: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p>
          <a:p>
            <a:pPr algn="l"/>
            <a:r>
              <a:rPr lang="zh-CN" altLang="en-US" sz="1800" dirty="0">
                <a:latin typeface="Consolas" panose="020B0609020204030204" pitchFamily="49" charset="0"/>
              </a:rPr>
              <a:t>}</a:t>
            </a: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p>
          <a:p>
            <a:pPr lvl="1"/>
            <a:r>
              <a:rPr kumimoji="1" lang="en-US" altLang="zh-CN" dirty="0" err="1"/>
              <a:t>ClassName</a:t>
            </a:r>
            <a:r>
              <a:rPr kumimoji="1" lang="en-US" altLang="zh-CN" dirty="0"/>
              <a:t> operator++();</a:t>
            </a:r>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r>
              <a:rPr kumimoji="1" lang="zh-CN" altLang="en-US" b="1" dirty="0">
                <a:solidFill>
                  <a:srgbClr val="008000"/>
                </a:solidFill>
              </a:rPr>
              <a:t> </a:t>
            </a:r>
            <a:r>
              <a:rPr kumimoji="1" lang="en-US" altLang="zh-CN" b="1" dirty="0">
                <a:solidFill>
                  <a:srgbClr val="008000"/>
                </a:solidFill>
              </a:rPr>
              <a:t>int)</a:t>
            </a: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
        <p:nvSpPr>
          <p:cNvPr id="5" name="矩形 4">
            <a:extLst>
              <a:ext uri="{FF2B5EF4-FFF2-40B4-BE49-F238E27FC236}">
                <a16:creationId xmlns:a16="http://schemas.microsoft.com/office/drawing/2014/main" id="{C45BA1AD-73A7-8046-A647-C9A56A40E75E}"/>
              </a:ext>
            </a:extLst>
          </p:cNvPr>
          <p:cNvSpPr/>
          <p:nvPr/>
        </p:nvSpPr>
        <p:spPr>
          <a:xfrm>
            <a:off x="1236233" y="6024731"/>
            <a:ext cx="5545108"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en-US" altLang="zh-CN"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ADE8-455D-AB49-B68A-15B90AD56416}"/>
              </a:ext>
            </a:extLst>
          </p:cNvPr>
          <p:cNvSpPr>
            <a:spLocks noGrp="1"/>
          </p:cNvSpPr>
          <p:nvPr>
            <p:ph type="title"/>
          </p:nvPr>
        </p:nvSpPr>
        <p:spPr/>
        <p:txBody>
          <a:bodyPr/>
          <a:lstStyle/>
          <a:p>
            <a:r>
              <a:rPr kumimoji="1" lang="en-US" altLang="zh-CN" dirty="0"/>
              <a:t>++</a:t>
            </a:r>
            <a:r>
              <a:rPr kumimoji="1" lang="zh-CN" altLang="en-US" dirty="0"/>
              <a:t>前缀、后缀语义</a:t>
            </a:r>
          </a:p>
        </p:txBody>
      </p:sp>
      <p:sp>
        <p:nvSpPr>
          <p:cNvPr id="3" name="内容占位符 2">
            <a:extLst>
              <a:ext uri="{FF2B5EF4-FFF2-40B4-BE49-F238E27FC236}">
                <a16:creationId xmlns:a16="http://schemas.microsoft.com/office/drawing/2014/main" id="{12ADD460-7203-084D-9138-0495E71010AC}"/>
              </a:ext>
            </a:extLst>
          </p:cNvPr>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p>
          <a:p>
            <a:endParaRPr kumimoji="1" lang="zh-CN" altLang="en-US" dirty="0"/>
          </a:p>
        </p:txBody>
      </p:sp>
      <p:sp>
        <p:nvSpPr>
          <p:cNvPr id="4" name="灯片编号占位符 3">
            <a:extLst>
              <a:ext uri="{FF2B5EF4-FFF2-40B4-BE49-F238E27FC236}">
                <a16:creationId xmlns:a16="http://schemas.microsoft.com/office/drawing/2014/main" id="{7BE0C6CF-4B06-F24C-86D6-17EBA5B7F7C7}"/>
              </a:ext>
            </a:extLst>
          </p:cNvPr>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spTree>
    <p:extLst>
      <p:ext uri="{BB962C8B-B14F-4D97-AF65-F5344CB8AC3E}">
        <p14:creationId xmlns:p14="http://schemas.microsoft.com/office/powerpoint/2010/main" val="1068660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a:p>
        </p:txBody>
      </p:sp>
      <p:sp>
        <p:nvSpPr>
          <p:cNvPr id="7" name="文本框 6"/>
          <p:cNvSpPr txBox="1"/>
          <p:nvPr>
            <p:custDataLst>
              <p:tags r:id="rId2"/>
            </p:custDataLst>
          </p:nvPr>
        </p:nvSpPr>
        <p:spPr>
          <a:xfrm>
            <a:off x="713184" y="245769"/>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类比前缀运算符</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重载，填入下列代码</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处能实现后缀运算符</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重载的是：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B40062"/>
              </a:solidFill>
              <a:latin typeface="Consolas" panose="020B0609020204030204" pitchFamily="49" charset="0"/>
              <a:sym typeface="+mn-ea"/>
            </a:endParaRPr>
          </a:p>
          <a:p>
            <a:r>
              <a:rPr lang="en-US" altLang="zh-CN" sz="2000" dirty="0">
                <a:solidFill>
                  <a:srgbClr val="B40062"/>
                </a:solidFill>
                <a:latin typeface="Consolas" panose="020B0609020204030204" pitchFamily="49" charset="0"/>
                <a:sym typeface="+mn-ea"/>
              </a:rPr>
              <a:t>class</a:t>
            </a:r>
            <a:r>
              <a:rPr lang="en-US" altLang="zh-CN" sz="2000" dirty="0">
                <a:solidFill>
                  <a:srgbClr val="000000"/>
                </a:solidFill>
                <a:latin typeface="Consolas" panose="020B0609020204030204" pitchFamily="49" charset="0"/>
                <a:sym typeface="+mn-ea"/>
              </a:rPr>
              <a:t> Test {</a:t>
            </a:r>
            <a:endParaRPr lang="en-US" altLang="zh-CN" sz="2000" dirty="0">
              <a:solidFill>
                <a:srgbClr val="000000"/>
              </a:solidFill>
              <a:latin typeface="Consolas" panose="020B0609020204030204" pitchFamily="49" charset="0"/>
            </a:endParaRPr>
          </a:p>
          <a:p>
            <a:r>
              <a:rPr lang="en-US" altLang="zh-CN" sz="2000" dirty="0">
                <a:solidFill>
                  <a:srgbClr val="B40062"/>
                </a:solidFill>
                <a:latin typeface="Consolas" panose="020B0609020204030204" pitchFamily="49" charset="0"/>
                <a:sym typeface="+mn-ea"/>
              </a:rPr>
              <a:t>public</a:t>
            </a:r>
            <a:r>
              <a:rPr lang="en-US" altLang="zh-CN" sz="2000" dirty="0">
                <a:solidFill>
                  <a:srgbClr val="000000"/>
                </a:solidFill>
                <a:latin typeface="Consolas" panose="020B0609020204030204" pitchFamily="49" charset="0"/>
                <a:sym typeface="+mn-ea"/>
              </a:rPr>
              <a:t>:</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int data = 1;</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Test(int d) {data = d;}</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dirty="0">
                <a:solidFill>
                  <a:srgbClr val="B40062"/>
                </a:solidFill>
                <a:latin typeface="Consolas" panose="020B0609020204030204" pitchFamily="49" charset="0"/>
                <a:sym typeface="+mn-ea"/>
              </a:rPr>
              <a:t>Test</a:t>
            </a:r>
            <a:r>
              <a:rPr lang="en-US" altLang="zh-CN" sz="2000" dirty="0">
                <a:solidFill>
                  <a:srgbClr val="000000"/>
                </a:solidFill>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operator</a:t>
            </a:r>
            <a:r>
              <a:rPr lang="en-US" altLang="zh-CN" sz="2000" b="1" dirty="0">
                <a:solidFill>
                  <a:srgbClr val="000000"/>
                </a:solidFill>
                <a:latin typeface="Consolas" panose="020B0609020204030204" pitchFamily="49" charset="0"/>
                <a:sym typeface="+mn-ea"/>
              </a:rPr>
              <a:t>++ </a:t>
            </a:r>
            <a:r>
              <a:rPr lang="en-US" altLang="zh-CN" sz="2000" dirty="0">
                <a:solidFill>
                  <a:srgbClr val="000000"/>
                </a:solidFill>
                <a:latin typeface="Consolas" panose="020B0609020204030204" pitchFamily="49" charset="0"/>
                <a:sym typeface="+mn-ea"/>
              </a:rPr>
              <a:t>(int)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b="1" dirty="0">
                <a:solidFill>
                  <a:srgbClr val="00B050"/>
                </a:solidFill>
                <a:latin typeface="Consolas" panose="020B0609020204030204" pitchFamily="49" charset="0"/>
                <a:sym typeface="+mn-ea"/>
              </a:rPr>
              <a:t>//</a:t>
            </a:r>
            <a:r>
              <a:rPr lang="zh-CN" altLang="en-US" sz="2000" b="1" dirty="0">
                <a:solidFill>
                  <a:srgbClr val="00B050"/>
                </a:solidFill>
                <a:latin typeface="Consolas" panose="020B0609020204030204" pitchFamily="49" charset="0"/>
                <a:sym typeface="+mn-ea"/>
              </a:rPr>
              <a:t>（</a:t>
            </a:r>
            <a:r>
              <a:rPr lang="en-US" altLang="zh-CN" sz="2000" b="1" dirty="0">
                <a:solidFill>
                  <a:srgbClr val="00B050"/>
                </a:solidFill>
                <a:latin typeface="Consolas" panose="020B0609020204030204" pitchFamily="49" charset="0"/>
                <a:sym typeface="+mn-ea"/>
              </a:rPr>
              <a:t>1</a:t>
            </a:r>
            <a:r>
              <a:rPr lang="zh-CN" altLang="en-US" sz="2000" b="1" dirty="0">
                <a:solidFill>
                  <a:srgbClr val="00B050"/>
                </a:solidFill>
                <a:latin typeface="Consolas" panose="020B0609020204030204" pitchFamily="49" charset="0"/>
                <a:sym typeface="+mn-ea"/>
              </a:rPr>
              <a:t>）</a:t>
            </a:r>
            <a:endParaRPr lang="en-US" altLang="zh-CN" sz="2000" dirty="0">
              <a:solidFill>
                <a:srgbClr val="00B050"/>
              </a:solidFill>
              <a:latin typeface="Consolas" panose="020B0609020204030204" pitchFamily="49" charset="0"/>
              <a:sym typeface="+mn-ea"/>
            </a:endParaRPr>
          </a:p>
          <a:p>
            <a:r>
              <a:rPr lang="en-US" altLang="zh-CN" sz="2000" dirty="0">
                <a:solidFill>
                  <a:srgbClr val="000000"/>
                </a:solidFill>
                <a:latin typeface="Consolas" panose="020B0609020204030204" pitchFamily="49" charset="0"/>
                <a:sym typeface="+mn-ea"/>
              </a:rPr>
              <a: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a:t>
            </a:r>
            <a:endParaRPr lang="en-US" altLang="zh-CN" sz="2000" dirty="0">
              <a:solidFill>
                <a:srgbClr val="C00000"/>
              </a:solidFill>
              <a:latin typeface="Consolas" panose="020B0609020204030204" pitchFamily="49" charset="0"/>
            </a:endParaRPr>
          </a:p>
          <a:p>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5574407" y="242088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Test(data);</a:t>
            </a:r>
          </a:p>
        </p:txBody>
      </p:sp>
      <p:sp>
        <p:nvSpPr>
          <p:cNvPr id="9" name="文本框 8"/>
          <p:cNvSpPr txBox="1"/>
          <p:nvPr>
            <p:custDataLst>
              <p:tags r:id="rId4"/>
            </p:custDataLst>
          </p:nvPr>
        </p:nvSpPr>
        <p:spPr>
          <a:xfrm>
            <a:off x="5574407" y="350100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return Test(++data);</a:t>
            </a:r>
          </a:p>
        </p:txBody>
      </p:sp>
      <p:sp>
        <p:nvSpPr>
          <p:cNvPr id="10" name="文本框 9"/>
          <p:cNvSpPr txBox="1"/>
          <p:nvPr>
            <p:custDataLst>
              <p:tags r:id="rId5"/>
            </p:custDataLst>
          </p:nvPr>
        </p:nvSpPr>
        <p:spPr>
          <a:xfrm>
            <a:off x="5574407" y="4797152"/>
            <a:ext cx="3174057"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Test test(data);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a:t>
            </a:r>
          </a:p>
        </p:txBody>
      </p:sp>
      <p:sp>
        <p:nvSpPr>
          <p:cNvPr id="12" name="椭圆 11"/>
          <p:cNvSpPr>
            <a:spLocks noChangeAspect="1"/>
          </p:cNvSpPr>
          <p:nvPr>
            <p:custDataLst>
              <p:tags r:id="rId6"/>
            </p:custDataLst>
          </p:nvPr>
        </p:nvSpPr>
        <p:spPr>
          <a:xfrm>
            <a:off x="4860032" y="24851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4860032" y="35653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4860032" y="486144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test(data);</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53</a:t>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3"/>
              </a:rPr>
              <a:t>http://blog.csdn.net/megustas_jjc/article/details/53583672</a:t>
            </a:r>
            <a:r>
              <a:rPr lang="zh-CN"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a:p>
        </p:txBody>
      </p:sp>
      <p:sp>
        <p:nvSpPr>
          <p:cNvPr id="5" name="文本框 4"/>
          <p:cNvSpPr txBox="1"/>
          <p:nvPr/>
        </p:nvSpPr>
        <p:spPr>
          <a:xfrm>
            <a:off x="210607" y="2122978"/>
            <a:ext cx="3672408" cy="3970318"/>
          </a:xfrm>
          <a:prstGeom prst="rect">
            <a:avLst/>
          </a:prstGeom>
          <a:noFill/>
          <a:ln>
            <a:solidFill>
              <a:schemeClr val="tx1"/>
            </a:solidFill>
          </a:ln>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p>
          <a:p>
            <a:pPr algn="l"/>
            <a:r>
              <a:rPr lang="zh-CN" altLang="en-US" dirty="0">
                <a:latin typeface="Consolas" panose="020B0609020204030204" pitchFamily="49" charset="0"/>
              </a:rPr>
              <a:t>public:</a:t>
            </a:r>
          </a:p>
          <a:p>
            <a:pPr algn="l"/>
            <a:r>
              <a:rPr lang="zh-CN" altLang="en-US" dirty="0">
                <a:latin typeface="Consolas" panose="020B0609020204030204" pitchFamily="49" charset="0"/>
              </a:rPr>
              <a:t>    int data;</a:t>
            </a:r>
          </a:p>
          <a:p>
            <a:pPr algn="l"/>
            <a:r>
              <a:rPr lang="zh-CN" altLang="en-US" dirty="0">
                <a:latin typeface="Consolas" panose="020B0609020204030204" pitchFamily="49" charset="0"/>
              </a:rPr>
              <a:t>    A() { data = 0; }</a:t>
            </a:r>
          </a:p>
          <a:p>
            <a:pPr algn="l"/>
            <a:r>
              <a:rPr lang="zh-CN" altLang="en-US" dirty="0">
                <a:latin typeface="Consolas" panose="020B0609020204030204" pitchFamily="49" charset="0"/>
              </a:rPr>
              <a:t>    A(int i) { data = i; }</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a;</a:t>
            </a:r>
          </a:p>
          <a:p>
            <a:pPr algn="l"/>
            <a:r>
              <a:rPr lang="zh-CN" altLang="en-US" dirty="0">
                <a:latin typeface="Consolas" panose="020B0609020204030204" pitchFamily="49" charset="0"/>
              </a:rPr>
              <a:t>}</a:t>
            </a:r>
          </a:p>
        </p:txBody>
      </p:sp>
      <p:sp>
        <p:nvSpPr>
          <p:cNvPr id="6" name="文本框 5"/>
          <p:cNvSpPr txBox="1"/>
          <p:nvPr/>
        </p:nvSpPr>
        <p:spPr>
          <a:xfrm>
            <a:off x="4055722" y="2122978"/>
            <a:ext cx="5076284" cy="3970318"/>
          </a:xfrm>
          <a:prstGeom prst="rect">
            <a:avLst/>
          </a:prstGeom>
          <a:noFill/>
          <a:ln>
            <a:solidFill>
              <a:schemeClr val="tx1"/>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p>
          <a:p>
            <a:pPr algn="l"/>
            <a:r>
              <a:rPr lang="zh-CN" altLang="en-US" dirty="0">
                <a:latin typeface="Consolas" panose="020B0609020204030204" pitchFamily="49" charset="0"/>
              </a:rPr>
              <a:t>    A new_a(a.data);</a:t>
            </a: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new_a;</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p>
          <a:p>
            <a:pPr algn="l"/>
            <a:r>
              <a:rPr lang="zh-CN" altLang="en-US" dirty="0">
                <a:latin typeface="Consolas" panose="020B0609020204030204" pitchFamily="49" charset="0"/>
              </a:rPr>
              <a:t>    A a(1);</a:t>
            </a: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a:solidFill>
                  <a:srgbClr val="0066CC"/>
                </a:solidFill>
              </a:rPr>
              <a:t>函数运算符 </a:t>
            </a:r>
            <a:r>
              <a:rPr kumimoji="1" lang="en-US" altLang="zh-CN">
                <a:solidFill>
                  <a:srgbClr val="0066CC"/>
                </a:solidFill>
              </a:rPr>
              <a:t>(</a:t>
            </a:r>
            <a:r>
              <a:rPr kumimoji="1" lang="zh-CN" altLang="en-US">
                <a:solidFill>
                  <a:srgbClr val="0066CC"/>
                </a:solidFill>
              </a:rPr>
              <a:t> </a:t>
            </a:r>
            <a:r>
              <a:rPr kumimoji="1" lang="en-US" altLang="zh-CN">
                <a:solidFill>
                  <a:srgbClr val="0066CC"/>
                </a:solidFill>
              </a:rPr>
              <a:t>)</a:t>
            </a:r>
            <a:r>
              <a:rPr kumimoji="1" lang="zh-CN" altLang="en-US">
                <a:solidFill>
                  <a:srgbClr val="0066CC"/>
                </a:solidFill>
              </a:rPr>
              <a:t> 重载示例</a:t>
            </a: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sum;</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数组下标运算符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p:txBody>
          <a:bodyPr/>
          <a:lstStyle/>
          <a:p>
            <a:r>
              <a:rPr kumimoji="1" lang="zh-CN" altLang="en-US" dirty="0"/>
              <a:t>函数声明形式</a:t>
            </a:r>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a:p>
        </p:txBody>
      </p:sp>
      <p:sp>
        <p:nvSpPr>
          <p:cNvPr id="5" name="文本框 4">
            <a:extLst>
              <a:ext uri="{FF2B5EF4-FFF2-40B4-BE49-F238E27FC236}">
                <a16:creationId xmlns:a16="http://schemas.microsoft.com/office/drawing/2014/main" id="{96D35EE1-FBC8-B64A-AFEE-0F9A9E672347}"/>
              </a:ext>
            </a:extLst>
          </p:cNvPr>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zh-CN" altLang="en-US"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p>
          <a:p>
            <a:pPr lvl="1"/>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a:t>
            </a: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p>
          <a:p>
            <a:pPr>
              <a:lnSpc>
                <a:spcPct val="120000"/>
              </a:lnSpc>
            </a:pPr>
            <a:r>
              <a:rPr lang="en-US" altLang="zh-CN" dirty="0">
                <a:solidFill>
                  <a:srgbClr val="000000"/>
                </a:solidFill>
                <a:latin typeface="Consolas" panose="020B0609020204030204" pitchFamily="49" charset="0"/>
                <a:ea typeface="STHeitiSC-Light" charset="-122"/>
              </a:rPr>
              <a:t>{</a:t>
            </a: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p>
          <a:p>
            <a:pPr>
              <a:lnSpc>
                <a:spcPct val="120000"/>
              </a:lnSpc>
            </a:pPr>
            <a:r>
              <a:rPr lang="is-IS" altLang="zh-CN" dirty="0">
                <a:solidFill>
                  <a:srgbClr val="000000"/>
                </a:solidFill>
                <a:latin typeface="Consolas" panose="020B0609020204030204" pitchFamily="49" charset="0"/>
                <a:ea typeface="STHeitiSC-Light" charset="-122"/>
              </a:rPr>
              <a:t>  	</a:t>
            </a: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p>
          <a:p>
            <a:pPr>
              <a:lnSpc>
                <a:spcPct val="120000"/>
              </a:lnSpc>
            </a:pPr>
            <a:r>
              <a:rPr lang="is-IS" altLang="zh-CN" dirty="0">
                <a:solidFill>
                  <a:srgbClr val="000000"/>
                </a:solidFill>
                <a:latin typeface="Consolas" panose="020B0609020204030204" pitchFamily="49" charset="0"/>
                <a:ea typeface="STHeitiSC-Light" charset="-122"/>
              </a:rPr>
              <a:t>}</a:t>
            </a: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a:t>
            </a: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7B6C-2401-4DD8-A5D9-D7A4087D83D4}"/>
              </a:ext>
            </a:extLst>
          </p:cNvPr>
          <p:cNvSpPr>
            <a:spLocks noGrp="1"/>
          </p:cNvSpPr>
          <p:nvPr>
            <p:ph type="title"/>
          </p:nvPr>
        </p:nvSpPr>
        <p:spPr/>
        <p:txBody>
          <a:bodyPr/>
          <a:lstStyle/>
          <a:p>
            <a:r>
              <a:rPr lang="zh-CN" altLang="en-US" dirty="0"/>
              <a:t>只能成员函数重载的运算符</a:t>
            </a:r>
          </a:p>
        </p:txBody>
      </p:sp>
      <p:sp>
        <p:nvSpPr>
          <p:cNvPr id="3" name="内容占位符 2">
            <a:extLst>
              <a:ext uri="{FF2B5EF4-FFF2-40B4-BE49-F238E27FC236}">
                <a16:creationId xmlns:a16="http://schemas.microsoft.com/office/drawing/2014/main" id="{6D03C271-0880-426C-9722-931FD5963B5A}"/>
              </a:ext>
            </a:extLst>
          </p:cNvPr>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a:extLst>
              <a:ext uri="{FF2B5EF4-FFF2-40B4-BE49-F238E27FC236}">
                <a16:creationId xmlns:a16="http://schemas.microsoft.com/office/drawing/2014/main" id="{C959E104-C9C0-414C-830A-3EBFAC18222D}"/>
              </a:ext>
            </a:extLst>
          </p:cNvPr>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Tree>
    <p:extLst>
      <p:ext uri="{BB962C8B-B14F-4D97-AF65-F5344CB8AC3E}">
        <p14:creationId xmlns:p14="http://schemas.microsoft.com/office/powerpoint/2010/main" val="849114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3706-0D89-445A-8C18-2CE1478A10F3}"/>
              </a:ext>
            </a:extLst>
          </p:cNvPr>
          <p:cNvSpPr>
            <a:spLocks noGrp="1"/>
          </p:cNvSpPr>
          <p:nvPr>
            <p:ph type="title"/>
          </p:nvPr>
        </p:nvSpPr>
        <p:spPr/>
        <p:txBody>
          <a:bodyPr/>
          <a:lstStyle/>
          <a:p>
            <a:pPr algn="r"/>
            <a:r>
              <a:rPr lang="zh-CN" altLang="en-US" dirty="0"/>
              <a:t>假设能全局重载的例子</a:t>
            </a:r>
          </a:p>
        </p:txBody>
      </p:sp>
      <p:sp>
        <p:nvSpPr>
          <p:cNvPr id="4" name="灯片编号占位符 3">
            <a:extLst>
              <a:ext uri="{FF2B5EF4-FFF2-40B4-BE49-F238E27FC236}">
                <a16:creationId xmlns:a16="http://schemas.microsoft.com/office/drawing/2014/main" id="{8DE5E3CD-F4DF-4535-8723-2227F64D98C0}"/>
              </a:ext>
            </a:extLst>
          </p:cNvPr>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
        <p:nvSpPr>
          <p:cNvPr id="5" name="文本框 4">
            <a:extLst>
              <a:ext uri="{FF2B5EF4-FFF2-40B4-BE49-F238E27FC236}">
                <a16:creationId xmlns:a16="http://schemas.microsoft.com/office/drawing/2014/main" id="{4B85F016-AAC6-4668-BB83-8377419A4DC8}"/>
              </a:ext>
            </a:extLst>
          </p:cNvPr>
          <p:cNvSpPr txBox="1"/>
          <p:nvPr/>
        </p:nvSpPr>
        <p:spPr>
          <a:xfrm>
            <a:off x="1164920" y="1350798"/>
            <a:ext cx="5783344" cy="1938992"/>
          </a:xfrm>
          <a:prstGeom prst="rect">
            <a:avLst/>
          </a:prstGeom>
          <a:noFill/>
          <a:ln>
            <a:solidFill>
              <a:srgbClr val="7030A0"/>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p>
          <a:p>
            <a:pPr lvl="1"/>
            <a:r>
              <a:rPr lang="zh-CN" altLang="en-US" sz="2000" b="1" dirty="0">
                <a:latin typeface="Consolas" panose="020B0609020204030204" pitchFamily="49" charset="0"/>
              </a:rPr>
              <a:t>};</a:t>
            </a:r>
          </a:p>
        </p:txBody>
      </p:sp>
      <p:sp>
        <p:nvSpPr>
          <p:cNvPr id="6" name="文本框 5">
            <a:extLst>
              <a:ext uri="{FF2B5EF4-FFF2-40B4-BE49-F238E27FC236}">
                <a16:creationId xmlns:a16="http://schemas.microsoft.com/office/drawing/2014/main" id="{53596CCA-7910-4D54-B44C-B448C3902842}"/>
              </a:ext>
            </a:extLst>
          </p:cNvPr>
          <p:cNvSpPr txBox="1"/>
          <p:nvPr/>
        </p:nvSpPr>
        <p:spPr>
          <a:xfrm>
            <a:off x="1226838" y="3565310"/>
            <a:ext cx="2736304" cy="1938992"/>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p>
          <a:p>
            <a:pPr lvl="1"/>
            <a:r>
              <a:rPr lang="en-US" altLang="zh-CN" sz="2000" b="1" dirty="0">
                <a:solidFill>
                  <a:srgbClr val="FF0000"/>
                </a:solidFill>
                <a:latin typeface="Consolas" panose="020B0609020204030204" pitchFamily="49" charset="0"/>
              </a:rPr>
              <a:t>a = b; //?</a:t>
            </a: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id="{882F979D-CE6B-4D2F-A38A-D7D539A2DA5C}"/>
              </a:ext>
            </a:extLst>
          </p:cNvPr>
          <p:cNvSpPr txBox="1"/>
          <p:nvPr/>
        </p:nvSpPr>
        <p:spPr>
          <a:xfrm>
            <a:off x="4283968" y="3486487"/>
            <a:ext cx="4649204" cy="2246769"/>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p>
          <a:p>
            <a:pPr algn="l"/>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a:extLst>
              <a:ext uri="{FF2B5EF4-FFF2-40B4-BE49-F238E27FC236}">
                <a16:creationId xmlns:a16="http://schemas.microsoft.com/office/drawing/2014/main" id="{C064A988-A9D3-4304-837E-DF9A2C0012F7}"/>
              </a:ext>
            </a:extLst>
          </p:cNvPr>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p>
        </p:txBody>
      </p:sp>
    </p:spTree>
    <p:extLst>
      <p:ext uri="{BB962C8B-B14F-4D97-AF65-F5344CB8AC3E}">
        <p14:creationId xmlns:p14="http://schemas.microsoft.com/office/powerpoint/2010/main" val="407505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关于运算符重载，下列说法不正确的是</a:t>
            </a:r>
          </a:p>
        </p:txBody>
      </p:sp>
      <p:sp>
        <p:nvSpPr>
          <p:cNvPr id="8" name="文本框 7"/>
          <p:cNvSpPr txBox="1"/>
          <p:nvPr>
            <p:custDataLst>
              <p:tags r:id="rId3"/>
            </p:custDataLst>
          </p:nvPr>
        </p:nvSpPr>
        <p:spPr>
          <a:xfrm>
            <a:off x="1037307" y="2570038"/>
            <a:ext cx="9511952"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 </a:t>
            </a: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为自定义类的一个变量，可以通过 </a:t>
            </a: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sum.operator()(5,6); </a:t>
            </a:r>
          </a:p>
          <a:p>
            <a:pPr lvl="0" eaLnBrk="1" fontAlgn="auto" hangingPunct="1">
              <a:lnSpc>
                <a:spcPct val="150000"/>
              </a:lnSpc>
              <a:spcBef>
                <a:spcPts val="0"/>
              </a:spcBef>
              <a:spcAft>
                <a:spcPts val="0"/>
              </a:spcAft>
              <a:defRPr/>
            </a:pP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去调用</a:t>
            </a:r>
            <a:r>
              <a:rPr lang="en-US" altLang="zh-CN"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运算符重载函数。</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9" name="文本框 8"/>
          <p:cNvSpPr txBox="1"/>
          <p:nvPr>
            <p:custDataLst>
              <p:tags r:id="rId4"/>
            </p:custDataLst>
          </p:nvPr>
        </p:nvSpPr>
        <p:spPr>
          <a:xfrm>
            <a:off x="1037902" y="3650158"/>
            <a:ext cx="7350521"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通过重载</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int operator[](const char* name);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使得我</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们可以使用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Beijing[“mon”]= -3</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进行赋值。</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0" name="文本框 9"/>
          <p:cNvSpPr txBox="1"/>
          <p:nvPr>
            <p:custDataLst>
              <p:tags r:id="rId5"/>
            </p:custDataLst>
          </p:nvPr>
        </p:nvSpPr>
        <p:spPr>
          <a:xfrm>
            <a:off x="1037307" y="4586262"/>
            <a:ext cx="7192293"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err="1">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ClassName</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&amp; operator++();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为前缀自增运算符的重载声明。</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1" name="文本框 10"/>
          <p:cNvSpPr txBox="1"/>
          <p:nvPr>
            <p:custDataLst>
              <p:tags r:id="rId6"/>
            </p:custDataLst>
          </p:nvPr>
        </p:nvSpPr>
        <p:spPr>
          <a:xfrm>
            <a:off x="1037307" y="5311374"/>
            <a:ext cx="64008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运算符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必须作为成员函数重载。</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2" name="椭圆 11"/>
          <p:cNvSpPr>
            <a:spLocks noChangeAspect="1"/>
          </p:cNvSpPr>
          <p:nvPr>
            <p:custDataLst>
              <p:tags r:id="rId7"/>
            </p:custDataLst>
          </p:nvPr>
        </p:nvSpPr>
        <p:spPr>
          <a:xfrm>
            <a:off x="395536" y="2486719"/>
            <a:ext cx="463971" cy="463971"/>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395534" y="3603317"/>
            <a:ext cx="463972" cy="46397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9"/>
            </p:custDataLst>
          </p:nvPr>
        </p:nvSpPr>
        <p:spPr>
          <a:xfrm>
            <a:off x="395534" y="4730510"/>
            <a:ext cx="463972" cy="46397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10"/>
            </p:custDataLst>
          </p:nvPr>
        </p:nvSpPr>
        <p:spPr>
          <a:xfrm>
            <a:off x="395532" y="5497216"/>
            <a:ext cx="463973" cy="46397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文本框 28"/>
          <p:cNvSpPr txBox="1"/>
          <p:nvPr>
            <p:custDataLst>
              <p:tags r:id="rId14"/>
            </p:custDataLst>
          </p:nvPr>
        </p:nvSpPr>
        <p:spPr>
          <a:xfrm>
            <a:off x="9779000" y="1270000"/>
            <a:ext cx="2993127" cy="400110"/>
          </a:xfrm>
          <a:prstGeom prst="rect">
            <a:avLst/>
          </a:prstGeom>
          <a:noFill/>
        </p:spPr>
        <p:txBody>
          <a:bodyPr vert="horz" wrap="none" rtlCol="0" anchor="t" anchorCtr="0">
            <a:spAutoFit/>
          </a:bodyPr>
          <a:lstStyle/>
          <a:p>
            <a:pPr lvl="0"/>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的函数返回值应为</a:t>
            </a:r>
            <a:r>
              <a:rPr lang="en-US" altLang="zh-CN" sz="20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int&amp;</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p:cNvGrpSpPr/>
          <p:nvPr>
            <p:custDataLst>
              <p:tags r:id="rId15"/>
            </p:custDataLst>
          </p:nvPr>
        </p:nvGrpSpPr>
        <p:grpSpPr>
          <a:xfrm>
            <a:off x="9537700" y="0"/>
            <a:ext cx="3815080" cy="647700"/>
            <a:chOff x="9537700" y="0"/>
            <a:chExt cx="3815080" cy="647700"/>
          </a:xfrm>
        </p:grpSpPr>
        <p:sp>
          <p:nvSpPr>
            <p:cNvPr id="24"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图片 5"/>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对象输入输出 </a:t>
            </a:r>
            <a:r>
              <a:rPr kumimoji="1" lang="en-US" altLang="zh-CN"/>
              <a:t>——</a:t>
            </a:r>
            <a:r>
              <a:rPr kumimoji="1" lang="zh-CN" altLang="en-US"/>
              <a:t> 流运算符重载</a:t>
            </a:r>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p>
          <a:p>
            <a:r>
              <a:rPr kumimoji="1" lang="zh-CN" altLang="en-US" dirty="0"/>
              <a:t>如：</a:t>
            </a:r>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p>
          <a:p>
            <a:r>
              <a:rPr kumimoji="1" lang="zh-CN" altLang="en-US" dirty="0"/>
              <a:t>参数分别：流对象的引用、目标对象的引用。对于输出流，目标对象一般是常量引用。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p>
          <a:p>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pl-PL" altLang="zh-CN" sz="1600" b="1" dirty="0">
                <a:solidFill>
                  <a:srgbClr val="000000"/>
                </a:solidFill>
                <a:latin typeface="Consolas" panose="020B0609020204030204" pitchFamily="49" charset="0"/>
              </a:rPr>
              <a:t>		in &gt;&gt; dst.id;</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p>
          <a:p>
            <a:r>
              <a:rPr lang="pl-PL" altLang="zh-CN" sz="1600" b="1" dirty="0">
                <a:solidFill>
                  <a:srgbClr val="000000"/>
                </a:solidFill>
                <a:latin typeface="Consolas" panose="020B0609020204030204" pitchFamily="49" charset="0"/>
              </a:rPr>
              <a:t>}</a:t>
            </a: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p>
          <a:p>
            <a:r>
              <a:rPr lang="pl-PL" altLang="zh-CN" sz="1600" b="1" dirty="0">
                <a:solidFill>
                  <a:srgbClr val="000000"/>
                </a:solidFill>
                <a:latin typeface="Consolas" panose="020B0609020204030204" pitchFamily="49" charset="0"/>
              </a:rPr>
              <a:t>	out &lt;&lt; src.id &lt;&lt; endl;</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p>
          <a:p>
            <a:r>
              <a:rPr lang="pl-PL" altLang="zh-CN" sz="1600" b="1" dirty="0">
                <a:solidFill>
                  <a:srgbClr val="000000"/>
                </a:solidFill>
                <a:latin typeface="Consolas" panose="020B0609020204030204" pitchFamily="49" charset="0"/>
              </a:rPr>
              <a:t>} </a:t>
            </a: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66</a:t>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DCEA-2624-9245-8816-14A0F1988FB9}"/>
              </a:ext>
            </a:extLst>
          </p:cNvPr>
          <p:cNvSpPr>
            <a:spLocks noGrp="1"/>
          </p:cNvSpPr>
          <p:nvPr>
            <p:ph type="title"/>
          </p:nvPr>
        </p:nvSpPr>
        <p:spPr/>
        <p:txBody>
          <a:bodyPr/>
          <a:lstStyle/>
          <a:p>
            <a:r>
              <a:rPr kumimoji="1" lang="zh-CN" altLang="en-US"/>
              <a:t>为什么返回值要</a:t>
            </a:r>
            <a:r>
              <a:rPr kumimoji="1" lang="zh-CN" altLang="en-US" dirty="0"/>
              <a:t>引用</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391102EA-3C2D-C548-A065-2B0DDB591884}"/>
              </a:ext>
            </a:extLst>
          </p:cNvPr>
          <p:cNvSpPr>
            <a:spLocks noGrp="1"/>
          </p:cNvSpPr>
          <p:nvPr>
            <p:ph type="sldNum" sz="quarter" idx="12"/>
          </p:nvPr>
        </p:nvSpPr>
        <p:spPr/>
        <p:txBody>
          <a:bodyPr/>
          <a:lstStyle/>
          <a:p>
            <a:pPr>
              <a:defRPr/>
            </a:pPr>
            <a:fld id="{BFD7BE51-03DD-4CCA-8227-D775462981B4}" type="slidenum">
              <a:rPr lang="en-US" altLang="zh-CN" smtClean="0"/>
              <a:t>67</a:t>
            </a:fld>
            <a:endParaRPr lang="en-US" altLang="zh-CN"/>
          </a:p>
        </p:txBody>
      </p:sp>
      <p:sp>
        <p:nvSpPr>
          <p:cNvPr id="5" name="矩形 4">
            <a:extLst>
              <a:ext uri="{FF2B5EF4-FFF2-40B4-BE49-F238E27FC236}">
                <a16:creationId xmlns:a16="http://schemas.microsoft.com/office/drawing/2014/main" id="{5D30B26A-2AEA-3D41-9614-71E882B31A0A}"/>
              </a:ext>
            </a:extLst>
          </p:cNvPr>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a:extLst>
              <a:ext uri="{FF2B5EF4-FFF2-40B4-BE49-F238E27FC236}">
                <a16:creationId xmlns:a16="http://schemas.microsoft.com/office/drawing/2014/main" id="{8B13253D-C3B2-C84F-AC26-09616B8DF9E9}"/>
              </a:ext>
            </a:extLst>
          </p:cNvPr>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p>
          <a:p>
            <a:r>
              <a:rPr lang="pl-PL" altLang="zh-CN" sz="2000" b="1" dirty="0">
                <a:solidFill>
                  <a:srgbClr val="000000"/>
                </a:solidFill>
                <a:latin typeface="Consolas" panose="020B0609020204030204" pitchFamily="49" charset="0"/>
              </a:rPr>
              <a:t>} </a:t>
            </a:r>
            <a:endParaRPr lang="zh-CN" altLang="en-US" sz="2000" dirty="0"/>
          </a:p>
        </p:txBody>
      </p:sp>
    </p:spTree>
    <p:extLst>
      <p:ext uri="{BB962C8B-B14F-4D97-AF65-F5344CB8AC3E}">
        <p14:creationId xmlns:p14="http://schemas.microsoft.com/office/powerpoint/2010/main" val="2851230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69</a:t>
            </a:fld>
            <a:endParaRPr lang="en-US" altLang="zh-CN"/>
          </a:p>
        </p:txBody>
      </p:sp>
      <p:sp>
        <p:nvSpPr>
          <p:cNvPr id="5" name="文本框 4">
            <a:extLst>
              <a:ext uri="{FF2B5EF4-FFF2-40B4-BE49-F238E27FC236}">
                <a16:creationId xmlns:a16="http://schemas.microsoft.com/office/drawing/2014/main" id="{E7F285EE-996F-43E6-ADBE-FEC3775F2839}"/>
              </a:ext>
            </a:extLst>
          </p:cNvPr>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p>
          <a:p>
            <a:r>
              <a:rPr lang="en-US" altLang="zh-CN" sz="1600" b="1" dirty="0">
                <a:latin typeface="Consolas" panose="020B0609020204030204" pitchFamily="49" charset="0"/>
              </a:rPr>
              <a:t>{</a:t>
            </a: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p>
          <a:p>
            <a:r>
              <a:rPr lang="en-US" altLang="zh-CN" sz="1600" b="1" dirty="0">
                <a:latin typeface="Consolas" panose="020B0609020204030204" pitchFamily="49" charset="0"/>
              </a:rPr>
              <a:t>};</a:t>
            </a:r>
          </a:p>
          <a:p>
            <a:r>
              <a:rPr lang="en-US" altLang="zh-CN" sz="1600" b="1" dirty="0">
                <a:latin typeface="Consolas" panose="020B0609020204030204" pitchFamily="49" charset="0"/>
              </a:rPr>
              <a:t>A obj1;</a:t>
            </a: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p>
          <a:p>
            <a:r>
              <a:rPr lang="en-US" altLang="zh-CN" sz="1600" b="1" dirty="0">
                <a:latin typeface="Consolas" panose="020B0609020204030204" pitchFamily="49" charset="0"/>
              </a:rPr>
              <a:t>{</a:t>
            </a:r>
          </a:p>
          <a:p>
            <a:r>
              <a:rPr lang="en-US" altLang="zh-CN" sz="1600" b="1" dirty="0">
                <a:latin typeface="Consolas" panose="020B0609020204030204" pitchFamily="49" charset="0"/>
              </a:rPr>
              <a:t>	A obj2;</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extLst>
      <p:ext uri="{BB962C8B-B14F-4D97-AF65-F5344CB8AC3E}">
        <p14:creationId xmlns:p14="http://schemas.microsoft.com/office/powerpoint/2010/main" val="29696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p>
          <a:p>
            <a:r>
              <a:rPr kumimoji="1" lang="zh-CN" altLang="en-US" dirty="0"/>
              <a:t>类的构造函数可以重载，即可以使用不同的函数参数进行对象初始化</a:t>
            </a:r>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p>
          <a:p>
            <a:pPr lvl="2"/>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70</a:t>
            </a:fld>
            <a:endParaRPr lang="en-US" altLang="zh-CN"/>
          </a:p>
        </p:txBody>
      </p:sp>
    </p:spTree>
    <p:extLst>
      <p:ext uri="{BB962C8B-B14F-4D97-AF65-F5344CB8AC3E}">
        <p14:creationId xmlns:p14="http://schemas.microsoft.com/office/powerpoint/2010/main" val="1597346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4103-C218-4814-BC6F-20D41C1371C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55823F0C-C3CE-4844-949A-63D07E2514ED}"/>
              </a:ext>
            </a:extLst>
          </p:cNvPr>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a:extLst>
              <a:ext uri="{FF2B5EF4-FFF2-40B4-BE49-F238E27FC236}">
                <a16:creationId xmlns:a16="http://schemas.microsoft.com/office/drawing/2014/main" id="{68520AF4-1783-4AF1-BDE8-5905E9C29EC1}"/>
              </a:ext>
            </a:extLst>
          </p:cNvPr>
          <p:cNvSpPr>
            <a:spLocks noGrp="1"/>
          </p:cNvSpPr>
          <p:nvPr>
            <p:ph type="sldNum" sz="quarter" idx="12"/>
          </p:nvPr>
        </p:nvSpPr>
        <p:spPr/>
        <p:txBody>
          <a:bodyPr/>
          <a:lstStyle/>
          <a:p>
            <a:pPr>
              <a:defRPr/>
            </a:pPr>
            <a:fld id="{BFD7BE51-03DD-4CCA-8227-D775462981B4}" type="slidenum">
              <a:rPr lang="en-US" altLang="zh-CN" smtClean="0"/>
              <a:t>71</a:t>
            </a:fld>
            <a:endParaRPr lang="en-US" altLang="zh-CN"/>
          </a:p>
        </p:txBody>
      </p:sp>
      <p:sp>
        <p:nvSpPr>
          <p:cNvPr id="5" name="文本框 4">
            <a:extLst>
              <a:ext uri="{FF2B5EF4-FFF2-40B4-BE49-F238E27FC236}">
                <a16:creationId xmlns:a16="http://schemas.microsoft.com/office/drawing/2014/main" id="{E980FEF3-DB6F-4B47-8B7F-D7700F8A4279}"/>
              </a:ext>
            </a:extLst>
          </p:cNvPr>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p>
          <a:p>
            <a:r>
              <a:rPr lang="en-US" altLang="zh-CN" sz="2000" b="1" dirty="0">
                <a:latin typeface="Consolas" panose="020B0609020204030204" pitchFamily="49" charset="0"/>
              </a:rPr>
              <a:t>{</a:t>
            </a: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751556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a:p>
        </p:txBody>
      </p:sp>
    </p:spTree>
    <p:extLst>
      <p:ext uri="{BB962C8B-B14F-4D97-AF65-F5344CB8AC3E}">
        <p14:creationId xmlns:p14="http://schemas.microsoft.com/office/powerpoint/2010/main" val="3780877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73</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p>
          <a:p>
            <a:pPr>
              <a:lnSpc>
                <a:spcPct val="110000"/>
              </a:lnSpc>
            </a:pPr>
            <a:r>
              <a:rPr lang="en-US" altLang="zh-CN" sz="2000" b="1" dirty="0">
                <a:latin typeface="Consolas" panose="020B0609020204030204" pitchFamily="49" charset="0"/>
              </a:rPr>
              <a:t>			ID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a:t>
            </a:r>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9</a:t>
            </a:fld>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unc2函数返回了一个局部变量&#10;的引用，这会导致f引用非法&#10;的地址"/>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的函数返回值应为int&amp;"/>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1375</TotalTime>
  <Words>8033</Words>
  <Application>Microsoft Macintosh PowerPoint</Application>
  <PresentationFormat>全屏显示(4:3)</PresentationFormat>
  <Paragraphs>1189</Paragraphs>
  <Slides>73</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73</vt:i4>
      </vt:variant>
    </vt:vector>
  </HeadingPairs>
  <TitlesOfParts>
    <vt:vector size="88" baseType="lpstr">
      <vt:lpstr>等线</vt:lpstr>
      <vt:lpstr>华文楷体</vt:lpstr>
      <vt:lpstr>微软雅黑</vt:lpstr>
      <vt:lpstr>微软雅黑</vt:lpstr>
      <vt:lpstr>STHeitiSC-Light</vt:lpstr>
      <vt:lpstr>AndaleMono</vt:lpstr>
      <vt:lpstr>Arial</vt:lpstr>
      <vt:lpstr>Calibri</vt:lpstr>
      <vt:lpstr>Calibri Light</vt:lpstr>
      <vt:lpstr>Consolas</vt:lpstr>
      <vt:lpstr>Courier</vt:lpstr>
      <vt:lpstr>Menlo-Regular</vt:lpstr>
      <vt:lpstr>Times New Roman</vt:lpstr>
      <vt:lpstr>Wingdings</vt:lpstr>
      <vt:lpstr>Office Theme</vt:lpstr>
      <vt:lpstr>创建与销毁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PowerPoint 演示文稿</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PowerPoint 演示文稿</vt:lpstr>
      <vt:lpstr>引用</vt:lpstr>
      <vt:lpstr>引用</vt:lpstr>
      <vt:lpstr>引用</vt:lpstr>
      <vt:lpstr>比较：参数中的值、引用</vt:lpstr>
      <vt:lpstr>引用</vt:lpstr>
      <vt:lpstr>引用</vt:lpstr>
      <vt:lpstr>反思：为什么要“引用”？</vt:lpstr>
      <vt:lpstr>PowerPoint 演示文稿</vt:lpstr>
      <vt:lpstr>思考：如何像基本类型一样的操作?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PowerPoint 演示文稿</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PowerPoint 演示文稿</vt:lpstr>
      <vt:lpstr>对象输入输出 —— 流运算符重载</vt:lpstr>
      <vt:lpstr>流运算符重载函数的声明</vt:lpstr>
      <vt:lpstr>流运算符重载示例</vt:lpstr>
      <vt:lpstr>为什么返回值要引用?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Liu Zhiyuan</cp:lastModifiedBy>
  <cp:revision>2303</cp:revision>
  <cp:lastPrinted>2021-03-14T08:46:37Z</cp:lastPrinted>
  <dcterms:created xsi:type="dcterms:W3CDTF">2020-03-01T12:28:10Z</dcterms:created>
  <dcterms:modified xsi:type="dcterms:W3CDTF">2023-03-12T14:01:21Z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2052-2.0.0.3163</vt:lpwstr>
  </property>
</Properties>
</file>