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56"/>
  </p:notesMasterIdLst>
  <p:sldIdLst>
    <p:sldId id="466" r:id="rId2"/>
    <p:sldId id="560" r:id="rId3"/>
    <p:sldId id="522" r:id="rId4"/>
    <p:sldId id="627" r:id="rId5"/>
    <p:sldId id="628" r:id="rId6"/>
    <p:sldId id="649" r:id="rId7"/>
    <p:sldId id="629" r:id="rId8"/>
    <p:sldId id="631" r:id="rId9"/>
    <p:sldId id="630" r:id="rId10"/>
    <p:sldId id="632" r:id="rId11"/>
    <p:sldId id="579" r:id="rId12"/>
    <p:sldId id="657" r:id="rId13"/>
    <p:sldId id="654" r:id="rId14"/>
    <p:sldId id="656" r:id="rId15"/>
    <p:sldId id="497" r:id="rId16"/>
    <p:sldId id="521" r:id="rId17"/>
    <p:sldId id="573" r:id="rId18"/>
    <p:sldId id="572" r:id="rId19"/>
    <p:sldId id="546" r:id="rId20"/>
    <p:sldId id="498" r:id="rId21"/>
    <p:sldId id="547" r:id="rId22"/>
    <p:sldId id="580" r:id="rId23"/>
    <p:sldId id="500" r:id="rId24"/>
    <p:sldId id="575" r:id="rId25"/>
    <p:sldId id="574" r:id="rId26"/>
    <p:sldId id="501" r:id="rId27"/>
    <p:sldId id="541" r:id="rId28"/>
    <p:sldId id="544" r:id="rId29"/>
    <p:sldId id="576" r:id="rId30"/>
    <p:sldId id="550" r:id="rId31"/>
    <p:sldId id="578" r:id="rId32"/>
    <p:sldId id="577" r:id="rId33"/>
    <p:sldId id="562" r:id="rId34"/>
    <p:sldId id="536" r:id="rId35"/>
    <p:sldId id="554" r:id="rId36"/>
    <p:sldId id="537" r:id="rId37"/>
    <p:sldId id="539" r:id="rId38"/>
    <p:sldId id="540" r:id="rId39"/>
    <p:sldId id="538" r:id="rId40"/>
    <p:sldId id="515" r:id="rId41"/>
    <p:sldId id="516" r:id="rId42"/>
    <p:sldId id="555" r:id="rId43"/>
    <p:sldId id="556" r:id="rId44"/>
    <p:sldId id="517" r:id="rId45"/>
    <p:sldId id="557" r:id="rId46"/>
    <p:sldId id="518" r:id="rId47"/>
    <p:sldId id="519" r:id="rId48"/>
    <p:sldId id="659" r:id="rId49"/>
    <p:sldId id="558" r:id="rId50"/>
    <p:sldId id="660" r:id="rId51"/>
    <p:sldId id="661" r:id="rId52"/>
    <p:sldId id="662" r:id="rId53"/>
    <p:sldId id="663" r:id="rId54"/>
    <p:sldId id="475"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a:srgbClr val="003366"/>
    <a:srgbClr val="FFFF00"/>
    <a:srgbClr val="00CC00"/>
    <a:srgbClr val="008000"/>
    <a:srgbClr val="FFFF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92" autoAdjust="0"/>
    <p:restoredTop sz="91293" autoAdjust="0"/>
  </p:normalViewPr>
  <p:slideViewPr>
    <p:cSldViewPr>
      <p:cViewPr varScale="1">
        <p:scale>
          <a:sx n="116" d="100"/>
          <a:sy n="116" d="100"/>
        </p:scale>
        <p:origin x="194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1</a:t>
            </a:fld>
            <a:endParaRPr lang="en-US" altLang="zh-CN"/>
          </a:p>
        </p:txBody>
      </p:sp>
    </p:spTree>
    <p:extLst>
      <p:ext uri="{BB962C8B-B14F-4D97-AF65-F5344CB8AC3E}">
        <p14:creationId xmlns:p14="http://schemas.microsoft.com/office/powerpoint/2010/main" val="3732583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a:t>.h</a:t>
            </a:r>
            <a:r>
              <a:rPr kumimoji="1" lang="zh-CN" altLang="en-US" dirty="0"/>
              <a:t> 中定义</a:t>
            </a:r>
            <a:r>
              <a:rPr kumimoji="1" lang="en-US" altLang="zh-CN" dirty="0"/>
              <a:t>static</a:t>
            </a:r>
          </a:p>
          <a:p>
            <a:r>
              <a:rPr kumimoji="1" lang="zh-CN" altLang="en-US" dirty="0"/>
              <a:t>可以在多</a:t>
            </a:r>
            <a:r>
              <a:rPr kumimoji="1" lang="en-US" altLang="zh-CN" dirty="0" err="1"/>
              <a:t>cpp</a:t>
            </a:r>
            <a:r>
              <a:rPr kumimoji="1" lang="zh-CN" altLang="en-US" dirty="0"/>
              <a:t>中使用，因为相当于在多个</a:t>
            </a:r>
            <a:r>
              <a:rPr kumimoji="1" lang="en-US" altLang="zh-CN" dirty="0" err="1"/>
              <a:t>cpp</a:t>
            </a:r>
            <a:r>
              <a:rPr kumimoji="1" lang="zh-CN" altLang="en-US" dirty="0"/>
              <a:t>中定义了自己范围内的</a:t>
            </a:r>
            <a:r>
              <a:rPr kumimoji="1" lang="en-US" altLang="zh-CN" dirty="0"/>
              <a:t>static</a:t>
            </a:r>
            <a:r>
              <a:rPr kumimoji="1" lang="zh-CN" altLang="en-US" dirty="0"/>
              <a:t>变量或函数</a:t>
            </a:r>
            <a:endParaRPr kumimoji="1" lang="en-US" altLang="zh-CN" dirty="0"/>
          </a:p>
          <a:p>
            <a:r>
              <a:rPr kumimoji="1" lang="zh-CN" altLang="en-US" dirty="0"/>
              <a:t> </a:t>
            </a:r>
            <a:r>
              <a:rPr kumimoji="1" lang="en-US" altLang="zh-CN" dirty="0"/>
              <a:t>include</a:t>
            </a:r>
            <a:r>
              <a:rPr kumimoji="1" lang="zh-CN" altLang="en-US" dirty="0"/>
              <a:t> </a:t>
            </a:r>
            <a:r>
              <a:rPr kumimoji="1" lang="en-US" altLang="zh-CN" dirty="0"/>
              <a:t>.h</a:t>
            </a:r>
            <a:r>
              <a:rPr kumimoji="1" lang="zh-CN" altLang="en-US" dirty="0"/>
              <a:t> 是将代码</a:t>
            </a:r>
            <a:r>
              <a:rPr kumimoji="1" lang="en-US" altLang="zh-CN" dirty="0"/>
              <a:t>copy</a:t>
            </a:r>
            <a:r>
              <a:rPr kumimoji="1" lang="zh-CN" altLang="en-US" dirty="0"/>
              <a:t>到对应的</a:t>
            </a:r>
            <a:r>
              <a:rPr kumimoji="1" lang="en-US" altLang="zh-CN" dirty="0" err="1"/>
              <a:t>cpp</a:t>
            </a:r>
            <a:r>
              <a:rPr kumimoji="1" lang="zh-CN" altLang="en-US" dirty="0"/>
              <a:t>中去。</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13</a:t>
            </a:fld>
            <a:endParaRPr lang="en-US" altLang="zh-CN"/>
          </a:p>
        </p:txBody>
      </p:sp>
    </p:spTree>
    <p:extLst>
      <p:ext uri="{BB962C8B-B14F-4D97-AF65-F5344CB8AC3E}">
        <p14:creationId xmlns:p14="http://schemas.microsoft.com/office/powerpoint/2010/main" val="1530024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15</a:t>
            </a:fld>
            <a:endParaRPr lang="en-US" altLang="zh-CN"/>
          </a:p>
        </p:txBody>
      </p:sp>
    </p:spTree>
    <p:extLst>
      <p:ext uri="{BB962C8B-B14F-4D97-AF65-F5344CB8AC3E}">
        <p14:creationId xmlns:p14="http://schemas.microsoft.com/office/powerpoint/2010/main" val="2334917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16</a:t>
            </a:fld>
            <a:endParaRPr lang="en-US" altLang="zh-CN"/>
          </a:p>
        </p:txBody>
      </p:sp>
    </p:spTree>
    <p:extLst>
      <p:ext uri="{BB962C8B-B14F-4D97-AF65-F5344CB8AC3E}">
        <p14:creationId xmlns:p14="http://schemas.microsoft.com/office/powerpoint/2010/main" val="3070783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每次构造函数调用，对同一个变量</a:t>
            </a:r>
            <a:r>
              <a:rPr kumimoji="1" lang="en-US" altLang="zh-CN" dirty="0"/>
              <a:t>+1</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17</a:t>
            </a:fld>
            <a:endParaRPr lang="en-US" altLang="zh-CN"/>
          </a:p>
        </p:txBody>
      </p:sp>
    </p:spTree>
    <p:extLst>
      <p:ext uri="{BB962C8B-B14F-4D97-AF65-F5344CB8AC3E}">
        <p14:creationId xmlns:p14="http://schemas.microsoft.com/office/powerpoint/2010/main" val="3056899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18</a:t>
            </a:fld>
            <a:endParaRPr lang="en-US" altLang="zh-CN"/>
          </a:p>
        </p:txBody>
      </p:sp>
    </p:spTree>
    <p:extLst>
      <p:ext uri="{BB962C8B-B14F-4D97-AF65-F5344CB8AC3E}">
        <p14:creationId xmlns:p14="http://schemas.microsoft.com/office/powerpoint/2010/main" val="14875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19</a:t>
            </a:fld>
            <a:endParaRPr lang="en-US" altLang="zh-CN"/>
          </a:p>
        </p:txBody>
      </p:sp>
    </p:spTree>
    <p:extLst>
      <p:ext uri="{BB962C8B-B14F-4D97-AF65-F5344CB8AC3E}">
        <p14:creationId xmlns:p14="http://schemas.microsoft.com/office/powerpoint/2010/main" val="869314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21</a:t>
            </a:fld>
            <a:endParaRPr lang="en-US" altLang="zh-CN"/>
          </a:p>
        </p:txBody>
      </p:sp>
    </p:spTree>
    <p:extLst>
      <p:ext uri="{BB962C8B-B14F-4D97-AF65-F5344CB8AC3E}">
        <p14:creationId xmlns:p14="http://schemas.microsoft.com/office/powerpoint/2010/main" val="3595623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22</a:t>
            </a:fld>
            <a:endParaRPr lang="en-US" altLang="zh-CN"/>
          </a:p>
        </p:txBody>
      </p:sp>
    </p:spTree>
    <p:extLst>
      <p:ext uri="{BB962C8B-B14F-4D97-AF65-F5344CB8AC3E}">
        <p14:creationId xmlns:p14="http://schemas.microsoft.com/office/powerpoint/2010/main" val="204453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23</a:t>
            </a:fld>
            <a:endParaRPr lang="en-US" altLang="zh-CN"/>
          </a:p>
        </p:txBody>
      </p:sp>
    </p:spTree>
    <p:extLst>
      <p:ext uri="{BB962C8B-B14F-4D97-AF65-F5344CB8AC3E}">
        <p14:creationId xmlns:p14="http://schemas.microsoft.com/office/powerpoint/2010/main" val="1689701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24</a:t>
            </a:fld>
            <a:endParaRPr lang="en-US" altLang="zh-CN"/>
          </a:p>
        </p:txBody>
      </p:sp>
    </p:spTree>
    <p:extLst>
      <p:ext uri="{BB962C8B-B14F-4D97-AF65-F5344CB8AC3E}">
        <p14:creationId xmlns:p14="http://schemas.microsoft.com/office/powerpoint/2010/main" val="4126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a:t>
            </a:fld>
            <a:endParaRPr lang="en-US" altLang="zh-CN"/>
          </a:p>
        </p:txBody>
      </p:sp>
    </p:spTree>
    <p:extLst>
      <p:ext uri="{BB962C8B-B14F-4D97-AF65-F5344CB8AC3E}">
        <p14:creationId xmlns:p14="http://schemas.microsoft.com/office/powerpoint/2010/main" val="1442229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常量对象如果允许访问一般函数，一般函数中很可能对成员变量进行修改；</a:t>
            </a:r>
            <a:endParaRPr kumimoji="1" lang="en-US" altLang="zh-CN" dirty="0"/>
          </a:p>
          <a:p>
            <a:r>
              <a:rPr kumimoji="1" lang="zh-CN" altLang="en-US" dirty="0"/>
              <a:t>与常量对象的值必须维持不变 矛盾</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25</a:t>
            </a:fld>
            <a:endParaRPr lang="en-US" altLang="zh-CN"/>
          </a:p>
        </p:txBody>
      </p:sp>
    </p:spTree>
    <p:extLst>
      <p:ext uri="{BB962C8B-B14F-4D97-AF65-F5344CB8AC3E}">
        <p14:creationId xmlns:p14="http://schemas.microsoft.com/office/powerpoint/2010/main" val="7082122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常量对象如果允许访问一般函数，一般函数中很可能对成员变量进行修改；</a:t>
            </a:r>
            <a:endParaRPr kumimoji="1" lang="en-US" altLang="zh-CN" dirty="0"/>
          </a:p>
          <a:p>
            <a:r>
              <a:rPr kumimoji="1" lang="zh-CN" altLang="en-US" dirty="0"/>
              <a:t>与常量对象的值必须维持不变 矛盾</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26</a:t>
            </a:fld>
            <a:endParaRPr lang="en-US" altLang="zh-CN"/>
          </a:p>
        </p:txBody>
      </p:sp>
    </p:spTree>
    <p:extLst>
      <p:ext uri="{BB962C8B-B14F-4D97-AF65-F5344CB8AC3E}">
        <p14:creationId xmlns:p14="http://schemas.microsoft.com/office/powerpoint/2010/main" val="2353263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静态成员函数（全局地址）</a:t>
            </a:r>
            <a:endParaRPr kumimoji="1" lang="en-US" altLang="zh-CN" dirty="0"/>
          </a:p>
          <a:p>
            <a:r>
              <a:rPr kumimoji="1" lang="zh-CN" altLang="en-US" dirty="0"/>
              <a:t> 不能访问常量数据成员</a:t>
            </a:r>
            <a:r>
              <a:rPr kumimoji="1" lang="en-US" altLang="zh-CN" dirty="0"/>
              <a:t>(</a:t>
            </a:r>
            <a:r>
              <a:rPr kumimoji="1" lang="zh-CN" altLang="en-US" dirty="0"/>
              <a:t>属于类的某个对象</a:t>
            </a:r>
            <a:r>
              <a:rPr kumimoji="1" lang="en-US" altLang="zh-CN" dirty="0"/>
              <a:t>)</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29</a:t>
            </a:fld>
            <a:endParaRPr lang="en-US" altLang="zh-CN"/>
          </a:p>
        </p:txBody>
      </p:sp>
    </p:spTree>
    <p:extLst>
      <p:ext uri="{BB962C8B-B14F-4D97-AF65-F5344CB8AC3E}">
        <p14:creationId xmlns:p14="http://schemas.microsoft.com/office/powerpoint/2010/main" val="3949790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30</a:t>
            </a:fld>
            <a:endParaRPr lang="en-US" altLang="zh-CN"/>
          </a:p>
        </p:txBody>
      </p:sp>
    </p:spTree>
    <p:extLst>
      <p:ext uri="{BB962C8B-B14F-4D97-AF65-F5344CB8AC3E}">
        <p14:creationId xmlns:p14="http://schemas.microsoft.com/office/powerpoint/2010/main" val="1559911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34</a:t>
            </a:fld>
            <a:endParaRPr lang="en-US" altLang="zh-CN"/>
          </a:p>
        </p:txBody>
      </p:sp>
    </p:spTree>
    <p:extLst>
      <p:ext uri="{BB962C8B-B14F-4D97-AF65-F5344CB8AC3E}">
        <p14:creationId xmlns:p14="http://schemas.microsoft.com/office/powerpoint/2010/main" val="3210059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构造 不多不少，不增不减</a:t>
            </a:r>
            <a:endParaRPr kumimoji="1" lang="en-US" altLang="zh-CN" dirty="0"/>
          </a:p>
          <a:p>
            <a:r>
              <a:rPr lang="en-US" altLang="zh-CN" dirty="0">
                <a:latin typeface="Consolas" panose="020B0609020204030204" pitchFamily="49" charset="0"/>
              </a:rPr>
              <a:t>fun(A b)</a:t>
            </a:r>
            <a:r>
              <a:rPr lang="zh-CN" altLang="en-US" dirty="0">
                <a:latin typeface="Consolas" panose="020B0609020204030204" pitchFamily="49" charset="0"/>
              </a:rPr>
              <a:t> 参数赋值发生一次拷贝构造</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35</a:t>
            </a:fld>
            <a:endParaRPr lang="en-US" altLang="zh-CN"/>
          </a:p>
        </p:txBody>
      </p:sp>
    </p:spTree>
    <p:extLst>
      <p:ext uri="{BB962C8B-B14F-4D97-AF65-F5344CB8AC3E}">
        <p14:creationId xmlns:p14="http://schemas.microsoft.com/office/powerpoint/2010/main" val="3516474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36</a:t>
            </a:fld>
            <a:endParaRPr lang="en-US" altLang="zh-CN"/>
          </a:p>
        </p:txBody>
      </p:sp>
    </p:spTree>
    <p:extLst>
      <p:ext uri="{BB962C8B-B14F-4D97-AF65-F5344CB8AC3E}">
        <p14:creationId xmlns:p14="http://schemas.microsoft.com/office/powerpoint/2010/main" val="1190649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37</a:t>
            </a:fld>
            <a:endParaRPr lang="en-US" altLang="zh-CN"/>
          </a:p>
        </p:txBody>
      </p:sp>
    </p:spTree>
    <p:extLst>
      <p:ext uri="{BB962C8B-B14F-4D97-AF65-F5344CB8AC3E}">
        <p14:creationId xmlns:p14="http://schemas.microsoft.com/office/powerpoint/2010/main" val="2249305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38</a:t>
            </a:fld>
            <a:endParaRPr lang="en-US" altLang="zh-CN"/>
          </a:p>
        </p:txBody>
      </p:sp>
    </p:spTree>
    <p:extLst>
      <p:ext uri="{BB962C8B-B14F-4D97-AF65-F5344CB8AC3E}">
        <p14:creationId xmlns:p14="http://schemas.microsoft.com/office/powerpoint/2010/main" val="34539889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39</a:t>
            </a:fld>
            <a:endParaRPr lang="en-US" altLang="zh-CN"/>
          </a:p>
        </p:txBody>
      </p:sp>
    </p:spTree>
    <p:extLst>
      <p:ext uri="{BB962C8B-B14F-4D97-AF65-F5344CB8AC3E}">
        <p14:creationId xmlns:p14="http://schemas.microsoft.com/office/powerpoint/2010/main" val="819109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所有的主题都围绕创建和销毁：</a:t>
            </a:r>
            <a:endParaRPr kumimoji="1" lang="en-US" altLang="zh-CN" dirty="0"/>
          </a:p>
          <a:p>
            <a:r>
              <a:rPr kumimoji="1" lang="zh-CN" altLang="en-US" dirty="0"/>
              <a:t>静态成员是何时创建，何时销毁的</a:t>
            </a:r>
            <a:endParaRPr kumimoji="1" lang="en-US" altLang="zh-CN" dirty="0"/>
          </a:p>
          <a:p>
            <a:r>
              <a:rPr kumimoji="1" lang="zh-CN" altLang="en-US" dirty="0"/>
              <a:t>常量 该如何定义、何时初始化？</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3</a:t>
            </a:fld>
            <a:endParaRPr lang="en-US" altLang="zh-CN"/>
          </a:p>
        </p:txBody>
      </p:sp>
    </p:spTree>
    <p:extLst>
      <p:ext uri="{BB962C8B-B14F-4D97-AF65-F5344CB8AC3E}">
        <p14:creationId xmlns:p14="http://schemas.microsoft.com/office/powerpoint/2010/main" val="2863719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41</a:t>
            </a:fld>
            <a:endParaRPr lang="en-US" altLang="zh-CN"/>
          </a:p>
        </p:txBody>
      </p:sp>
    </p:spTree>
    <p:extLst>
      <p:ext uri="{BB962C8B-B14F-4D97-AF65-F5344CB8AC3E}">
        <p14:creationId xmlns:p14="http://schemas.microsoft.com/office/powerpoint/2010/main" val="2813223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42</a:t>
            </a:fld>
            <a:endParaRPr lang="en-US" altLang="zh-CN"/>
          </a:p>
        </p:txBody>
      </p:sp>
    </p:spTree>
    <p:extLst>
      <p:ext uri="{BB962C8B-B14F-4D97-AF65-F5344CB8AC3E}">
        <p14:creationId xmlns:p14="http://schemas.microsoft.com/office/powerpoint/2010/main" val="527490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pPr>
                <a:defRPr/>
              </a:pPr>
              <a:t>43</a:t>
            </a:fld>
            <a:endParaRPr lang="en-US" altLang="zh-CN"/>
          </a:p>
        </p:txBody>
      </p:sp>
    </p:spTree>
    <p:extLst>
      <p:ext uri="{BB962C8B-B14F-4D97-AF65-F5344CB8AC3E}">
        <p14:creationId xmlns:p14="http://schemas.microsoft.com/office/powerpoint/2010/main" val="420317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全局重载；实现参数交换顺序的重载</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846266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a:t>
            </a:fld>
            <a:endParaRPr lang="en-US" altLang="zh-CN"/>
          </a:p>
        </p:txBody>
      </p:sp>
    </p:spTree>
    <p:extLst>
      <p:ext uri="{BB962C8B-B14F-4D97-AF65-F5344CB8AC3E}">
        <p14:creationId xmlns:p14="http://schemas.microsoft.com/office/powerpoint/2010/main" val="2212937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a:t>
            </a:fld>
            <a:endParaRPr lang="en-US" altLang="zh-CN"/>
          </a:p>
        </p:txBody>
      </p:sp>
    </p:spTree>
    <p:extLst>
      <p:ext uri="{BB962C8B-B14F-4D97-AF65-F5344CB8AC3E}">
        <p14:creationId xmlns:p14="http://schemas.microsoft.com/office/powerpoint/2010/main" val="349787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这里的</a:t>
            </a:r>
            <a:r>
              <a:rPr kumimoji="1" lang="en-US" altLang="zh-CN" dirty="0"/>
              <a:t>print</a:t>
            </a:r>
            <a:r>
              <a:rPr kumimoji="1" lang="zh-CN" altLang="en-US" dirty="0"/>
              <a:t>定义了一个全局函数？</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Consolas" panose="020B0609020204030204" pitchFamily="49" charset="0"/>
              </a:rPr>
              <a:t>void print() { </a:t>
            </a:r>
            <a:r>
              <a:rPr lang="en-US" altLang="zh-CN" sz="1200" dirty="0" err="1">
                <a:latin typeface="Consolas" panose="020B0609020204030204" pitchFamily="49" charset="0"/>
              </a:rPr>
              <a:t>cout</a:t>
            </a:r>
            <a:r>
              <a:rPr lang="en-US" altLang="zh-CN" sz="1200" dirty="0">
                <a:latin typeface="Consolas" panose="020B0609020204030204" pitchFamily="49" charset="0"/>
              </a:rPr>
              <a:t> &lt;&lt; data &lt;&lt; “ inside\n”; }</a:t>
            </a:r>
            <a:r>
              <a:rPr lang="zh-CN" altLang="en-US" sz="1200" dirty="0">
                <a:latin typeface="Consolas" panose="020B0609020204030204" pitchFamily="49" charset="0"/>
              </a:rPr>
              <a:t> 这行定义了一个成员函数</a:t>
            </a:r>
            <a:endParaRPr lang="en-US" altLang="zh-CN" sz="1200" dirty="0">
              <a:latin typeface="Consolas" panose="020B0609020204030204" pitchFamily="49" charset="0"/>
            </a:endParaRPr>
          </a:p>
          <a:p>
            <a:r>
              <a:rPr lang="en-US" altLang="zh-CN" sz="1200" dirty="0">
                <a:latin typeface="Consolas" panose="020B0609020204030204" pitchFamily="49" charset="0"/>
              </a:rPr>
              <a:t>friend void print(A a) { </a:t>
            </a:r>
            <a:r>
              <a:rPr lang="en-US" altLang="zh-CN" sz="1200" dirty="0" err="1">
                <a:latin typeface="Consolas" panose="020B0609020204030204" pitchFamily="49" charset="0"/>
              </a:rPr>
              <a:t>cout</a:t>
            </a:r>
            <a:r>
              <a:rPr lang="en-US" altLang="zh-CN" sz="1200" dirty="0">
                <a:latin typeface="Consolas" panose="020B0609020204030204" pitchFamily="49" charset="0"/>
              </a:rPr>
              <a:t> &lt;&lt; </a:t>
            </a:r>
            <a:r>
              <a:rPr lang="en-US" altLang="zh-CN" sz="1200" dirty="0" err="1">
                <a:latin typeface="Consolas" panose="020B0609020204030204" pitchFamily="49" charset="0"/>
              </a:rPr>
              <a:t>a.data</a:t>
            </a:r>
            <a:r>
              <a:rPr lang="en-US" altLang="zh-CN" sz="1200" dirty="0">
                <a:latin typeface="Consolas" panose="020B0609020204030204" pitchFamily="49" charset="0"/>
              </a:rPr>
              <a:t> &lt;&lt; “ outside\n”; } </a:t>
            </a:r>
            <a:r>
              <a:rPr lang="zh-CN" altLang="en-US" sz="1200" dirty="0">
                <a:latin typeface="Consolas" panose="020B0609020204030204" pitchFamily="49" charset="0"/>
              </a:rPr>
              <a:t>这行定义了一个全局函数</a:t>
            </a:r>
            <a:endParaRPr lang="en-US" altLang="zh-CN" sz="1200" dirty="0">
              <a:latin typeface="Consolas" panose="020B0609020204030204" pitchFamily="49" charset="0"/>
            </a:endParaRP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3001100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这里可以给个例子，但因为</a:t>
            </a:r>
            <a:r>
              <a:rPr kumimoji="1" lang="en-US" altLang="zh-CN" dirty="0"/>
              <a:t>C++</a:t>
            </a:r>
            <a:r>
              <a:rPr kumimoji="1" lang="zh-CN" altLang="en-US" dirty="0"/>
              <a:t>编译时需要先声明才能引用，两个类互相引用需要复杂的前置声明，比较繁琐。这个不是特别重要的点，只需要知道成员函数可以是友元函数即可</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a:t>
            </a:fld>
            <a:endParaRPr lang="en-US" altLang="zh-CN"/>
          </a:p>
        </p:txBody>
      </p:sp>
    </p:spTree>
    <p:extLst>
      <p:ext uri="{BB962C8B-B14F-4D97-AF65-F5344CB8AC3E}">
        <p14:creationId xmlns:p14="http://schemas.microsoft.com/office/powerpoint/2010/main" val="265236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11</a:t>
            </a:fld>
            <a:endParaRPr lang="en-US" altLang="zh-CN"/>
          </a:p>
        </p:txBody>
      </p:sp>
    </p:spTree>
    <p:extLst>
      <p:ext uri="{BB962C8B-B14F-4D97-AF65-F5344CB8AC3E}">
        <p14:creationId xmlns:p14="http://schemas.microsoft.com/office/powerpoint/2010/main" val="1224888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pPr>
                <a:defRPr/>
              </a:pPr>
              <a:t>12</a:t>
            </a:fld>
            <a:endParaRPr lang="en-US" altLang="zh-CN"/>
          </a:p>
        </p:txBody>
      </p:sp>
    </p:spTree>
    <p:extLst>
      <p:ext uri="{BB962C8B-B14F-4D97-AF65-F5344CB8AC3E}">
        <p14:creationId xmlns:p14="http://schemas.microsoft.com/office/powerpoint/2010/main" val="1800193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iuzy@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oai.cs.tsinghua.edu.cn/hml/" TargetMode="External"/><Relationship Id="rId4" Type="http://schemas.openxmlformats.org/officeDocument/2006/relationships/hyperlink" Target="https://nlp.csai.tsinghua.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创建与销毁</a:t>
            </a:r>
            <a:r>
              <a:rPr lang="en-US" altLang="zh-CN" b="1" dirty="0">
                <a:solidFill>
                  <a:srgbClr val="0066CC"/>
                </a:solidFill>
                <a:latin typeface="微软雅黑" panose="020B0503020204020204" pitchFamily="34" charset="-122"/>
                <a:ea typeface="微软雅黑" panose="020B0503020204020204" pitchFamily="34" charset="-122"/>
              </a:rPr>
              <a:t>2</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6" name="副标题 2">
            <a:extLst>
              <a:ext uri="{FF2B5EF4-FFF2-40B4-BE49-F238E27FC236}">
                <a16:creationId xmlns:a16="http://schemas.microsoft.com/office/drawing/2014/main" id="{EEC588E0-39F5-F548-A405-9588C5C0E60B}"/>
              </a:ext>
            </a:extLst>
          </p:cNvPr>
          <p:cNvSpPr txBox="1">
            <a:spLocks/>
          </p:cNvSpPr>
          <p:nvPr/>
        </p:nvSpPr>
        <p:spPr bwMode="auto">
          <a:xfrm>
            <a:off x="1040396" y="4509120"/>
            <a:ext cx="7128296"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3600" b="1" dirty="0"/>
              <a:t>刘知远</a:t>
            </a:r>
            <a:r>
              <a:rPr lang="zh-CN" altLang="en-US" sz="2800" b="1" dirty="0"/>
              <a:t> </a:t>
            </a:r>
            <a:endParaRPr lang="en-US" altLang="zh-CN" sz="2800" b="1" dirty="0"/>
          </a:p>
          <a:p>
            <a:r>
              <a:rPr lang="en-US" altLang="zh-CN" sz="2800" b="1" dirty="0">
                <a:hlinkClick r:id="rId3"/>
              </a:rPr>
              <a:t>liuzy@tsinghua.edu.cn</a:t>
            </a:r>
            <a:endParaRPr lang="en-US" altLang="zh-CN" sz="2800" b="1" dirty="0"/>
          </a:p>
          <a:p>
            <a:r>
              <a:rPr lang="en-US" altLang="zh-CN" sz="2800" b="1" dirty="0">
                <a:hlinkClick r:id="rId4"/>
              </a:rPr>
              <a:t>https://nlp.csai.tsinghua.edu.cn/</a:t>
            </a:r>
            <a:endParaRPr lang="en-US" altLang="zh-CN" sz="2800" b="1" dirty="0">
              <a:hlinkClick r:id="rId5"/>
            </a:endParaRPr>
          </a:p>
          <a:p>
            <a:r>
              <a:rPr lang="zh-CN" altLang="en-US" sz="2800" b="1" dirty="0"/>
              <a:t>课程团队：刘知远 任炬 黄民烈</a:t>
            </a:r>
          </a:p>
        </p:txBody>
      </p:sp>
    </p:spTree>
    <p:extLst>
      <p:ext uri="{BB962C8B-B14F-4D97-AF65-F5344CB8AC3E}">
        <p14:creationId xmlns:p14="http://schemas.microsoft.com/office/powerpoint/2010/main" val="4868655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友元</a:t>
            </a:r>
          </a:p>
        </p:txBody>
      </p:sp>
      <p:sp>
        <p:nvSpPr>
          <p:cNvPr id="3" name="内容占位符 2"/>
          <p:cNvSpPr>
            <a:spLocks noGrp="1"/>
          </p:cNvSpPr>
          <p:nvPr>
            <p:ph idx="1"/>
          </p:nvPr>
        </p:nvSpPr>
        <p:spPr>
          <a:xfrm>
            <a:off x="611560" y="1268760"/>
            <a:ext cx="8047806" cy="4749029"/>
          </a:xfrm>
        </p:spPr>
        <p:txBody>
          <a:bodyPr/>
          <a:lstStyle/>
          <a:p>
            <a:r>
              <a:rPr kumimoji="1" lang="zh-CN" altLang="en-US" dirty="0"/>
              <a:t>注意事项</a:t>
            </a:r>
            <a:endParaRPr kumimoji="1" lang="en-US" altLang="zh-CN" dirty="0"/>
          </a:p>
          <a:p>
            <a:pPr lvl="1"/>
            <a:r>
              <a:rPr kumimoji="1" lang="zh-CN" altLang="en-US" b="1" dirty="0">
                <a:solidFill>
                  <a:srgbClr val="FF0000"/>
                </a:solidFill>
              </a:rPr>
              <a:t>非对称关系</a:t>
            </a:r>
            <a:r>
              <a:rPr kumimoji="1" lang="zh-CN" altLang="en-US" dirty="0"/>
              <a:t>：类</a:t>
            </a:r>
            <a:r>
              <a:rPr kumimoji="1" lang="en-US" altLang="zh-CN" dirty="0"/>
              <a:t>A</a:t>
            </a:r>
            <a:r>
              <a:rPr kumimoji="1" lang="zh-CN" altLang="en-US" dirty="0"/>
              <a:t>中声明</a:t>
            </a:r>
            <a:r>
              <a:rPr kumimoji="1" lang="en-US" altLang="zh-CN" dirty="0"/>
              <a:t>B</a:t>
            </a:r>
            <a:r>
              <a:rPr kumimoji="1" lang="zh-CN" altLang="en-US" dirty="0"/>
              <a:t>是</a:t>
            </a:r>
            <a:r>
              <a:rPr kumimoji="1" lang="en-US" altLang="zh-CN" dirty="0"/>
              <a:t>A</a:t>
            </a:r>
            <a:r>
              <a:rPr kumimoji="1" lang="zh-CN" altLang="en-US" dirty="0"/>
              <a:t>的友元类，则</a:t>
            </a:r>
            <a:r>
              <a:rPr kumimoji="1" lang="en-US" altLang="zh-CN" dirty="0"/>
              <a:t>B</a:t>
            </a:r>
            <a:r>
              <a:rPr kumimoji="1" lang="zh-CN" altLang="en-US" dirty="0"/>
              <a:t>可以访问</a:t>
            </a:r>
            <a:r>
              <a:rPr kumimoji="1" lang="en-US" altLang="zh-CN" dirty="0"/>
              <a:t>A</a:t>
            </a:r>
            <a:r>
              <a:rPr kumimoji="1" lang="zh-CN" altLang="en-US" dirty="0"/>
              <a:t>的私有成员，但</a:t>
            </a:r>
            <a:r>
              <a:rPr kumimoji="1" lang="en-US" altLang="zh-CN" dirty="0"/>
              <a:t>A</a:t>
            </a:r>
            <a:r>
              <a:rPr kumimoji="1" lang="zh-CN" altLang="en-US" dirty="0"/>
              <a:t>不能访问</a:t>
            </a:r>
            <a:r>
              <a:rPr kumimoji="1" lang="en-US" altLang="zh-CN" dirty="0"/>
              <a:t>B</a:t>
            </a:r>
            <a:r>
              <a:rPr kumimoji="1" lang="zh-CN" altLang="en-US" dirty="0"/>
              <a:t>的私有成员。</a:t>
            </a:r>
            <a:endParaRPr kumimoji="1" lang="en-US" altLang="zh-CN" dirty="0"/>
          </a:p>
          <a:p>
            <a:pPr lvl="1"/>
            <a:r>
              <a:rPr kumimoji="1" lang="zh-CN" altLang="en-US" b="1" dirty="0">
                <a:solidFill>
                  <a:srgbClr val="FF0000"/>
                </a:solidFill>
              </a:rPr>
              <a:t>友元不传递</a:t>
            </a:r>
            <a:endParaRPr kumimoji="1" lang="en-US" altLang="zh-CN" b="1" dirty="0">
              <a:solidFill>
                <a:srgbClr val="FF0000"/>
              </a:solidFill>
            </a:endParaRPr>
          </a:p>
          <a:p>
            <a:pPr lvl="2"/>
            <a:r>
              <a:rPr kumimoji="1" lang="zh-CN" altLang="en-US" dirty="0"/>
              <a:t>朋友的朋友不是你的朋友</a:t>
            </a:r>
            <a:endParaRPr kumimoji="1" lang="en-US" altLang="zh-CN" dirty="0"/>
          </a:p>
          <a:p>
            <a:pPr lvl="1"/>
            <a:r>
              <a:rPr kumimoji="1" lang="zh-CN" altLang="en-US" b="1" dirty="0">
                <a:solidFill>
                  <a:srgbClr val="FF0000"/>
                </a:solidFill>
              </a:rPr>
              <a:t>友元不继承</a:t>
            </a:r>
            <a:r>
              <a:rPr kumimoji="1" lang="zh-CN" altLang="en-US" dirty="0"/>
              <a:t>（继承为后续内容）</a:t>
            </a:r>
            <a:endParaRPr kumimoji="1" lang="en-US" altLang="zh-CN" dirty="0"/>
          </a:p>
          <a:p>
            <a:pPr lvl="2"/>
            <a:r>
              <a:rPr kumimoji="1" lang="zh-CN" altLang="en-US" dirty="0"/>
              <a:t>朋友的孩子不是你的朋友</a:t>
            </a:r>
            <a:endParaRPr kumimoji="1" lang="en-US" altLang="zh-CN" dirty="0"/>
          </a:p>
          <a:p>
            <a:pPr lvl="1"/>
            <a:r>
              <a:rPr kumimoji="1" lang="zh-CN" altLang="en-US" b="1" dirty="0"/>
              <a:t>友元声明不能定义新的</a:t>
            </a:r>
            <a:r>
              <a:rPr kumimoji="1" lang="en-US" altLang="zh-CN" b="1" dirty="0"/>
              <a:t>class</a:t>
            </a:r>
            <a:r>
              <a:rPr kumimoji="1" lang="zh-CN" altLang="en-US" dirty="0"/>
              <a:t>，如</a:t>
            </a:r>
            <a:endParaRPr kumimoji="1" lang="en-US" altLang="zh-CN" dirty="0"/>
          </a:p>
          <a:p>
            <a:pPr lvl="1"/>
            <a:endParaRPr lang="en-US" altLang="zh-CN" b="1" dirty="0"/>
          </a:p>
        </p:txBody>
      </p:sp>
      <p:sp>
        <p:nvSpPr>
          <p:cNvPr id="6" name="矩形 5"/>
          <p:cNvSpPr/>
          <p:nvPr/>
        </p:nvSpPr>
        <p:spPr>
          <a:xfrm>
            <a:off x="5182768" y="4784326"/>
            <a:ext cx="3384376" cy="1200329"/>
          </a:xfrm>
          <a:prstGeom prst="rect">
            <a:avLst/>
          </a:prstGeom>
        </p:spPr>
        <p:txBody>
          <a:bodyPr wrap="square">
            <a:spAutoFit/>
          </a:bodyPr>
          <a:lstStyle/>
          <a:p>
            <a:r>
              <a:rPr lang="en-US" altLang="zh-CN" dirty="0">
                <a:latin typeface="Consolas" panose="020B0609020204030204" pitchFamily="49" charset="0"/>
              </a:rPr>
              <a:t>class X    </a:t>
            </a: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class Y {}; </a:t>
            </a:r>
            <a:r>
              <a:rPr lang="zh-CN" altLang="en-US" dirty="0">
                <a:solidFill>
                  <a:srgbClr val="FF0000"/>
                </a:solidFill>
                <a:latin typeface="Consolas" panose="020B0609020204030204" pitchFamily="49" charset="0"/>
                <a:sym typeface="Wingdings" panose="05000000000000000000" pitchFamily="2" charset="2"/>
              </a:rPr>
              <a:t></a:t>
            </a:r>
            <a:endParaRPr lang="en-US" altLang="zh-CN" dirty="0">
              <a:solidFill>
                <a:srgbClr val="FF0000"/>
              </a:solidFill>
              <a:latin typeface="Consolas" panose="020B0609020204030204" pitchFamily="49" charset="0"/>
              <a:sym typeface="Wingdings" panose="05000000000000000000" pitchFamily="2" charset="2"/>
            </a:endParaRPr>
          </a:p>
          <a:p>
            <a:r>
              <a:rPr lang="en-US" altLang="zh-CN" dirty="0">
                <a:latin typeface="Consolas" panose="020B0609020204030204" pitchFamily="49" charset="0"/>
                <a:sym typeface="Wingdings" panose="05000000000000000000" pitchFamily="2" charset="2"/>
              </a:rPr>
              <a:t>}</a:t>
            </a:r>
            <a:endParaRPr lang="en-US" altLang="zh-CN"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10</a:t>
            </a:fld>
            <a:endParaRPr lang="en-US" altLang="zh-CN"/>
          </a:p>
        </p:txBody>
      </p:sp>
      <p:sp>
        <p:nvSpPr>
          <p:cNvPr id="7" name="矩形 6">
            <a:extLst>
              <a:ext uri="{FF2B5EF4-FFF2-40B4-BE49-F238E27FC236}">
                <a16:creationId xmlns:a16="http://schemas.microsoft.com/office/drawing/2014/main" id="{75126F05-1956-7846-86D8-BE26A3E61529}"/>
              </a:ext>
            </a:extLst>
          </p:cNvPr>
          <p:cNvSpPr/>
          <p:nvPr/>
        </p:nvSpPr>
        <p:spPr>
          <a:xfrm>
            <a:off x="971600" y="4712077"/>
            <a:ext cx="3384376" cy="1754326"/>
          </a:xfrm>
          <a:prstGeom prst="rect">
            <a:avLst/>
          </a:prstGeom>
        </p:spPr>
        <p:txBody>
          <a:bodyPr wrap="square">
            <a:spAutoFit/>
          </a:bodyPr>
          <a:lstStyle/>
          <a:p>
            <a:r>
              <a:rPr lang="en-US" altLang="zh-CN" dirty="0">
                <a:latin typeface="Consolas" panose="020B0609020204030204" pitchFamily="49" charset="0"/>
              </a:rPr>
              <a:t>class B</a:t>
            </a:r>
            <a:r>
              <a:rPr lang="zh-CN" altLang="en-US" dirty="0">
                <a:latin typeface="Consolas" panose="020B0609020204030204" pitchFamily="49" charset="0"/>
              </a:rPr>
              <a:t> </a:t>
            </a:r>
            <a:r>
              <a:rPr lang="en-US" altLang="zh-CN" dirty="0">
                <a:latin typeface="Consolas" panose="020B0609020204030204" pitchFamily="49" charset="0"/>
              </a:rPr>
              <a:t>{</a:t>
            </a:r>
            <a:r>
              <a:rPr lang="en-US" altLang="zh-CN" dirty="0">
                <a:latin typeface="Consolas" panose="020B0609020204030204" pitchFamily="49" charset="0"/>
                <a:sym typeface="Wingdings" panose="05000000000000000000" pitchFamily="2" charset="2"/>
              </a:rPr>
              <a:t>};</a:t>
            </a:r>
          </a:p>
          <a:p>
            <a:endParaRPr lang="en-US" altLang="zh-CN" dirty="0">
              <a:latin typeface="Consolas" panose="020B0609020204030204" pitchFamily="49" charset="0"/>
              <a:sym typeface="Wingdings" panose="05000000000000000000" pitchFamily="2" charset="2"/>
            </a:endParaRPr>
          </a:p>
          <a:p>
            <a:r>
              <a:rPr lang="en-US" altLang="zh-CN" dirty="0">
                <a:latin typeface="Consolas" panose="020B0609020204030204" pitchFamily="49" charset="0"/>
              </a:rPr>
              <a:t>class A</a:t>
            </a:r>
            <a:r>
              <a:rPr lang="zh-CN" altLang="en-US" dirty="0">
                <a:latin typeface="Consolas" panose="020B0609020204030204" pitchFamily="49" charset="0"/>
              </a:rPr>
              <a:t> </a:t>
            </a:r>
            <a:r>
              <a:rPr lang="en-US" altLang="zh-CN" dirty="0">
                <a:latin typeface="Consolas" panose="020B0609020204030204" pitchFamily="49" charset="0"/>
              </a:rPr>
              <a:t>{</a:t>
            </a:r>
          </a:p>
          <a:p>
            <a:r>
              <a:rPr lang="en-US" altLang="zh-CN" dirty="0">
                <a:latin typeface="Consolas" panose="020B0609020204030204" pitchFamily="49" charset="0"/>
                <a:sym typeface="Wingdings" panose="05000000000000000000" pitchFamily="2" charset="2"/>
              </a:rPr>
              <a:t>	friend</a:t>
            </a:r>
            <a:r>
              <a:rPr lang="zh-CN" altLang="en-US" dirty="0">
                <a:latin typeface="Consolas" panose="020B0609020204030204" pitchFamily="49" charset="0"/>
                <a:sym typeface="Wingdings" panose="05000000000000000000" pitchFamily="2" charset="2"/>
              </a:rPr>
              <a:t> </a:t>
            </a:r>
            <a:r>
              <a:rPr lang="en-US" altLang="zh-CN" dirty="0">
                <a:latin typeface="Consolas" panose="020B0609020204030204" pitchFamily="49" charset="0"/>
                <a:sym typeface="Wingdings" panose="05000000000000000000" pitchFamily="2" charset="2"/>
              </a:rPr>
              <a:t>B;</a:t>
            </a:r>
          </a:p>
          <a:p>
            <a:r>
              <a:rPr lang="en-US" altLang="zh-CN" dirty="0">
                <a:latin typeface="Consolas" panose="020B0609020204030204" pitchFamily="49" charset="0"/>
                <a:sym typeface="Wingdings" panose="05000000000000000000" pitchFamily="2" charset="2"/>
              </a:rPr>
              <a:t>};</a:t>
            </a:r>
          </a:p>
          <a:p>
            <a:endParaRPr lang="en-US" altLang="zh-CN" dirty="0">
              <a:latin typeface="Consolas" panose="020B0609020204030204" pitchFamily="49" charset="0"/>
              <a:sym typeface="Wingdings" panose="05000000000000000000" pitchFamily="2" charset="2"/>
            </a:endParaRPr>
          </a:p>
        </p:txBody>
      </p:sp>
    </p:spTree>
    <p:extLst>
      <p:ext uri="{BB962C8B-B14F-4D97-AF65-F5344CB8AC3E}">
        <p14:creationId xmlns:p14="http://schemas.microsoft.com/office/powerpoint/2010/main" val="83407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a:t>
            </a:r>
            <a:r>
              <a:rPr kumimoji="1" lang="en-US" altLang="zh-CN" dirty="0"/>
              <a:t>C</a:t>
            </a:r>
            <a:r>
              <a:rPr kumimoji="1" lang="zh-CN" altLang="en-US" dirty="0"/>
              <a:t>中的静态变量</a:t>
            </a:r>
            <a:r>
              <a:rPr kumimoji="1" lang="en-US" altLang="zh-CN" dirty="0"/>
              <a:t>/</a:t>
            </a:r>
            <a:r>
              <a:rPr kumimoji="1" lang="zh-CN" altLang="en-US" dirty="0"/>
              <a:t>函数</a:t>
            </a:r>
          </a:p>
        </p:txBody>
      </p:sp>
      <p:sp>
        <p:nvSpPr>
          <p:cNvPr id="3" name="内容占位符 2"/>
          <p:cNvSpPr>
            <a:spLocks noGrp="1"/>
          </p:cNvSpPr>
          <p:nvPr>
            <p:ph idx="1"/>
          </p:nvPr>
        </p:nvSpPr>
        <p:spPr>
          <a:xfrm>
            <a:off x="539552" y="1412776"/>
            <a:ext cx="8424936" cy="5040560"/>
          </a:xfrm>
        </p:spPr>
        <p:txBody>
          <a:bodyPr/>
          <a:lstStyle/>
          <a:p>
            <a:r>
              <a:rPr kumimoji="1" lang="zh-CN" altLang="en-US" dirty="0"/>
              <a:t>静态变量：使用</a:t>
            </a:r>
            <a:r>
              <a:rPr kumimoji="1" lang="en-US" altLang="zh-CN" dirty="0"/>
              <a:t>static</a:t>
            </a:r>
            <a:r>
              <a:rPr kumimoji="1" lang="zh-CN" altLang="en-US" dirty="0"/>
              <a:t>修饰的变量</a:t>
            </a:r>
            <a:endParaRPr kumimoji="1" lang="en-US" altLang="zh-CN" dirty="0"/>
          </a:p>
          <a:p>
            <a:pPr lvl="1"/>
            <a:r>
              <a:rPr lang="zh-CN" altLang="en-US" dirty="0"/>
              <a:t>定义示例：</a:t>
            </a:r>
            <a:r>
              <a:rPr lang="en-US" altLang="zh-CN" sz="2000" dirty="0"/>
              <a:t>static int </a:t>
            </a:r>
            <a:r>
              <a:rPr lang="en-US" altLang="zh-CN" sz="2000" dirty="0" err="1"/>
              <a:t>i</a:t>
            </a:r>
            <a:r>
              <a:rPr lang="en-US" altLang="zh-CN" sz="2000" dirty="0"/>
              <a:t> = 1;</a:t>
            </a:r>
          </a:p>
          <a:p>
            <a:pPr lvl="1"/>
            <a:r>
              <a:rPr kumimoji="1" lang="zh-CN" altLang="en-US" dirty="0"/>
              <a:t>初始化：初次定义时需要</a:t>
            </a:r>
            <a:r>
              <a:rPr kumimoji="1" lang="zh-CN" altLang="en-US" dirty="0">
                <a:solidFill>
                  <a:srgbClr val="FF0000"/>
                </a:solidFill>
              </a:rPr>
              <a:t>初始化</a:t>
            </a:r>
            <a:r>
              <a:rPr kumimoji="1" lang="zh-CN" altLang="en-US" dirty="0"/>
              <a:t>，且只能初始化</a:t>
            </a:r>
            <a:r>
              <a:rPr kumimoji="1" lang="zh-CN" altLang="en-US" dirty="0">
                <a:solidFill>
                  <a:srgbClr val="FF0000"/>
                </a:solidFill>
              </a:rPr>
              <a:t>一次</a:t>
            </a:r>
            <a:r>
              <a:rPr kumimoji="1" lang="zh-CN" altLang="en-US" dirty="0"/>
              <a:t>。</a:t>
            </a:r>
            <a:endParaRPr kumimoji="1" lang="en-US" altLang="zh-CN" dirty="0"/>
          </a:p>
          <a:p>
            <a:pPr lvl="1"/>
            <a:r>
              <a:rPr kumimoji="1" lang="zh-CN" altLang="en-US" dirty="0"/>
              <a:t>静态局部变量存储在静态存储区，生命周期将持续到</a:t>
            </a:r>
            <a:r>
              <a:rPr kumimoji="1" lang="zh-CN" altLang="en-US" dirty="0">
                <a:solidFill>
                  <a:srgbClr val="FF0000"/>
                </a:solidFill>
              </a:rPr>
              <a:t>整个程序结束</a:t>
            </a:r>
            <a:endParaRPr kumimoji="1" lang="en-US" altLang="zh-CN" dirty="0">
              <a:solidFill>
                <a:srgbClr val="FF0000"/>
              </a:solidFill>
            </a:endParaRPr>
          </a:p>
          <a:p>
            <a:pPr lvl="1"/>
            <a:r>
              <a:rPr kumimoji="1" lang="zh-CN" altLang="en-US" dirty="0"/>
              <a:t>静态全局变量是</a:t>
            </a:r>
            <a:r>
              <a:rPr kumimoji="1" lang="zh-CN" altLang="en-US" dirty="0">
                <a:solidFill>
                  <a:srgbClr val="FF0000"/>
                </a:solidFill>
              </a:rPr>
              <a:t>内部可链接</a:t>
            </a:r>
            <a:r>
              <a:rPr kumimoji="1" lang="zh-CN" altLang="en-US" dirty="0"/>
              <a:t>的，作用域仅限其声明的文件，不能被其他文件所用，可以避免和其他文件中的同名变量冲突</a:t>
            </a:r>
            <a:endParaRPr kumimoji="1" lang="en-US" altLang="zh-CN" dirty="0"/>
          </a:p>
          <a:p>
            <a:r>
              <a:rPr kumimoji="1" lang="zh-CN" altLang="en-US" dirty="0"/>
              <a:t>静态函数：使用</a:t>
            </a:r>
            <a:r>
              <a:rPr kumimoji="1" lang="en-US" altLang="zh-CN" dirty="0"/>
              <a:t>static</a:t>
            </a:r>
            <a:r>
              <a:rPr kumimoji="1" lang="zh-CN" altLang="en-US" dirty="0"/>
              <a:t>修饰的函数</a:t>
            </a:r>
            <a:endParaRPr kumimoji="1" lang="en-US" altLang="zh-CN" dirty="0"/>
          </a:p>
          <a:p>
            <a:pPr lvl="1"/>
            <a:r>
              <a:rPr lang="zh-CN" altLang="en-US" dirty="0"/>
              <a:t>定义示例：</a:t>
            </a:r>
            <a:r>
              <a:rPr lang="en-US" altLang="zh-CN" sz="2000" dirty="0"/>
              <a:t>static int </a:t>
            </a:r>
            <a:r>
              <a:rPr lang="en-US" altLang="zh-CN" sz="2000" dirty="0" err="1"/>
              <a:t>func</a:t>
            </a:r>
            <a:r>
              <a:rPr lang="en-US" altLang="zh-CN" sz="2000" dirty="0"/>
              <a:t>() {…}</a:t>
            </a:r>
          </a:p>
          <a:p>
            <a:pPr lvl="1"/>
            <a:r>
              <a:rPr kumimoji="1" lang="zh-CN" altLang="en-US" dirty="0"/>
              <a:t>静态函数是</a:t>
            </a:r>
            <a:r>
              <a:rPr kumimoji="1" lang="zh-CN" altLang="en-US" dirty="0">
                <a:solidFill>
                  <a:srgbClr val="FF0000"/>
                </a:solidFill>
              </a:rPr>
              <a:t>内部可链接</a:t>
            </a:r>
            <a:r>
              <a:rPr kumimoji="1" lang="zh-CN" altLang="en-US" dirty="0"/>
              <a:t>的，作用域仅限其声明的文件，不能被其他文件所用，可以避免和其他文件中的同名函数冲突</a:t>
            </a:r>
          </a:p>
        </p:txBody>
      </p:sp>
    </p:spTree>
    <p:extLst>
      <p:ext uri="{BB962C8B-B14F-4D97-AF65-F5344CB8AC3E}">
        <p14:creationId xmlns:p14="http://schemas.microsoft.com/office/powerpoint/2010/main" val="76064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a:t>
            </a:r>
            <a:r>
              <a:rPr kumimoji="1" lang="en-US" altLang="zh-CN" dirty="0"/>
              <a:t>C</a:t>
            </a:r>
            <a:r>
              <a:rPr kumimoji="1" lang="zh-CN" altLang="en-US" dirty="0"/>
              <a:t>中的静态变量</a:t>
            </a:r>
            <a:r>
              <a:rPr kumimoji="1" lang="en-US" altLang="zh-CN" dirty="0"/>
              <a:t>/</a:t>
            </a:r>
            <a:r>
              <a:rPr kumimoji="1" lang="zh-CN" altLang="en-US" dirty="0"/>
              <a:t>函数</a:t>
            </a:r>
          </a:p>
        </p:txBody>
      </p:sp>
      <p:sp>
        <p:nvSpPr>
          <p:cNvPr id="3" name="内容占位符 2"/>
          <p:cNvSpPr>
            <a:spLocks noGrp="1"/>
          </p:cNvSpPr>
          <p:nvPr>
            <p:ph idx="1"/>
          </p:nvPr>
        </p:nvSpPr>
        <p:spPr>
          <a:xfrm>
            <a:off x="539552" y="1412776"/>
            <a:ext cx="8424936" cy="5040560"/>
          </a:xfrm>
        </p:spPr>
        <p:txBody>
          <a:bodyPr/>
          <a:lstStyle/>
          <a:p>
            <a:r>
              <a:rPr kumimoji="1" lang="zh-CN" altLang="en-US" dirty="0"/>
              <a:t>区别：静态全局变量</a:t>
            </a:r>
            <a:r>
              <a:rPr kumimoji="1" lang="en-US" altLang="zh-CN" dirty="0"/>
              <a:t>/</a:t>
            </a:r>
            <a:r>
              <a:rPr kumimoji="1" lang="zh-CN" altLang="en-US" dirty="0"/>
              <a:t>静态函数和非静态全局变量</a:t>
            </a:r>
            <a:r>
              <a:rPr kumimoji="1" lang="en-US" altLang="zh-CN" dirty="0"/>
              <a:t>/</a:t>
            </a:r>
            <a:r>
              <a:rPr kumimoji="1" lang="zh-CN" altLang="en-US" dirty="0"/>
              <a:t>非静态全局函数</a:t>
            </a:r>
            <a:endParaRPr kumimoji="1" lang="en-US" altLang="zh-CN" dirty="0"/>
          </a:p>
          <a:p>
            <a:pPr lvl="1"/>
            <a:r>
              <a:rPr kumimoji="1" lang="zh-CN" altLang="en-US" dirty="0"/>
              <a:t>静态全局变量</a:t>
            </a:r>
            <a:r>
              <a:rPr kumimoji="1" lang="en-US" altLang="zh-CN" dirty="0"/>
              <a:t>/</a:t>
            </a:r>
            <a:r>
              <a:rPr kumimoji="1" lang="zh-CN" altLang="en-US" dirty="0"/>
              <a:t>静态函数是</a:t>
            </a:r>
            <a:r>
              <a:rPr kumimoji="1" lang="zh-CN" altLang="en-US" dirty="0">
                <a:solidFill>
                  <a:srgbClr val="FF0000"/>
                </a:solidFill>
              </a:rPr>
              <a:t>内部可链接</a:t>
            </a:r>
            <a:r>
              <a:rPr kumimoji="1" lang="zh-CN" altLang="en-US" dirty="0"/>
              <a:t>的，作用域仅限其声明的文件，不能被其他文件所用</a:t>
            </a:r>
            <a:endParaRPr kumimoji="1" lang="en-US" altLang="zh-CN" dirty="0"/>
          </a:p>
          <a:p>
            <a:pPr lvl="1"/>
            <a:r>
              <a:rPr kumimoji="1" lang="zh-CN" altLang="en-US" dirty="0"/>
              <a:t>非静态全局变量</a:t>
            </a:r>
            <a:r>
              <a:rPr kumimoji="1" lang="en-US" altLang="zh-CN" dirty="0"/>
              <a:t>/</a:t>
            </a:r>
            <a:r>
              <a:rPr kumimoji="1" lang="zh-CN" altLang="en-US" dirty="0"/>
              <a:t>非静态全局函数是</a:t>
            </a:r>
            <a:r>
              <a:rPr kumimoji="1" lang="zh-CN" altLang="en-US" dirty="0">
                <a:solidFill>
                  <a:srgbClr val="FF0000"/>
                </a:solidFill>
              </a:rPr>
              <a:t>外部可链接</a:t>
            </a:r>
            <a:r>
              <a:rPr kumimoji="1" lang="zh-CN" altLang="en-US" dirty="0"/>
              <a:t>的，可以被其他文件所用</a:t>
            </a:r>
            <a:endParaRPr kumimoji="1" lang="en-US" altLang="zh-CN" dirty="0"/>
          </a:p>
        </p:txBody>
      </p:sp>
    </p:spTree>
    <p:extLst>
      <p:ext uri="{BB962C8B-B14F-4D97-AF65-F5344CB8AC3E}">
        <p14:creationId xmlns:p14="http://schemas.microsoft.com/office/powerpoint/2010/main" val="370864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静态变量示例</a:t>
            </a:r>
          </a:p>
        </p:txBody>
      </p:sp>
      <p:sp>
        <p:nvSpPr>
          <p:cNvPr id="4" name="矩形 3"/>
          <p:cNvSpPr/>
          <p:nvPr/>
        </p:nvSpPr>
        <p:spPr>
          <a:xfrm>
            <a:off x="143508" y="1306503"/>
            <a:ext cx="6084676" cy="3293209"/>
          </a:xfrm>
          <a:prstGeom prst="rect">
            <a:avLst/>
          </a:prstGeom>
        </p:spPr>
        <p:txBody>
          <a:bodyPr wrap="square">
            <a:spAutoFit/>
          </a:bodyPr>
          <a:lstStyle/>
          <a:p>
            <a:r>
              <a:rPr lang="en-US" altLang="zh-CN" sz="1600" b="1" dirty="0">
                <a:solidFill>
                  <a:srgbClr val="00B050"/>
                </a:solidFill>
                <a:latin typeface="Consolas" panose="020B0609020204030204" pitchFamily="49" charset="0"/>
              </a:rPr>
              <a:t>//a.cpp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std;</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static int </a:t>
            </a:r>
            <a:r>
              <a:rPr lang="en-US" altLang="zh-CN" sz="1600" dirty="0" err="1">
                <a:latin typeface="Consolas" panose="020B0609020204030204" pitchFamily="49" charset="0"/>
              </a:rPr>
              <a:t>i</a:t>
            </a:r>
            <a:r>
              <a:rPr lang="en-US" altLang="zh-CN" sz="1600" dirty="0">
                <a:latin typeface="Consolas" panose="020B0609020204030204" pitchFamily="49" charset="0"/>
              </a:rPr>
              <a:t> = 1;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静态全局变量，只能用于</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j = 2;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非静态全局变量，可用于其他文件</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add_i</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a:t>
            </a: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 ” </a:t>
            </a:r>
            <a:r>
              <a:rPr lang="en-US" altLang="zh-CN" sz="1600" dirty="0">
                <a:solidFill>
                  <a:srgbClr val="000000"/>
                </a:solidFill>
                <a:latin typeface="Consolas" panose="020B0609020204030204" pitchFamily="49" charset="0"/>
              </a:rPr>
              <a:t>&lt;&lt; </a:t>
            </a:r>
            <a:r>
              <a:rPr lang="en-US" altLang="zh-CN" sz="1600" dirty="0">
                <a:latin typeface="Consolas" panose="020B0609020204030204" pitchFamily="49" charset="0"/>
              </a:rPr>
              <a:t>j</a:t>
            </a:r>
            <a:r>
              <a:rPr lang="en-US" altLang="zh-CN" sz="1600" dirty="0">
                <a:solidFill>
                  <a:srgbClr val="BA0011"/>
                </a:solidFill>
                <a:latin typeface="Consolas" panose="020B0609020204030204" pitchFamily="49" charset="0"/>
              </a:rPr>
              <a: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 return </a:t>
            </a:r>
            <a:r>
              <a:rPr lang="en-US" altLang="zh-CN" sz="1600" dirty="0">
                <a:latin typeface="Consolas" panose="020B0609020204030204" pitchFamily="49" charset="0"/>
              </a:rPr>
              <a:t>0;</a:t>
            </a:r>
          </a:p>
          <a:p>
            <a:r>
              <a:rPr lang="en-US" altLang="zh-CN" sz="1600" dirty="0">
                <a:solidFill>
                  <a:srgbClr val="000000"/>
                </a:solidFill>
                <a:latin typeface="Consolas" panose="020B0609020204030204" pitchFamily="49" charset="0"/>
              </a:rPr>
              <a:t>}</a:t>
            </a:r>
          </a:p>
        </p:txBody>
      </p:sp>
      <p:sp>
        <p:nvSpPr>
          <p:cNvPr id="6" name="矩形 5">
            <a:extLst>
              <a:ext uri="{FF2B5EF4-FFF2-40B4-BE49-F238E27FC236}">
                <a16:creationId xmlns:a16="http://schemas.microsoft.com/office/drawing/2014/main" id="{A4DB7786-774D-493E-9711-6BAC6D0A4F7E}"/>
              </a:ext>
            </a:extLst>
          </p:cNvPr>
          <p:cNvSpPr/>
          <p:nvPr/>
        </p:nvSpPr>
        <p:spPr>
          <a:xfrm>
            <a:off x="5056731" y="4253026"/>
            <a:ext cx="3884977" cy="400110"/>
          </a:xfrm>
          <a:prstGeom prst="rect">
            <a:avLst/>
          </a:prstGeom>
        </p:spPr>
        <p:txBody>
          <a:bodyPr wrap="square">
            <a:spAutoFit/>
          </a:bodyPr>
          <a:lstStyle/>
          <a:p>
            <a:r>
              <a:rPr lang="en-US" altLang="zh-CN" sz="2000" b="1" dirty="0">
                <a:solidFill>
                  <a:srgbClr val="FF0000"/>
                </a:solidFill>
                <a:latin typeface="AndaleMono" charset="0"/>
              </a:rPr>
              <a:t>b.cpp: undefined reference to ‘</a:t>
            </a:r>
            <a:r>
              <a:rPr lang="en-US" altLang="zh-CN" sz="2000" b="1" dirty="0" err="1">
                <a:solidFill>
                  <a:srgbClr val="FF0000"/>
                </a:solidFill>
                <a:latin typeface="AndaleMono" charset="0"/>
              </a:rPr>
              <a:t>i</a:t>
            </a:r>
            <a:r>
              <a:rPr lang="en-US" altLang="zh-CN" sz="2000" b="1" dirty="0">
                <a:solidFill>
                  <a:srgbClr val="FF0000"/>
                </a:solidFill>
                <a:latin typeface="AndaleMono" charset="0"/>
              </a:rPr>
              <a:t>’</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A8F617A8-AC45-4498-A5A7-D96E2F5F3E9E}"/>
              </a:ext>
            </a:extLst>
          </p:cNvPr>
          <p:cNvSpPr txBox="1"/>
          <p:nvPr/>
        </p:nvSpPr>
        <p:spPr>
          <a:xfrm>
            <a:off x="5091089" y="3861048"/>
            <a:ext cx="2749471" cy="400110"/>
          </a:xfrm>
          <a:prstGeom prst="rect">
            <a:avLst/>
          </a:prstGeom>
          <a:solidFill>
            <a:srgbClr val="FFFF00"/>
          </a:solidFill>
        </p:spPr>
        <p:txBody>
          <a:bodyPr wrap="none" rtlCol="0">
            <a:spAutoFit/>
          </a:bodyPr>
          <a:lstStyle/>
          <a:p>
            <a:r>
              <a:rPr kumimoji="1" lang="zh-CN" altLang="en-US" sz="2000" b="1" dirty="0"/>
              <a:t>编译器提示：链接错误</a:t>
            </a:r>
          </a:p>
        </p:txBody>
      </p:sp>
      <p:sp>
        <p:nvSpPr>
          <p:cNvPr id="9" name="矩形 8">
            <a:extLst>
              <a:ext uri="{FF2B5EF4-FFF2-40B4-BE49-F238E27FC236}">
                <a16:creationId xmlns:a16="http://schemas.microsoft.com/office/drawing/2014/main" id="{DDAA19FC-F736-4851-A403-81B608104850}"/>
              </a:ext>
            </a:extLst>
          </p:cNvPr>
          <p:cNvSpPr/>
          <p:nvPr/>
        </p:nvSpPr>
        <p:spPr>
          <a:xfrm>
            <a:off x="143508" y="5013176"/>
            <a:ext cx="8460940" cy="1569660"/>
          </a:xfrm>
          <a:prstGeom prst="rect">
            <a:avLst/>
          </a:prstGeom>
        </p:spPr>
        <p:txBody>
          <a:bodyPr wrap="square">
            <a:spAutoFit/>
          </a:bodyPr>
          <a:lstStyle/>
          <a:p>
            <a:r>
              <a:rPr lang="en-US" altLang="zh-CN" sz="1600" b="1" dirty="0">
                <a:solidFill>
                  <a:srgbClr val="00B050"/>
                </a:solidFill>
                <a:latin typeface="Consolas" panose="020B0609020204030204" pitchFamily="49" charset="0"/>
              </a:rPr>
              <a:t>//b.cpp</a:t>
            </a:r>
          </a:p>
          <a:p>
            <a:r>
              <a:rPr lang="en-US" altLang="zh-CN" sz="1600" dirty="0">
                <a:solidFill>
                  <a:srgbClr val="B40062"/>
                </a:solidFill>
                <a:latin typeface="Consolas" panose="020B0609020204030204" pitchFamily="49" charset="0"/>
              </a:rPr>
              <a:t>extern int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链接时出错，因为</a:t>
            </a:r>
            <a:r>
              <a:rPr lang="en-US" altLang="zh-CN" sz="1600" b="1" dirty="0" err="1">
                <a:solidFill>
                  <a:srgbClr val="00B050"/>
                </a:solidFill>
                <a:latin typeface="Consolas" panose="020B0609020204030204" pitchFamily="49" charset="0"/>
              </a:rPr>
              <a:t>i</a:t>
            </a:r>
            <a:r>
              <a:rPr lang="zh-CN" altLang="en-US" sz="1600" b="1" dirty="0">
                <a:solidFill>
                  <a:srgbClr val="00B050"/>
                </a:solidFill>
                <a:latin typeface="Consolas" panose="020B0609020204030204" pitchFamily="49" charset="0"/>
              </a:rPr>
              <a:t>为静态全局变量，仅能用于其声明的文件</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extern int </a:t>
            </a:r>
            <a:r>
              <a:rPr lang="en-US" altLang="zh-CN" sz="1600" dirty="0">
                <a:latin typeface="Consolas" panose="020B0609020204030204" pitchFamily="49" charset="0"/>
              </a:rPr>
              <a:t>j;</a:t>
            </a:r>
          </a:p>
          <a:p>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add_i</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k+i</a:t>
            </a:r>
            <a:r>
              <a:rPr lang="en-US" altLang="zh-CN" sz="1600" dirty="0">
                <a:latin typeface="Consolas" panose="020B0609020204030204" pitchFamily="49" charset="0"/>
              </a:rPr>
              <a:t>; };</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k+j</a:t>
            </a:r>
            <a:r>
              <a:rPr lang="en-US" altLang="zh-CN" sz="1600" dirty="0">
                <a:latin typeface="Consolas" panose="020B0609020204030204" pitchFamily="49" charset="0"/>
              </a:rPr>
              <a:t>; };</a:t>
            </a:r>
          </a:p>
        </p:txBody>
      </p:sp>
      <p:sp>
        <p:nvSpPr>
          <p:cNvPr id="10" name="文本框 9">
            <a:extLst>
              <a:ext uri="{FF2B5EF4-FFF2-40B4-BE49-F238E27FC236}">
                <a16:creationId xmlns:a16="http://schemas.microsoft.com/office/drawing/2014/main" id="{925493B4-A7FA-4DBD-BD9C-5004E2738B46}"/>
              </a:ext>
            </a:extLst>
          </p:cNvPr>
          <p:cNvSpPr txBox="1"/>
          <p:nvPr/>
        </p:nvSpPr>
        <p:spPr>
          <a:xfrm>
            <a:off x="5056731" y="3000147"/>
            <a:ext cx="1467068" cy="400110"/>
          </a:xfrm>
          <a:prstGeom prst="rect">
            <a:avLst/>
          </a:prstGeom>
          <a:solidFill>
            <a:srgbClr val="FFFF00"/>
          </a:solidFill>
        </p:spPr>
        <p:txBody>
          <a:bodyPr wrap="none" rtlCol="0">
            <a:spAutoFit/>
          </a:bodyPr>
          <a:lstStyle/>
          <a:p>
            <a:r>
              <a:rPr kumimoji="1" lang="zh-CN" altLang="en-US" sz="2000" b="1" dirty="0"/>
              <a:t>编译指令：</a:t>
            </a:r>
          </a:p>
        </p:txBody>
      </p:sp>
      <p:sp>
        <p:nvSpPr>
          <p:cNvPr id="11" name="矩形 10">
            <a:extLst>
              <a:ext uri="{FF2B5EF4-FFF2-40B4-BE49-F238E27FC236}">
                <a16:creationId xmlns:a16="http://schemas.microsoft.com/office/drawing/2014/main" id="{91FEB71A-9894-435E-84F4-52489492AF2A}"/>
              </a:ext>
            </a:extLst>
          </p:cNvPr>
          <p:cNvSpPr/>
          <p:nvPr/>
        </p:nvSpPr>
        <p:spPr>
          <a:xfrm>
            <a:off x="5045331" y="3409112"/>
            <a:ext cx="3884977" cy="400110"/>
          </a:xfrm>
          <a:prstGeom prst="rect">
            <a:avLst/>
          </a:prstGeom>
        </p:spPr>
        <p:txBody>
          <a:bodyPr wrap="square">
            <a:spAutoFit/>
          </a:bodyPr>
          <a:lstStyle/>
          <a:p>
            <a:r>
              <a:rPr lang="en-US" altLang="zh-CN" sz="2000" b="1" dirty="0">
                <a:solidFill>
                  <a:srgbClr val="FF0000"/>
                </a:solidFill>
                <a:latin typeface="AndaleMono" charset="0"/>
              </a:rPr>
              <a:t>g++ a.cpp b.cpp -o test1 </a:t>
            </a:r>
            <a:endParaRPr lang="zh-CN" altLang="en-US" sz="2000" b="1" dirty="0">
              <a:solidFill>
                <a:srgbClr val="FF0000"/>
              </a:solidFill>
            </a:endParaRPr>
          </a:p>
        </p:txBody>
      </p:sp>
    </p:spTree>
    <p:extLst>
      <p:ext uri="{BB962C8B-B14F-4D97-AF65-F5344CB8AC3E}">
        <p14:creationId xmlns:p14="http://schemas.microsoft.com/office/powerpoint/2010/main" val="7872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静态函数示例</a:t>
            </a:r>
          </a:p>
        </p:txBody>
      </p:sp>
      <p:sp>
        <p:nvSpPr>
          <p:cNvPr id="4" name="矩形 3"/>
          <p:cNvSpPr/>
          <p:nvPr/>
        </p:nvSpPr>
        <p:spPr>
          <a:xfrm>
            <a:off x="143507" y="1215911"/>
            <a:ext cx="6588733" cy="3293209"/>
          </a:xfrm>
          <a:prstGeom prst="rect">
            <a:avLst/>
          </a:prstGeom>
        </p:spPr>
        <p:txBody>
          <a:bodyPr wrap="square">
            <a:spAutoFit/>
          </a:bodyPr>
          <a:lstStyle/>
          <a:p>
            <a:r>
              <a:rPr lang="en-US" altLang="zh-CN" sz="1600" b="1" dirty="0">
                <a:solidFill>
                  <a:srgbClr val="00B050"/>
                </a:solidFill>
                <a:latin typeface="Consolas" panose="020B0609020204030204" pitchFamily="49" charset="0"/>
              </a:rPr>
              <a:t>//a.cpp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std;</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j = 2; </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static 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静态函数，只能用于</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return </a:t>
            </a:r>
            <a:r>
              <a:rPr lang="en-US" altLang="zh-CN" sz="1600" dirty="0" err="1">
                <a:latin typeface="Consolas" panose="020B0609020204030204" pitchFamily="49" charset="0"/>
              </a:rPr>
              <a:t>k+j</a:t>
            </a:r>
            <a:r>
              <a:rPr lang="en-US" altLang="zh-CN" sz="1600" dirty="0">
                <a:latin typeface="Consolas" panose="020B0609020204030204" pitchFamily="49" charset="0"/>
              </a:rPr>
              <a:t>; </a:t>
            </a:r>
          </a:p>
          <a:p>
            <a:r>
              <a:rPr lang="en-US" altLang="zh-CN" sz="1600" dirty="0">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add_j</a:t>
            </a:r>
            <a:r>
              <a:rPr lang="en-US" altLang="zh-CN" sz="1600" dirty="0">
                <a:solidFill>
                  <a:srgbClr val="000000"/>
                </a:solidFill>
                <a:latin typeface="Consolas" panose="020B0609020204030204" pitchFamily="49" charset="0"/>
              </a:rPr>
              <a:t>(3)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return </a:t>
            </a:r>
            <a:r>
              <a:rPr lang="en-US" altLang="zh-CN" sz="1600" dirty="0">
                <a:latin typeface="Consolas" panose="020B0609020204030204" pitchFamily="49" charset="0"/>
              </a:rPr>
              <a:t>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p>
        </p:txBody>
      </p:sp>
      <p:sp>
        <p:nvSpPr>
          <p:cNvPr id="6" name="矩形 5">
            <a:extLst>
              <a:ext uri="{FF2B5EF4-FFF2-40B4-BE49-F238E27FC236}">
                <a16:creationId xmlns:a16="http://schemas.microsoft.com/office/drawing/2014/main" id="{A4DB7786-774D-493E-9711-6BAC6D0A4F7E}"/>
              </a:ext>
            </a:extLst>
          </p:cNvPr>
          <p:cNvSpPr/>
          <p:nvPr/>
        </p:nvSpPr>
        <p:spPr>
          <a:xfrm>
            <a:off x="4860032" y="4593322"/>
            <a:ext cx="4283967" cy="707886"/>
          </a:xfrm>
          <a:prstGeom prst="rect">
            <a:avLst/>
          </a:prstGeom>
        </p:spPr>
        <p:txBody>
          <a:bodyPr wrap="square">
            <a:spAutoFit/>
          </a:bodyPr>
          <a:lstStyle/>
          <a:p>
            <a:r>
              <a:rPr lang="en-US" altLang="zh-CN" sz="2000" b="1" dirty="0">
                <a:solidFill>
                  <a:srgbClr val="FF0000"/>
                </a:solidFill>
                <a:latin typeface="AndaleMono" charset="0"/>
              </a:rPr>
              <a:t>b.cpp: undefined reference to ‘</a:t>
            </a:r>
            <a:r>
              <a:rPr lang="en-US" altLang="zh-CN" sz="2000" b="1" dirty="0" err="1">
                <a:solidFill>
                  <a:srgbClr val="FF0000"/>
                </a:solidFill>
                <a:latin typeface="AndaleMono" charset="0"/>
              </a:rPr>
              <a:t>add_j</a:t>
            </a:r>
            <a:r>
              <a:rPr lang="en-US" altLang="zh-CN" sz="2000" b="1" dirty="0">
                <a:solidFill>
                  <a:srgbClr val="FF0000"/>
                </a:solidFill>
                <a:latin typeface="AndaleMono" charset="0"/>
              </a:rPr>
              <a:t>(int)’</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A8F617A8-AC45-4498-A5A7-D96E2F5F3E9E}"/>
              </a:ext>
            </a:extLst>
          </p:cNvPr>
          <p:cNvSpPr txBox="1"/>
          <p:nvPr/>
        </p:nvSpPr>
        <p:spPr>
          <a:xfrm>
            <a:off x="4905790" y="3985320"/>
            <a:ext cx="2749471" cy="400110"/>
          </a:xfrm>
          <a:prstGeom prst="rect">
            <a:avLst/>
          </a:prstGeom>
          <a:solidFill>
            <a:srgbClr val="FFFF00"/>
          </a:solidFill>
        </p:spPr>
        <p:txBody>
          <a:bodyPr wrap="none" rtlCol="0">
            <a:spAutoFit/>
          </a:bodyPr>
          <a:lstStyle/>
          <a:p>
            <a:r>
              <a:rPr kumimoji="1" lang="zh-CN" altLang="en-US" sz="2000" b="1" dirty="0"/>
              <a:t>编译器提示：链接错误</a:t>
            </a:r>
          </a:p>
        </p:txBody>
      </p:sp>
      <p:sp>
        <p:nvSpPr>
          <p:cNvPr id="9" name="矩形 8">
            <a:extLst>
              <a:ext uri="{FF2B5EF4-FFF2-40B4-BE49-F238E27FC236}">
                <a16:creationId xmlns:a16="http://schemas.microsoft.com/office/drawing/2014/main" id="{DDAA19FC-F736-4851-A403-81B608104850}"/>
              </a:ext>
            </a:extLst>
          </p:cNvPr>
          <p:cNvSpPr/>
          <p:nvPr/>
        </p:nvSpPr>
        <p:spPr>
          <a:xfrm>
            <a:off x="143508" y="5085184"/>
            <a:ext cx="8460940" cy="1077218"/>
          </a:xfrm>
          <a:prstGeom prst="rect">
            <a:avLst/>
          </a:prstGeom>
        </p:spPr>
        <p:txBody>
          <a:bodyPr wrap="square">
            <a:spAutoFit/>
          </a:bodyPr>
          <a:lstStyle/>
          <a:p>
            <a:r>
              <a:rPr lang="en-US" altLang="zh-CN" sz="1600" b="1" dirty="0">
                <a:solidFill>
                  <a:srgbClr val="00B050"/>
                </a:solidFill>
                <a:latin typeface="Consolas" panose="020B0609020204030204" pitchFamily="49" charset="0"/>
              </a:rPr>
              <a:t>//b.cpp</a:t>
            </a:r>
          </a:p>
          <a:p>
            <a:r>
              <a:rPr lang="en-US" altLang="zh-CN" sz="1600" dirty="0">
                <a:solidFill>
                  <a:srgbClr val="B40062"/>
                </a:solidFill>
                <a:latin typeface="Consolas" panose="020B0609020204030204" pitchFamily="49" charset="0"/>
              </a:rPr>
              <a:t>extern 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a:t>
            </a:r>
          </a:p>
          <a:p>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链接时出错，因为</a:t>
            </a:r>
            <a:r>
              <a:rPr lang="en-US" altLang="zh-CN" sz="1600" b="1" dirty="0" err="1">
                <a:solidFill>
                  <a:srgbClr val="00B050"/>
                </a:solidFill>
                <a:latin typeface="Consolas" panose="020B0609020204030204" pitchFamily="49" charset="0"/>
              </a:rPr>
              <a:t>add_j</a:t>
            </a:r>
            <a:r>
              <a:rPr lang="zh-CN" altLang="en-US" sz="1600" b="1" dirty="0">
                <a:solidFill>
                  <a:srgbClr val="00B050"/>
                </a:solidFill>
                <a:latin typeface="Consolas" panose="020B0609020204030204" pitchFamily="49" charset="0"/>
              </a:rPr>
              <a:t>为静态函数，仅能用于其声明的文件</a:t>
            </a:r>
            <a:r>
              <a:rPr lang="en-US" altLang="zh-CN" sz="1600" b="1" dirty="0">
                <a:solidFill>
                  <a:srgbClr val="00B050"/>
                </a:solidFill>
                <a:latin typeface="Consolas" panose="020B0609020204030204" pitchFamily="49" charset="0"/>
              </a:rPr>
              <a:t>a.cpp</a:t>
            </a: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add()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add_j</a:t>
            </a:r>
            <a:r>
              <a:rPr lang="en-US" altLang="zh-CN" sz="1600" dirty="0">
                <a:latin typeface="Consolas" panose="020B0609020204030204" pitchFamily="49" charset="0"/>
              </a:rPr>
              <a:t>(1); };</a:t>
            </a:r>
            <a:endParaRPr lang="en-US" altLang="zh-CN" sz="1600" b="1" dirty="0">
              <a:solidFill>
                <a:srgbClr val="00B050"/>
              </a:solidFill>
              <a:latin typeface="Consolas" panose="020B0609020204030204" pitchFamily="49" charset="0"/>
            </a:endParaRPr>
          </a:p>
        </p:txBody>
      </p:sp>
      <p:sp>
        <p:nvSpPr>
          <p:cNvPr id="10" name="文本框 9">
            <a:extLst>
              <a:ext uri="{FF2B5EF4-FFF2-40B4-BE49-F238E27FC236}">
                <a16:creationId xmlns:a16="http://schemas.microsoft.com/office/drawing/2014/main" id="{925493B4-A7FA-4DBD-BD9C-5004E2738B46}"/>
              </a:ext>
            </a:extLst>
          </p:cNvPr>
          <p:cNvSpPr txBox="1"/>
          <p:nvPr/>
        </p:nvSpPr>
        <p:spPr>
          <a:xfrm>
            <a:off x="4871432" y="3124419"/>
            <a:ext cx="1467068" cy="400110"/>
          </a:xfrm>
          <a:prstGeom prst="rect">
            <a:avLst/>
          </a:prstGeom>
          <a:solidFill>
            <a:srgbClr val="FFFF00"/>
          </a:solidFill>
        </p:spPr>
        <p:txBody>
          <a:bodyPr wrap="none" rtlCol="0">
            <a:spAutoFit/>
          </a:bodyPr>
          <a:lstStyle/>
          <a:p>
            <a:r>
              <a:rPr kumimoji="1" lang="zh-CN" altLang="en-US" sz="2000" b="1" dirty="0"/>
              <a:t>编译指令：</a:t>
            </a:r>
          </a:p>
        </p:txBody>
      </p:sp>
      <p:sp>
        <p:nvSpPr>
          <p:cNvPr id="11" name="矩形 10">
            <a:extLst>
              <a:ext uri="{FF2B5EF4-FFF2-40B4-BE49-F238E27FC236}">
                <a16:creationId xmlns:a16="http://schemas.microsoft.com/office/drawing/2014/main" id="{91FEB71A-9894-435E-84F4-52489492AF2A}"/>
              </a:ext>
            </a:extLst>
          </p:cNvPr>
          <p:cNvSpPr/>
          <p:nvPr/>
        </p:nvSpPr>
        <p:spPr>
          <a:xfrm>
            <a:off x="4860032" y="3533384"/>
            <a:ext cx="3995935" cy="400110"/>
          </a:xfrm>
          <a:prstGeom prst="rect">
            <a:avLst/>
          </a:prstGeom>
        </p:spPr>
        <p:txBody>
          <a:bodyPr wrap="square">
            <a:spAutoFit/>
          </a:bodyPr>
          <a:lstStyle/>
          <a:p>
            <a:r>
              <a:rPr lang="en-US" altLang="zh-CN" sz="2000" b="1" dirty="0">
                <a:solidFill>
                  <a:srgbClr val="FF0000"/>
                </a:solidFill>
                <a:latin typeface="AndaleMono" charset="0"/>
              </a:rPr>
              <a:t>g++ a.cpp b.cpp -o test1 </a:t>
            </a:r>
            <a:endParaRPr lang="zh-CN" altLang="en-US" sz="2000" b="1" dirty="0">
              <a:solidFill>
                <a:srgbClr val="FF0000"/>
              </a:solidFill>
            </a:endParaRPr>
          </a:p>
        </p:txBody>
      </p:sp>
    </p:spTree>
    <p:extLst>
      <p:ext uri="{BB962C8B-B14F-4D97-AF65-F5344CB8AC3E}">
        <p14:creationId xmlns:p14="http://schemas.microsoft.com/office/powerpoint/2010/main" val="220628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静态数据成员</a:t>
            </a:r>
          </a:p>
        </p:txBody>
      </p:sp>
      <p:sp>
        <p:nvSpPr>
          <p:cNvPr id="3" name="内容占位符 2"/>
          <p:cNvSpPr>
            <a:spLocks noGrp="1"/>
          </p:cNvSpPr>
          <p:nvPr>
            <p:ph idx="1"/>
          </p:nvPr>
        </p:nvSpPr>
        <p:spPr>
          <a:xfrm>
            <a:off x="539552" y="1484784"/>
            <a:ext cx="8424936" cy="4824536"/>
          </a:xfrm>
        </p:spPr>
        <p:txBody>
          <a:bodyPr/>
          <a:lstStyle/>
          <a:p>
            <a:r>
              <a:rPr kumimoji="1" lang="zh-CN" altLang="en-US" dirty="0"/>
              <a:t>静态数据成员：使用</a:t>
            </a:r>
            <a:r>
              <a:rPr kumimoji="1" lang="en-US" altLang="zh-CN" dirty="0"/>
              <a:t>static</a:t>
            </a:r>
            <a:r>
              <a:rPr kumimoji="1" lang="zh-CN" altLang="en-US" dirty="0"/>
              <a:t>修饰的数据成员，是隶属于类的，称为类的</a:t>
            </a:r>
            <a:r>
              <a:rPr kumimoji="1" lang="zh-CN" altLang="en-US" dirty="0">
                <a:solidFill>
                  <a:srgbClr val="FF0000"/>
                </a:solidFill>
              </a:rPr>
              <a:t>静态数据成员</a:t>
            </a:r>
            <a:r>
              <a:rPr kumimoji="1" lang="zh-CN" altLang="en-US" dirty="0"/>
              <a:t>，也称“类变量”</a:t>
            </a:r>
            <a:endParaRPr kumimoji="1" lang="en-US" altLang="zh-CN" dirty="0"/>
          </a:p>
          <a:p>
            <a:pPr lvl="1"/>
            <a:r>
              <a:rPr lang="zh-CN" altLang="en-US" dirty="0"/>
              <a:t>静态数据成员被该类的所有对象</a:t>
            </a:r>
            <a:r>
              <a:rPr lang="zh-CN" altLang="en-US" dirty="0">
                <a:solidFill>
                  <a:srgbClr val="FF0000"/>
                </a:solidFill>
              </a:rPr>
              <a:t>共享</a:t>
            </a:r>
            <a:r>
              <a:rPr lang="zh-CN" altLang="en-US" dirty="0"/>
              <a:t>（即所有对象中的这个数据域处在同一内存位置）</a:t>
            </a:r>
            <a:endParaRPr lang="en-US" altLang="zh-CN" dirty="0"/>
          </a:p>
          <a:p>
            <a:pPr lvl="1"/>
            <a:r>
              <a:rPr kumimoji="1" lang="zh-CN" altLang="en-US" dirty="0"/>
              <a:t>类的静态成员（数据、函数）既可以通过</a:t>
            </a:r>
            <a:r>
              <a:rPr kumimoji="1" lang="zh-CN" altLang="en-US" dirty="0">
                <a:solidFill>
                  <a:srgbClr val="FF0000"/>
                </a:solidFill>
              </a:rPr>
              <a:t>对象</a:t>
            </a:r>
            <a:r>
              <a:rPr kumimoji="1" lang="zh-CN" altLang="en-US" dirty="0"/>
              <a:t>来访问，也可以通过</a:t>
            </a:r>
            <a:r>
              <a:rPr kumimoji="1" lang="zh-CN" altLang="en-US" dirty="0">
                <a:solidFill>
                  <a:srgbClr val="FF0000"/>
                </a:solidFill>
              </a:rPr>
              <a:t>类名</a:t>
            </a:r>
            <a:r>
              <a:rPr kumimoji="1" lang="zh-CN" altLang="en-US" dirty="0"/>
              <a:t>来访问，如</a:t>
            </a:r>
            <a:r>
              <a:rPr kumimoji="1" lang="en-US" altLang="zh-CN" sz="2000" dirty="0" err="1">
                <a:solidFill>
                  <a:srgbClr val="FF0000"/>
                </a:solidFill>
              </a:rPr>
              <a:t>ClassName</a:t>
            </a:r>
            <a:r>
              <a:rPr kumimoji="1" lang="en-US" altLang="zh-CN" sz="2000" dirty="0">
                <a:solidFill>
                  <a:srgbClr val="FF0000"/>
                </a:solidFill>
              </a:rPr>
              <a:t>::</a:t>
            </a:r>
            <a:r>
              <a:rPr kumimoji="1" lang="en-US" altLang="zh-CN" sz="2000" dirty="0" err="1">
                <a:solidFill>
                  <a:srgbClr val="FF0000"/>
                </a:solidFill>
              </a:rPr>
              <a:t>static_var</a:t>
            </a:r>
            <a:r>
              <a:rPr kumimoji="1" lang="zh-CN" altLang="en-US" dirty="0"/>
              <a:t>或者</a:t>
            </a:r>
            <a:r>
              <a:rPr kumimoji="1" lang="en-US" altLang="zh-CN" sz="2000" dirty="0" err="1">
                <a:solidFill>
                  <a:srgbClr val="FF0000"/>
                </a:solidFill>
              </a:rPr>
              <a:t>a.static_var</a:t>
            </a:r>
            <a:r>
              <a:rPr kumimoji="1" lang="zh-CN" altLang="en-US" dirty="0"/>
              <a:t>（</a:t>
            </a:r>
            <a:r>
              <a:rPr kumimoji="1" lang="en-US" altLang="zh-CN" dirty="0"/>
              <a:t>a</a:t>
            </a:r>
            <a:r>
              <a:rPr kumimoji="1" lang="zh-CN" altLang="en-US" dirty="0"/>
              <a:t>为</a:t>
            </a:r>
            <a:r>
              <a:rPr kumimoji="1" lang="en-US" altLang="zh-CN" dirty="0" err="1"/>
              <a:t>ClassName</a:t>
            </a:r>
            <a:r>
              <a:rPr kumimoji="1" lang="zh-CN" altLang="en-US" dirty="0"/>
              <a:t>类的对象）</a:t>
            </a:r>
            <a:endParaRPr kumimoji="1" lang="en-US" altLang="zh-CN" dirty="0"/>
          </a:p>
          <a:p>
            <a:pPr lvl="1"/>
            <a:r>
              <a:rPr lang="zh-CN" altLang="en-US" dirty="0"/>
              <a:t>类的静态数据成员要在</a:t>
            </a:r>
            <a:r>
              <a:rPr lang="zh-CN" altLang="en-US" dirty="0">
                <a:solidFill>
                  <a:srgbClr val="FF0000"/>
                </a:solidFill>
              </a:rPr>
              <a:t>实现文件</a:t>
            </a:r>
            <a:r>
              <a:rPr lang="zh-CN" altLang="en-US" dirty="0"/>
              <a:t>中赋初值，格式为：</a:t>
            </a:r>
            <a:endParaRPr lang="en-US" altLang="zh-CN" dirty="0"/>
          </a:p>
          <a:p>
            <a:pPr lvl="1"/>
            <a:r>
              <a:rPr kumimoji="1" lang="en-US" altLang="zh-CN" dirty="0">
                <a:solidFill>
                  <a:srgbClr val="FF0000"/>
                </a:solidFill>
              </a:rPr>
              <a:t>	</a:t>
            </a:r>
            <a:r>
              <a:rPr kumimoji="1" lang="en-US" altLang="zh-CN" sz="2000" dirty="0">
                <a:solidFill>
                  <a:srgbClr val="FF0000"/>
                </a:solidFill>
              </a:rPr>
              <a:t>Type</a:t>
            </a:r>
            <a:r>
              <a:rPr kumimoji="1" lang="zh-CN" altLang="en-US" sz="2000" dirty="0">
                <a:solidFill>
                  <a:srgbClr val="FF0000"/>
                </a:solidFill>
              </a:rPr>
              <a:t> </a:t>
            </a:r>
            <a:r>
              <a:rPr kumimoji="1" lang="en-US" altLang="zh-CN" sz="2000" dirty="0" err="1">
                <a:solidFill>
                  <a:srgbClr val="FF0000"/>
                </a:solidFill>
              </a:rPr>
              <a:t>ClassName</a:t>
            </a:r>
            <a:r>
              <a:rPr kumimoji="1" lang="en-US" altLang="zh-CN" sz="2000" dirty="0">
                <a:solidFill>
                  <a:srgbClr val="FF0000"/>
                </a:solidFill>
              </a:rPr>
              <a:t>::</a:t>
            </a:r>
            <a:r>
              <a:rPr kumimoji="1" lang="en-US" altLang="zh-CN" sz="2000" dirty="0" err="1">
                <a:solidFill>
                  <a:srgbClr val="FF0000"/>
                </a:solidFill>
              </a:rPr>
              <a:t>static_var</a:t>
            </a:r>
            <a:r>
              <a:rPr kumimoji="1" lang="zh-CN" altLang="en-US" sz="2000" dirty="0">
                <a:solidFill>
                  <a:srgbClr val="FF0000"/>
                </a:solidFill>
              </a:rPr>
              <a:t> </a:t>
            </a:r>
            <a:r>
              <a:rPr kumimoji="1" lang="en-US" altLang="zh-CN" sz="2000" dirty="0">
                <a:solidFill>
                  <a:srgbClr val="FF0000"/>
                </a:solidFill>
              </a:rPr>
              <a:t>=</a:t>
            </a:r>
            <a:r>
              <a:rPr kumimoji="1" lang="zh-CN" altLang="en-US" sz="2000" dirty="0">
                <a:solidFill>
                  <a:srgbClr val="FF0000"/>
                </a:solidFill>
              </a:rPr>
              <a:t> </a:t>
            </a:r>
            <a:r>
              <a:rPr kumimoji="1" lang="en-US" altLang="zh-CN" sz="2000" dirty="0">
                <a:solidFill>
                  <a:srgbClr val="FF0000"/>
                </a:solidFill>
              </a:rPr>
              <a:t>Value;</a:t>
            </a:r>
            <a:r>
              <a:rPr kumimoji="1" lang="zh-CN" altLang="en-US" sz="2000" dirty="0"/>
              <a:t> </a:t>
            </a:r>
            <a:endParaRPr kumimoji="1" lang="en-US" altLang="zh-CN" sz="2000" dirty="0"/>
          </a:p>
          <a:p>
            <a:pPr lvl="1"/>
            <a:endParaRPr lang="en-US" altLang="zh-CN" dirty="0"/>
          </a:p>
          <a:p>
            <a:pPr lvl="1"/>
            <a:r>
              <a:rPr lang="zh-CN" altLang="en-US" dirty="0"/>
              <a:t>和全局变量一样，类的静态数据成员在程序开始前初始化</a:t>
            </a:r>
            <a:endParaRPr kumimoji="1" lang="en-US" altLang="zh-CN" dirty="0">
              <a:solidFill>
                <a:srgbClr val="FF0000"/>
              </a:solidFill>
            </a:endParaRPr>
          </a:p>
        </p:txBody>
      </p:sp>
    </p:spTree>
    <p:extLst>
      <p:ext uri="{BB962C8B-B14F-4D97-AF65-F5344CB8AC3E}">
        <p14:creationId xmlns:p14="http://schemas.microsoft.com/office/powerpoint/2010/main" val="304630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静态数据成员的多文件编译</a:t>
            </a:r>
          </a:p>
        </p:txBody>
      </p:sp>
      <p:sp>
        <p:nvSpPr>
          <p:cNvPr id="3" name="内容占位符 2"/>
          <p:cNvSpPr>
            <a:spLocks noGrp="1"/>
          </p:cNvSpPr>
          <p:nvPr>
            <p:ph idx="1"/>
          </p:nvPr>
        </p:nvSpPr>
        <p:spPr>
          <a:xfrm>
            <a:off x="628650" y="1442196"/>
            <a:ext cx="8047806" cy="4935634"/>
          </a:xfrm>
        </p:spPr>
        <p:txBody>
          <a:bodyPr/>
          <a:lstStyle/>
          <a:p>
            <a:r>
              <a:rPr kumimoji="1" lang="zh-CN" altLang="en-US" dirty="0"/>
              <a:t>静态数据成员</a:t>
            </a:r>
            <a:r>
              <a:rPr lang="zh-CN" altLang="en-US" b="0" dirty="0"/>
              <a:t>应该在</a:t>
            </a:r>
            <a:r>
              <a:rPr lang="en-US" altLang="zh-CN" b="0" dirty="0"/>
              <a:t>.h</a:t>
            </a:r>
            <a:r>
              <a:rPr lang="zh-CN" altLang="en-US" b="0" dirty="0"/>
              <a:t>文件中</a:t>
            </a:r>
            <a:r>
              <a:rPr lang="zh-CN" altLang="en-US" b="0" dirty="0">
                <a:solidFill>
                  <a:srgbClr val="FF0000"/>
                </a:solidFill>
              </a:rPr>
              <a:t>声明</a:t>
            </a:r>
            <a:r>
              <a:rPr lang="zh-CN" altLang="en-US" b="0" dirty="0"/>
              <a:t>，在</a:t>
            </a:r>
            <a:r>
              <a:rPr lang="en-US" altLang="zh-CN" b="0" dirty="0"/>
              <a:t>.</a:t>
            </a:r>
            <a:r>
              <a:rPr lang="en-US" altLang="zh-CN" b="0" dirty="0" err="1"/>
              <a:t>cpp</a:t>
            </a:r>
            <a:r>
              <a:rPr lang="zh-CN" altLang="en-US" b="0" dirty="0"/>
              <a:t>文件中</a:t>
            </a:r>
            <a:r>
              <a:rPr lang="zh-CN" altLang="en-US" b="0" dirty="0">
                <a:solidFill>
                  <a:srgbClr val="FF0000"/>
                </a:solidFill>
              </a:rPr>
              <a:t>定义</a:t>
            </a:r>
            <a:r>
              <a:rPr lang="zh-CN" altLang="en-US" b="0" dirty="0"/>
              <a:t>。</a:t>
            </a:r>
            <a:endParaRPr lang="en-US" altLang="zh-CN" b="0" dirty="0"/>
          </a:p>
          <a:p>
            <a:r>
              <a:rPr lang="zh-CN" altLang="en-US" b="0" dirty="0"/>
              <a:t>如果在</a:t>
            </a:r>
            <a:r>
              <a:rPr lang="en-US" altLang="zh-CN" b="0" dirty="0"/>
              <a:t>.h</a:t>
            </a:r>
            <a:r>
              <a:rPr lang="zh-CN" altLang="en-US" b="0" dirty="0"/>
              <a:t>文件中同时完成声明和定义，会出现问题。</a:t>
            </a:r>
            <a:endParaRPr lang="en-US" altLang="zh-CN" b="0" dirty="0"/>
          </a:p>
          <a:p>
            <a:pPr lvl="1"/>
            <a:r>
              <a:rPr lang="zh-CN" altLang="en-US" dirty="0"/>
              <a:t>包含了该头文件的所有源文件中都定义了这些静态成员变量，即该头文件被包含了多少次，这些变量就定义了多少次。</a:t>
            </a:r>
            <a:endParaRPr lang="en-US" altLang="zh-CN" dirty="0"/>
          </a:p>
          <a:p>
            <a:pPr lvl="1"/>
            <a:r>
              <a:rPr lang="zh-CN" altLang="en-US" dirty="0"/>
              <a:t>同一个变量被定义多次，会导致链接无法进行，程序</a:t>
            </a:r>
            <a:r>
              <a:rPr lang="zh-CN" altLang="en-US" dirty="0">
                <a:solidFill>
                  <a:srgbClr val="FF0000"/>
                </a:solidFill>
              </a:rPr>
              <a:t>编译失败</a:t>
            </a:r>
            <a:r>
              <a:rPr lang="zh-CN" altLang="en-US" dirty="0"/>
              <a:t>。</a:t>
            </a:r>
            <a:endParaRPr lang="zh-CN" altLang="en-US" b="0" dirty="0"/>
          </a:p>
        </p:txBody>
      </p:sp>
    </p:spTree>
    <p:extLst>
      <p:ext uri="{BB962C8B-B14F-4D97-AF65-F5344CB8AC3E}">
        <p14:creationId xmlns:p14="http://schemas.microsoft.com/office/powerpoint/2010/main" val="3238751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静态数据成员示例</a:t>
            </a:r>
          </a:p>
        </p:txBody>
      </p:sp>
      <p:sp>
        <p:nvSpPr>
          <p:cNvPr id="4" name="矩形 3"/>
          <p:cNvSpPr/>
          <p:nvPr/>
        </p:nvSpPr>
        <p:spPr>
          <a:xfrm>
            <a:off x="143508" y="3763784"/>
            <a:ext cx="8712968" cy="2800767"/>
          </a:xfrm>
          <a:prstGeom prst="rect">
            <a:avLst/>
          </a:prstGeom>
        </p:spPr>
        <p:txBody>
          <a:bodyPr wrap="square">
            <a:spAutoFit/>
          </a:bodyPr>
          <a:lstStyle/>
          <a:p>
            <a:r>
              <a:rPr lang="en-US" altLang="zh-CN" sz="1600" b="1" dirty="0">
                <a:solidFill>
                  <a:srgbClr val="00B050"/>
                </a:solidFill>
                <a:latin typeface="Consolas" panose="020B0609020204030204" pitchFamily="49" charset="0"/>
              </a:rPr>
              <a:t>//main.cpp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a:t>
            </a:r>
            <a:r>
              <a:rPr lang="en-US" altLang="zh-CN" sz="1600" dirty="0" err="1">
                <a:solidFill>
                  <a:srgbClr val="BA0011"/>
                </a:solidFill>
                <a:latin typeface="Consolas" panose="020B0609020204030204" pitchFamily="49" charset="0"/>
              </a:rPr>
              <a:t>Test.h</a:t>
            </a:r>
            <a:r>
              <a:rPr lang="en-US" altLang="zh-CN" sz="1600" dirty="0">
                <a:solidFill>
                  <a:srgbClr val="BA0011"/>
                </a:solidFill>
                <a:latin typeface="Consolas" panose="020B0609020204030204" pitchFamily="49" charset="0"/>
              </a:rPr>
              <a: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Test t[10];</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“Test#: ”</a:t>
            </a:r>
            <a:r>
              <a:rPr lang="en-US" altLang="zh-CN" sz="1600" dirty="0">
                <a:solidFill>
                  <a:srgbClr val="000000"/>
                </a:solidFill>
                <a:latin typeface="Consolas" panose="020B0609020204030204" pitchFamily="49" charset="0"/>
              </a:rPr>
              <a:t> &lt;&lt; Test::count &lt;&lt; </a:t>
            </a:r>
            <a:r>
              <a:rPr lang="en-US" altLang="zh-CN" sz="1600" dirty="0">
                <a:solidFill>
                  <a:srgbClr val="BA0011"/>
                </a:solidFill>
                <a:latin typeface="Consolas" panose="020B0609020204030204" pitchFamily="49" charset="0"/>
              </a:rPr>
              <a:t>“ or ” </a:t>
            </a:r>
            <a:r>
              <a:rPr lang="en-US" altLang="zh-CN" sz="1600" dirty="0">
                <a:latin typeface="Consolas" panose="020B0609020204030204" pitchFamily="49" charset="0"/>
              </a:rPr>
              <a:t>&lt;&lt; t[0].count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zh-CN" altLang="en-US" sz="1600" b="1" dirty="0">
                <a:solidFill>
                  <a:srgbClr val="00B050"/>
                </a:solidFill>
                <a:latin typeface="Consolas" panose="020B0609020204030204" pitchFamily="49" charset="0"/>
              </a:rPr>
              <a: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通过类名或对象访问静态数据成员</a:t>
            </a:r>
            <a:endParaRPr lang="en-US" altLang="zh-CN" sz="1600" b="1" dirty="0">
              <a:solidFill>
                <a:srgbClr val="00B050"/>
              </a:solidFill>
              <a:latin typeface="Consolas" panose="020B0609020204030204" pitchFamily="49" charset="0"/>
            </a:endParaRPr>
          </a:p>
          <a:p>
            <a:r>
              <a:rPr lang="en-US" altLang="zh-CN" sz="1600" b="1" dirty="0">
                <a:solidFill>
                  <a:srgbClr val="00B050"/>
                </a:solidFill>
                <a:latin typeface="Consolas" panose="020B0609020204030204" pitchFamily="49" charset="0"/>
              </a:rPr>
              <a:t>  </a:t>
            </a:r>
            <a:r>
              <a:rPr lang="is-IS" altLang="zh-CN" sz="1600" dirty="0">
                <a:solidFill>
                  <a:srgbClr val="B40062"/>
                </a:solidFill>
                <a:latin typeface="Consolas" panose="020B0609020204030204" pitchFamily="49" charset="0"/>
              </a:rPr>
              <a:t>return</a:t>
            </a:r>
            <a:r>
              <a:rPr lang="en-US" altLang="zh-CN" sz="1600" dirty="0">
                <a:latin typeface="Consolas" panose="020B0609020204030204" pitchFamily="49" charset="0"/>
              </a:rPr>
              <a:t> 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p>
        </p:txBody>
      </p:sp>
      <p:sp>
        <p:nvSpPr>
          <p:cNvPr id="6" name="矩形 5">
            <a:extLst>
              <a:ext uri="{FF2B5EF4-FFF2-40B4-BE49-F238E27FC236}">
                <a16:creationId xmlns:a16="http://schemas.microsoft.com/office/drawing/2014/main" id="{A4DB7786-774D-493E-9711-6BAC6D0A4F7E}"/>
              </a:ext>
            </a:extLst>
          </p:cNvPr>
          <p:cNvSpPr/>
          <p:nvPr/>
        </p:nvSpPr>
        <p:spPr>
          <a:xfrm>
            <a:off x="6125322" y="4324398"/>
            <a:ext cx="2623142" cy="400110"/>
          </a:xfrm>
          <a:prstGeom prst="rect">
            <a:avLst/>
          </a:prstGeom>
        </p:spPr>
        <p:txBody>
          <a:bodyPr wrap="square">
            <a:spAutoFit/>
          </a:bodyPr>
          <a:lstStyle/>
          <a:p>
            <a:r>
              <a:rPr lang="en-US" altLang="zh-CN" sz="2000" b="1" dirty="0">
                <a:solidFill>
                  <a:srgbClr val="FF0000"/>
                </a:solidFill>
                <a:latin typeface="AndaleMono" charset="0"/>
              </a:rPr>
              <a:t>Test#: 10 or 10</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A8F617A8-AC45-4498-A5A7-D96E2F5F3E9E}"/>
              </a:ext>
            </a:extLst>
          </p:cNvPr>
          <p:cNvSpPr txBox="1"/>
          <p:nvPr/>
        </p:nvSpPr>
        <p:spPr>
          <a:xfrm>
            <a:off x="6156176" y="3845598"/>
            <a:ext cx="1723549" cy="400110"/>
          </a:xfrm>
          <a:prstGeom prst="rect">
            <a:avLst/>
          </a:prstGeom>
          <a:solidFill>
            <a:srgbClr val="FFFF00"/>
          </a:solidFill>
        </p:spPr>
        <p:txBody>
          <a:bodyPr wrap="none" rtlCol="0">
            <a:spAutoFit/>
          </a:bodyPr>
          <a:lstStyle/>
          <a:p>
            <a:r>
              <a:rPr kumimoji="1" lang="zh-CN" altLang="en-US" sz="2000" b="1" dirty="0"/>
              <a:t>运行输出结果</a:t>
            </a:r>
          </a:p>
        </p:txBody>
      </p:sp>
      <p:sp>
        <p:nvSpPr>
          <p:cNvPr id="8" name="矩形 7">
            <a:extLst>
              <a:ext uri="{FF2B5EF4-FFF2-40B4-BE49-F238E27FC236}">
                <a16:creationId xmlns:a16="http://schemas.microsoft.com/office/drawing/2014/main" id="{5C537035-5D75-4E8D-B694-0690239BC4AC}"/>
              </a:ext>
            </a:extLst>
          </p:cNvPr>
          <p:cNvSpPr/>
          <p:nvPr/>
        </p:nvSpPr>
        <p:spPr>
          <a:xfrm>
            <a:off x="107504" y="1408024"/>
            <a:ext cx="4392488" cy="1815882"/>
          </a:xfrm>
          <a:prstGeom prst="rect">
            <a:avLst/>
          </a:prstGeom>
        </p:spPr>
        <p:txBody>
          <a:bodyPr wrap="square">
            <a:spAutoFit/>
          </a:bodyPr>
          <a:lstStyle/>
          <a:p>
            <a:r>
              <a:rPr lang="en-US" altLang="zh-CN" sz="1600" b="1" dirty="0">
                <a:solidFill>
                  <a:srgbClr val="00B050"/>
                </a:solidFill>
                <a:latin typeface="Consolas" panose="020B0609020204030204" pitchFamily="49" charset="0"/>
              </a:rPr>
              <a:t>//</a:t>
            </a:r>
            <a:r>
              <a:rPr lang="en-US" altLang="zh-CN" sz="1600" b="1" dirty="0" err="1">
                <a:solidFill>
                  <a:srgbClr val="00B050"/>
                </a:solidFill>
                <a:latin typeface="Consolas" panose="020B0609020204030204" pitchFamily="49" charset="0"/>
              </a:rPr>
              <a:t>Test.h</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Test {</a:t>
            </a: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static</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count;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声明静态数据成员</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Test();</a:t>
            </a:r>
          </a:p>
          <a:p>
            <a:r>
              <a:rPr lang="en-US" altLang="zh-CN" sz="1600" dirty="0">
                <a:solidFill>
                  <a:srgbClr val="000000"/>
                </a:solidFill>
                <a:latin typeface="Consolas" panose="020B0609020204030204" pitchFamily="49" charset="0"/>
              </a:rPr>
              <a:t>  ~Test();</a:t>
            </a:r>
          </a:p>
          <a:p>
            <a:r>
              <a:rPr lang="en-US" altLang="zh-CN" sz="16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id="{DDAA19FC-F736-4851-A403-81B608104850}"/>
              </a:ext>
            </a:extLst>
          </p:cNvPr>
          <p:cNvSpPr/>
          <p:nvPr/>
        </p:nvSpPr>
        <p:spPr>
          <a:xfrm>
            <a:off x="4652890" y="1396340"/>
            <a:ext cx="5145623" cy="1569660"/>
          </a:xfrm>
          <a:prstGeom prst="rect">
            <a:avLst/>
          </a:prstGeom>
        </p:spPr>
        <p:txBody>
          <a:bodyPr wrap="square">
            <a:spAutoFit/>
          </a:bodyPr>
          <a:lstStyle/>
          <a:p>
            <a:r>
              <a:rPr lang="en-US" altLang="zh-CN" sz="1600" b="1" dirty="0">
                <a:solidFill>
                  <a:srgbClr val="00B050"/>
                </a:solidFill>
                <a:latin typeface="Consolas" panose="020B0609020204030204" pitchFamily="49" charset="0"/>
              </a:rPr>
              <a:t>//Test.cpp</a:t>
            </a: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a:t>
            </a:r>
            <a:r>
              <a:rPr lang="en-US" altLang="zh-CN" sz="1600" dirty="0" err="1">
                <a:solidFill>
                  <a:srgbClr val="BA0011"/>
                </a:solidFill>
                <a:latin typeface="Consolas" panose="020B0609020204030204" pitchFamily="49" charset="0"/>
              </a:rPr>
              <a:t>Test.h</a:t>
            </a:r>
            <a:r>
              <a:rPr lang="en-US" altLang="zh-CN" sz="1600" dirty="0">
                <a:solidFill>
                  <a:srgbClr val="BA0011"/>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Test::count = </a:t>
            </a:r>
            <a:r>
              <a:rPr lang="en-US" altLang="zh-CN" sz="1600" dirty="0">
                <a:solidFill>
                  <a:srgbClr val="000BFF"/>
                </a:solidFill>
                <a:latin typeface="Consolas" panose="020B0609020204030204" pitchFamily="49" charset="0"/>
              </a:rPr>
              <a:t>0</a:t>
            </a:r>
            <a:r>
              <a:rPr lang="en-US" altLang="zh-CN" sz="1600" dirty="0">
                <a:solidFill>
                  <a:srgbClr val="000000"/>
                </a:solidFill>
                <a:latin typeface="Consolas" panose="020B0609020204030204" pitchFamily="49" charset="0"/>
              </a:rPr>
              <a:t>;</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定义静态数据成员</a:t>
            </a:r>
            <a:endParaRPr lang="en-US" altLang="zh-CN" sz="1600" b="1" dirty="0">
              <a:solidFill>
                <a:srgbClr val="00B050"/>
              </a:solidFill>
              <a:latin typeface="Consolas" panose="020B0609020204030204" pitchFamily="49" charset="0"/>
            </a:endParaRPr>
          </a:p>
          <a:p>
            <a:r>
              <a:rPr lang="en-US" altLang="zh-CN" sz="1600" dirty="0">
                <a:solidFill>
                  <a:srgbClr val="000000"/>
                </a:solidFill>
                <a:latin typeface="Consolas" panose="020B0609020204030204" pitchFamily="49" charset="0"/>
              </a:rPr>
              <a:t>Test::Test() { count ++; }</a:t>
            </a:r>
          </a:p>
          <a:p>
            <a:r>
              <a:rPr lang="en-US" altLang="zh-CN" sz="1600" dirty="0">
                <a:solidFill>
                  <a:srgbClr val="000000"/>
                </a:solidFill>
                <a:latin typeface="Consolas" panose="020B0609020204030204" pitchFamily="49" charset="0"/>
              </a:rPr>
              <a:t>Test::~Test() { count --; }</a:t>
            </a:r>
            <a:endParaRPr lang="en-US" altLang="zh-CN" sz="16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36132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静态成员函数</a:t>
            </a:r>
          </a:p>
        </p:txBody>
      </p:sp>
      <p:sp>
        <p:nvSpPr>
          <p:cNvPr id="3" name="内容占位符 2"/>
          <p:cNvSpPr>
            <a:spLocks noGrp="1"/>
          </p:cNvSpPr>
          <p:nvPr>
            <p:ph idx="1"/>
          </p:nvPr>
        </p:nvSpPr>
        <p:spPr>
          <a:xfrm>
            <a:off x="539552" y="1484784"/>
            <a:ext cx="8424936" cy="4968552"/>
          </a:xfrm>
        </p:spPr>
        <p:txBody>
          <a:bodyPr/>
          <a:lstStyle/>
          <a:p>
            <a:r>
              <a:rPr kumimoji="1" lang="zh-CN" altLang="en-US" dirty="0"/>
              <a:t>静态成员函数：在返回值前面添加</a:t>
            </a:r>
            <a:r>
              <a:rPr kumimoji="1" lang="en-US" altLang="zh-CN" dirty="0"/>
              <a:t>static</a:t>
            </a:r>
            <a:r>
              <a:rPr kumimoji="1" lang="zh-CN" altLang="en-US" dirty="0"/>
              <a:t>修饰的成员函数，称为类的</a:t>
            </a:r>
            <a:r>
              <a:rPr kumimoji="1" lang="zh-CN" altLang="en-US" dirty="0">
                <a:solidFill>
                  <a:srgbClr val="FF0000"/>
                </a:solidFill>
              </a:rPr>
              <a:t>静态成员函数</a:t>
            </a:r>
            <a:endParaRPr kumimoji="1" lang="en-US" altLang="zh-CN" dirty="0">
              <a:solidFill>
                <a:srgbClr val="FF0000"/>
              </a:solidFill>
            </a:endParaRPr>
          </a:p>
          <a:p>
            <a:pPr lvl="1"/>
            <a:r>
              <a:rPr lang="zh-CN" altLang="en-US" dirty="0"/>
              <a:t>和静态数据成员类似，类的静态成员函数既可以通过</a:t>
            </a:r>
            <a:r>
              <a:rPr lang="zh-CN" altLang="en-US" dirty="0">
                <a:solidFill>
                  <a:srgbClr val="FF0000"/>
                </a:solidFill>
              </a:rPr>
              <a:t>对象</a:t>
            </a:r>
            <a:r>
              <a:rPr lang="zh-CN" altLang="en-US" dirty="0"/>
              <a:t>来访问，也可以通过</a:t>
            </a:r>
            <a:r>
              <a:rPr lang="zh-CN" altLang="en-US" dirty="0">
                <a:solidFill>
                  <a:srgbClr val="FF0000"/>
                </a:solidFill>
              </a:rPr>
              <a:t>类名</a:t>
            </a:r>
            <a:r>
              <a:rPr lang="zh-CN" altLang="en-US" dirty="0"/>
              <a:t>来访问，如</a:t>
            </a:r>
            <a:r>
              <a:rPr lang="en-US" altLang="zh-CN" sz="2000" dirty="0" err="1">
                <a:solidFill>
                  <a:srgbClr val="FF0000"/>
                </a:solidFill>
              </a:rPr>
              <a:t>ClassName</a:t>
            </a:r>
            <a:r>
              <a:rPr lang="en-US" altLang="zh-CN" sz="2000" dirty="0">
                <a:solidFill>
                  <a:srgbClr val="FF0000"/>
                </a:solidFill>
              </a:rPr>
              <a:t>::</a:t>
            </a:r>
            <a:r>
              <a:rPr lang="en-US" altLang="zh-CN" sz="2000" dirty="0" err="1">
                <a:solidFill>
                  <a:srgbClr val="FF0000"/>
                </a:solidFill>
              </a:rPr>
              <a:t>static_function</a:t>
            </a:r>
            <a:r>
              <a:rPr lang="zh-CN" altLang="en-US" dirty="0"/>
              <a:t>或者</a:t>
            </a:r>
            <a:r>
              <a:rPr lang="en-US" altLang="zh-CN" sz="2000" dirty="0" err="1">
                <a:solidFill>
                  <a:srgbClr val="FF0000"/>
                </a:solidFill>
              </a:rPr>
              <a:t>a.static_function</a:t>
            </a:r>
            <a:r>
              <a:rPr lang="en-US" altLang="zh-CN" sz="2000" dirty="0"/>
              <a:t>(</a:t>
            </a:r>
            <a:r>
              <a:rPr lang="en-US" altLang="zh-CN" dirty="0"/>
              <a:t>a</a:t>
            </a:r>
            <a:r>
              <a:rPr lang="zh-CN" altLang="en-US" dirty="0"/>
              <a:t>为</a:t>
            </a:r>
            <a:r>
              <a:rPr lang="en-US" altLang="zh-CN" dirty="0" err="1"/>
              <a:t>ClassName</a:t>
            </a:r>
            <a:r>
              <a:rPr lang="zh-CN" altLang="en-US" dirty="0"/>
              <a:t>类的对象）</a:t>
            </a:r>
            <a:endParaRPr lang="en-US" altLang="zh-CN" dirty="0"/>
          </a:p>
        </p:txBody>
      </p:sp>
    </p:spTree>
    <p:extLst>
      <p:ext uri="{BB962C8B-B14F-4D97-AF65-F5344CB8AC3E}">
        <p14:creationId xmlns:p14="http://schemas.microsoft.com/office/powerpoint/2010/main" val="4210416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静态成员函数的访问权限</a:t>
            </a:r>
          </a:p>
        </p:txBody>
      </p:sp>
      <p:sp>
        <p:nvSpPr>
          <p:cNvPr id="3" name="内容占位符 2"/>
          <p:cNvSpPr>
            <a:spLocks noGrp="1"/>
          </p:cNvSpPr>
          <p:nvPr>
            <p:ph idx="1"/>
          </p:nvPr>
        </p:nvSpPr>
        <p:spPr>
          <a:xfrm>
            <a:off x="539552" y="1442194"/>
            <a:ext cx="8047806" cy="4723109"/>
          </a:xfrm>
        </p:spPr>
        <p:txBody>
          <a:bodyPr/>
          <a:lstStyle/>
          <a:p>
            <a:r>
              <a:rPr kumimoji="1" lang="zh-CN" altLang="en-US" dirty="0"/>
              <a:t>静态成员函数不能访问非静态成员</a:t>
            </a:r>
            <a:endParaRPr kumimoji="1" lang="en-US" altLang="zh-CN" dirty="0"/>
          </a:p>
          <a:p>
            <a:pPr lvl="1"/>
            <a:r>
              <a:rPr lang="zh-CN" altLang="en-US" dirty="0"/>
              <a:t>静态成员函数</a:t>
            </a:r>
            <a:r>
              <a:rPr lang="zh-CN" altLang="en-US" dirty="0">
                <a:solidFill>
                  <a:srgbClr val="FF0000"/>
                </a:solidFill>
              </a:rPr>
              <a:t>属于整个类</a:t>
            </a:r>
            <a:r>
              <a:rPr lang="zh-CN" altLang="en-US" dirty="0"/>
              <a:t>，在类实例化对象之前已经分配了内存空间。</a:t>
            </a:r>
            <a:endParaRPr lang="en-US" altLang="zh-CN" dirty="0"/>
          </a:p>
          <a:p>
            <a:pPr lvl="1"/>
            <a:r>
              <a:rPr lang="zh-CN" altLang="en-US" dirty="0"/>
              <a:t>类的非静态成员必须在</a:t>
            </a:r>
            <a:r>
              <a:rPr lang="zh-CN" altLang="en-US" dirty="0">
                <a:solidFill>
                  <a:srgbClr val="FF0000"/>
                </a:solidFill>
              </a:rPr>
              <a:t>类实例化对象后</a:t>
            </a:r>
            <a:r>
              <a:rPr lang="zh-CN" altLang="en-US" dirty="0"/>
              <a:t>才分配内存空间。</a:t>
            </a:r>
            <a:endParaRPr lang="en-US" altLang="zh-CN" dirty="0"/>
          </a:p>
          <a:p>
            <a:pPr lvl="1"/>
            <a:r>
              <a:rPr lang="zh-CN" altLang="en-US" dirty="0"/>
              <a:t>如果使用静态成员函数访问非静态成员，相当于没有定义一个变量却要使用它。</a:t>
            </a:r>
            <a:endParaRPr kumimoji="1" lang="zh-CN" altLang="en-US" dirty="0"/>
          </a:p>
        </p:txBody>
      </p:sp>
    </p:spTree>
    <p:extLst>
      <p:ext uri="{BB962C8B-B14F-4D97-AF65-F5344CB8AC3E}">
        <p14:creationId xmlns:p14="http://schemas.microsoft.com/office/powerpoint/2010/main" val="44011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p>
        </p:txBody>
      </p:sp>
      <p:sp>
        <p:nvSpPr>
          <p:cNvPr id="3" name="内容占位符 2"/>
          <p:cNvSpPr>
            <a:spLocks noGrp="1"/>
          </p:cNvSpPr>
          <p:nvPr>
            <p:ph idx="1"/>
          </p:nvPr>
        </p:nvSpPr>
        <p:spPr/>
        <p:txBody>
          <a:bodyPr/>
          <a:lstStyle/>
          <a:p>
            <a:r>
              <a:rPr kumimoji="1" lang="zh-CN" altLang="en-US" dirty="0"/>
              <a:t>构造函数、析构函数</a:t>
            </a:r>
            <a:endParaRPr kumimoji="1" lang="en-US" altLang="zh-CN" dirty="0"/>
          </a:p>
          <a:p>
            <a:r>
              <a:rPr kumimoji="1" lang="zh-CN" altLang="en-US" dirty="0"/>
              <a:t>全局和局部对象的构造与析构时机</a:t>
            </a:r>
            <a:endParaRPr kumimoji="1" lang="en-US" altLang="zh-CN" dirty="0"/>
          </a:p>
          <a:p>
            <a:r>
              <a:rPr kumimoji="1" lang="zh-CN" altLang="en-US" dirty="0"/>
              <a:t>引用</a:t>
            </a:r>
            <a:endParaRPr kumimoji="1" lang="en-US" altLang="zh-CN" dirty="0"/>
          </a:p>
          <a:p>
            <a:r>
              <a:rPr kumimoji="1" lang="zh-CN" altLang="en-US" dirty="0"/>
              <a:t>运算符重载：流运算符</a:t>
            </a:r>
            <a:r>
              <a:rPr kumimoji="1" lang="en-US" altLang="zh-CN" dirty="0"/>
              <a:t>(&lt;&lt;,&gt;&gt;),</a:t>
            </a:r>
            <a:r>
              <a:rPr kumimoji="1" lang="zh-CN" altLang="en-US" dirty="0"/>
              <a:t>函数运算符</a:t>
            </a:r>
            <a:r>
              <a:rPr kumimoji="1" lang="en-US" altLang="zh-CN" dirty="0"/>
              <a:t>(),</a:t>
            </a:r>
            <a:r>
              <a:rPr kumimoji="1" lang="zh-CN" altLang="en-US" dirty="0"/>
              <a:t>前缀运算符</a:t>
            </a:r>
            <a:r>
              <a:rPr kumimoji="1" lang="en-US" altLang="zh-CN" dirty="0"/>
              <a:t>(++,--),</a:t>
            </a:r>
            <a:r>
              <a:rPr kumimoji="1" lang="zh-CN" altLang="en-US" dirty="0"/>
              <a:t>下标运算符</a:t>
            </a:r>
            <a:r>
              <a:rPr kumimoji="1" lang="en-US" altLang="zh-CN" dirty="0"/>
              <a:t>[]</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2</a:t>
            </a:fld>
            <a:endParaRPr lang="en-US" altLang="zh-CN"/>
          </a:p>
        </p:txBody>
      </p:sp>
    </p:spTree>
    <p:extLst>
      <p:ext uri="{BB962C8B-B14F-4D97-AF65-F5344CB8AC3E}">
        <p14:creationId xmlns:p14="http://schemas.microsoft.com/office/powerpoint/2010/main" val="375086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静态成员函数示例</a:t>
            </a:r>
          </a:p>
        </p:txBody>
      </p:sp>
      <p:sp>
        <p:nvSpPr>
          <p:cNvPr id="4" name="矩形 3"/>
          <p:cNvSpPr/>
          <p:nvPr/>
        </p:nvSpPr>
        <p:spPr>
          <a:xfrm>
            <a:off x="539552" y="987107"/>
            <a:ext cx="8064896" cy="6186309"/>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count;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声明静态数据成员</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float</a:t>
            </a:r>
            <a:r>
              <a:rPr lang="en-US" altLang="zh-CN" dirty="0">
                <a:solidFill>
                  <a:srgbClr val="000000"/>
                </a:solidFill>
                <a:latin typeface="Consolas" panose="020B0609020204030204" pitchFamily="49" charset="0"/>
              </a:rPr>
              <a:t> value;</a:t>
            </a:r>
          </a:p>
          <a:p>
            <a:r>
              <a:rPr lang="en-US" altLang="zh-CN" dirty="0">
                <a:solidFill>
                  <a:srgbClr val="000000"/>
                </a:solidFill>
                <a:latin typeface="Consolas" panose="020B0609020204030204" pitchFamily="49" charset="0"/>
              </a:rPr>
              <a:t>  Test(</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v): value(v) { count ++; }</a:t>
            </a:r>
          </a:p>
          <a:p>
            <a:r>
              <a:rPr lang="en-US" altLang="zh-CN" dirty="0">
                <a:solidFill>
                  <a:srgbClr val="000000"/>
                </a:solidFill>
                <a:latin typeface="Consolas" panose="020B0609020204030204" pitchFamily="49" charset="0"/>
              </a:rPr>
              <a:t>  ~Test() { count --; }</a:t>
            </a: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count; } </a:t>
            </a:r>
          </a:p>
          <a:p>
            <a:r>
              <a:rPr lang="en-US" altLang="zh-CN" b="1" dirty="0">
                <a:solidFill>
                  <a:srgbClr val="000000"/>
                </a:solidFill>
                <a:latin typeface="Consolas" panose="020B0609020204030204" pitchFamily="49" charset="0"/>
              </a:rPr>
              <a:t>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静态成员函数</a:t>
            </a:r>
            <a:r>
              <a:rPr lang="en-US" altLang="zh-CN" b="1" dirty="0" err="1">
                <a:solidFill>
                  <a:srgbClr val="00B050"/>
                </a:solidFill>
                <a:latin typeface="Consolas" panose="020B0609020204030204" pitchFamily="49" charset="0"/>
              </a:rPr>
              <a:t>how_many</a:t>
            </a:r>
            <a:r>
              <a:rPr lang="zh-CN" altLang="en-US" b="1" dirty="0">
                <a:solidFill>
                  <a:srgbClr val="00B050"/>
                </a:solidFill>
                <a:latin typeface="Consolas" panose="020B0609020204030204" pitchFamily="49" charset="0"/>
              </a:rPr>
              <a:t>仅能访问</a:t>
            </a:r>
            <a:r>
              <a:rPr lang="en-US" altLang="zh-CN" b="1" dirty="0">
                <a:solidFill>
                  <a:srgbClr val="00B050"/>
                </a:solidFill>
                <a:latin typeface="Consolas" panose="020B0609020204030204" pitchFamily="49" charset="0"/>
              </a:rPr>
              <a:t>count</a:t>
            </a:r>
            <a:r>
              <a:rPr lang="zh-CN" altLang="en-US" b="1" dirty="0">
                <a:solidFill>
                  <a:srgbClr val="00B050"/>
                </a:solidFill>
                <a:latin typeface="Consolas" panose="020B0609020204030204" pitchFamily="49" charset="0"/>
              </a:rPr>
              <a:t>，无法访问</a:t>
            </a:r>
            <a:r>
              <a:rPr lang="en-US" altLang="zh-CN" b="1" dirty="0">
                <a:solidFill>
                  <a:srgbClr val="00B050"/>
                </a:solidFill>
                <a:latin typeface="Consolas" panose="020B0609020204030204" pitchFamily="49" charset="0"/>
              </a:rPr>
              <a:t>value</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Test::count = </a:t>
            </a:r>
            <a:r>
              <a:rPr lang="en-US" altLang="zh-CN" dirty="0">
                <a:solidFill>
                  <a:srgbClr val="000BFF"/>
                </a:solidFill>
                <a:latin typeface="Consolas" panose="020B0609020204030204" pitchFamily="49" charset="0"/>
              </a:rPr>
              <a:t>0</a:t>
            </a:r>
            <a:r>
              <a:rPr lang="en-US" altLang="zh-CN" dirty="0">
                <a:solidFill>
                  <a:srgbClr val="000000"/>
                </a:solidFill>
                <a:latin typeface="Consolas" panose="020B0609020204030204" pitchFamily="49" charset="0"/>
              </a:rPr>
              <a:t>;</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定义静态数据成员</a:t>
            </a:r>
            <a:endParaRPr lang="en-US" altLang="zh-CN" b="1" dirty="0">
              <a:solidFill>
                <a:srgbClr val="00B050"/>
              </a:solidFill>
              <a:latin typeface="Consolas" panose="020B0609020204030204" pitchFamily="49" charset="0"/>
            </a:endParaRPr>
          </a:p>
          <a:p>
            <a:endParaRPr lang="en-US" altLang="zh-CN" b="1" dirty="0">
              <a:solidFill>
                <a:srgbClr val="00B05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p>
          <a:p>
            <a:r>
              <a:rPr lang="en-US" altLang="zh-CN" dirty="0">
                <a:solidFill>
                  <a:srgbClr val="000000"/>
                </a:solidFill>
                <a:latin typeface="Consolas" panose="020B0609020204030204" pitchFamily="49" charset="0"/>
              </a:rPr>
              <a:t>  Test t(2);</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“Test#: ”</a:t>
            </a:r>
            <a:r>
              <a:rPr lang="en-US" altLang="zh-CN" dirty="0">
                <a:solidFill>
                  <a:srgbClr val="000000"/>
                </a:solidFill>
                <a:latin typeface="Consolas" panose="020B0609020204030204" pitchFamily="49" charset="0"/>
              </a:rPr>
              <a:t> &lt;&lt; Test::</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ro-RO"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a:t>
            </a:r>
            <a:r>
              <a:rPr lang="en-US" altLang="zh-CN" dirty="0" err="1">
                <a:solidFill>
                  <a:srgbClr val="BA0011"/>
                </a:solidFill>
                <a:latin typeface="Consolas" panose="020B0609020204030204" pitchFamily="49" charset="0"/>
              </a:rPr>
              <a:t>Test.value</a:t>
            </a:r>
            <a:r>
              <a:rPr lang="en-US" altLang="zh-CN" dirty="0">
                <a:solidFill>
                  <a:srgbClr val="BA0011"/>
                </a:solidFill>
                <a:latin typeface="Consolas" panose="020B0609020204030204" pitchFamily="49" charset="0"/>
              </a:rPr>
              <a:t>: ”</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t.value</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p>
          <a:p>
            <a:r>
              <a:rPr lang="is-IS" altLang="zh-CN" dirty="0">
                <a:solidFill>
                  <a:srgbClr val="000000"/>
                </a:solidFill>
                <a:latin typeface="Consolas" panose="020B0609020204030204" pitchFamily="49" charset="0"/>
              </a:rPr>
              <a:t>}</a:t>
            </a:r>
          </a:p>
          <a:p>
            <a:endParaRPr lang="en-US" altLang="zh-CN" b="1" dirty="0">
              <a:solidFill>
                <a:srgbClr val="00B050"/>
              </a:solidFill>
              <a:latin typeface="Consolas" panose="020B0609020204030204" pitchFamily="49" charset="0"/>
            </a:endParaRPr>
          </a:p>
        </p:txBody>
      </p:sp>
      <p:sp>
        <p:nvSpPr>
          <p:cNvPr id="6" name="矩形 5">
            <a:extLst>
              <a:ext uri="{FF2B5EF4-FFF2-40B4-BE49-F238E27FC236}">
                <a16:creationId xmlns:a16="http://schemas.microsoft.com/office/drawing/2014/main" id="{85CD7BD7-8155-4C19-B12C-DFB33D84A077}"/>
              </a:ext>
            </a:extLst>
          </p:cNvPr>
          <p:cNvSpPr/>
          <p:nvPr/>
        </p:nvSpPr>
        <p:spPr>
          <a:xfrm>
            <a:off x="6876256" y="5229200"/>
            <a:ext cx="2304256" cy="707886"/>
          </a:xfrm>
          <a:prstGeom prst="rect">
            <a:avLst/>
          </a:prstGeom>
        </p:spPr>
        <p:txBody>
          <a:bodyPr wrap="square">
            <a:spAutoFit/>
          </a:bodyPr>
          <a:lstStyle/>
          <a:p>
            <a:r>
              <a:rPr lang="en-US" altLang="zh-CN" sz="2000" b="1" dirty="0">
                <a:solidFill>
                  <a:srgbClr val="FF0000"/>
                </a:solidFill>
                <a:latin typeface="AndaleMono" charset="0"/>
              </a:rPr>
              <a:t>Test#: 1</a:t>
            </a:r>
          </a:p>
          <a:p>
            <a:r>
              <a:rPr lang="en-US" altLang="zh-CN" sz="2000" b="1" dirty="0" err="1">
                <a:solidFill>
                  <a:srgbClr val="FF0000"/>
                </a:solidFill>
                <a:latin typeface="AndaleMono" charset="0"/>
              </a:rPr>
              <a:t>Test.value</a:t>
            </a:r>
            <a:r>
              <a:rPr lang="en-US" altLang="zh-CN" sz="2000" b="1" dirty="0">
                <a:solidFill>
                  <a:srgbClr val="FF0000"/>
                </a:solidFill>
                <a:latin typeface="AndaleMono" charset="0"/>
              </a:rPr>
              <a:t>: 2</a:t>
            </a:r>
            <a:endParaRPr lang="zh-CN" altLang="en-US" sz="2000" b="1" dirty="0">
              <a:solidFill>
                <a:srgbClr val="FF0000"/>
              </a:solidFill>
            </a:endParaRPr>
          </a:p>
        </p:txBody>
      </p:sp>
      <p:sp>
        <p:nvSpPr>
          <p:cNvPr id="7" name="文本框 6">
            <a:extLst>
              <a:ext uri="{FF2B5EF4-FFF2-40B4-BE49-F238E27FC236}">
                <a16:creationId xmlns:a16="http://schemas.microsoft.com/office/drawing/2014/main" id="{CD24607E-57DD-4062-8695-7AD304313355}"/>
              </a:ext>
            </a:extLst>
          </p:cNvPr>
          <p:cNvSpPr txBox="1"/>
          <p:nvPr/>
        </p:nvSpPr>
        <p:spPr>
          <a:xfrm>
            <a:off x="6907110" y="4750400"/>
            <a:ext cx="1723549" cy="400110"/>
          </a:xfrm>
          <a:prstGeom prst="rect">
            <a:avLst/>
          </a:prstGeom>
          <a:solidFill>
            <a:srgbClr val="FFFF00"/>
          </a:solidFill>
        </p:spPr>
        <p:txBody>
          <a:bodyPr wrap="none" rtlCol="0">
            <a:spAutoFit/>
          </a:bodyPr>
          <a:lstStyle/>
          <a:p>
            <a:r>
              <a:rPr kumimoji="1" lang="zh-CN" altLang="en-US" sz="2000" b="1" dirty="0"/>
              <a:t>运行输出结果</a:t>
            </a:r>
          </a:p>
        </p:txBody>
      </p:sp>
    </p:spTree>
    <p:extLst>
      <p:ext uri="{BB962C8B-B14F-4D97-AF65-F5344CB8AC3E}">
        <p14:creationId xmlns:p14="http://schemas.microsoft.com/office/powerpoint/2010/main" val="2104815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20DA87-C797-4A06-9AA0-0A4AA5D4F7C4}"/>
              </a:ext>
            </a:extLst>
          </p:cNvPr>
          <p:cNvSpPr/>
          <p:nvPr/>
        </p:nvSpPr>
        <p:spPr>
          <a:xfrm>
            <a:off x="395536" y="1352957"/>
            <a:ext cx="7632848" cy="4524315"/>
          </a:xfrm>
          <a:prstGeom prst="rect">
            <a:avLst/>
          </a:prstGeom>
        </p:spPr>
        <p:txBody>
          <a:bodyPr wrap="square">
            <a:spAutoFit/>
          </a:bodyPr>
          <a:lstStyle/>
          <a:p>
            <a:r>
              <a:rPr lang="en-US" altLang="zh-CN" dirty="0">
                <a:solidFill>
                  <a:srgbClr val="6E200D"/>
                </a:solidFill>
                <a:latin typeface="Consolas" panose="020B0609020204030204" pitchFamily="49" charset="0"/>
              </a:rPr>
              <a:t>	#include </a:t>
            </a:r>
            <a:r>
              <a:rPr lang="en-US" altLang="zh-CN" dirty="0">
                <a:solidFill>
                  <a:srgbClr val="BA0011"/>
                </a:solidFill>
                <a:latin typeface="Consolas" panose="020B0609020204030204" pitchFamily="49" charset="0"/>
              </a:rPr>
              <a:t>&lt;iostream&gt;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	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std;</a:t>
            </a:r>
          </a:p>
          <a:p>
            <a:pPr lvl="1"/>
            <a:endParaRPr lang="en-US" altLang="zh-CN" b="1" dirty="0">
              <a:latin typeface="Consolas" panose="020B0609020204030204" pitchFamily="49" charset="0"/>
            </a:endParaRPr>
          </a:p>
          <a:p>
            <a:pPr lvl="1"/>
            <a:r>
              <a:rPr lang="en-US" altLang="zh-CN" dirty="0">
                <a:solidFill>
                  <a:srgbClr val="B40062"/>
                </a:solidFill>
                <a:latin typeface="Consolas" panose="020B0609020204030204" pitchFamily="49" charset="0"/>
              </a:rPr>
              <a:t>class</a:t>
            </a:r>
            <a:r>
              <a:rPr lang="en-US" altLang="zh-CN" dirty="0">
                <a:latin typeface="Consolas" panose="020B0609020204030204" pitchFamily="49" charset="0"/>
              </a:rPr>
              <a:t> A {  </a:t>
            </a:r>
          </a:p>
          <a:p>
            <a:pPr lvl="1"/>
            <a:r>
              <a:rPr lang="en-US" altLang="zh-CN" dirty="0">
                <a:solidFill>
                  <a:srgbClr val="FF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latin typeface="Consolas" panose="020B0609020204030204" pitchFamily="49" charset="0"/>
              </a:rPr>
              <a:t> data;</a:t>
            </a:r>
          </a:p>
          <a:p>
            <a:pPr lvl="1"/>
            <a:r>
              <a:rPr lang="en-US" altLang="zh-CN" dirty="0">
                <a:solidFill>
                  <a:srgbClr val="B40062"/>
                </a:solidFill>
                <a:latin typeface="Consolas" panose="020B0609020204030204" pitchFamily="49" charset="0"/>
              </a:rPr>
              <a:t>public</a:t>
            </a:r>
            <a:r>
              <a:rPr lang="en-US" altLang="zh-CN" dirty="0">
                <a:latin typeface="Consolas" panose="020B0609020204030204" pitchFamily="49" charset="0"/>
              </a:rPr>
              <a:t>:    </a:t>
            </a:r>
          </a:p>
          <a:p>
            <a:pPr lvl="1"/>
            <a:r>
              <a:rPr lang="en-US" altLang="zh-CN" dirty="0">
                <a:solidFill>
                  <a:srgbClr val="B40062"/>
                </a:solidFill>
                <a:latin typeface="Consolas" panose="020B0609020204030204" pitchFamily="49" charset="0"/>
              </a:rPr>
              <a:t>	static</a:t>
            </a:r>
            <a:r>
              <a:rPr lang="en-US" altLang="zh-CN" dirty="0">
                <a:latin typeface="Consolas" panose="020B0609020204030204" pitchFamily="49" charset="0"/>
              </a:rPr>
              <a:t> </a:t>
            </a:r>
            <a:r>
              <a:rPr lang="en-US" altLang="zh-CN" dirty="0">
                <a:solidFill>
                  <a:srgbClr val="B40062"/>
                </a:solidFill>
                <a:latin typeface="Consolas" panose="020B0609020204030204" pitchFamily="49" charset="0"/>
              </a:rPr>
              <a:t>void</a:t>
            </a:r>
            <a:r>
              <a:rPr lang="en-US" altLang="zh-CN" dirty="0">
                <a:latin typeface="Consolas" panose="020B0609020204030204" pitchFamily="49" charset="0"/>
              </a:rPr>
              <a:t> output() {  </a:t>
            </a:r>
          </a:p>
          <a:p>
            <a:pPr lvl="1"/>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data &lt;&lt; </a:t>
            </a:r>
            <a:r>
              <a:rPr lang="en-US" altLang="zh-CN" dirty="0" err="1">
                <a:latin typeface="Consolas" panose="020B0609020204030204" pitchFamily="49" charset="0"/>
              </a:rPr>
              <a:t>endl</a:t>
            </a:r>
            <a:r>
              <a:rPr lang="en-US" altLang="zh-CN" dirty="0">
                <a:latin typeface="Consolas" panose="020B0609020204030204" pitchFamily="49" charset="0"/>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编译错误</a:t>
            </a:r>
            <a:endParaRPr lang="en-US" altLang="zh-CN" dirty="0">
              <a:solidFill>
                <a:srgbClr val="FF0000"/>
              </a:solidFill>
              <a:latin typeface="Consolas" panose="020B0609020204030204" pitchFamily="49" charset="0"/>
            </a:endParaRPr>
          </a:p>
          <a:p>
            <a:pPr lvl="1"/>
            <a:r>
              <a:rPr lang="en-US" altLang="zh-CN" dirty="0">
                <a:latin typeface="Consolas" panose="020B0609020204030204" pitchFamily="49" charset="0"/>
              </a:rPr>
              <a:t>    }  </a:t>
            </a:r>
          </a:p>
          <a:p>
            <a:pPr lvl="1"/>
            <a:r>
              <a:rPr lang="en-US" altLang="zh-CN" dirty="0">
                <a:latin typeface="Consolas" panose="020B0609020204030204" pitchFamily="49" charset="0"/>
              </a:rPr>
              <a:t>};  </a:t>
            </a:r>
          </a:p>
          <a:p>
            <a:pPr lvl="1"/>
            <a:r>
              <a:rPr lang="en-US" altLang="zh-CN" dirty="0">
                <a:solidFill>
                  <a:srgbClr val="B40062"/>
                </a:solidFill>
                <a:latin typeface="Consolas" panose="020B0609020204030204" pitchFamily="49" charset="0"/>
              </a:rPr>
              <a:t>int</a:t>
            </a:r>
            <a:r>
              <a:rPr lang="en-US" altLang="zh-CN" dirty="0">
                <a:latin typeface="Consolas" panose="020B0609020204030204" pitchFamily="49" charset="0"/>
              </a:rPr>
              <a:t> main()  </a:t>
            </a:r>
          </a:p>
          <a:p>
            <a:pPr lvl="1"/>
            <a:r>
              <a:rPr lang="en-US" altLang="zh-CN" dirty="0">
                <a:latin typeface="Consolas" panose="020B0609020204030204" pitchFamily="49" charset="0"/>
              </a:rPr>
              <a:t>{  </a:t>
            </a:r>
          </a:p>
          <a:p>
            <a:pPr lvl="1"/>
            <a:r>
              <a:rPr lang="en-US" altLang="zh-CN" dirty="0">
                <a:latin typeface="Consolas" panose="020B0609020204030204" pitchFamily="49" charset="0"/>
              </a:rPr>
              <a:t>    A </a:t>
            </a:r>
            <a:r>
              <a:rPr lang="en-US" altLang="zh-CN" dirty="0" err="1">
                <a:latin typeface="Consolas" panose="020B0609020204030204" pitchFamily="49" charset="0"/>
              </a:rPr>
              <a:t>a</a:t>
            </a:r>
            <a:r>
              <a:rPr lang="en-US" altLang="zh-CN" dirty="0">
                <a:latin typeface="Consolas" panose="020B0609020204030204" pitchFamily="49" charset="0"/>
              </a:rPr>
              <a:t>;  </a:t>
            </a:r>
          </a:p>
          <a:p>
            <a:pPr lvl="1"/>
            <a:r>
              <a:rPr lang="en-US" altLang="zh-CN" dirty="0">
                <a:latin typeface="Consolas" panose="020B0609020204030204" pitchFamily="49" charset="0"/>
              </a:rPr>
              <a:t>    </a:t>
            </a:r>
            <a:r>
              <a:rPr lang="en-US" altLang="zh-CN" dirty="0" err="1">
                <a:latin typeface="Consolas" panose="020B0609020204030204" pitchFamily="49" charset="0"/>
              </a:rPr>
              <a:t>a.output</a:t>
            </a:r>
            <a:r>
              <a:rPr lang="en-US" altLang="zh-CN" dirty="0">
                <a:latin typeface="Consolas" panose="020B0609020204030204" pitchFamily="49" charset="0"/>
              </a:rPr>
              <a:t>();  </a:t>
            </a:r>
          </a:p>
          <a:p>
            <a:pPr lvl="1"/>
            <a:r>
              <a:rPr lang="en-US" altLang="zh-CN" dirty="0">
                <a:latin typeface="Consolas" panose="020B0609020204030204" pitchFamily="49" charset="0"/>
              </a:rPr>
              <a:t> 	</a:t>
            </a:r>
            <a:r>
              <a:rPr lang="is-IS" altLang="zh-CN" dirty="0">
                <a:solidFill>
                  <a:srgbClr val="B40062"/>
                </a:solidFill>
                <a:latin typeface="Consolas" panose="020B0609020204030204" pitchFamily="49" charset="0"/>
              </a:rPr>
              <a:t>return</a:t>
            </a:r>
            <a:r>
              <a:rPr lang="en-US" altLang="zh-CN" dirty="0">
                <a:latin typeface="Consolas" panose="020B0609020204030204" pitchFamily="49" charset="0"/>
              </a:rPr>
              <a:t> 0;</a:t>
            </a:r>
          </a:p>
          <a:p>
            <a:pPr lvl="1"/>
            <a:r>
              <a:rPr lang="en-US" altLang="zh-CN" dirty="0">
                <a:latin typeface="Consolas" panose="020B0609020204030204" pitchFamily="49" charset="0"/>
              </a:rPr>
              <a:t>} </a:t>
            </a:r>
            <a:endParaRPr lang="zh-CN" altLang="en-US" dirty="0">
              <a:solidFill>
                <a:srgbClr val="FF0000"/>
              </a:solidFill>
              <a:latin typeface="Consolas" panose="020B0609020204030204" pitchFamily="49" charset="0"/>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静态成员函数错误调用示例</a:t>
            </a:r>
          </a:p>
        </p:txBody>
      </p:sp>
      <p:sp>
        <p:nvSpPr>
          <p:cNvPr id="2" name="矩形 1">
            <a:extLst>
              <a:ext uri="{FF2B5EF4-FFF2-40B4-BE49-F238E27FC236}">
                <a16:creationId xmlns:a16="http://schemas.microsoft.com/office/drawing/2014/main" id="{0597E6BA-0FCD-425E-8FE3-ADC36E5E3D5C}"/>
              </a:ext>
            </a:extLst>
          </p:cNvPr>
          <p:cNvSpPr/>
          <p:nvPr/>
        </p:nvSpPr>
        <p:spPr>
          <a:xfrm>
            <a:off x="1547664" y="6081107"/>
            <a:ext cx="6696744" cy="646331"/>
          </a:xfrm>
          <a:prstGeom prst="rect">
            <a:avLst/>
          </a:prstGeom>
        </p:spPr>
        <p:txBody>
          <a:bodyPr wrap="square">
            <a:spAutoFit/>
          </a:bodyPr>
          <a:lstStyle/>
          <a:p>
            <a:r>
              <a:rPr lang="zh-CN" altLang="en-US" dirty="0"/>
              <a:t>*编译器错误提示：</a:t>
            </a:r>
            <a:endParaRPr lang="en-US" altLang="zh-CN" dirty="0"/>
          </a:p>
          <a:p>
            <a:r>
              <a:rPr lang="zh-CN" altLang="en-US" b="1" dirty="0">
                <a:solidFill>
                  <a:srgbClr val="FF0000"/>
                </a:solidFill>
              </a:rPr>
              <a:t>[Error] invalid use of member 'A::data' in static member function</a:t>
            </a:r>
          </a:p>
        </p:txBody>
      </p:sp>
    </p:spTree>
    <p:extLst>
      <p:ext uri="{BB962C8B-B14F-4D97-AF65-F5344CB8AC3E}">
        <p14:creationId xmlns:p14="http://schemas.microsoft.com/office/powerpoint/2010/main" val="1777146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回顾：常量</a:t>
            </a:r>
          </a:p>
        </p:txBody>
      </p:sp>
      <p:sp>
        <p:nvSpPr>
          <p:cNvPr id="3" name="内容占位符 2"/>
          <p:cNvSpPr>
            <a:spLocks noGrp="1"/>
          </p:cNvSpPr>
          <p:nvPr>
            <p:ph idx="1"/>
          </p:nvPr>
        </p:nvSpPr>
        <p:spPr>
          <a:xfrm>
            <a:off x="539552" y="1484784"/>
            <a:ext cx="8424936" cy="5040560"/>
          </a:xfrm>
        </p:spPr>
        <p:txBody>
          <a:bodyPr/>
          <a:lstStyle/>
          <a:p>
            <a:r>
              <a:rPr kumimoji="1" lang="zh-CN" altLang="en-US" dirty="0"/>
              <a:t>常量关键字</a:t>
            </a:r>
            <a:r>
              <a:rPr kumimoji="1" lang="en-US" altLang="zh-CN" dirty="0"/>
              <a:t>const</a:t>
            </a:r>
            <a:r>
              <a:rPr kumimoji="1" lang="zh-CN" altLang="en-US" dirty="0"/>
              <a:t>常用于修饰变量、引用</a:t>
            </a:r>
            <a:r>
              <a:rPr kumimoji="1" lang="en-US" altLang="zh-CN" dirty="0"/>
              <a:t>/</a:t>
            </a:r>
            <a:r>
              <a:rPr kumimoji="1" lang="zh-CN" altLang="en-US" dirty="0"/>
              <a:t>指针、函数返回值等</a:t>
            </a:r>
            <a:endParaRPr kumimoji="1" lang="en-US" altLang="zh-CN" dirty="0"/>
          </a:p>
          <a:p>
            <a:pPr lvl="1"/>
            <a:r>
              <a:rPr lang="zh-CN" altLang="en-US" dirty="0"/>
              <a:t>修饰</a:t>
            </a:r>
            <a:r>
              <a:rPr lang="zh-CN" altLang="en-US" b="1" dirty="0"/>
              <a:t>变量</a:t>
            </a:r>
            <a:r>
              <a:rPr lang="zh-CN" altLang="en-US" dirty="0"/>
              <a:t>时（如</a:t>
            </a:r>
            <a:r>
              <a:rPr lang="en-US" altLang="zh-CN" sz="2000" dirty="0"/>
              <a:t>const int n = 1;</a:t>
            </a:r>
            <a:r>
              <a:rPr lang="zh-CN" altLang="en-US" dirty="0"/>
              <a:t>），必须就地初始化，该变量的值在其生命周期内都不会发生变化</a:t>
            </a:r>
            <a:endParaRPr lang="en-US" altLang="zh-CN" dirty="0"/>
          </a:p>
          <a:p>
            <a:pPr lvl="1"/>
            <a:r>
              <a:rPr kumimoji="1" lang="zh-CN" altLang="en-US" dirty="0"/>
              <a:t>修饰</a:t>
            </a:r>
            <a:r>
              <a:rPr kumimoji="1" lang="zh-CN" altLang="en-US" b="1" dirty="0"/>
              <a:t>引用</a:t>
            </a:r>
            <a:r>
              <a:rPr kumimoji="1" lang="en-US" altLang="zh-CN" b="1" dirty="0"/>
              <a:t>/</a:t>
            </a:r>
            <a:r>
              <a:rPr kumimoji="1" lang="zh-CN" altLang="en-US" b="1" dirty="0"/>
              <a:t>指针</a:t>
            </a:r>
            <a:r>
              <a:rPr kumimoji="1" lang="zh-CN" altLang="en-US" dirty="0"/>
              <a:t>时（如</a:t>
            </a:r>
            <a:r>
              <a:rPr kumimoji="1" lang="en-US" altLang="zh-CN" sz="2000" dirty="0"/>
              <a:t>int a=1; const int&amp; b=a;</a:t>
            </a:r>
            <a:r>
              <a:rPr kumimoji="1" lang="zh-CN" altLang="en-US" dirty="0"/>
              <a:t>），不能通过该引用</a:t>
            </a:r>
            <a:r>
              <a:rPr kumimoji="1" lang="en-US" altLang="zh-CN" dirty="0"/>
              <a:t>/</a:t>
            </a:r>
            <a:r>
              <a:rPr kumimoji="1" lang="zh-CN" altLang="en-US" dirty="0"/>
              <a:t>指针修改相应变量的值，常用于函数参数以保证函数体中无法修改参数的值</a:t>
            </a:r>
            <a:endParaRPr kumimoji="1" lang="en-US" altLang="zh-CN" dirty="0"/>
          </a:p>
          <a:p>
            <a:pPr lvl="1"/>
            <a:r>
              <a:rPr kumimoji="1" lang="zh-CN" altLang="en-US" dirty="0"/>
              <a:t>修饰</a:t>
            </a:r>
            <a:r>
              <a:rPr kumimoji="1" lang="zh-CN" altLang="en-US" b="1" dirty="0"/>
              <a:t>函数返回值</a:t>
            </a:r>
            <a:r>
              <a:rPr kumimoji="1" lang="zh-CN" altLang="en-US" dirty="0"/>
              <a:t>时（如</a:t>
            </a:r>
            <a:r>
              <a:rPr kumimoji="1" lang="en-US" altLang="zh-CN" sz="2000" dirty="0"/>
              <a:t>const int* </a:t>
            </a:r>
            <a:r>
              <a:rPr kumimoji="1" lang="en-US" altLang="zh-CN" sz="2000" dirty="0" err="1"/>
              <a:t>func</a:t>
            </a:r>
            <a:r>
              <a:rPr kumimoji="1" lang="en-US" altLang="zh-CN" sz="2000" dirty="0"/>
              <a:t>() {…}</a:t>
            </a:r>
            <a:r>
              <a:rPr kumimoji="1" lang="zh-CN" altLang="en-US" dirty="0"/>
              <a:t>），函数返回值的内容（或其指向的内容）不能被修改</a:t>
            </a:r>
            <a:endParaRPr kumimoji="1" lang="en-US" altLang="zh-CN" dirty="0"/>
          </a:p>
        </p:txBody>
      </p:sp>
    </p:spTree>
    <p:extLst>
      <p:ext uri="{BB962C8B-B14F-4D97-AF65-F5344CB8AC3E}">
        <p14:creationId xmlns:p14="http://schemas.microsoft.com/office/powerpoint/2010/main" val="3693180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常量数据成员</a:t>
            </a:r>
          </a:p>
        </p:txBody>
      </p:sp>
      <p:sp>
        <p:nvSpPr>
          <p:cNvPr id="3" name="内容占位符 2"/>
          <p:cNvSpPr>
            <a:spLocks noGrp="1"/>
          </p:cNvSpPr>
          <p:nvPr>
            <p:ph idx="1"/>
          </p:nvPr>
        </p:nvSpPr>
        <p:spPr>
          <a:xfrm>
            <a:off x="628650" y="1442196"/>
            <a:ext cx="8263830" cy="4935634"/>
          </a:xfrm>
        </p:spPr>
        <p:txBody>
          <a:bodyPr/>
          <a:lstStyle/>
          <a:p>
            <a:r>
              <a:rPr kumimoji="1" lang="zh-CN" altLang="en-US" dirty="0"/>
              <a:t>常量数据成员：使用</a:t>
            </a:r>
            <a:r>
              <a:rPr kumimoji="1" lang="en-US" altLang="zh-CN" dirty="0" err="1"/>
              <a:t>const</a:t>
            </a:r>
            <a:r>
              <a:rPr kumimoji="1" lang="zh-CN" altLang="en-US" dirty="0"/>
              <a:t>修饰的数据成员，称为类的</a:t>
            </a:r>
            <a:r>
              <a:rPr kumimoji="1" lang="zh-CN" altLang="en-US" dirty="0">
                <a:solidFill>
                  <a:srgbClr val="FF0000"/>
                </a:solidFill>
              </a:rPr>
              <a:t>常量数据成员</a:t>
            </a:r>
            <a:r>
              <a:rPr kumimoji="1" lang="zh-CN" altLang="en-US" dirty="0"/>
              <a:t>，在对象的整个生命周期里不可更改</a:t>
            </a:r>
          </a:p>
          <a:p>
            <a:r>
              <a:rPr kumimoji="1" lang="zh-CN" altLang="en-US" dirty="0"/>
              <a:t>常量数据成员可以在</a:t>
            </a:r>
            <a:endParaRPr kumimoji="1" lang="en-US" altLang="zh-CN" dirty="0"/>
          </a:p>
          <a:p>
            <a:pPr lvl="1"/>
            <a:r>
              <a:rPr kumimoji="1" lang="zh-CN" altLang="en-US" dirty="0"/>
              <a:t>构造函数的</a:t>
            </a:r>
            <a:r>
              <a:rPr kumimoji="1" lang="zh-CN" altLang="en-US" b="1" dirty="0">
                <a:solidFill>
                  <a:srgbClr val="FF0000"/>
                </a:solidFill>
              </a:rPr>
              <a:t>初始化列表</a:t>
            </a:r>
            <a:r>
              <a:rPr kumimoji="1" lang="zh-CN" altLang="en-US" dirty="0"/>
              <a:t>中被初始化</a:t>
            </a:r>
            <a:endParaRPr kumimoji="1" lang="en-US" altLang="zh-CN" dirty="0"/>
          </a:p>
          <a:p>
            <a:pPr lvl="1"/>
            <a:r>
              <a:rPr kumimoji="1" lang="zh-CN" altLang="en-US" dirty="0"/>
              <a:t>就地初始化</a:t>
            </a:r>
            <a:endParaRPr kumimoji="1" lang="en-US" altLang="zh-CN" dirty="0"/>
          </a:p>
          <a:p>
            <a:pPr lvl="1"/>
            <a:r>
              <a:rPr kumimoji="1" lang="zh-CN" altLang="en-US" b="1" dirty="0">
                <a:solidFill>
                  <a:srgbClr val="FF0000"/>
                </a:solidFill>
              </a:rPr>
              <a:t>不允许</a:t>
            </a:r>
            <a:r>
              <a:rPr kumimoji="1" lang="zh-CN" altLang="en-US" dirty="0"/>
              <a:t>在构造函数的函数体中通过赋值来设置</a:t>
            </a:r>
          </a:p>
        </p:txBody>
      </p:sp>
    </p:spTree>
    <p:extLst>
      <p:ext uri="{BB962C8B-B14F-4D97-AF65-F5344CB8AC3E}">
        <p14:creationId xmlns:p14="http://schemas.microsoft.com/office/powerpoint/2010/main" val="4053203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常量数据成员示例</a:t>
            </a:r>
          </a:p>
        </p:txBody>
      </p:sp>
      <p:sp>
        <p:nvSpPr>
          <p:cNvPr id="6" name="矩形 5"/>
          <p:cNvSpPr/>
          <p:nvPr/>
        </p:nvSpPr>
        <p:spPr>
          <a:xfrm>
            <a:off x="179512" y="1197327"/>
            <a:ext cx="8856984" cy="4770537"/>
          </a:xfrm>
          <a:prstGeom prst="rect">
            <a:avLst/>
          </a:prstGeom>
        </p:spPr>
        <p:txBody>
          <a:bodyPr wrap="square">
            <a:spAutoFit/>
          </a:bodyPr>
          <a:lstStyle/>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a:t>
            </a:r>
            <a:r>
              <a:rPr lang="en-US" altLang="zh-CN" sz="1600" dirty="0" err="1">
                <a:solidFill>
                  <a:srgbClr val="BA0011"/>
                </a:solidFill>
                <a:latin typeface="Consolas" panose="020B0609020204030204" pitchFamily="49" charset="0"/>
              </a:rPr>
              <a:t>iostream</a:t>
            </a:r>
            <a:r>
              <a:rPr lang="en-US" altLang="zh-CN" sz="1600" dirty="0">
                <a:solidFill>
                  <a:srgbClr val="BA0011"/>
                </a:solidFill>
                <a:latin typeface="Consolas" panose="020B0609020204030204" pitchFamily="49" charset="0"/>
              </a:rPr>
              <a:t>&gt;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Student {</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ID;</a:t>
            </a:r>
            <a:r>
              <a:rPr lang="en-US" altLang="zh-CN" sz="1600" dirty="0">
                <a:solidFill>
                  <a:srgbClr val="1D8519"/>
                </a:solidFill>
                <a:latin typeface="Consolas" panose="020B0609020204030204" pitchFamily="49" charset="0"/>
              </a:rPr>
              <a:t> //</a:t>
            </a:r>
            <a:r>
              <a:rPr lang="zh-CN" altLang="en-US" sz="1600" dirty="0">
                <a:solidFill>
                  <a:srgbClr val="1D8519"/>
                </a:solidFill>
                <a:latin typeface="Consolas" panose="020B0609020204030204" pitchFamily="49" charset="0"/>
              </a:rPr>
              <a:t>常量数据成员</a:t>
            </a:r>
            <a:endParaRPr lang="en-US" altLang="zh-CN" sz="1600" dirty="0">
              <a:solidFill>
                <a:srgbClr val="1D8519"/>
              </a:solidFill>
              <a:latin typeface="Consolas" panose="020B0609020204030204" pitchFamily="49" charset="0"/>
            </a:endParaRPr>
          </a:p>
          <a:p>
            <a:r>
              <a:rPr lang="en-US" altLang="zh-CN" sz="1600" dirty="0">
                <a:solidFill>
                  <a:srgbClr val="1D8519"/>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age = 9;</a:t>
            </a:r>
            <a:r>
              <a:rPr lang="en-US" altLang="zh-CN" sz="1600" dirty="0">
                <a:solidFill>
                  <a:srgbClr val="1D8519"/>
                </a:solidFill>
                <a:latin typeface="Consolas" panose="020B0609020204030204" pitchFamily="49" charset="0"/>
              </a:rPr>
              <a:t> // </a:t>
            </a:r>
            <a:r>
              <a:rPr lang="zh-CN" altLang="en-US" sz="1600" dirty="0">
                <a:solidFill>
                  <a:srgbClr val="1D8519"/>
                </a:solidFill>
                <a:latin typeface="Consolas" panose="020B0609020204030204" pitchFamily="49" charset="0"/>
              </a:rPr>
              <a:t>就地初始化</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p>
          <a:p>
            <a:r>
              <a:rPr lang="fr-FR" altLang="zh-CN" sz="1600" dirty="0">
                <a:solidFill>
                  <a:srgbClr val="000000"/>
                </a:solidFill>
                <a:latin typeface="Consolas" panose="020B0609020204030204" pitchFamily="49" charset="0"/>
              </a:rPr>
              <a:t>  </a:t>
            </a:r>
            <a:r>
              <a:rPr lang="fr-FR" altLang="zh-CN" sz="1600" dirty="0" err="1">
                <a:solidFill>
                  <a:srgbClr val="000000"/>
                </a:solidFill>
                <a:latin typeface="Consolas" panose="020B0609020204030204" pitchFamily="49" charset="0"/>
              </a:rPr>
              <a:t>Student</a:t>
            </a:r>
            <a:r>
              <a:rPr lang="fr-FR" altLang="zh-CN" sz="1600" dirty="0">
                <a:solidFill>
                  <a:srgbClr val="000000"/>
                </a:solidFill>
                <a:latin typeface="Consolas" panose="020B0609020204030204" pitchFamily="49" charset="0"/>
              </a:rPr>
              <a:t>(</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id) : ID(id) {} </a:t>
            </a:r>
            <a:r>
              <a:rPr lang="en-US" altLang="zh-CN" sz="1600" dirty="0">
                <a:solidFill>
                  <a:srgbClr val="1D8519"/>
                </a:solidFill>
                <a:latin typeface="Consolas" panose="020B0609020204030204" pitchFamily="49" charset="0"/>
              </a:rPr>
              <a:t>// </a:t>
            </a:r>
            <a:r>
              <a:rPr lang="zh-CN" altLang="en-US" sz="1600" dirty="0">
                <a:solidFill>
                  <a:srgbClr val="1D8519"/>
                </a:solidFill>
                <a:latin typeface="Consolas" panose="020B0609020204030204" pitchFamily="49" charset="0"/>
              </a:rPr>
              <a:t>通过初始化列表初始化常量数据成员</a:t>
            </a:r>
            <a:endParaRPr lang="fr-FR" altLang="zh-CN" sz="1600" dirty="0">
              <a:solidFill>
                <a:srgbClr val="000000"/>
              </a:solidFill>
              <a:latin typeface="Consolas" panose="020B0609020204030204" pitchFamily="49" charset="0"/>
            </a:endParaRPr>
          </a:p>
          <a:p>
            <a:r>
              <a:rPr lang="fr-FR" altLang="zh-CN" sz="1600" dirty="0">
                <a:solidFill>
                  <a:srgbClr val="B40062"/>
                </a:solidFill>
                <a:latin typeface="Consolas" panose="020B0609020204030204" pitchFamily="49" charset="0"/>
              </a:rPr>
              <a:t>  int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Next()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 </a:t>
            </a:r>
          </a:p>
          <a:p>
            <a:r>
              <a:rPr lang="en-US" altLang="zh-CN" sz="1600" dirty="0">
                <a:latin typeface="Consolas" panose="020B0609020204030204" pitchFamily="49" charset="0"/>
              </a:rPr>
              <a:t>	ID++;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该处会出现编译错误，因为常量数据成员不可更改</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a:t>
            </a:r>
            <a:r>
              <a:rPr lang="fr-FR" altLang="zh-CN" sz="1600" dirty="0">
                <a:solidFill>
                  <a:srgbClr val="B40062"/>
                </a:solidFill>
                <a:latin typeface="Consolas" panose="020B0609020204030204" pitchFamily="49" charset="0"/>
              </a:rPr>
              <a:t>return</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ID; </a:t>
            </a:r>
          </a:p>
          <a:p>
            <a:r>
              <a:rPr lang="en-US" altLang="zh-CN" sz="1600" dirty="0">
                <a:latin typeface="Consolas" panose="020B0609020204030204" pitchFamily="49" charset="0"/>
              </a:rPr>
              <a: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p>
          <a:p>
            <a:r>
              <a:rPr lang="en-US" altLang="zh-CN" sz="1600" dirty="0">
                <a:solidFill>
                  <a:srgbClr val="000000"/>
                </a:solidFill>
                <a:latin typeface="Consolas" panose="020B0609020204030204" pitchFamily="49" charset="0"/>
              </a:rPr>
              <a:t>  Student </a:t>
            </a:r>
            <a:r>
              <a:rPr lang="en-US" altLang="zh-CN" sz="1600" dirty="0" err="1">
                <a:solidFill>
                  <a:srgbClr val="000000"/>
                </a:solidFill>
                <a:latin typeface="Consolas" panose="020B0609020204030204" pitchFamily="49" charset="0"/>
              </a:rPr>
              <a:t>stu</a:t>
            </a:r>
            <a:r>
              <a:rPr lang="en-US" altLang="zh-CN" sz="1600" dirty="0">
                <a:solidFill>
                  <a:srgbClr val="000000"/>
                </a:solidFill>
                <a:latin typeface="Consolas" panose="020B0609020204030204" pitchFamily="49" charset="0"/>
              </a:rPr>
              <a:t>(</a:t>
            </a:r>
            <a:r>
              <a:rPr lang="en-US" altLang="zh-CN" sz="1600" dirty="0">
                <a:solidFill>
                  <a:srgbClr val="000BFF"/>
                </a:solidFill>
                <a:latin typeface="Consolas" panose="020B0609020204030204" pitchFamily="49" charset="0"/>
              </a:rPr>
              <a:t>20151145</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 = "</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stu.Next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is-IS" altLang="zh-CN" sz="1600" dirty="0">
                <a:solidFill>
                  <a:srgbClr val="B40062"/>
                </a:solidFill>
                <a:latin typeface="Consolas" panose="020B0609020204030204" pitchFamily="49" charset="0"/>
              </a:rPr>
              <a:t>  return</a:t>
            </a:r>
            <a:r>
              <a:rPr lang="is-IS" altLang="zh-CN" sz="1600" dirty="0">
                <a:solidFill>
                  <a:srgbClr val="000000"/>
                </a:solidFill>
                <a:latin typeface="Consolas" panose="020B0609020204030204" pitchFamily="49" charset="0"/>
              </a:rPr>
              <a:t> </a:t>
            </a:r>
            <a:r>
              <a:rPr lang="is-IS" altLang="zh-CN" sz="1600" dirty="0">
                <a:solidFill>
                  <a:srgbClr val="000BFF"/>
                </a:solidFill>
                <a:latin typeface="Consolas" panose="020B0609020204030204" pitchFamily="49" charset="0"/>
              </a:rPr>
              <a:t>0</a:t>
            </a:r>
            <a:r>
              <a:rPr lang="is-IS" altLang="zh-CN" sz="1600" dirty="0">
                <a:solidFill>
                  <a:srgbClr val="000000"/>
                </a:solidFill>
                <a:latin typeface="Consolas" panose="020B0609020204030204" pitchFamily="49" charset="0"/>
              </a:rPr>
              <a:t>;</a:t>
            </a:r>
          </a:p>
          <a:p>
            <a:r>
              <a:rPr lang="is-IS" altLang="zh-CN" sz="1600" dirty="0">
                <a:solidFill>
                  <a:srgbClr val="000000"/>
                </a:solidFill>
                <a:latin typeface="Consolas" panose="020B0609020204030204" pitchFamily="49" charset="0"/>
              </a:rPr>
              <a:t>}</a:t>
            </a:r>
          </a:p>
        </p:txBody>
      </p:sp>
      <p:sp>
        <p:nvSpPr>
          <p:cNvPr id="4" name="矩形 3">
            <a:extLst>
              <a:ext uri="{FF2B5EF4-FFF2-40B4-BE49-F238E27FC236}">
                <a16:creationId xmlns:a16="http://schemas.microsoft.com/office/drawing/2014/main" id="{0AEFB105-6A99-4083-97D6-3110B9006655}"/>
              </a:ext>
            </a:extLst>
          </p:cNvPr>
          <p:cNvSpPr/>
          <p:nvPr/>
        </p:nvSpPr>
        <p:spPr>
          <a:xfrm>
            <a:off x="2159732" y="5967864"/>
            <a:ext cx="4824536" cy="646331"/>
          </a:xfrm>
          <a:prstGeom prst="rect">
            <a:avLst/>
          </a:prstGeom>
        </p:spPr>
        <p:txBody>
          <a:bodyPr wrap="square">
            <a:spAutoFit/>
          </a:bodyPr>
          <a:lstStyle/>
          <a:p>
            <a:r>
              <a:rPr lang="zh-CN" altLang="en-US" dirty="0"/>
              <a:t>*编译器错误提示：</a:t>
            </a:r>
            <a:endParaRPr lang="en-US" altLang="zh-CN" dirty="0"/>
          </a:p>
          <a:p>
            <a:r>
              <a:rPr lang="en-US" altLang="zh-CN" b="1" dirty="0">
                <a:solidFill>
                  <a:srgbClr val="FF0000"/>
                </a:solidFill>
              </a:rPr>
              <a:t>[Error] increment of read-only member 'Test::ID'</a:t>
            </a:r>
            <a:endParaRPr lang="zh-CN" altLang="en-US" b="1" dirty="0">
              <a:solidFill>
                <a:srgbClr val="FF0000"/>
              </a:solidFill>
            </a:endParaRPr>
          </a:p>
        </p:txBody>
      </p:sp>
    </p:spTree>
    <p:extLst>
      <p:ext uri="{BB962C8B-B14F-4D97-AF65-F5344CB8AC3E}">
        <p14:creationId xmlns:p14="http://schemas.microsoft.com/office/powerpoint/2010/main" val="3170959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常量成员函数</a:t>
            </a:r>
          </a:p>
        </p:txBody>
      </p:sp>
      <p:sp>
        <p:nvSpPr>
          <p:cNvPr id="3" name="内容占位符 2"/>
          <p:cNvSpPr>
            <a:spLocks noGrp="1"/>
          </p:cNvSpPr>
          <p:nvPr>
            <p:ph idx="1"/>
          </p:nvPr>
        </p:nvSpPr>
        <p:spPr>
          <a:xfrm>
            <a:off x="628650" y="1442196"/>
            <a:ext cx="8263830" cy="4935634"/>
          </a:xfrm>
        </p:spPr>
        <p:txBody>
          <a:bodyPr/>
          <a:lstStyle/>
          <a:p>
            <a:r>
              <a:rPr kumimoji="1" lang="zh-CN" altLang="en-US" dirty="0"/>
              <a:t>常量成员函数：成员函数也能用</a:t>
            </a:r>
            <a:r>
              <a:rPr kumimoji="1" lang="en-US" altLang="zh-CN" dirty="0"/>
              <a:t>const</a:t>
            </a:r>
            <a:r>
              <a:rPr kumimoji="1" lang="zh-CN" altLang="en-US" dirty="0"/>
              <a:t>来修饰，称为</a:t>
            </a:r>
            <a:r>
              <a:rPr kumimoji="1" lang="zh-CN" altLang="en-US" dirty="0">
                <a:solidFill>
                  <a:srgbClr val="FF0000"/>
                </a:solidFill>
              </a:rPr>
              <a:t>常量成员函数</a:t>
            </a:r>
            <a:r>
              <a:rPr kumimoji="1" lang="zh-CN" altLang="en-US" dirty="0"/>
              <a:t>。</a:t>
            </a:r>
            <a:endParaRPr kumimoji="1" lang="en-US" altLang="zh-CN" dirty="0"/>
          </a:p>
          <a:p>
            <a:r>
              <a:rPr kumimoji="1" lang="zh-CN" altLang="en-US" dirty="0"/>
              <a:t>常量成员函数的访问权限：实现语句不能修改类的数据成员，即不能改变对象状态（内容）</a:t>
            </a:r>
            <a:endParaRPr kumimoji="1" lang="en-US" altLang="zh-CN" dirty="0"/>
          </a:p>
          <a:p>
            <a:pPr lvl="1"/>
            <a:r>
              <a:rPr kumimoji="1" lang="en-US" altLang="zh-CN" dirty="0" err="1"/>
              <a:t>ReturnType</a:t>
            </a:r>
            <a:r>
              <a:rPr kumimoji="1" lang="zh-CN" altLang="en-US" dirty="0"/>
              <a:t> </a:t>
            </a:r>
            <a:r>
              <a:rPr kumimoji="1" lang="en-US" altLang="zh-CN" dirty="0" err="1"/>
              <a:t>Func</a:t>
            </a:r>
            <a:r>
              <a:rPr kumimoji="1" lang="en-US" altLang="zh-CN" dirty="0"/>
              <a:t>(</a:t>
            </a:r>
            <a:r>
              <a:rPr kumimoji="1" lang="mr-IN" altLang="zh-CN" dirty="0"/>
              <a:t>…</a:t>
            </a:r>
            <a:r>
              <a:rPr kumimoji="1" lang="en-US" altLang="zh-CN" dirty="0"/>
              <a:t>)</a:t>
            </a:r>
            <a:r>
              <a:rPr kumimoji="1" lang="zh-CN" altLang="en-US" dirty="0"/>
              <a:t> </a:t>
            </a:r>
            <a:r>
              <a:rPr kumimoji="1" lang="en-US" altLang="zh-CN" b="1" dirty="0"/>
              <a:t>const</a:t>
            </a:r>
            <a:r>
              <a:rPr kumimoji="1" lang="zh-CN" altLang="en-US" dirty="0"/>
              <a:t> </a:t>
            </a:r>
            <a:r>
              <a:rPr kumimoji="1" lang="en-US" altLang="zh-CN" dirty="0"/>
              <a:t>{</a:t>
            </a:r>
            <a:r>
              <a:rPr kumimoji="1" lang="mr-IN" altLang="zh-CN" dirty="0"/>
              <a:t>…</a:t>
            </a:r>
            <a:r>
              <a:rPr kumimoji="1" lang="en-US" altLang="zh-CN" dirty="0"/>
              <a:t>}</a:t>
            </a:r>
            <a:endParaRPr kumimoji="1" lang="zh-CN" altLang="en-US" dirty="0"/>
          </a:p>
          <a:p>
            <a:pPr lvl="1"/>
            <a:r>
              <a:rPr kumimoji="1" lang="zh-CN" altLang="en-US" dirty="0">
                <a:solidFill>
                  <a:srgbClr val="FF0000"/>
                </a:solidFill>
              </a:rPr>
              <a:t>注意区别</a:t>
            </a:r>
            <a:r>
              <a:rPr kumimoji="1" lang="zh-CN" altLang="en-US" dirty="0"/>
              <a:t>：</a:t>
            </a:r>
            <a:r>
              <a:rPr kumimoji="1" lang="en-US" altLang="zh-CN" b="1" dirty="0"/>
              <a:t>const</a:t>
            </a:r>
            <a:r>
              <a:rPr kumimoji="1" lang="zh-CN" altLang="en-US" dirty="0"/>
              <a:t> </a:t>
            </a:r>
            <a:r>
              <a:rPr kumimoji="1" lang="en-US" altLang="zh-CN" dirty="0" err="1"/>
              <a:t>ReturnType</a:t>
            </a:r>
            <a:r>
              <a:rPr kumimoji="1" lang="zh-CN" altLang="en-US" dirty="0"/>
              <a:t> </a:t>
            </a:r>
            <a:r>
              <a:rPr kumimoji="1" lang="en-US" altLang="zh-CN" dirty="0" err="1"/>
              <a:t>Func</a:t>
            </a:r>
            <a:r>
              <a:rPr kumimoji="1" lang="en-US" altLang="zh-CN" dirty="0"/>
              <a:t>(</a:t>
            </a:r>
            <a:r>
              <a:rPr kumimoji="1" lang="mr-IN" altLang="zh-CN" dirty="0"/>
              <a:t>…</a:t>
            </a:r>
            <a:r>
              <a:rPr kumimoji="1" lang="en-US" altLang="zh-CN" dirty="0"/>
              <a:t>)</a:t>
            </a:r>
            <a:r>
              <a:rPr kumimoji="1" lang="zh-CN" altLang="en-US" dirty="0"/>
              <a:t> </a:t>
            </a:r>
            <a:r>
              <a:rPr kumimoji="1" lang="en-US" altLang="zh-CN" dirty="0"/>
              <a:t>{</a:t>
            </a:r>
            <a:r>
              <a:rPr kumimoji="1" lang="mr-IN" altLang="zh-CN" dirty="0"/>
              <a:t>…</a:t>
            </a:r>
            <a:r>
              <a:rPr kumimoji="1" lang="en-US" altLang="zh-CN" dirty="0"/>
              <a:t>}</a:t>
            </a:r>
            <a:endParaRPr kumimoji="1" lang="zh-CN" altLang="en-US" dirty="0"/>
          </a:p>
          <a:p>
            <a:pPr lvl="1"/>
            <a:endParaRPr kumimoji="1" lang="en-US" altLang="zh-CN" dirty="0"/>
          </a:p>
          <a:p>
            <a:endParaRPr kumimoji="1" lang="en-US" altLang="zh-CN" dirty="0"/>
          </a:p>
          <a:p>
            <a:r>
              <a:rPr kumimoji="1" lang="zh-CN" altLang="en-US" dirty="0"/>
              <a:t>若对象被定义为常量</a:t>
            </a:r>
            <a:r>
              <a:rPr kumimoji="1" lang="en-US" altLang="zh-CN" b="0" dirty="0"/>
              <a:t>(</a:t>
            </a:r>
            <a:r>
              <a:rPr kumimoji="1" lang="en-US" altLang="zh-CN" b="0" dirty="0">
                <a:solidFill>
                  <a:srgbClr val="FF0000"/>
                </a:solidFill>
              </a:rPr>
              <a:t>const</a:t>
            </a:r>
            <a:r>
              <a:rPr kumimoji="1" lang="zh-CN" altLang="en-US" b="0" dirty="0">
                <a:solidFill>
                  <a:srgbClr val="FF0000"/>
                </a:solidFill>
              </a:rPr>
              <a:t> </a:t>
            </a:r>
            <a:r>
              <a:rPr kumimoji="1" lang="en-US" altLang="zh-CN" b="0" dirty="0" err="1">
                <a:solidFill>
                  <a:srgbClr val="FF0000"/>
                </a:solidFill>
              </a:rPr>
              <a:t>ClassName</a:t>
            </a:r>
            <a:r>
              <a:rPr kumimoji="1" lang="zh-CN" altLang="en-US" b="0" dirty="0">
                <a:solidFill>
                  <a:srgbClr val="FF0000"/>
                </a:solidFill>
              </a:rPr>
              <a:t> </a:t>
            </a:r>
            <a:r>
              <a:rPr kumimoji="1" lang="en-US" altLang="zh-CN" b="0" dirty="0">
                <a:solidFill>
                  <a:srgbClr val="FF0000"/>
                </a:solidFill>
              </a:rPr>
              <a:t>a;</a:t>
            </a:r>
            <a:r>
              <a:rPr kumimoji="1" lang="en-US" altLang="zh-CN" b="0" dirty="0">
                <a:solidFill>
                  <a:schemeClr val="tx1"/>
                </a:solidFill>
              </a:rPr>
              <a:t>)</a:t>
            </a:r>
            <a:r>
              <a:rPr kumimoji="1" lang="zh-CN" altLang="en-US" b="0" dirty="0">
                <a:solidFill>
                  <a:schemeClr val="tx1"/>
                </a:solidFill>
              </a:rPr>
              <a:t>，</a:t>
            </a:r>
            <a:r>
              <a:rPr kumimoji="1" lang="zh-CN" altLang="en-US" dirty="0"/>
              <a:t>则它只能调用以</a:t>
            </a:r>
            <a:r>
              <a:rPr kumimoji="1" lang="en-US" altLang="zh-CN" dirty="0"/>
              <a:t>const</a:t>
            </a:r>
            <a:r>
              <a:rPr kumimoji="1" lang="zh-CN" altLang="en-US" dirty="0"/>
              <a:t>修饰的成员函数</a:t>
            </a:r>
            <a:endParaRPr kumimoji="1" lang="en-US" altLang="zh-CN" dirty="0"/>
          </a:p>
          <a:p>
            <a:pPr lvl="1"/>
            <a:r>
              <a:rPr kumimoji="1" lang="zh-CN" altLang="en-US" dirty="0"/>
              <a:t>常量对象：对象中的“</a:t>
            </a:r>
            <a:r>
              <a:rPr kumimoji="1" lang="zh-CN" altLang="en-US" dirty="0">
                <a:solidFill>
                  <a:srgbClr val="FF0000"/>
                </a:solidFill>
              </a:rPr>
              <a:t>数据</a:t>
            </a:r>
            <a:r>
              <a:rPr kumimoji="1" lang="zh-CN" altLang="en-US" dirty="0"/>
              <a:t>”不能变</a:t>
            </a:r>
          </a:p>
        </p:txBody>
      </p:sp>
    </p:spTree>
    <p:extLst>
      <p:ext uri="{BB962C8B-B14F-4D97-AF65-F5344CB8AC3E}">
        <p14:creationId xmlns:p14="http://schemas.microsoft.com/office/powerpoint/2010/main" val="214704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常量成员函数示例</a:t>
            </a:r>
          </a:p>
        </p:txBody>
      </p:sp>
      <p:sp>
        <p:nvSpPr>
          <p:cNvPr id="6" name="矩形 5"/>
          <p:cNvSpPr/>
          <p:nvPr/>
        </p:nvSpPr>
        <p:spPr>
          <a:xfrm>
            <a:off x="323528" y="440080"/>
            <a:ext cx="8712968" cy="6001643"/>
          </a:xfrm>
          <a:prstGeom prst="rect">
            <a:avLst/>
          </a:prstGeom>
        </p:spPr>
        <p:txBody>
          <a:bodyPr wrap="square">
            <a:spAutoFit/>
          </a:bodyPr>
          <a:lstStyle/>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a:t>
            </a:r>
            <a:r>
              <a:rPr lang="en-US" altLang="zh-CN" sz="1600" dirty="0" err="1">
                <a:solidFill>
                  <a:srgbClr val="BA0011"/>
                </a:solidFill>
                <a:latin typeface="Consolas" panose="020B0609020204030204" pitchFamily="49" charset="0"/>
              </a:rPr>
              <a:t>iostream</a:t>
            </a:r>
            <a:r>
              <a:rPr lang="en-US" altLang="zh-CN" sz="1600" dirty="0">
                <a:solidFill>
                  <a:srgbClr val="BA0011"/>
                </a:solidFill>
                <a:latin typeface="Consolas" panose="020B0609020204030204" pitchFamily="49" charset="0"/>
              </a:rPr>
              <a:t>&gt;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Student {</a:t>
            </a: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ID;</a:t>
            </a:r>
            <a:r>
              <a:rPr lang="en-US" altLang="zh-CN" sz="1600" dirty="0">
                <a:solidFill>
                  <a:srgbClr val="1D8519"/>
                </a:solidFill>
                <a:latin typeface="Consolas" panose="020B0609020204030204" pitchFamily="49" charset="0"/>
              </a:rPr>
              <a:t> </a:t>
            </a: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p>
          <a:p>
            <a:r>
              <a:rPr lang="fr-FR" altLang="zh-CN" sz="1600" dirty="0">
                <a:solidFill>
                  <a:srgbClr val="000000"/>
                </a:solidFill>
                <a:latin typeface="Consolas" panose="020B0609020204030204" pitchFamily="49" charset="0"/>
              </a:rPr>
              <a:t>  </a:t>
            </a:r>
            <a:r>
              <a:rPr lang="fr-FR" altLang="zh-CN" sz="1600" dirty="0" err="1">
                <a:solidFill>
                  <a:srgbClr val="000000"/>
                </a:solidFill>
                <a:latin typeface="Consolas" panose="020B0609020204030204" pitchFamily="49" charset="0"/>
              </a:rPr>
              <a:t>Student</a:t>
            </a:r>
            <a:r>
              <a:rPr lang="fr-FR" altLang="zh-CN" sz="1600" dirty="0">
                <a:solidFill>
                  <a:srgbClr val="000000"/>
                </a:solidFill>
                <a:latin typeface="Consolas" panose="020B0609020204030204" pitchFamily="49" charset="0"/>
              </a:rPr>
              <a:t>(</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id) : ID(id) {}</a:t>
            </a:r>
          </a:p>
          <a:p>
            <a:r>
              <a:rPr lang="fr-FR" altLang="zh-CN" sz="1600" dirty="0">
                <a:solidFill>
                  <a:srgbClr val="000000"/>
                </a:solidFill>
                <a:latin typeface="Consolas" panose="020B0609020204030204" pitchFamily="49" charset="0"/>
              </a:rPr>
              <a:t>  </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MyID() </a:t>
            </a:r>
            <a:r>
              <a:rPr lang="fr-FR" altLang="zh-CN" sz="1600" dirty="0">
                <a:solidFill>
                  <a:srgbClr val="B40062"/>
                </a:solidFill>
                <a:latin typeface="Consolas" panose="020B0609020204030204" pitchFamily="49" charset="0"/>
              </a:rPr>
              <a:t>const</a:t>
            </a:r>
            <a:r>
              <a:rPr lang="fr-FR" altLang="zh-CN" sz="1600" dirty="0">
                <a:solidFill>
                  <a:srgbClr val="000000"/>
                </a:solidFill>
                <a:latin typeface="Consolas" panose="020B0609020204030204" pitchFamily="49" charset="0"/>
              </a:rPr>
              <a:t> { </a:t>
            </a:r>
            <a:r>
              <a:rPr lang="fr-FR" altLang="zh-CN" sz="1600" dirty="0">
                <a:solidFill>
                  <a:srgbClr val="B40062"/>
                </a:solidFill>
                <a:latin typeface="Consolas" panose="020B0609020204030204" pitchFamily="49" charset="0"/>
              </a:rPr>
              <a:t>return</a:t>
            </a:r>
            <a:r>
              <a:rPr lang="fr-FR" altLang="zh-CN" sz="1600" dirty="0">
                <a:solidFill>
                  <a:srgbClr val="000000"/>
                </a:solidFill>
                <a:latin typeface="Consolas" panose="020B0609020204030204" pitchFamily="49" charset="0"/>
              </a:rPr>
              <a:t> ID; }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常量成员函数</a:t>
            </a:r>
            <a:endParaRPr lang="en-US" altLang="zh-CN" sz="1600" dirty="0">
              <a:solidFill>
                <a:srgbClr val="1D8519"/>
              </a:solidFill>
              <a:latin typeface="Consolas" panose="020B0609020204030204" pitchFamily="49" charset="0"/>
            </a:endParaRPr>
          </a:p>
          <a:p>
            <a:r>
              <a:rPr lang="en-US" altLang="zh-CN" sz="1600" dirty="0">
                <a:solidFill>
                  <a:srgbClr val="1D8519"/>
                </a:solidFill>
                <a:latin typeface="Consolas" panose="020B0609020204030204" pitchFamily="49" charset="0"/>
              </a:rPr>
              <a:t>  </a:t>
            </a:r>
            <a:r>
              <a:rPr lang="fr-FR" altLang="zh-CN" sz="1600" dirty="0">
                <a:solidFill>
                  <a:srgbClr val="B40062"/>
                </a:solidFill>
                <a:latin typeface="Consolas" panose="020B0609020204030204" pitchFamily="49" charset="0"/>
              </a:rPr>
              <a:t>int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Next() </a:t>
            </a:r>
            <a:r>
              <a:rPr lang="fr-FR" altLang="zh-CN" sz="1600" dirty="0">
                <a:solidFill>
                  <a:srgbClr val="B40062"/>
                </a:solidFill>
                <a:latin typeface="Consolas" panose="020B0609020204030204" pitchFamily="49" charset="0"/>
              </a:rPr>
              <a:t>const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 ID++; </a:t>
            </a:r>
            <a:r>
              <a:rPr lang="fr-FR" altLang="zh-CN" sz="1600" dirty="0">
                <a:solidFill>
                  <a:srgbClr val="B40062"/>
                </a:solidFill>
                <a:latin typeface="Consolas" panose="020B0609020204030204" pitchFamily="49" charset="0"/>
              </a:rPr>
              <a:t>return</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ID; }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编译错误，常量成员函数不能修改数据成员</a:t>
            </a:r>
            <a:endParaRPr lang="fr-FR"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int</a:t>
            </a:r>
            <a:r>
              <a:rPr lang="en-US" altLang="zh-CN" sz="1600" dirty="0">
                <a:solidFill>
                  <a:srgbClr val="000000"/>
                </a:solidFill>
                <a:latin typeface="Consolas" panose="020B0609020204030204" pitchFamily="49" charset="0"/>
              </a:rPr>
              <a:t> Who() { </a:t>
            </a:r>
            <a:r>
              <a:rPr lang="en-US" altLang="zh-CN" sz="1600" dirty="0">
                <a:solidFill>
                  <a:srgbClr val="B40062"/>
                </a:solidFill>
                <a:latin typeface="Consolas" panose="020B0609020204030204" pitchFamily="49" charset="0"/>
              </a:rPr>
              <a:t>return</a:t>
            </a:r>
            <a:r>
              <a:rPr lang="en-US" altLang="zh-CN" sz="1600" dirty="0">
                <a:solidFill>
                  <a:srgbClr val="000000"/>
                </a:solidFill>
                <a:latin typeface="Consolas" panose="020B0609020204030204" pitchFamily="49" charset="0"/>
              </a:rPr>
              <a:t> ID; }</a:t>
            </a:r>
          </a:p>
          <a:p>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a:t>
            </a:r>
          </a:p>
          <a:p>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Student stu1(</a:t>
            </a:r>
            <a:r>
              <a:rPr lang="en-US" altLang="zh-CN" sz="1600" dirty="0">
                <a:solidFill>
                  <a:srgbClr val="000BFF"/>
                </a:solidFill>
                <a:latin typeface="Consolas" panose="020B0609020204030204" pitchFamily="49" charset="0"/>
              </a:rPr>
              <a:t>20151145</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"ID_1 = "</a:t>
            </a:r>
            <a:r>
              <a:rPr lang="en-US" altLang="zh-CN" sz="1600" dirty="0">
                <a:solidFill>
                  <a:srgbClr val="000000"/>
                </a:solidFill>
                <a:latin typeface="Consolas" panose="020B0609020204030204" pitchFamily="49" charset="0"/>
              </a:rPr>
              <a:t> &lt;&lt; stu1.MyID()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"ID_2 = "</a:t>
            </a:r>
            <a:r>
              <a:rPr lang="en-US" altLang="zh-CN" sz="1600" dirty="0">
                <a:solidFill>
                  <a:srgbClr val="000000"/>
                </a:solidFill>
                <a:latin typeface="Consolas" panose="020B0609020204030204" pitchFamily="49" charset="0"/>
              </a:rPr>
              <a:t> &lt;&lt; stu1.Who()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Student obj2(</a:t>
            </a:r>
            <a:r>
              <a:rPr lang="en-US" altLang="zh-CN" sz="1600" dirty="0">
                <a:solidFill>
                  <a:srgbClr val="000BFF"/>
                </a:solidFill>
                <a:latin typeface="Consolas" panose="020B0609020204030204" pitchFamily="49" charset="0"/>
              </a:rPr>
              <a:t>20160301</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"id_1 : "</a:t>
            </a:r>
            <a:r>
              <a:rPr lang="en-US" altLang="zh-CN" sz="1600" dirty="0">
                <a:solidFill>
                  <a:srgbClr val="000000"/>
                </a:solidFill>
                <a:latin typeface="Consolas" panose="020B0609020204030204" pitchFamily="49" charset="0"/>
              </a:rPr>
              <a:t> &lt;&lt; stu2.MyID()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BA0011"/>
                </a:solidFill>
                <a:latin typeface="Consolas" panose="020B0609020204030204" pitchFamily="49" charset="0"/>
              </a:rPr>
              <a:t>“id_2 : ”</a:t>
            </a:r>
            <a:r>
              <a:rPr lang="en-US" altLang="zh-CN" sz="1600" dirty="0">
                <a:solidFill>
                  <a:srgbClr val="000000"/>
                </a:solidFill>
                <a:latin typeface="Consolas" panose="020B0609020204030204" pitchFamily="49" charset="0"/>
              </a:rPr>
              <a:t> </a:t>
            </a:r>
            <a:r>
              <a:rPr lang="en-US" altLang="zh-CN" sz="1600" dirty="0">
                <a:latin typeface="Consolas" panose="020B0609020204030204" pitchFamily="49" charset="0"/>
              </a:rPr>
              <a:t>&lt;&lt;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stu2.Who()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编译错误，常量对象不能调用非常量成员函数</a:t>
            </a:r>
            <a:endParaRPr lang="en-US" altLang="zh-CN" sz="1600" dirty="0">
              <a:latin typeface="Consolas" panose="020B0609020204030204" pitchFamily="49" charset="0"/>
            </a:endParaRPr>
          </a:p>
          <a:p>
            <a:r>
              <a:rPr lang="is-IS" altLang="zh-CN" sz="1600" dirty="0">
                <a:solidFill>
                  <a:srgbClr val="000000"/>
                </a:solidFill>
                <a:latin typeface="Consolas" panose="020B0609020204030204" pitchFamily="49" charset="0"/>
              </a:rPr>
              <a:t>  </a:t>
            </a:r>
            <a:r>
              <a:rPr lang="is-IS" altLang="zh-CN" sz="1600" dirty="0">
                <a:solidFill>
                  <a:srgbClr val="B40062"/>
                </a:solidFill>
                <a:latin typeface="Consolas" panose="020B0609020204030204" pitchFamily="49" charset="0"/>
              </a:rPr>
              <a:t>return</a:t>
            </a:r>
            <a:r>
              <a:rPr lang="is-IS" altLang="zh-CN" sz="1600" dirty="0">
                <a:solidFill>
                  <a:srgbClr val="000000"/>
                </a:solidFill>
                <a:latin typeface="Consolas" panose="020B0609020204030204" pitchFamily="49" charset="0"/>
              </a:rPr>
              <a:t> </a:t>
            </a:r>
            <a:r>
              <a:rPr lang="is-IS" altLang="zh-CN" sz="1600" dirty="0">
                <a:solidFill>
                  <a:srgbClr val="000BFF"/>
                </a:solidFill>
                <a:latin typeface="Consolas" panose="020B0609020204030204" pitchFamily="49" charset="0"/>
              </a:rPr>
              <a:t>0</a:t>
            </a:r>
            <a:r>
              <a:rPr lang="is-IS" altLang="zh-CN" sz="1600" dirty="0">
                <a:solidFill>
                  <a:srgbClr val="000000"/>
                </a:solidFill>
                <a:latin typeface="Consolas" panose="020B0609020204030204" pitchFamily="49" charset="0"/>
              </a:rPr>
              <a:t>;</a:t>
            </a:r>
          </a:p>
          <a:p>
            <a:r>
              <a:rPr lang="is-IS" altLang="zh-CN" sz="16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id="{E2A15994-0787-469A-9DFC-76D99C14C7B1}"/>
              </a:ext>
            </a:extLst>
          </p:cNvPr>
          <p:cNvSpPr/>
          <p:nvPr/>
        </p:nvSpPr>
        <p:spPr>
          <a:xfrm>
            <a:off x="3563888" y="2708920"/>
            <a:ext cx="5496919" cy="584775"/>
          </a:xfrm>
          <a:prstGeom prst="rect">
            <a:avLst/>
          </a:prstGeom>
          <a:ln w="19050">
            <a:solidFill>
              <a:srgbClr val="0070C0"/>
            </a:solidFill>
          </a:ln>
        </p:spPr>
        <p:txBody>
          <a:bodyPr wrap="square">
            <a:spAutoFit/>
          </a:bodyPr>
          <a:lstStyle/>
          <a:p>
            <a:r>
              <a:rPr lang="zh-CN" altLang="en-US" sz="1600" dirty="0"/>
              <a:t>*编译器错误提示：</a:t>
            </a:r>
            <a:endParaRPr lang="en-US" altLang="zh-CN" sz="1600" dirty="0"/>
          </a:p>
          <a:p>
            <a:r>
              <a:rPr lang="en-US" altLang="zh-CN" sz="1600" b="1" dirty="0">
                <a:solidFill>
                  <a:srgbClr val="FF0000"/>
                </a:solidFill>
              </a:rPr>
              <a:t>[Error] increment of member ‘Student::ID' in read-only object</a:t>
            </a:r>
            <a:endParaRPr lang="zh-CN" altLang="en-US" sz="1600" b="1" dirty="0">
              <a:solidFill>
                <a:srgbClr val="FF0000"/>
              </a:solidFill>
            </a:endParaRPr>
          </a:p>
        </p:txBody>
      </p:sp>
      <p:sp>
        <p:nvSpPr>
          <p:cNvPr id="10" name="矩形 9">
            <a:extLst>
              <a:ext uri="{FF2B5EF4-FFF2-40B4-BE49-F238E27FC236}">
                <a16:creationId xmlns:a16="http://schemas.microsoft.com/office/drawing/2014/main" id="{1735EB53-CB2B-48AF-87EF-96FF39F9139E}"/>
              </a:ext>
            </a:extLst>
          </p:cNvPr>
          <p:cNvSpPr/>
          <p:nvPr/>
        </p:nvSpPr>
        <p:spPr>
          <a:xfrm>
            <a:off x="2699793" y="5661248"/>
            <a:ext cx="6248280" cy="830997"/>
          </a:xfrm>
          <a:prstGeom prst="rect">
            <a:avLst/>
          </a:prstGeom>
          <a:ln w="19050">
            <a:solidFill>
              <a:srgbClr val="0070C0"/>
            </a:solidFill>
          </a:ln>
        </p:spPr>
        <p:txBody>
          <a:bodyPr wrap="square">
            <a:spAutoFit/>
          </a:bodyPr>
          <a:lstStyle/>
          <a:p>
            <a:r>
              <a:rPr lang="zh-CN" altLang="en-US" sz="1600" dirty="0"/>
              <a:t>*编译器错误提示：</a:t>
            </a:r>
            <a:endParaRPr lang="en-US" altLang="zh-CN" sz="1600" dirty="0"/>
          </a:p>
          <a:p>
            <a:r>
              <a:rPr lang="en-US" altLang="zh-CN" sz="1600" b="1" dirty="0">
                <a:solidFill>
                  <a:srgbClr val="FF0000"/>
                </a:solidFill>
              </a:rPr>
              <a:t>[Error] passing 'const Student' as 'this' argument of 'int Student::Who()' discards qualifiers</a:t>
            </a:r>
            <a:endParaRPr lang="zh-CN" altLang="en-US" sz="1600" b="1" dirty="0">
              <a:solidFill>
                <a:srgbClr val="FF0000"/>
              </a:solidFill>
            </a:endParaRPr>
          </a:p>
        </p:txBody>
      </p:sp>
    </p:spTree>
    <p:extLst>
      <p:ext uri="{BB962C8B-B14F-4D97-AF65-F5344CB8AC3E}">
        <p14:creationId xmlns:p14="http://schemas.microsoft.com/office/powerpoint/2010/main" val="4042325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A7066F-3353-4AFD-829C-1A77A28E30D4}"/>
              </a:ext>
            </a:extLst>
          </p:cNvPr>
          <p:cNvSpPr>
            <a:spLocks noGrp="1"/>
          </p:cNvSpPr>
          <p:nvPr>
            <p:ph type="title"/>
          </p:nvPr>
        </p:nvSpPr>
        <p:spPr/>
        <p:txBody>
          <a:bodyPr/>
          <a:lstStyle/>
          <a:p>
            <a:r>
              <a:rPr lang="zh-CN" altLang="en-US" dirty="0"/>
              <a:t>常量静态变量</a:t>
            </a:r>
          </a:p>
        </p:txBody>
      </p:sp>
      <p:sp>
        <p:nvSpPr>
          <p:cNvPr id="3" name="内容占位符 2">
            <a:extLst>
              <a:ext uri="{FF2B5EF4-FFF2-40B4-BE49-F238E27FC236}">
                <a16:creationId xmlns:a16="http://schemas.microsoft.com/office/drawing/2014/main" id="{03B471AE-92BE-4601-A152-17B268A3656C}"/>
              </a:ext>
            </a:extLst>
          </p:cNvPr>
          <p:cNvSpPr>
            <a:spLocks noGrp="1"/>
          </p:cNvSpPr>
          <p:nvPr>
            <p:ph idx="1"/>
          </p:nvPr>
        </p:nvSpPr>
        <p:spPr>
          <a:xfrm>
            <a:off x="628650" y="1628800"/>
            <a:ext cx="8377014" cy="5112568"/>
          </a:xfrm>
        </p:spPr>
        <p:txBody>
          <a:bodyPr/>
          <a:lstStyle/>
          <a:p>
            <a:r>
              <a:rPr lang="zh-CN" altLang="en-US" dirty="0"/>
              <a:t>当然，我们可以定义既是常量也是静态的变量</a:t>
            </a:r>
            <a:endParaRPr lang="en-US" altLang="zh-CN" dirty="0"/>
          </a:p>
          <a:p>
            <a:pPr lvl="1"/>
            <a:r>
              <a:rPr lang="zh-CN" altLang="en-US" dirty="0"/>
              <a:t>作为类的常量变量</a:t>
            </a:r>
            <a:endParaRPr lang="en-US" altLang="zh-CN" dirty="0"/>
          </a:p>
          <a:p>
            <a:r>
              <a:rPr lang="zh-CN" altLang="en-US" dirty="0"/>
              <a:t>常量静态变量需要在类外进行定义</a:t>
            </a:r>
            <a:endParaRPr lang="en-US" altLang="zh-CN" dirty="0"/>
          </a:p>
          <a:p>
            <a:pPr lvl="1"/>
            <a:r>
              <a:rPr lang="zh-CN" altLang="en-US" dirty="0"/>
              <a:t>和静态变量一样</a:t>
            </a:r>
            <a:endParaRPr lang="en-US" altLang="zh-CN" dirty="0"/>
          </a:p>
          <a:p>
            <a:pPr lvl="1"/>
            <a:r>
              <a:rPr lang="zh-CN" altLang="en-US" dirty="0"/>
              <a:t>但有两个</a:t>
            </a:r>
            <a:r>
              <a:rPr lang="zh-CN" altLang="en-US" b="1" dirty="0"/>
              <a:t>例外</a:t>
            </a:r>
            <a:r>
              <a:rPr lang="zh-CN" altLang="en-US" dirty="0"/>
              <a:t>：</a:t>
            </a:r>
            <a:r>
              <a:rPr lang="en-US" altLang="zh-CN" dirty="0" err="1">
                <a:solidFill>
                  <a:srgbClr val="FF0000"/>
                </a:solidFill>
              </a:rPr>
              <a:t>int</a:t>
            </a:r>
            <a:r>
              <a:rPr lang="zh-CN" altLang="en-US" dirty="0"/>
              <a:t>和</a:t>
            </a:r>
            <a:r>
              <a:rPr lang="en-US" altLang="zh-CN" dirty="0" err="1">
                <a:solidFill>
                  <a:srgbClr val="FF0000"/>
                </a:solidFill>
              </a:rPr>
              <a:t>enum</a:t>
            </a:r>
            <a:r>
              <a:rPr lang="zh-CN" altLang="en-US" dirty="0"/>
              <a:t>类型可以就地初始化</a:t>
            </a:r>
          </a:p>
          <a:p>
            <a:r>
              <a:rPr lang="zh-CN" altLang="en-US" dirty="0"/>
              <a:t>常量静态变量和静态变量一样，满足访问权限的任意函数均可访问，但都不能修改</a:t>
            </a:r>
            <a:endParaRPr lang="en-US" altLang="zh-CN" dirty="0"/>
          </a:p>
          <a:p>
            <a:pPr marL="0" indent="0">
              <a:buNone/>
            </a:pPr>
            <a:r>
              <a:rPr lang="zh-CN" altLang="en-US" dirty="0"/>
              <a:t>*注意：</a:t>
            </a:r>
            <a:r>
              <a:rPr lang="zh-CN" altLang="en-US" dirty="0">
                <a:solidFill>
                  <a:srgbClr val="FF0000"/>
                </a:solidFill>
              </a:rPr>
              <a:t>不存在</a:t>
            </a:r>
            <a:r>
              <a:rPr lang="zh-CN" altLang="en-US" dirty="0"/>
              <a:t>常量静态函数</a:t>
            </a:r>
            <a:endParaRPr lang="en-US" altLang="zh-CN" dirty="0"/>
          </a:p>
          <a:p>
            <a:pPr lvl="1"/>
            <a:r>
              <a:rPr lang="zh-CN" altLang="en-US" dirty="0"/>
              <a:t>静态函数隶属于类，可以不实例化而直接通过类名访问</a:t>
            </a:r>
            <a:endParaRPr lang="en-US" altLang="zh-CN" dirty="0"/>
          </a:p>
          <a:p>
            <a:pPr lvl="1"/>
            <a:r>
              <a:rPr lang="zh-CN" altLang="en-US" dirty="0"/>
              <a:t>常量</a:t>
            </a:r>
            <a:r>
              <a:rPr lang="en-US" altLang="zh-CN" dirty="0"/>
              <a:t>/</a:t>
            </a:r>
            <a:r>
              <a:rPr lang="zh-CN" altLang="en-US" dirty="0"/>
              <a:t>非常量函数的访问权限需要通过实例化后的对象是否为常量对象来决定。</a:t>
            </a:r>
            <a:r>
              <a:rPr lang="zh-CN" altLang="en-US" dirty="0">
                <a:solidFill>
                  <a:srgbClr val="FF0000"/>
                </a:solidFill>
              </a:rPr>
              <a:t>常量修饰函数必须绑定在对象上</a:t>
            </a:r>
            <a:endParaRPr lang="en-US" altLang="zh-CN" dirty="0">
              <a:solidFill>
                <a:srgbClr val="FF0000"/>
              </a:solidFill>
            </a:endParaRPr>
          </a:p>
          <a:p>
            <a:pPr lvl="1"/>
            <a:r>
              <a:rPr lang="zh-CN" altLang="en-US" dirty="0"/>
              <a:t>因此，静态函数和常量函数互相冲突</a:t>
            </a:r>
            <a:endParaRPr lang="en-US" altLang="zh-CN" dirty="0"/>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C86C9AB1-D74C-4C81-BF0B-7111678A6CFC}"/>
              </a:ext>
            </a:extLst>
          </p:cNvPr>
          <p:cNvSpPr>
            <a:spLocks noGrp="1"/>
          </p:cNvSpPr>
          <p:nvPr>
            <p:ph type="sldNum" sz="quarter" idx="12"/>
          </p:nvPr>
        </p:nvSpPr>
        <p:spPr/>
        <p:txBody>
          <a:bodyPr/>
          <a:lstStyle/>
          <a:p>
            <a:pPr>
              <a:defRPr/>
            </a:pPr>
            <a:fld id="{BFD7BE51-03DD-4CCA-8227-D775462981B4}" type="slidenum">
              <a:rPr lang="en-US" altLang="zh-CN" smtClean="0"/>
              <a:pPr>
                <a:defRPr/>
              </a:pPr>
              <a:t>27</a:t>
            </a:fld>
            <a:endParaRPr lang="en-US" altLang="zh-CN"/>
          </a:p>
        </p:txBody>
      </p:sp>
    </p:spTree>
    <p:extLst>
      <p:ext uri="{BB962C8B-B14F-4D97-AF65-F5344CB8AC3E}">
        <p14:creationId xmlns:p14="http://schemas.microsoft.com/office/powerpoint/2010/main" val="2569220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6CD47-9E26-46BB-9085-EA853EECA9DB}"/>
              </a:ext>
            </a:extLst>
          </p:cNvPr>
          <p:cNvSpPr>
            <a:spLocks noGrp="1"/>
          </p:cNvSpPr>
          <p:nvPr>
            <p:ph type="title"/>
          </p:nvPr>
        </p:nvSpPr>
        <p:spPr/>
        <p:txBody>
          <a:bodyPr/>
          <a:lstStyle/>
          <a:p>
            <a:r>
              <a:rPr lang="zh-CN" altLang="en-US" dirty="0"/>
              <a:t>常量静态变量</a:t>
            </a:r>
          </a:p>
        </p:txBody>
      </p:sp>
      <p:sp>
        <p:nvSpPr>
          <p:cNvPr id="4" name="灯片编号占位符 3">
            <a:extLst>
              <a:ext uri="{FF2B5EF4-FFF2-40B4-BE49-F238E27FC236}">
                <a16:creationId xmlns:a16="http://schemas.microsoft.com/office/drawing/2014/main" id="{7A2259F0-DBF1-44B2-9027-126F4D698B7E}"/>
              </a:ext>
            </a:extLst>
          </p:cNvPr>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a:p>
        </p:txBody>
      </p:sp>
      <p:sp>
        <p:nvSpPr>
          <p:cNvPr id="7" name="文本框 6">
            <a:extLst>
              <a:ext uri="{FF2B5EF4-FFF2-40B4-BE49-F238E27FC236}">
                <a16:creationId xmlns:a16="http://schemas.microsoft.com/office/drawing/2014/main" id="{A82F3126-96F4-4412-A11B-32BA76AB9E5B}"/>
              </a:ext>
            </a:extLst>
          </p:cNvPr>
          <p:cNvSpPr txBox="1"/>
          <p:nvPr/>
        </p:nvSpPr>
        <p:spPr>
          <a:xfrm>
            <a:off x="899592" y="2204864"/>
            <a:ext cx="7632848" cy="3046988"/>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foo {</a:t>
            </a: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a:t>
            </a:r>
            <a:r>
              <a:rPr lang="en-US" altLang="zh-CN" sz="2400" b="1" dirty="0" err="1">
                <a:latin typeface="Consolas" panose="020B0609020204030204" pitchFamily="49" charset="0"/>
              </a:rPr>
              <a:t>cs</a:t>
            </a:r>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不可就地初始化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a:t>
            </a:r>
            <a:r>
              <a:rPr lang="en-US" altLang="zh-CN" sz="2400" b="1" dirty="0" err="1">
                <a:latin typeface="Consolas" panose="020B0609020204030204" pitchFamily="49" charset="0"/>
              </a:rPr>
              <a:t>i</a:t>
            </a:r>
            <a:r>
              <a:rPr lang="en-US" altLang="zh-CN" sz="2400" b="1" dirty="0">
                <a:latin typeface="Consolas" panose="020B0609020204030204" pitchFamily="49" charset="0"/>
              </a:rPr>
              <a:t> = 3;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可以就地初始化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j;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也可以在类外定义</a:t>
            </a:r>
            <a:endParaRPr lang="en-US" altLang="zh-CN" sz="2400" b="1" dirty="0">
              <a:solidFill>
                <a:srgbClr val="008000"/>
              </a:solidFill>
              <a:latin typeface="Consolas" panose="020B0609020204030204" pitchFamily="49" charset="0"/>
            </a:endParaRPr>
          </a:p>
          <a:p>
            <a:r>
              <a:rPr lang="en-US" altLang="zh-CN" sz="2400" b="1" dirty="0">
                <a:latin typeface="Consolas" panose="020B0609020204030204" pitchFamily="49" charset="0"/>
              </a:rPr>
              <a:t>};</a:t>
            </a:r>
          </a:p>
          <a:p>
            <a:endParaRPr lang="en-US" altLang="zh-CN" sz="2400" b="1" dirty="0">
              <a:latin typeface="Consolas" panose="020B0609020204030204" pitchFamily="49" charset="0"/>
            </a:endParaRP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foo::</a:t>
            </a:r>
            <a:r>
              <a:rPr lang="en-US" altLang="zh-CN" sz="2400" b="1" dirty="0" err="1">
                <a:latin typeface="Consolas" panose="020B0609020204030204" pitchFamily="49" charset="0"/>
              </a:rPr>
              <a:t>cs</a:t>
            </a:r>
            <a:r>
              <a:rPr lang="en-US" altLang="zh-CN" sz="2400" b="1" dirty="0">
                <a:latin typeface="Consolas" panose="020B0609020204030204" pitchFamily="49" charset="0"/>
              </a:rPr>
              <a:t> = "foo C string";</a:t>
            </a: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foo::j = 4;</a:t>
            </a:r>
            <a:endParaRPr lang="zh-CN" altLang="en-US" sz="2400" b="1" dirty="0">
              <a:latin typeface="Consolas" panose="020B0609020204030204" pitchFamily="49" charset="0"/>
            </a:endParaRPr>
          </a:p>
        </p:txBody>
      </p:sp>
    </p:spTree>
    <p:extLst>
      <p:ext uri="{BB962C8B-B14F-4D97-AF65-F5344CB8AC3E}">
        <p14:creationId xmlns:p14="http://schemas.microsoft.com/office/powerpoint/2010/main" val="93554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常量、静态成员总结</a:t>
            </a:r>
          </a:p>
        </p:txBody>
      </p:sp>
      <p:graphicFrame>
        <p:nvGraphicFramePr>
          <p:cNvPr id="4" name="表格 3">
            <a:extLst>
              <a:ext uri="{FF2B5EF4-FFF2-40B4-BE49-F238E27FC236}">
                <a16:creationId xmlns:a16="http://schemas.microsoft.com/office/drawing/2014/main" id="{9AE8213C-631C-4BE2-AFE3-8D93DB3FAAA7}"/>
              </a:ext>
            </a:extLst>
          </p:cNvPr>
          <p:cNvGraphicFramePr>
            <a:graphicFrameLocks noGrp="1"/>
          </p:cNvGraphicFramePr>
          <p:nvPr>
            <p:extLst>
              <p:ext uri="{D42A27DB-BD31-4B8C-83A1-F6EECF244321}">
                <p14:modId xmlns:p14="http://schemas.microsoft.com/office/powerpoint/2010/main" val="370228704"/>
              </p:ext>
            </p:extLst>
          </p:nvPr>
        </p:nvGraphicFramePr>
        <p:xfrm>
          <a:off x="84664" y="1270848"/>
          <a:ext cx="8974672" cy="5110480"/>
        </p:xfrm>
        <a:graphic>
          <a:graphicData uri="http://schemas.openxmlformats.org/drawingml/2006/table">
            <a:tbl>
              <a:tblPr firstRow="1" bandRow="1">
                <a:tableStyleId>{5C22544A-7EE6-4342-B048-85BDC9FD1C3A}</a:tableStyleId>
              </a:tblPr>
              <a:tblGrid>
                <a:gridCol w="2111072">
                  <a:extLst>
                    <a:ext uri="{9D8B030D-6E8A-4147-A177-3AD203B41FA5}">
                      <a16:colId xmlns:a16="http://schemas.microsoft.com/office/drawing/2014/main" val="1447248135"/>
                    </a:ext>
                  </a:extLst>
                </a:gridCol>
                <a:gridCol w="1728192">
                  <a:extLst>
                    <a:ext uri="{9D8B030D-6E8A-4147-A177-3AD203B41FA5}">
                      <a16:colId xmlns:a16="http://schemas.microsoft.com/office/drawing/2014/main" val="3253571204"/>
                    </a:ext>
                  </a:extLst>
                </a:gridCol>
                <a:gridCol w="1584176">
                  <a:extLst>
                    <a:ext uri="{9D8B030D-6E8A-4147-A177-3AD203B41FA5}">
                      <a16:colId xmlns:a16="http://schemas.microsoft.com/office/drawing/2014/main" val="3960610820"/>
                    </a:ext>
                  </a:extLst>
                </a:gridCol>
                <a:gridCol w="1800201">
                  <a:extLst>
                    <a:ext uri="{9D8B030D-6E8A-4147-A177-3AD203B41FA5}">
                      <a16:colId xmlns:a16="http://schemas.microsoft.com/office/drawing/2014/main" val="4011243812"/>
                    </a:ext>
                  </a:extLst>
                </a:gridCol>
                <a:gridCol w="1751031">
                  <a:extLst>
                    <a:ext uri="{9D8B030D-6E8A-4147-A177-3AD203B41FA5}">
                      <a16:colId xmlns:a16="http://schemas.microsoft.com/office/drawing/2014/main" val="3150886111"/>
                    </a:ext>
                  </a:extLst>
                </a:gridCol>
              </a:tblGrid>
              <a:tr h="370840">
                <a:tc>
                  <a:txBody>
                    <a:bodyPr/>
                    <a:lstStyle/>
                    <a:p>
                      <a:pPr algn="ct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静态数据成员</a:t>
                      </a:r>
                      <a:endParaRPr lang="zh-CN" altLang="en-US" sz="20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常量数据成员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常量静态数据成员</a:t>
                      </a:r>
                      <a:r>
                        <a:rPr lang="en-US" altLang="zh-CN" sz="1600" b="1" kern="1200" dirty="0">
                          <a:solidFill>
                            <a:schemeClr val="tx1"/>
                          </a:solidFill>
                          <a:latin typeface="华文楷体" pitchFamily="2" charset="-122"/>
                          <a:ea typeface="华文楷体" pitchFamily="2" charset="-122"/>
                          <a:cs typeface="+mn-cs"/>
                        </a:rPr>
                        <a:t>(</a:t>
                      </a:r>
                      <a:r>
                        <a:rPr lang="zh-CN" altLang="en-US" sz="1600" b="1" kern="1200" dirty="0">
                          <a:solidFill>
                            <a:schemeClr val="tx1"/>
                          </a:solidFill>
                          <a:latin typeface="华文楷体" pitchFamily="2" charset="-122"/>
                          <a:ea typeface="华文楷体" pitchFamily="2" charset="-122"/>
                          <a:cs typeface="+mn-cs"/>
                        </a:rPr>
                        <a:t>除</a:t>
                      </a:r>
                      <a:r>
                        <a:rPr lang="en-US" altLang="zh-CN" sz="1600" b="1" kern="1200" dirty="0">
                          <a:solidFill>
                            <a:schemeClr val="tx1"/>
                          </a:solidFill>
                          <a:latin typeface="华文楷体" pitchFamily="2" charset="-122"/>
                          <a:ea typeface="华文楷体" pitchFamily="2" charset="-122"/>
                          <a:cs typeface="+mn-cs"/>
                        </a:rPr>
                        <a:t>int, </a:t>
                      </a:r>
                      <a:r>
                        <a:rPr lang="en-US" altLang="zh-CN" sz="1600" b="1" kern="1200" dirty="0" err="1">
                          <a:solidFill>
                            <a:schemeClr val="tx1"/>
                          </a:solidFill>
                          <a:latin typeface="华文楷体" pitchFamily="2" charset="-122"/>
                          <a:ea typeface="华文楷体" pitchFamily="2" charset="-122"/>
                          <a:cs typeface="+mn-cs"/>
                        </a:rPr>
                        <a:t>enum</a:t>
                      </a:r>
                      <a:r>
                        <a:rPr lang="zh-CN" altLang="en-US" sz="1600" b="1" kern="1200" dirty="0">
                          <a:solidFill>
                            <a:schemeClr val="tx1"/>
                          </a:solidFill>
                          <a:latin typeface="华文楷体" pitchFamily="2" charset="-122"/>
                          <a:ea typeface="华文楷体" pitchFamily="2" charset="-122"/>
                          <a:cs typeface="+mn-cs"/>
                        </a:rPr>
                        <a:t>外</a:t>
                      </a:r>
                      <a:r>
                        <a:rPr lang="en-US" altLang="zh-CN" sz="1600" b="1" kern="1200" dirty="0">
                          <a:solidFill>
                            <a:schemeClr val="tx1"/>
                          </a:solidFill>
                          <a:latin typeface="华文楷体" pitchFamily="2" charset="-122"/>
                          <a:ea typeface="华文楷体" pitchFamily="2" charset="-122"/>
                          <a:cs typeface="+mn-cs"/>
                        </a:rPr>
                        <a:t>)</a:t>
                      </a:r>
                      <a:endParaRPr lang="zh-CN" altLang="en-US" sz="16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itchFamily="2" charset="-122"/>
                          <a:ea typeface="华文楷体" pitchFamily="2" charset="-122"/>
                          <a:cs typeface="+mn-cs"/>
                        </a:rPr>
                        <a:t>常量静态数据成员</a:t>
                      </a:r>
                      <a:r>
                        <a:rPr lang="en-US" altLang="zh-CN" sz="1600" b="1" kern="1200" dirty="0">
                          <a:solidFill>
                            <a:schemeClr val="tx1"/>
                          </a:solidFill>
                          <a:latin typeface="华文楷体" pitchFamily="2" charset="-122"/>
                          <a:ea typeface="华文楷体" pitchFamily="2" charset="-122"/>
                          <a:cs typeface="+mn-cs"/>
                        </a:rPr>
                        <a:t>(int, </a:t>
                      </a:r>
                      <a:r>
                        <a:rPr lang="en-US" altLang="zh-CN" sz="1600" b="1" kern="1200" dirty="0" err="1">
                          <a:solidFill>
                            <a:schemeClr val="tx1"/>
                          </a:solidFill>
                          <a:latin typeface="华文楷体" pitchFamily="2" charset="-122"/>
                          <a:ea typeface="华文楷体" pitchFamily="2" charset="-122"/>
                          <a:cs typeface="+mn-cs"/>
                        </a:rPr>
                        <a:t>enum</a:t>
                      </a:r>
                      <a:r>
                        <a:rPr lang="en-US" altLang="zh-CN" sz="1600" b="1" kern="1200" dirty="0">
                          <a:solidFill>
                            <a:schemeClr val="tx1"/>
                          </a:solidFill>
                          <a:latin typeface="华文楷体" pitchFamily="2" charset="-122"/>
                          <a:ea typeface="华文楷体" pitchFamily="2" charset="-122"/>
                          <a:cs typeface="+mn-cs"/>
                        </a:rPr>
                        <a:t>)</a:t>
                      </a:r>
                      <a:endParaRPr lang="zh-CN" altLang="en-US" sz="16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3440433"/>
                  </a:ext>
                </a:extLst>
              </a:tr>
              <a:tr h="370840">
                <a:tc gridSpan="5">
                  <a:txBody>
                    <a:bodyPr/>
                    <a:lstStyle/>
                    <a:p>
                      <a:pPr algn="ctr"/>
                      <a:r>
                        <a:rPr lang="zh-CN" altLang="en-US" sz="1600" b="1" kern="1200" dirty="0">
                          <a:solidFill>
                            <a:schemeClr val="tx1"/>
                          </a:solidFill>
                          <a:latin typeface="华文楷体" pitchFamily="2" charset="-122"/>
                          <a:ea typeface="华文楷体" pitchFamily="2" charset="-122"/>
                          <a:cs typeface="+mn-cs"/>
                        </a:rPr>
                        <a:t>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pPr algn="ctr"/>
                      <a:endParaRPr lang="zh-CN" altLang="en-US" sz="18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8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zh-CN" altLang="en-US" sz="1800" b="1" kern="1200" dirty="0">
                        <a:solidFill>
                          <a:schemeClr val="tx1"/>
                        </a:solidFill>
                        <a:latin typeface="华文楷体" pitchFamily="2" charset="-122"/>
                        <a:ea typeface="华文楷体"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982268"/>
                  </a:ext>
                </a:extLst>
              </a:tr>
              <a:tr h="370840">
                <a:tc>
                  <a:txBody>
                    <a:bodyPr/>
                    <a:lstStyle/>
                    <a:p>
                      <a:pPr algn="ctr"/>
                      <a:r>
                        <a:rPr lang="zh-CN" altLang="en-US" sz="1600" dirty="0">
                          <a:latin typeface="华文楷体" pitchFamily="2" charset="-122"/>
                          <a:ea typeface="华文楷体" pitchFamily="2" charset="-122"/>
                        </a:rPr>
                        <a:t>就地初始化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4134588"/>
                  </a:ext>
                </a:extLst>
              </a:tr>
              <a:tr h="370840">
                <a:tc>
                  <a:txBody>
                    <a:bodyPr/>
                    <a:lstStyle/>
                    <a:p>
                      <a:pPr algn="ctr"/>
                      <a:r>
                        <a:rPr lang="zh-CN" altLang="en-US" sz="1600" dirty="0">
                          <a:latin typeface="华文楷体" pitchFamily="2" charset="-122"/>
                          <a:ea typeface="华文楷体" pitchFamily="2" charset="-122"/>
                        </a:rPr>
                        <a:t>初始化列表初始化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4868494"/>
                  </a:ext>
                </a:extLst>
              </a:tr>
              <a:tr h="370840">
                <a:tc>
                  <a:txBody>
                    <a:bodyPr/>
                    <a:lstStyle/>
                    <a:p>
                      <a:pPr algn="ctr"/>
                      <a:r>
                        <a:rPr lang="zh-CN" altLang="en-US" sz="1600" dirty="0">
                          <a:latin typeface="华文楷体" pitchFamily="2" charset="-122"/>
                          <a:ea typeface="华文楷体" pitchFamily="2" charset="-122"/>
                        </a:rPr>
                        <a:t>构造函数体内初始化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8051780"/>
                  </a:ext>
                </a:extLst>
              </a:tr>
              <a:tr h="0">
                <a:tc>
                  <a:txBody>
                    <a:bodyPr/>
                    <a:lstStyle/>
                    <a:p>
                      <a:pPr algn="ctr"/>
                      <a:r>
                        <a:rPr lang="zh-CN" altLang="en-US" sz="1600" dirty="0">
                          <a:latin typeface="华文楷体" pitchFamily="2" charset="-122"/>
                          <a:ea typeface="华文楷体" pitchFamily="2" charset="-122"/>
                        </a:rPr>
                        <a:t>类外初始化</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itchFamily="2" charset="-122"/>
                          <a:ea typeface="华文楷体" pitchFamily="2" charset="-122"/>
                        </a:rPr>
                        <a:t>√</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华文楷体" pitchFamily="2" charset="-122"/>
                          <a:ea typeface="华文楷体" pitchFamily="2" charset="-122"/>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1160099"/>
                  </a:ext>
                </a:extLst>
              </a:tr>
              <a:tr h="0">
                <a:tc gridSpan="5">
                  <a:txBody>
                    <a:bodyPr/>
                    <a:lstStyle/>
                    <a:p>
                      <a:pPr algn="ctr"/>
                      <a:r>
                        <a:rPr lang="zh-CN" altLang="en-US" sz="1600" b="1" dirty="0">
                          <a:latin typeface="华文楷体" pitchFamily="2" charset="-122"/>
                          <a:ea typeface="华文楷体" pitchFamily="2" charset="-122"/>
                        </a:rPr>
                        <a:t>访问</a:t>
                      </a:r>
                      <a:endParaRPr lang="en-US" altLang="zh-CN" sz="1600" b="1"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4874604"/>
                  </a:ext>
                </a:extLst>
              </a:tr>
              <a:tr h="0">
                <a:tc>
                  <a:txBody>
                    <a:bodyPr/>
                    <a:lstStyle/>
                    <a:p>
                      <a:pPr algn="ctr"/>
                      <a:r>
                        <a:rPr lang="zh-CN" altLang="en-US" sz="1600" dirty="0">
                          <a:latin typeface="华文楷体" pitchFamily="2" charset="-122"/>
                          <a:ea typeface="华文楷体" pitchFamily="2" charset="-122"/>
                        </a:rPr>
                        <a:t>普通成员函数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9155023"/>
                  </a:ext>
                </a:extLst>
              </a:tr>
              <a:tr h="0">
                <a:tc>
                  <a:txBody>
                    <a:bodyPr/>
                    <a:lstStyle/>
                    <a:p>
                      <a:pPr algn="ctr"/>
                      <a:r>
                        <a:rPr lang="zh-CN" altLang="en-US" sz="1600" dirty="0">
                          <a:latin typeface="华文楷体" pitchFamily="2" charset="-122"/>
                          <a:ea typeface="华文楷体" pitchFamily="2" charset="-122"/>
                        </a:rPr>
                        <a:t>静态成员函数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3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36190"/>
                  </a:ext>
                </a:extLst>
              </a:tr>
              <a:tr h="0">
                <a:tc>
                  <a:txBody>
                    <a:bodyPr/>
                    <a:lstStyle/>
                    <a:p>
                      <a:pPr algn="ctr"/>
                      <a:r>
                        <a:rPr lang="zh-CN" altLang="en-US" sz="1600" dirty="0">
                          <a:latin typeface="华文楷体" pitchFamily="2" charset="-122"/>
                          <a:ea typeface="华文楷体" pitchFamily="2" charset="-122"/>
                        </a:rPr>
                        <a:t>常量成员函数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2337490"/>
                  </a:ext>
                </a:extLst>
              </a:tr>
              <a:tr h="0">
                <a:tc gridSpan="5">
                  <a:txBody>
                    <a:bodyPr/>
                    <a:lstStyle/>
                    <a:p>
                      <a:pPr algn="ctr"/>
                      <a:r>
                        <a:rPr lang="zh-CN" altLang="en-US" sz="1600" b="1" dirty="0">
                          <a:latin typeface="华文楷体" pitchFamily="2" charset="-122"/>
                          <a:ea typeface="华文楷体" pitchFamily="2" charset="-122"/>
                        </a:rPr>
                        <a:t>修改</a:t>
                      </a:r>
                      <a:endParaRPr lang="en-US" altLang="zh-CN" sz="1600" b="1"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4414561"/>
                  </a:ext>
                </a:extLst>
              </a:tr>
              <a:tr h="0">
                <a:tc>
                  <a:txBody>
                    <a:bodyPr/>
                    <a:lstStyle/>
                    <a:p>
                      <a:pPr algn="ctr"/>
                      <a:r>
                        <a:rPr lang="zh-CN" altLang="en-US" sz="1600" dirty="0">
                          <a:latin typeface="华文楷体" pitchFamily="2" charset="-122"/>
                          <a:ea typeface="华文楷体" pitchFamily="2" charset="-122"/>
                        </a:rPr>
                        <a:t>普通成员函数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6080526"/>
                  </a:ext>
                </a:extLst>
              </a:tr>
              <a:tr h="0">
                <a:tc>
                  <a:txBody>
                    <a:bodyPr/>
                    <a:lstStyle/>
                    <a:p>
                      <a:pPr algn="ctr"/>
                      <a:r>
                        <a:rPr lang="zh-CN" altLang="en-US" sz="1600" dirty="0">
                          <a:latin typeface="华文楷体" pitchFamily="2" charset="-122"/>
                          <a:ea typeface="华文楷体" pitchFamily="2" charset="-122"/>
                        </a:rPr>
                        <a:t>静态成员函数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华文楷体" pitchFamily="2" charset="-122"/>
                          <a:ea typeface="华文楷体" pitchFamily="2" charset="-122"/>
                        </a:rPr>
                        <a:t>√</a:t>
                      </a:r>
                      <a:endParaRPr lang="en-US" altLang="zh-CN" sz="14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3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203138"/>
                  </a:ext>
                </a:extLst>
              </a:tr>
              <a:tr h="0">
                <a:tc>
                  <a:txBody>
                    <a:bodyPr/>
                    <a:lstStyle/>
                    <a:p>
                      <a:pPr algn="ctr"/>
                      <a:r>
                        <a:rPr lang="zh-CN" altLang="en-US" sz="1600" dirty="0">
                          <a:latin typeface="华文楷体" pitchFamily="2" charset="-122"/>
                          <a:ea typeface="华文楷体" pitchFamily="2" charset="-122"/>
                        </a:rPr>
                        <a:t>常量成员函数</a:t>
                      </a:r>
                      <a:endParaRPr lang="en-US" altLang="zh-CN" sz="16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华文楷体" pitchFamily="2" charset="-122"/>
                          <a:ea typeface="华文楷体" pitchFamily="2" charset="-122"/>
                        </a:rPr>
                        <a:t>√</a:t>
                      </a: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itchFamily="2" charset="-122"/>
                        <a:ea typeface="华文楷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7328748"/>
                  </a:ext>
                </a:extLst>
              </a:tr>
            </a:tbl>
          </a:graphicData>
        </a:graphic>
      </p:graphicFrame>
    </p:spTree>
    <p:extLst>
      <p:ext uri="{BB962C8B-B14F-4D97-AF65-F5344CB8AC3E}">
        <p14:creationId xmlns:p14="http://schemas.microsoft.com/office/powerpoint/2010/main" val="257861096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971600" y="3212976"/>
            <a:ext cx="7704856" cy="2804813"/>
          </a:xfrm>
        </p:spPr>
        <p:txBody>
          <a:bodyPr/>
          <a:lstStyle/>
          <a:p>
            <a:r>
              <a:rPr lang="en-US" altLang="zh-CN" dirty="0"/>
              <a:t>5.1</a:t>
            </a:r>
            <a:r>
              <a:rPr lang="zh-CN" altLang="en-US" dirty="0"/>
              <a:t> 友元</a:t>
            </a:r>
            <a:endParaRPr lang="en-US" altLang="zh-CN" dirty="0"/>
          </a:p>
          <a:p>
            <a:r>
              <a:rPr lang="en-US" altLang="zh-CN" dirty="0"/>
              <a:t>5.2 </a:t>
            </a:r>
            <a:r>
              <a:rPr lang="zh-CN" altLang="en-US" dirty="0"/>
              <a:t>静态成员与常量成员</a:t>
            </a:r>
            <a:endParaRPr lang="en-US" altLang="zh-CN" dirty="0"/>
          </a:p>
          <a:p>
            <a:r>
              <a:rPr lang="en-US" altLang="zh-CN" dirty="0"/>
              <a:t>5.3 </a:t>
            </a:r>
            <a:r>
              <a:rPr lang="zh-CN" altLang="en-US" dirty="0"/>
              <a:t>常量</a:t>
            </a:r>
            <a:r>
              <a:rPr lang="en-US" altLang="zh-CN" dirty="0"/>
              <a:t>/</a:t>
            </a:r>
            <a:r>
              <a:rPr lang="zh-CN" altLang="en-US" dirty="0"/>
              <a:t>静态</a:t>
            </a:r>
            <a:r>
              <a:rPr lang="en-US" altLang="zh-CN" dirty="0"/>
              <a:t>/</a:t>
            </a:r>
            <a:r>
              <a:rPr lang="zh-CN" altLang="en-US" dirty="0"/>
              <a:t>参数对象的构造与析构时机</a:t>
            </a:r>
          </a:p>
          <a:p>
            <a:r>
              <a:rPr lang="en-US" altLang="zh-CN" dirty="0"/>
              <a:t>5.4 </a:t>
            </a:r>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
        <p:nvSpPr>
          <p:cNvPr id="5" name="圆角矩形 4">
            <a:extLst>
              <a:ext uri="{FF2B5EF4-FFF2-40B4-BE49-F238E27FC236}">
                <a16:creationId xmlns:a16="http://schemas.microsoft.com/office/drawing/2014/main" id="{5D062301-BE41-A343-84F5-D61B1838388A}"/>
              </a:ext>
            </a:extLst>
          </p:cNvPr>
          <p:cNvSpPr/>
          <p:nvPr/>
        </p:nvSpPr>
        <p:spPr>
          <a:xfrm>
            <a:off x="827584" y="1484784"/>
            <a:ext cx="4994845"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kumimoji="1" lang="zh-CN" altLang="en-US" sz="2400" b="1" dirty="0"/>
              <a:t>静态成员何时创建、何时销毁？</a:t>
            </a:r>
            <a:endParaRPr kumimoji="1" lang="en-US" altLang="zh-CN" sz="2400" b="1" dirty="0"/>
          </a:p>
          <a:p>
            <a:pPr marL="342900" indent="-342900">
              <a:buFont typeface="Arial" panose="020B0604020202020204" pitchFamily="34" charset="0"/>
              <a:buChar char="•"/>
            </a:pPr>
            <a:r>
              <a:rPr kumimoji="1" lang="zh-CN" altLang="en-US" sz="2400" b="1" dirty="0"/>
              <a:t>常量该如何定义、如何初始化？</a:t>
            </a:r>
            <a:endParaRPr kumimoji="1" lang="en-US" altLang="zh-CN" sz="2400" b="1" dirty="0"/>
          </a:p>
          <a:p>
            <a:pPr marL="342900" indent="-342900">
              <a:buFont typeface="Arial" panose="020B0604020202020204" pitchFamily="34" charset="0"/>
              <a:buChar char="•"/>
            </a:pPr>
            <a:r>
              <a:rPr kumimoji="1" lang="zh-CN" altLang="en-US" sz="2400" b="1" dirty="0"/>
              <a:t>指针如何创建、如何销毁？</a:t>
            </a:r>
          </a:p>
        </p:txBody>
      </p:sp>
    </p:spTree>
    <p:extLst>
      <p:ext uri="{BB962C8B-B14F-4D97-AF65-F5344CB8AC3E}">
        <p14:creationId xmlns:p14="http://schemas.microsoft.com/office/powerpoint/2010/main" val="271098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D7961-37D1-4BF8-A5FB-9FE106A9D0DB}"/>
              </a:ext>
            </a:extLst>
          </p:cNvPr>
          <p:cNvSpPr>
            <a:spLocks noGrp="1"/>
          </p:cNvSpPr>
          <p:nvPr>
            <p:ph type="title"/>
          </p:nvPr>
        </p:nvSpPr>
        <p:spPr/>
        <p:txBody>
          <a:bodyPr/>
          <a:lstStyle/>
          <a:p>
            <a:r>
              <a:rPr lang="zh-CN" altLang="en-US" dirty="0"/>
              <a:t>常量对象的构造与析构</a:t>
            </a:r>
          </a:p>
        </p:txBody>
      </p:sp>
      <p:sp>
        <p:nvSpPr>
          <p:cNvPr id="3" name="内容占位符 2">
            <a:extLst>
              <a:ext uri="{FF2B5EF4-FFF2-40B4-BE49-F238E27FC236}">
                <a16:creationId xmlns:a16="http://schemas.microsoft.com/office/drawing/2014/main" id="{D000BF0F-202E-4F5E-BAD3-2F9CB94BF6B0}"/>
              </a:ext>
            </a:extLst>
          </p:cNvPr>
          <p:cNvSpPr>
            <a:spLocks noGrp="1"/>
          </p:cNvSpPr>
          <p:nvPr>
            <p:ph idx="1"/>
          </p:nvPr>
        </p:nvSpPr>
        <p:spPr/>
        <p:txBody>
          <a:bodyPr/>
          <a:lstStyle/>
          <a:p>
            <a:r>
              <a:rPr lang="zh-CN" altLang="en-US" dirty="0"/>
              <a:t>常量全局</a:t>
            </a:r>
            <a:r>
              <a:rPr lang="en-US" altLang="zh-CN" dirty="0"/>
              <a:t>/</a:t>
            </a:r>
            <a:r>
              <a:rPr lang="zh-CN" altLang="en-US" dirty="0"/>
              <a:t>局部对象的构造与析构时机和普通全局</a:t>
            </a:r>
            <a:r>
              <a:rPr lang="en-US" altLang="zh-CN" dirty="0"/>
              <a:t>/</a:t>
            </a:r>
            <a:r>
              <a:rPr lang="zh-CN" altLang="en-US" dirty="0"/>
              <a:t>局部对象相同</a:t>
            </a:r>
            <a:endParaRPr lang="en-US" altLang="zh-CN" b="0" dirty="0"/>
          </a:p>
          <a:p>
            <a:pPr lvl="1"/>
            <a:r>
              <a:rPr lang="zh-CN" altLang="en-US" dirty="0"/>
              <a:t>常量全局对象：在</a:t>
            </a:r>
            <a:r>
              <a:rPr lang="en-US" altLang="zh-CN" dirty="0"/>
              <a:t>main()</a:t>
            </a:r>
            <a:r>
              <a:rPr lang="zh-CN" altLang="en-US" dirty="0"/>
              <a:t>函数调用之前进行初始化，在</a:t>
            </a:r>
            <a:r>
              <a:rPr lang="en-US" altLang="zh-CN" dirty="0"/>
              <a:t>main()</a:t>
            </a:r>
            <a:r>
              <a:rPr lang="zh-CN" altLang="en-US" dirty="0"/>
              <a:t>函数执行完</a:t>
            </a:r>
            <a:r>
              <a:rPr lang="en-US" altLang="zh-CN" dirty="0"/>
              <a:t>return</a:t>
            </a:r>
            <a:r>
              <a:rPr lang="zh-CN" altLang="en-US" dirty="0"/>
              <a:t>，程序结束时，对象被析构</a:t>
            </a:r>
            <a:endParaRPr lang="en-US" altLang="zh-CN" dirty="0"/>
          </a:p>
          <a:p>
            <a:pPr lvl="1"/>
            <a:r>
              <a:rPr lang="zh-CN" altLang="en-US" dirty="0"/>
              <a:t>常量局部对象：在程序执行到该局部对象的代码时被初始化。在局部对象生命周期结束、即所在作用域结束后被析构</a:t>
            </a:r>
            <a:endParaRPr lang="en-US" altLang="zh-CN" dirty="0"/>
          </a:p>
        </p:txBody>
      </p:sp>
      <p:sp>
        <p:nvSpPr>
          <p:cNvPr id="4" name="灯片编号占位符 3">
            <a:extLst>
              <a:ext uri="{FF2B5EF4-FFF2-40B4-BE49-F238E27FC236}">
                <a16:creationId xmlns:a16="http://schemas.microsoft.com/office/drawing/2014/main"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a:p>
        </p:txBody>
      </p:sp>
    </p:spTree>
    <p:extLst>
      <p:ext uri="{BB962C8B-B14F-4D97-AF65-F5344CB8AC3E}">
        <p14:creationId xmlns:p14="http://schemas.microsoft.com/office/powerpoint/2010/main" val="1093567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D7961-37D1-4BF8-A5FB-9FE106A9D0DB}"/>
              </a:ext>
            </a:extLst>
          </p:cNvPr>
          <p:cNvSpPr>
            <a:spLocks noGrp="1"/>
          </p:cNvSpPr>
          <p:nvPr>
            <p:ph type="title"/>
          </p:nvPr>
        </p:nvSpPr>
        <p:spPr/>
        <p:txBody>
          <a:bodyPr/>
          <a:lstStyle/>
          <a:p>
            <a:r>
              <a:rPr lang="zh-CN" altLang="en-US" dirty="0"/>
              <a:t>静态对象的构造与析构</a:t>
            </a:r>
          </a:p>
        </p:txBody>
      </p:sp>
      <p:sp>
        <p:nvSpPr>
          <p:cNvPr id="3" name="内容占位符 2">
            <a:extLst>
              <a:ext uri="{FF2B5EF4-FFF2-40B4-BE49-F238E27FC236}">
                <a16:creationId xmlns:a16="http://schemas.microsoft.com/office/drawing/2014/main" id="{D000BF0F-202E-4F5E-BAD3-2F9CB94BF6B0}"/>
              </a:ext>
            </a:extLst>
          </p:cNvPr>
          <p:cNvSpPr>
            <a:spLocks noGrp="1"/>
          </p:cNvSpPr>
          <p:nvPr>
            <p:ph idx="1"/>
          </p:nvPr>
        </p:nvSpPr>
        <p:spPr>
          <a:xfrm>
            <a:off x="628650" y="1628800"/>
            <a:ext cx="8377014" cy="4749029"/>
          </a:xfrm>
        </p:spPr>
        <p:txBody>
          <a:bodyPr/>
          <a:lstStyle/>
          <a:p>
            <a:r>
              <a:rPr lang="zh-CN" altLang="en-US" dirty="0"/>
              <a:t>静态全局对象的构造与析构时机和普通全局对象相同</a:t>
            </a:r>
            <a:endParaRPr lang="en-US" altLang="zh-CN" dirty="0"/>
          </a:p>
          <a:p>
            <a:r>
              <a:rPr lang="zh-CN" altLang="en-US" dirty="0"/>
              <a:t>函数中静态对象：在函数内部定义的静态局部对象</a:t>
            </a:r>
            <a:endParaRPr lang="en-US" altLang="zh-CN" dirty="0"/>
          </a:p>
          <a:p>
            <a:pPr lvl="1"/>
            <a:r>
              <a:rPr lang="zh-CN" altLang="en-US" dirty="0"/>
              <a:t>在程序执行到该静态局部对象的代码时被初始化。</a:t>
            </a:r>
            <a:endParaRPr lang="en-US" altLang="zh-CN" dirty="0"/>
          </a:p>
          <a:p>
            <a:pPr lvl="1"/>
            <a:r>
              <a:rPr lang="zh-CN" altLang="en-US" dirty="0"/>
              <a:t>离开作用域</a:t>
            </a:r>
            <a:r>
              <a:rPr lang="zh-CN" altLang="en-US" dirty="0">
                <a:solidFill>
                  <a:srgbClr val="FF0000"/>
                </a:solidFill>
              </a:rPr>
              <a:t>不析构</a:t>
            </a:r>
            <a:r>
              <a:rPr lang="zh-CN" altLang="en-US" dirty="0"/>
              <a:t>。</a:t>
            </a:r>
            <a:endParaRPr lang="en-US" altLang="zh-CN" dirty="0"/>
          </a:p>
          <a:p>
            <a:pPr lvl="1"/>
            <a:r>
              <a:rPr lang="zh-CN" altLang="en-US" dirty="0">
                <a:solidFill>
                  <a:srgbClr val="FF0000"/>
                </a:solidFill>
              </a:rPr>
              <a:t>第二次</a:t>
            </a:r>
            <a:r>
              <a:rPr lang="zh-CN" altLang="en-US" dirty="0"/>
              <a:t>执行到该对象代码时，</a:t>
            </a:r>
            <a:r>
              <a:rPr lang="zh-CN" altLang="en-US" dirty="0">
                <a:solidFill>
                  <a:srgbClr val="FF0000"/>
                </a:solidFill>
              </a:rPr>
              <a:t>不再初始化</a:t>
            </a:r>
            <a:r>
              <a:rPr lang="zh-CN" altLang="en-US" dirty="0"/>
              <a:t>，直接使用上一次的对象</a:t>
            </a:r>
            <a:endParaRPr lang="en-US" altLang="zh-CN" dirty="0"/>
          </a:p>
          <a:p>
            <a:pPr lvl="1"/>
            <a:r>
              <a:rPr lang="zh-CN" altLang="en-US" dirty="0"/>
              <a:t>在</a:t>
            </a:r>
            <a:r>
              <a:rPr lang="en-US" altLang="zh-CN" dirty="0"/>
              <a:t>main()</a:t>
            </a:r>
            <a:r>
              <a:rPr lang="zh-CN" altLang="en-US" dirty="0"/>
              <a:t>函数结束后被析构。</a:t>
            </a:r>
          </a:p>
        </p:txBody>
      </p:sp>
      <p:sp>
        <p:nvSpPr>
          <p:cNvPr id="4" name="灯片编号占位符 3">
            <a:extLst>
              <a:ext uri="{FF2B5EF4-FFF2-40B4-BE49-F238E27FC236}">
                <a16:creationId xmlns:a16="http://schemas.microsoft.com/office/drawing/2014/main"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a:p>
        </p:txBody>
      </p:sp>
      <p:sp>
        <p:nvSpPr>
          <p:cNvPr id="5" name="文本框 4">
            <a:extLst>
              <a:ext uri="{FF2B5EF4-FFF2-40B4-BE49-F238E27FC236}">
                <a16:creationId xmlns:a16="http://schemas.microsoft.com/office/drawing/2014/main" id="{F71AFA42-CBC0-49AE-AD48-D2BEE91B709F}"/>
              </a:ext>
            </a:extLst>
          </p:cNvPr>
          <p:cNvSpPr txBox="1"/>
          <p:nvPr/>
        </p:nvSpPr>
        <p:spPr>
          <a:xfrm>
            <a:off x="2195736" y="5085184"/>
            <a:ext cx="5339923" cy="1323439"/>
          </a:xfrm>
          <a:prstGeom prst="rect">
            <a:avLst/>
          </a:prstGeom>
          <a:noFill/>
        </p:spPr>
        <p:txBody>
          <a:bodyPr wrap="none" rtlCol="0">
            <a:spAutoFit/>
          </a:bodyPr>
          <a:lstStyle/>
          <a:p>
            <a:r>
              <a:rPr lang="en-US" altLang="zh-CN" sz="2000" dirty="0">
                <a:latin typeface="Consolas" panose="020B0609020204030204" pitchFamily="49" charset="0"/>
              </a:rPr>
              <a:t>void fun(</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n) {</a:t>
            </a:r>
          </a:p>
          <a:p>
            <a:r>
              <a:rPr lang="en-US" altLang="zh-CN" sz="2000" dirty="0">
                <a:latin typeface="Consolas" panose="020B0609020204030204" pitchFamily="49" charset="0"/>
              </a:rPr>
              <a:t>	if (</a:t>
            </a:r>
            <a:r>
              <a:rPr lang="en-US" altLang="zh-CN" sz="2000" dirty="0" err="1">
                <a:latin typeface="Consolas" panose="020B0609020204030204" pitchFamily="49" charset="0"/>
              </a:rPr>
              <a:t>i</a:t>
            </a:r>
            <a:r>
              <a:rPr lang="en-US" altLang="zh-CN" sz="2000" dirty="0">
                <a:latin typeface="Consolas" panose="020B0609020204030204" pitchFamily="49" charset="0"/>
              </a:rPr>
              <a:t> &gt;= n) </a:t>
            </a:r>
          </a:p>
          <a:p>
            <a:r>
              <a:rPr lang="en-US" altLang="zh-CN" sz="2000"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static</a:t>
            </a:r>
            <a:r>
              <a:rPr lang="en-US" altLang="zh-CN" sz="2000" dirty="0">
                <a:latin typeface="Consolas" panose="020B0609020204030204" pitchFamily="49" charset="0"/>
              </a:rPr>
              <a:t> A </a:t>
            </a:r>
            <a:r>
              <a:rPr lang="en-US" altLang="zh-CN" sz="2000" dirty="0" err="1">
                <a:latin typeface="Consolas" panose="020B0609020204030204" pitchFamily="49" charset="0"/>
              </a:rPr>
              <a:t>static_obj</a:t>
            </a:r>
            <a:r>
              <a:rPr lang="en-US" altLang="zh-CN" sz="2000" dirty="0">
                <a:latin typeface="Consolas" panose="020B0609020204030204" pitchFamily="49" charset="0"/>
              </a:rPr>
              <a:t>("static");</a:t>
            </a:r>
          </a:p>
          <a:p>
            <a:r>
              <a:rPr lang="en-US" altLang="zh-CN" sz="2000" dirty="0">
                <a:latin typeface="Consolas" panose="020B0609020204030204" pitchFamily="49" charset="0"/>
              </a:rPr>
              <a:t>}</a:t>
            </a:r>
          </a:p>
        </p:txBody>
      </p:sp>
    </p:spTree>
    <p:extLst>
      <p:ext uri="{BB962C8B-B14F-4D97-AF65-F5344CB8AC3E}">
        <p14:creationId xmlns:p14="http://schemas.microsoft.com/office/powerpoint/2010/main" val="3353855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D7961-37D1-4BF8-A5FB-9FE106A9D0DB}"/>
              </a:ext>
            </a:extLst>
          </p:cNvPr>
          <p:cNvSpPr>
            <a:spLocks noGrp="1"/>
          </p:cNvSpPr>
          <p:nvPr>
            <p:ph type="title"/>
          </p:nvPr>
        </p:nvSpPr>
        <p:spPr/>
        <p:txBody>
          <a:bodyPr/>
          <a:lstStyle/>
          <a:p>
            <a:r>
              <a:rPr lang="zh-CN" altLang="en-US" dirty="0"/>
              <a:t>静态对象的构造与析构</a:t>
            </a:r>
          </a:p>
        </p:txBody>
      </p:sp>
      <p:sp>
        <p:nvSpPr>
          <p:cNvPr id="3" name="内容占位符 2">
            <a:extLst>
              <a:ext uri="{FF2B5EF4-FFF2-40B4-BE49-F238E27FC236}">
                <a16:creationId xmlns:a16="http://schemas.microsoft.com/office/drawing/2014/main" id="{D000BF0F-202E-4F5E-BAD3-2F9CB94BF6B0}"/>
              </a:ext>
            </a:extLst>
          </p:cNvPr>
          <p:cNvSpPr>
            <a:spLocks noGrp="1"/>
          </p:cNvSpPr>
          <p:nvPr>
            <p:ph idx="1"/>
          </p:nvPr>
        </p:nvSpPr>
        <p:spPr/>
        <p:txBody>
          <a:bodyPr/>
          <a:lstStyle/>
          <a:p>
            <a:r>
              <a:rPr lang="zh-CN" altLang="en-US" dirty="0"/>
              <a:t>类静态对象：类</a:t>
            </a:r>
            <a:r>
              <a:rPr lang="en-US" altLang="zh-CN" dirty="0"/>
              <a:t>A</a:t>
            </a:r>
            <a:r>
              <a:rPr lang="zh-CN" altLang="en-US" dirty="0"/>
              <a:t>的对象</a:t>
            </a:r>
            <a:r>
              <a:rPr lang="en-US" altLang="zh-CN" dirty="0"/>
              <a:t>a</a:t>
            </a:r>
            <a:r>
              <a:rPr lang="zh-CN" altLang="en-US" dirty="0"/>
              <a:t>作为类</a:t>
            </a:r>
            <a:r>
              <a:rPr lang="en-US" altLang="zh-CN" dirty="0"/>
              <a:t>B</a:t>
            </a:r>
            <a:r>
              <a:rPr lang="zh-CN" altLang="en-US" dirty="0"/>
              <a:t>的静态变量</a:t>
            </a:r>
            <a:endParaRPr lang="en-US" altLang="zh-CN" dirty="0"/>
          </a:p>
          <a:p>
            <a:pPr lvl="1"/>
            <a:r>
              <a:rPr lang="en-US" altLang="zh-CN" dirty="0"/>
              <a:t>a</a:t>
            </a:r>
            <a:r>
              <a:rPr lang="zh-CN" altLang="en-US" dirty="0"/>
              <a:t>的构造与析构表现和全局对象类似，即在</a:t>
            </a:r>
            <a:r>
              <a:rPr lang="en-US" altLang="zh-CN" dirty="0"/>
              <a:t>main()</a:t>
            </a:r>
            <a:r>
              <a:rPr lang="zh-CN" altLang="en-US" dirty="0"/>
              <a:t>函数调用之前进行初始化，在</a:t>
            </a:r>
            <a:r>
              <a:rPr lang="en-US" altLang="zh-CN" dirty="0"/>
              <a:t>main()</a:t>
            </a:r>
            <a:r>
              <a:rPr lang="zh-CN" altLang="en-US" dirty="0"/>
              <a:t>函数执行完</a:t>
            </a:r>
            <a:r>
              <a:rPr lang="en-US" altLang="zh-CN" dirty="0"/>
              <a:t>return</a:t>
            </a:r>
            <a:r>
              <a:rPr lang="zh-CN" altLang="en-US" dirty="0"/>
              <a:t>，程序结束时，对象被析构</a:t>
            </a:r>
            <a:endParaRPr lang="en-US" altLang="zh-CN" dirty="0"/>
          </a:p>
          <a:p>
            <a:pPr lvl="1"/>
            <a:r>
              <a:rPr lang="zh-CN" altLang="en-US" dirty="0"/>
              <a:t>和</a:t>
            </a:r>
            <a:r>
              <a:rPr lang="en-US" altLang="zh-CN" dirty="0"/>
              <a:t>B</a:t>
            </a:r>
            <a:r>
              <a:rPr lang="zh-CN" altLang="en-US" dirty="0"/>
              <a:t>是否实例化</a:t>
            </a:r>
            <a:r>
              <a:rPr lang="zh-CN" altLang="en-US" dirty="0">
                <a:solidFill>
                  <a:srgbClr val="FF0000"/>
                </a:solidFill>
              </a:rPr>
              <a:t>无关</a:t>
            </a:r>
            <a:endParaRPr lang="en-US" altLang="zh-CN" dirty="0">
              <a:solidFill>
                <a:srgbClr val="FF0000"/>
              </a:solidFill>
            </a:endParaRPr>
          </a:p>
        </p:txBody>
      </p:sp>
      <p:sp>
        <p:nvSpPr>
          <p:cNvPr id="4" name="灯片编号占位符 3">
            <a:extLst>
              <a:ext uri="{FF2B5EF4-FFF2-40B4-BE49-F238E27FC236}">
                <a16:creationId xmlns:a16="http://schemas.microsoft.com/office/drawing/2014/main" id="{7E754F00-A3F7-4303-B03A-206806C21B5E}"/>
              </a:ext>
            </a:extLst>
          </p:cNvPr>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a:p>
        </p:txBody>
      </p:sp>
      <p:sp>
        <p:nvSpPr>
          <p:cNvPr id="5" name="文本框 4">
            <a:extLst>
              <a:ext uri="{FF2B5EF4-FFF2-40B4-BE49-F238E27FC236}">
                <a16:creationId xmlns:a16="http://schemas.microsoft.com/office/drawing/2014/main" id="{7B5B15A2-611E-6946-85C4-CB7E16770EC9}"/>
              </a:ext>
            </a:extLst>
          </p:cNvPr>
          <p:cNvSpPr txBox="1"/>
          <p:nvPr/>
        </p:nvSpPr>
        <p:spPr>
          <a:xfrm>
            <a:off x="971600" y="3866272"/>
            <a:ext cx="7632848" cy="1938992"/>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A {};</a:t>
            </a:r>
          </a:p>
          <a:p>
            <a:endParaRPr lang="en-US" altLang="zh-CN" sz="2400" b="1" dirty="0">
              <a:solidFill>
                <a:srgbClr val="C00000"/>
              </a:solidFill>
              <a:latin typeface="Consolas" panose="020B0609020204030204" pitchFamily="49" charset="0"/>
            </a:endParaRPr>
          </a:p>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B {</a:t>
            </a: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A</a:t>
            </a:r>
            <a:r>
              <a:rPr lang="en-US" altLang="zh-CN" sz="2400" b="1" dirty="0">
                <a:latin typeface="Consolas" panose="020B0609020204030204" pitchFamily="49" charset="0"/>
              </a:rPr>
              <a:t> a; </a:t>
            </a:r>
            <a:r>
              <a:rPr lang="en-US" altLang="zh-CN" sz="2400" b="1" dirty="0">
                <a:solidFill>
                  <a:srgbClr val="008000"/>
                </a:solidFill>
                <a:latin typeface="Consolas" panose="020B0609020204030204" pitchFamily="49" charset="0"/>
              </a:rPr>
              <a:t>//</a:t>
            </a:r>
          </a:p>
          <a:p>
            <a:r>
              <a:rPr lang="en-US" altLang="zh-CN" sz="2400" b="1" dirty="0">
                <a:latin typeface="Consolas" panose="020B0609020204030204" pitchFamily="49" charset="0"/>
              </a:rPr>
              <a:t>};</a:t>
            </a:r>
          </a:p>
        </p:txBody>
      </p:sp>
    </p:spTree>
    <p:extLst>
      <p:ext uri="{BB962C8B-B14F-4D97-AF65-F5344CB8AC3E}">
        <p14:creationId xmlns:p14="http://schemas.microsoft.com/office/powerpoint/2010/main" val="1691299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a:p>
        </p:txBody>
      </p:sp>
      <p:sp>
        <p:nvSpPr>
          <p:cNvPr id="5" name="文本框 4">
            <a:extLst>
              <a:ext uri="{FF2B5EF4-FFF2-40B4-BE49-F238E27FC236}">
                <a16:creationId xmlns:a16="http://schemas.microsoft.com/office/drawing/2014/main" id="{94789B55-0703-452F-9DBE-1AE597C2B6D4}"/>
              </a:ext>
            </a:extLst>
          </p:cNvPr>
          <p:cNvSpPr txBox="1"/>
          <p:nvPr/>
        </p:nvSpPr>
        <p:spPr>
          <a:xfrm>
            <a:off x="-2232" y="49957"/>
            <a:ext cx="5234125" cy="6786473"/>
          </a:xfrm>
          <a:prstGeom prst="rect">
            <a:avLst/>
          </a:prstGeom>
          <a:noFill/>
        </p:spPr>
        <p:txBody>
          <a:bodyPr wrap="none" rtlCol="0">
            <a:spAutoFit/>
          </a:bodyPr>
          <a:lstStyle/>
          <a:p>
            <a:r>
              <a:rPr lang="en-US" altLang="zh-CN" sz="1500" dirty="0">
                <a:solidFill>
                  <a:srgbClr val="00B050"/>
                </a:solidFill>
                <a:latin typeface="Consolas" panose="020B0609020204030204" pitchFamily="49" charset="0"/>
              </a:rPr>
              <a:t>#include &lt;iostream&gt;</a:t>
            </a:r>
          </a:p>
          <a:p>
            <a:r>
              <a:rPr lang="en-US" altLang="zh-CN" sz="1500" dirty="0">
                <a:solidFill>
                  <a:srgbClr val="C00000"/>
                </a:solidFill>
                <a:latin typeface="Consolas" panose="020B0609020204030204" pitchFamily="49" charset="0"/>
              </a:rPr>
              <a:t>using namespace </a:t>
            </a:r>
            <a:r>
              <a:rPr lang="en-US" altLang="zh-CN" sz="1500" dirty="0">
                <a:latin typeface="Consolas" panose="020B0609020204030204" pitchFamily="49" charset="0"/>
              </a:rPr>
              <a:t>std;</a:t>
            </a:r>
          </a:p>
          <a:p>
            <a:endParaRPr lang="en-US" altLang="zh-CN" sz="1500" dirty="0">
              <a:solidFill>
                <a:srgbClr val="C00000"/>
              </a:solidFill>
              <a:latin typeface="Consolas" panose="020B0609020204030204" pitchFamily="49" charset="0"/>
            </a:endParaRPr>
          </a:p>
          <a:p>
            <a:r>
              <a:rPr lang="en-US" altLang="zh-CN" sz="1500" dirty="0">
                <a:solidFill>
                  <a:srgbClr val="C00000"/>
                </a:solidFill>
                <a:latin typeface="Consolas" panose="020B0609020204030204" pitchFamily="49" charset="0"/>
              </a:rPr>
              <a:t>class</a:t>
            </a:r>
            <a:r>
              <a:rPr lang="en-US" altLang="zh-CN" sz="1500" dirty="0">
                <a:latin typeface="Consolas" panose="020B0609020204030204" pitchFamily="49" charset="0"/>
              </a:rPr>
              <a:t> A {</a:t>
            </a:r>
          </a:p>
          <a:p>
            <a:r>
              <a:rPr lang="en-US" altLang="zh-CN" sz="1500" dirty="0">
                <a:solidFill>
                  <a:srgbClr val="C00000"/>
                </a:solidFill>
                <a:latin typeface="Consolas" panose="020B0609020204030204" pitchFamily="49" charset="0"/>
              </a:rPr>
              <a:t>	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a:t>
            </a:r>
          </a:p>
          <a:p>
            <a:r>
              <a:rPr lang="en-US" altLang="zh-CN" sz="1500" dirty="0">
                <a:solidFill>
                  <a:srgbClr val="C00000"/>
                </a:solidFill>
                <a:latin typeface="Consolas" panose="020B0609020204030204" pitchFamily="49" charset="0"/>
              </a:rPr>
              <a:t>public</a:t>
            </a:r>
            <a:r>
              <a:rPr lang="en-US" altLang="zh-CN" sz="1500" dirty="0">
                <a:latin typeface="Consolas" panose="020B0609020204030204" pitchFamily="49" charset="0"/>
              </a:rPr>
              <a:t>:</a:t>
            </a:r>
          </a:p>
          <a:p>
            <a:r>
              <a:rPr lang="en-US" altLang="zh-CN" sz="1500" dirty="0">
                <a:latin typeface="Consolas" panose="020B0609020204030204" pitchFamily="49" charset="0"/>
              </a:rPr>
              <a:t>	A(</a:t>
            </a:r>
            <a:r>
              <a:rPr lang="en-US" altLang="zh-CN" sz="1500" dirty="0">
                <a:solidFill>
                  <a:srgbClr val="C00000"/>
                </a:solidFill>
                <a:latin typeface="Consolas" panose="020B0609020204030204" pitchFamily="49" charset="0"/>
              </a:rPr>
              <a:t>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str):s(str) {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s &lt;&lt; " A constructing"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p>
          <a:p>
            <a:r>
              <a:rPr lang="en-US" altLang="zh-CN" sz="1500" dirty="0">
                <a:latin typeface="Consolas" panose="020B0609020204030204" pitchFamily="49" charset="0"/>
              </a:rPr>
              <a:t>	}</a:t>
            </a:r>
          </a:p>
          <a:p>
            <a:r>
              <a:rPr lang="en-US" altLang="zh-CN" sz="1500" dirty="0">
                <a:latin typeface="Consolas" panose="020B0609020204030204" pitchFamily="49" charset="0"/>
              </a:rPr>
              <a:t>	~A() {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s &lt;&lt; " A destructing" &lt;&lt; </a:t>
            </a:r>
            <a:r>
              <a:rPr lang="en-US" altLang="zh-CN" sz="1500" dirty="0" err="1">
                <a:latin typeface="Consolas" panose="020B0609020204030204" pitchFamily="49" charset="0"/>
              </a:rPr>
              <a:t>endl</a:t>
            </a:r>
            <a:r>
              <a:rPr lang="en-US" altLang="zh-CN" sz="1500" dirty="0">
                <a:latin typeface="Consolas" panose="020B0609020204030204" pitchFamily="49" charset="0"/>
              </a:rPr>
              <a:t>; </a:t>
            </a:r>
          </a:p>
          <a:p>
            <a:r>
              <a:rPr lang="en-US" altLang="zh-CN" sz="1500" dirty="0">
                <a:latin typeface="Consolas" panose="020B0609020204030204" pitchFamily="49" charset="0"/>
              </a:rPr>
              <a:t>	}</a:t>
            </a:r>
          </a:p>
          <a:p>
            <a:r>
              <a:rPr lang="en-US" altLang="zh-CN" sz="1500" dirty="0">
                <a:latin typeface="Consolas" panose="020B0609020204030204" pitchFamily="49" charset="0"/>
              </a:rPr>
              <a:t>};</a:t>
            </a:r>
          </a:p>
          <a:p>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class</a:t>
            </a:r>
            <a:r>
              <a:rPr lang="en-US" altLang="zh-CN" sz="1500" dirty="0">
                <a:latin typeface="Consolas" panose="020B0609020204030204" pitchFamily="49" charset="0"/>
              </a:rPr>
              <a:t> B {</a:t>
            </a:r>
          </a:p>
          <a:p>
            <a:r>
              <a:rPr lang="en-US" altLang="zh-CN" sz="1500" dirty="0">
                <a:solidFill>
                  <a:srgbClr val="C00000"/>
                </a:solidFill>
                <a:latin typeface="Consolas" panose="020B0609020204030204" pitchFamily="49" charset="0"/>
              </a:rPr>
              <a:t>	static </a:t>
            </a:r>
            <a:r>
              <a:rPr lang="en-US" altLang="zh-CN" sz="1500" dirty="0">
                <a:latin typeface="Consolas" panose="020B0609020204030204" pitchFamily="49" charset="0"/>
              </a:rPr>
              <a:t>A a1;</a:t>
            </a: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const </a:t>
            </a:r>
            <a:r>
              <a:rPr lang="en-US" altLang="zh-CN" sz="1500" dirty="0">
                <a:latin typeface="Consolas" panose="020B0609020204030204" pitchFamily="49" charset="0"/>
              </a:rPr>
              <a:t>A a2;</a:t>
            </a:r>
          </a:p>
          <a:p>
            <a:r>
              <a:rPr lang="en-US" altLang="zh-CN" sz="1500" dirty="0">
                <a:solidFill>
                  <a:srgbClr val="C00000"/>
                </a:solidFill>
                <a:latin typeface="Consolas" panose="020B0609020204030204" pitchFamily="49" charset="0"/>
              </a:rPr>
              <a:t>public</a:t>
            </a:r>
            <a:r>
              <a:rPr lang="en-US" altLang="zh-CN" sz="1500" dirty="0">
                <a:latin typeface="Consolas" panose="020B0609020204030204" pitchFamily="49" charset="0"/>
              </a:rPr>
              <a:t>:</a:t>
            </a:r>
          </a:p>
          <a:p>
            <a:r>
              <a:rPr lang="en-US" altLang="zh-CN" sz="1500" dirty="0">
                <a:latin typeface="Consolas" panose="020B0609020204030204" pitchFamily="49" charset="0"/>
              </a:rPr>
              <a:t>	B(</a:t>
            </a:r>
            <a:r>
              <a:rPr lang="en-US" altLang="zh-CN" sz="1500" dirty="0">
                <a:solidFill>
                  <a:srgbClr val="C00000"/>
                </a:solidFill>
                <a:latin typeface="Consolas" panose="020B0609020204030204" pitchFamily="49" charset="0"/>
              </a:rPr>
              <a:t>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str):a2(str) { }</a:t>
            </a:r>
          </a:p>
          <a:p>
            <a:r>
              <a:rPr lang="en-US" altLang="zh-CN" sz="1500" dirty="0">
                <a:latin typeface="Consolas" panose="020B0609020204030204" pitchFamily="49" charset="0"/>
              </a:rPr>
              <a:t>	~B() { }</a:t>
            </a:r>
          </a:p>
          <a:p>
            <a:r>
              <a:rPr lang="en-US" altLang="zh-CN" sz="1500" dirty="0">
                <a:latin typeface="Consolas" panose="020B0609020204030204" pitchFamily="49" charset="0"/>
              </a:rPr>
              <a:t>};</a:t>
            </a:r>
          </a:p>
          <a:p>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void</a:t>
            </a:r>
            <a:r>
              <a:rPr lang="en-US" altLang="zh-CN" sz="1500" dirty="0">
                <a:latin typeface="Consolas" panose="020B0609020204030204" pitchFamily="49" charset="0"/>
              </a:rPr>
              <a:t> fun() {</a:t>
            </a: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static</a:t>
            </a:r>
            <a:r>
              <a:rPr lang="en-US" altLang="zh-CN" sz="1500" dirty="0">
                <a:latin typeface="Consolas" panose="020B0609020204030204" pitchFamily="49" charset="0"/>
              </a:rPr>
              <a:t> A </a:t>
            </a:r>
            <a:r>
              <a:rPr lang="en-US" altLang="zh-CN" sz="1500" dirty="0" err="1">
                <a:latin typeface="Consolas" panose="020B0609020204030204" pitchFamily="49" charset="0"/>
              </a:rPr>
              <a:t>static_obj</a:t>
            </a:r>
            <a:r>
              <a:rPr lang="en-US" altLang="zh-CN" sz="1500" dirty="0">
                <a:latin typeface="Consolas" panose="020B0609020204030204" pitchFamily="49" charset="0"/>
              </a:rPr>
              <a:t>("static");</a:t>
            </a:r>
          </a:p>
          <a:p>
            <a:r>
              <a:rPr lang="en-US" altLang="zh-CN" sz="1500" dirty="0">
                <a:latin typeface="Consolas" panose="020B0609020204030204" pitchFamily="49" charset="0"/>
              </a:rPr>
              <a:t>}</a:t>
            </a:r>
          </a:p>
          <a:p>
            <a:endParaRPr lang="en-US" altLang="zh-CN" sz="1500" dirty="0">
              <a:solidFill>
                <a:srgbClr val="C00000"/>
              </a:solidFill>
            </a:endParaRPr>
          </a:p>
          <a:p>
            <a:r>
              <a:rPr lang="en-US" altLang="zh-CN" sz="1500" dirty="0">
                <a:solidFill>
                  <a:srgbClr val="C00000"/>
                </a:solidFill>
                <a:latin typeface="Consolas" panose="020B0609020204030204" pitchFamily="49" charset="0"/>
              </a:rPr>
              <a:t>const </a:t>
            </a:r>
            <a:r>
              <a:rPr lang="en-US" altLang="zh-CN" sz="1500" dirty="0">
                <a:latin typeface="Consolas" panose="020B0609020204030204" pitchFamily="49" charset="0"/>
              </a:rPr>
              <a:t>A</a:t>
            </a:r>
            <a:r>
              <a:rPr lang="en-US" altLang="zh-CN" sz="1500" dirty="0">
                <a:solidFill>
                  <a:srgbClr val="C00000"/>
                </a:solidFill>
                <a:latin typeface="Consolas" panose="020B0609020204030204" pitchFamily="49" charset="0"/>
              </a:rPr>
              <a:t> </a:t>
            </a:r>
            <a:r>
              <a:rPr lang="pt-BR" altLang="zh-CN" sz="1500" dirty="0">
                <a:latin typeface="Consolas" panose="020B0609020204030204" pitchFamily="49" charset="0"/>
              </a:rPr>
              <a:t>c_a("const c_a");</a:t>
            </a:r>
          </a:p>
          <a:p>
            <a:r>
              <a:rPr lang="en-US" altLang="zh-CN" sz="1500" dirty="0">
                <a:solidFill>
                  <a:srgbClr val="C00000"/>
                </a:solidFill>
                <a:latin typeface="Consolas" panose="020B0609020204030204" pitchFamily="49" charset="0"/>
              </a:rPr>
              <a:t>static </a:t>
            </a:r>
            <a:r>
              <a:rPr lang="en-US" altLang="zh-CN" sz="1500" dirty="0">
                <a:latin typeface="Consolas" panose="020B0609020204030204" pitchFamily="49" charset="0"/>
              </a:rPr>
              <a:t>A</a:t>
            </a:r>
            <a:r>
              <a:rPr lang="en-US" altLang="zh-CN" sz="1500" dirty="0">
                <a:solidFill>
                  <a:srgbClr val="C00000"/>
                </a:solidFill>
                <a:latin typeface="Consolas" panose="020B0609020204030204" pitchFamily="49" charset="0"/>
              </a:rPr>
              <a:t> </a:t>
            </a:r>
            <a:r>
              <a:rPr lang="pt-BR" altLang="zh-CN" sz="1500" dirty="0">
                <a:latin typeface="Consolas" panose="020B0609020204030204" pitchFamily="49" charset="0"/>
              </a:rPr>
              <a:t>s_a("static s_a");</a:t>
            </a:r>
          </a:p>
          <a:p>
            <a:r>
              <a:rPr lang="en-US" altLang="zh-CN" sz="1500" dirty="0">
                <a:latin typeface="Consolas" panose="020B0609020204030204" pitchFamily="49" charset="0"/>
              </a:rPr>
              <a:t>A B::a1("static B::a1");</a:t>
            </a:r>
            <a:endParaRPr lang="zh-CN" altLang="en-US" sz="1500" dirty="0">
              <a:latin typeface="Consolas" panose="020B0609020204030204" pitchFamily="49" charset="0"/>
            </a:endParaRPr>
          </a:p>
        </p:txBody>
      </p:sp>
      <p:sp>
        <p:nvSpPr>
          <p:cNvPr id="6" name="标题 1">
            <a:extLst>
              <a:ext uri="{FF2B5EF4-FFF2-40B4-BE49-F238E27FC236}">
                <a16:creationId xmlns:a16="http://schemas.microsoft.com/office/drawing/2014/main" id="{5AA38E02-AD04-42E0-BE93-1C53285DEF50}"/>
              </a:ext>
            </a:extLst>
          </p:cNvPr>
          <p:cNvSpPr>
            <a:spLocks noGrp="1"/>
          </p:cNvSpPr>
          <p:nvPr>
            <p:ph type="title"/>
          </p:nvPr>
        </p:nvSpPr>
        <p:spPr>
          <a:xfrm>
            <a:off x="3347864" y="116632"/>
            <a:ext cx="5582444" cy="1325563"/>
          </a:xfrm>
        </p:spPr>
        <p:txBody>
          <a:bodyPr/>
          <a:lstStyle/>
          <a:p>
            <a:pPr algn="r"/>
            <a:r>
              <a:rPr kumimoji="1" lang="zh-CN" altLang="en-US" dirty="0">
                <a:solidFill>
                  <a:srgbClr val="0066CC"/>
                </a:solidFill>
              </a:rPr>
              <a:t>常量</a:t>
            </a:r>
            <a:r>
              <a:rPr kumimoji="1" lang="en-US" altLang="zh-CN" dirty="0">
                <a:solidFill>
                  <a:srgbClr val="0066CC"/>
                </a:solidFill>
              </a:rPr>
              <a:t>/</a:t>
            </a:r>
            <a:r>
              <a:rPr kumimoji="1" lang="zh-CN" altLang="en-US" dirty="0">
                <a:solidFill>
                  <a:srgbClr val="0066CC"/>
                </a:solidFill>
              </a:rPr>
              <a:t>静态对象的构造与析构实例</a:t>
            </a:r>
          </a:p>
        </p:txBody>
      </p:sp>
      <p:sp>
        <p:nvSpPr>
          <p:cNvPr id="7" name="文本框 6">
            <a:extLst>
              <a:ext uri="{FF2B5EF4-FFF2-40B4-BE49-F238E27FC236}">
                <a16:creationId xmlns:a16="http://schemas.microsoft.com/office/drawing/2014/main" id="{58F846BC-8117-47AC-AC9F-38FCB46FBCC7}"/>
              </a:ext>
            </a:extLst>
          </p:cNvPr>
          <p:cNvSpPr txBox="1"/>
          <p:nvPr/>
        </p:nvSpPr>
        <p:spPr>
          <a:xfrm>
            <a:off x="5148064" y="1340768"/>
            <a:ext cx="4137671" cy="2400657"/>
          </a:xfrm>
          <a:prstGeom prst="rect">
            <a:avLst/>
          </a:prstGeom>
          <a:noFill/>
        </p:spPr>
        <p:txBody>
          <a:bodyPr wrap="none" rtlCol="0">
            <a:spAutoFit/>
          </a:bodyPr>
          <a:lstStyle/>
          <a:p>
            <a:r>
              <a:rPr lang="en-US" altLang="zh-CN" sz="1500" dirty="0">
                <a:solidFill>
                  <a:srgbClr val="C00000"/>
                </a:solidFill>
                <a:latin typeface="Consolas" panose="020B0609020204030204" pitchFamily="49" charset="0"/>
              </a:rPr>
              <a:t>int</a:t>
            </a:r>
            <a:r>
              <a:rPr lang="en-US" altLang="zh-CN" sz="1500" dirty="0">
                <a:latin typeface="Consolas" panose="020B0609020204030204" pitchFamily="49" charset="0"/>
              </a:rPr>
              <a:t> main()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"main starts"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p>
          <a:p>
            <a:r>
              <a:rPr lang="nn-NO"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static</a:t>
            </a:r>
            <a:r>
              <a:rPr lang="en-US" altLang="zh-CN" sz="1500" dirty="0">
                <a:latin typeface="Consolas" panose="020B0609020204030204" pitchFamily="49" charset="0"/>
              </a:rPr>
              <a:t> B </a:t>
            </a:r>
            <a:r>
              <a:rPr lang="en-US" altLang="zh-CN" sz="1500" dirty="0" err="1">
                <a:latin typeface="Consolas" panose="020B0609020204030204" pitchFamily="49" charset="0"/>
              </a:rPr>
              <a:t>main_b</a:t>
            </a:r>
            <a:r>
              <a:rPr lang="en-US" altLang="zh-CN" sz="1500" dirty="0">
                <a:latin typeface="Consolas" panose="020B0609020204030204" pitchFamily="49" charset="0"/>
              </a:rPr>
              <a:t>("static </a:t>
            </a:r>
            <a:r>
              <a:rPr lang="en-US" altLang="zh-CN" sz="1500" dirty="0" err="1">
                <a:latin typeface="Consolas" panose="020B0609020204030204" pitchFamily="49" charset="0"/>
              </a:rPr>
              <a:t>main_b</a:t>
            </a:r>
            <a:r>
              <a:rPr lang="en-US" altLang="zh-CN" sz="1500" dirty="0">
                <a:latin typeface="Consolas" panose="020B0609020204030204" pitchFamily="49" charset="0"/>
              </a:rPr>
              <a:t>");</a:t>
            </a:r>
            <a:endParaRPr lang="nn-NO" altLang="zh-CN" sz="1500" dirty="0">
              <a:latin typeface="Consolas" panose="020B0609020204030204" pitchFamily="49" charset="0"/>
            </a:endParaRPr>
          </a:p>
          <a:p>
            <a:r>
              <a:rPr lang="nn-NO" altLang="zh-CN" sz="1500" dirty="0">
                <a:solidFill>
                  <a:srgbClr val="C00000"/>
                </a:solidFill>
                <a:latin typeface="Consolas" panose="020B0609020204030204" pitchFamily="49" charset="0"/>
              </a:rPr>
              <a:t>	for</a:t>
            </a:r>
            <a:r>
              <a:rPr lang="nn-NO" altLang="zh-CN" sz="1500" dirty="0">
                <a:latin typeface="Consolas" panose="020B0609020204030204" pitchFamily="49" charset="0"/>
              </a:rPr>
              <a:t> (</a:t>
            </a:r>
            <a:r>
              <a:rPr lang="nn-NO" altLang="zh-CN" sz="1500" dirty="0">
                <a:solidFill>
                  <a:srgbClr val="C00000"/>
                </a:solidFill>
                <a:latin typeface="Consolas" panose="020B0609020204030204" pitchFamily="49" charset="0"/>
              </a:rPr>
              <a:t>int</a:t>
            </a:r>
            <a:r>
              <a:rPr lang="nn-NO" altLang="zh-CN" sz="1500" dirty="0">
                <a:latin typeface="Consolas" panose="020B0609020204030204" pitchFamily="49" charset="0"/>
              </a:rPr>
              <a:t> i = 0; i &lt; 4; i++) {</a:t>
            </a:r>
          </a:p>
          <a:p>
            <a:r>
              <a:rPr lang="en-US" altLang="zh-CN" sz="1500" dirty="0">
                <a:latin typeface="Consolas" panose="020B0609020204030204" pitchFamily="49" charset="0"/>
              </a:rPr>
              <a:t>		fun();</a:t>
            </a:r>
          </a:p>
          <a:p>
            <a:r>
              <a:rPr lang="en-US" altLang="zh-CN" sz="1500" dirty="0">
                <a:latin typeface="Consolas" panose="020B0609020204030204" pitchFamily="49" charset="0"/>
              </a:rPr>
              <a:t>	}</a:t>
            </a: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"main ends"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return</a:t>
            </a:r>
            <a:r>
              <a:rPr lang="en-US" altLang="zh-CN" sz="1500" dirty="0">
                <a:latin typeface="Consolas" panose="020B0609020204030204" pitchFamily="49" charset="0"/>
              </a:rPr>
              <a:t> 0;</a:t>
            </a:r>
          </a:p>
          <a:p>
            <a:r>
              <a:rPr lang="en-US" altLang="zh-CN" sz="1500" dirty="0">
                <a:latin typeface="Consolas" panose="020B0609020204030204" pitchFamily="49" charset="0"/>
              </a:rPr>
              <a:t>}</a:t>
            </a:r>
            <a:endParaRPr lang="en-US" altLang="zh-CN" sz="1500" dirty="0">
              <a:solidFill>
                <a:srgbClr val="C00000"/>
              </a:solidFill>
              <a:latin typeface="Consolas" panose="020B0609020204030204" pitchFamily="49" charset="0"/>
            </a:endParaRPr>
          </a:p>
          <a:p>
            <a:endParaRPr lang="zh-CN" altLang="en-US" sz="1500" b="1" dirty="0">
              <a:latin typeface="Consolas" panose="020B0609020204030204" pitchFamily="49" charset="0"/>
            </a:endParaRPr>
          </a:p>
        </p:txBody>
      </p:sp>
      <p:cxnSp>
        <p:nvCxnSpPr>
          <p:cNvPr id="3" name="直接连接符 2">
            <a:extLst>
              <a:ext uri="{FF2B5EF4-FFF2-40B4-BE49-F238E27FC236}">
                <a16:creationId xmlns:a16="http://schemas.microsoft.com/office/drawing/2014/main" id="{86A3B519-7224-49A4-A372-7C6EC9306ED2}"/>
              </a:ext>
            </a:extLst>
          </p:cNvPr>
          <p:cNvCxnSpPr>
            <a:cxnSpLocks/>
          </p:cNvCxnSpPr>
          <p:nvPr/>
        </p:nvCxnSpPr>
        <p:spPr>
          <a:xfrm>
            <a:off x="5148064" y="1340768"/>
            <a:ext cx="0" cy="5328592"/>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2FCDCA6-4F5D-43D0-B36D-2D67F0E46FCC}"/>
              </a:ext>
            </a:extLst>
          </p:cNvPr>
          <p:cNvSpPr txBox="1"/>
          <p:nvPr/>
        </p:nvSpPr>
        <p:spPr>
          <a:xfrm>
            <a:off x="5916671" y="3423315"/>
            <a:ext cx="2600455" cy="3385542"/>
          </a:xfrm>
          <a:prstGeom prst="rect">
            <a:avLst/>
          </a:prstGeom>
          <a:noFill/>
        </p:spPr>
        <p:txBody>
          <a:bodyPr wrap="none" rtlCol="0">
            <a:spAutoFit/>
          </a:bodyPr>
          <a:lstStyle/>
          <a:p>
            <a:r>
              <a:rPr lang="zh-CN" altLang="en-US" sz="1600" b="1" dirty="0">
                <a:solidFill>
                  <a:srgbClr val="008000"/>
                </a:solidFill>
              </a:rPr>
              <a:t>运行结果：</a:t>
            </a:r>
            <a:endParaRPr lang="en-US" altLang="zh-CN" sz="1600" b="1" dirty="0">
              <a:solidFill>
                <a:srgbClr val="008000"/>
              </a:solidFill>
            </a:endParaRPr>
          </a:p>
          <a:p>
            <a:r>
              <a:rPr lang="en-US" altLang="zh-CN" sz="1600" b="1" dirty="0">
                <a:solidFill>
                  <a:srgbClr val="008000"/>
                </a:solidFill>
              </a:rPr>
              <a:t>const </a:t>
            </a:r>
            <a:r>
              <a:rPr lang="en-US" altLang="zh-CN" sz="1600" b="1" dirty="0" err="1">
                <a:solidFill>
                  <a:srgbClr val="008000"/>
                </a:solidFill>
              </a:rPr>
              <a:t>c_a</a:t>
            </a:r>
            <a:r>
              <a:rPr lang="en-US" altLang="zh-CN" sz="1600" b="1" dirty="0">
                <a:solidFill>
                  <a:srgbClr val="008000"/>
                </a:solidFill>
              </a:rPr>
              <a:t> A constructing</a:t>
            </a:r>
          </a:p>
          <a:p>
            <a:r>
              <a:rPr lang="en-US" altLang="zh-CN" sz="1600" b="1" dirty="0">
                <a:solidFill>
                  <a:srgbClr val="008000"/>
                </a:solidFill>
              </a:rPr>
              <a:t>static </a:t>
            </a:r>
            <a:r>
              <a:rPr lang="en-US" altLang="zh-CN" sz="1600" b="1" dirty="0" err="1">
                <a:solidFill>
                  <a:srgbClr val="008000"/>
                </a:solidFill>
              </a:rPr>
              <a:t>s_a</a:t>
            </a:r>
            <a:r>
              <a:rPr lang="en-US" altLang="zh-CN" sz="1600" b="1" dirty="0">
                <a:solidFill>
                  <a:srgbClr val="008000"/>
                </a:solidFill>
              </a:rPr>
              <a:t> A constructing</a:t>
            </a:r>
          </a:p>
          <a:p>
            <a:r>
              <a:rPr lang="en-US" altLang="zh-CN" sz="1600" b="1" dirty="0">
                <a:solidFill>
                  <a:srgbClr val="008000"/>
                </a:solidFill>
              </a:rPr>
              <a:t>static B::a1 A constructing</a:t>
            </a:r>
          </a:p>
          <a:p>
            <a:r>
              <a:rPr lang="en-US" altLang="zh-CN" sz="1600" b="1" dirty="0">
                <a:solidFill>
                  <a:srgbClr val="008000"/>
                </a:solidFill>
              </a:rPr>
              <a:t>main starts</a:t>
            </a:r>
          </a:p>
          <a:p>
            <a:r>
              <a:rPr lang="en-US" altLang="zh-CN" sz="1600" b="1" dirty="0">
                <a:solidFill>
                  <a:srgbClr val="008000"/>
                </a:solidFill>
              </a:rPr>
              <a:t>static </a:t>
            </a:r>
            <a:r>
              <a:rPr lang="en-US" altLang="zh-CN" sz="1600" b="1" dirty="0" err="1">
                <a:solidFill>
                  <a:srgbClr val="008000"/>
                </a:solidFill>
              </a:rPr>
              <a:t>main_b</a:t>
            </a:r>
            <a:r>
              <a:rPr lang="en-US" altLang="zh-CN" sz="1600" b="1" dirty="0">
                <a:solidFill>
                  <a:srgbClr val="008000"/>
                </a:solidFill>
              </a:rPr>
              <a:t> A constructing</a:t>
            </a:r>
          </a:p>
          <a:p>
            <a:r>
              <a:rPr lang="en-US" altLang="zh-CN" sz="1600" b="1" dirty="0">
                <a:solidFill>
                  <a:srgbClr val="008000"/>
                </a:solidFill>
              </a:rPr>
              <a:t>static A constructing</a:t>
            </a:r>
          </a:p>
          <a:p>
            <a:r>
              <a:rPr lang="en-US" altLang="zh-CN" sz="1600" b="1" dirty="0">
                <a:solidFill>
                  <a:srgbClr val="008000"/>
                </a:solidFill>
              </a:rPr>
              <a:t>main ends</a:t>
            </a:r>
          </a:p>
          <a:p>
            <a:r>
              <a:rPr lang="en-US" altLang="zh-CN" sz="1600" b="1" dirty="0">
                <a:solidFill>
                  <a:srgbClr val="008000"/>
                </a:solidFill>
              </a:rPr>
              <a:t>static A destructing</a:t>
            </a:r>
          </a:p>
          <a:p>
            <a:r>
              <a:rPr lang="en-US" altLang="zh-CN" sz="1600" b="1" dirty="0">
                <a:solidFill>
                  <a:srgbClr val="008000"/>
                </a:solidFill>
              </a:rPr>
              <a:t>static </a:t>
            </a:r>
            <a:r>
              <a:rPr lang="en-US" altLang="zh-CN" sz="1600" b="1" dirty="0" err="1">
                <a:solidFill>
                  <a:srgbClr val="008000"/>
                </a:solidFill>
              </a:rPr>
              <a:t>main_b</a:t>
            </a:r>
            <a:r>
              <a:rPr lang="en-US" altLang="zh-CN" sz="1600" b="1" dirty="0">
                <a:solidFill>
                  <a:srgbClr val="008000"/>
                </a:solidFill>
              </a:rPr>
              <a:t> A destructing</a:t>
            </a:r>
          </a:p>
          <a:p>
            <a:r>
              <a:rPr lang="en-US" altLang="zh-CN" sz="1600" b="1" dirty="0">
                <a:solidFill>
                  <a:srgbClr val="008000"/>
                </a:solidFill>
              </a:rPr>
              <a:t>static B::a1 A destructing</a:t>
            </a:r>
          </a:p>
          <a:p>
            <a:r>
              <a:rPr lang="en-US" altLang="zh-CN" sz="1600" b="1" dirty="0">
                <a:solidFill>
                  <a:srgbClr val="008000"/>
                </a:solidFill>
              </a:rPr>
              <a:t>static </a:t>
            </a:r>
            <a:r>
              <a:rPr lang="en-US" altLang="zh-CN" sz="1600" b="1" dirty="0" err="1">
                <a:solidFill>
                  <a:srgbClr val="008000"/>
                </a:solidFill>
              </a:rPr>
              <a:t>s_a</a:t>
            </a:r>
            <a:r>
              <a:rPr lang="en-US" altLang="zh-CN" sz="1600" b="1" dirty="0">
                <a:solidFill>
                  <a:srgbClr val="008000"/>
                </a:solidFill>
              </a:rPr>
              <a:t> A destructing</a:t>
            </a:r>
          </a:p>
          <a:p>
            <a:r>
              <a:rPr lang="en-US" altLang="zh-CN" sz="1600" b="1" dirty="0">
                <a:solidFill>
                  <a:srgbClr val="008000"/>
                </a:solidFill>
              </a:rPr>
              <a:t>const </a:t>
            </a:r>
            <a:r>
              <a:rPr lang="en-US" altLang="zh-CN" sz="1600" b="1" dirty="0" err="1">
                <a:solidFill>
                  <a:srgbClr val="008000"/>
                </a:solidFill>
              </a:rPr>
              <a:t>c_a</a:t>
            </a:r>
            <a:r>
              <a:rPr lang="en-US" altLang="zh-CN" sz="1600" b="1" dirty="0">
                <a:solidFill>
                  <a:srgbClr val="008000"/>
                </a:solidFill>
              </a:rPr>
              <a:t> A destructing</a:t>
            </a:r>
            <a:endParaRPr lang="zh-CN" altLang="en-US" sz="1600" b="1" dirty="0">
              <a:solidFill>
                <a:srgbClr val="008000"/>
              </a:solidFill>
            </a:endParaRPr>
          </a:p>
        </p:txBody>
      </p:sp>
    </p:spTree>
    <p:extLst>
      <p:ext uri="{BB962C8B-B14F-4D97-AF65-F5344CB8AC3E}">
        <p14:creationId xmlns:p14="http://schemas.microsoft.com/office/powerpoint/2010/main" val="746641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如果传递的是形参</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被构造，调用</a:t>
            </a:r>
            <a:r>
              <a:rPr lang="zh-CN" altLang="en-US" dirty="0">
                <a:solidFill>
                  <a:srgbClr val="FF0000"/>
                </a:solidFill>
              </a:rPr>
              <a:t>拷贝构造函数（以后内容）</a:t>
            </a:r>
            <a:r>
              <a:rPr lang="zh-CN" altLang="en-US" dirty="0"/>
              <a:t>进行初始化。默认情况下，对象</a:t>
            </a:r>
            <a:r>
              <a:rPr lang="en-US" altLang="zh-CN" dirty="0"/>
              <a:t>b</a:t>
            </a:r>
            <a:r>
              <a:rPr lang="zh-CN" altLang="en-US" dirty="0"/>
              <a:t>的属性值和</a:t>
            </a:r>
            <a:r>
              <a:rPr lang="en-US" altLang="zh-CN" dirty="0"/>
              <a:t>a</a:t>
            </a:r>
            <a:r>
              <a:rPr lang="zh-CN" altLang="en-US" dirty="0"/>
              <a:t>一致。</a:t>
            </a:r>
            <a:endParaRPr lang="en-US" altLang="zh-CN" dirty="0"/>
          </a:p>
          <a:p>
            <a:pPr lvl="1"/>
            <a:r>
              <a:rPr lang="zh-CN" altLang="en-US" b="0" dirty="0"/>
              <a:t>在函数结束时，调用析构函数，</a:t>
            </a:r>
            <a:r>
              <a:rPr lang="en-US" altLang="zh-CN" dirty="0"/>
              <a:t>b</a:t>
            </a:r>
            <a:r>
              <a:rPr lang="zh-CN" altLang="en-US" b="0" dirty="0"/>
              <a:t>被析构。</a:t>
            </a:r>
            <a:endParaRPr lang="en-US" altLang="zh-CN" b="0" dirty="0"/>
          </a:p>
          <a:p>
            <a:pPr lvl="1"/>
            <a:endParaRPr lang="en-US" altLang="zh-CN" dirty="0"/>
          </a:p>
          <a:p>
            <a:pPr lvl="1"/>
            <a:endParaRPr lang="en-US" altLang="zh-CN" b="0" dirty="0"/>
          </a:p>
          <a:p>
            <a:pPr marL="457200" lvl="1" indent="0">
              <a:buNone/>
            </a:pPr>
            <a:endParaRPr lang="en-US" altLang="zh-CN" b="0" dirty="0"/>
          </a:p>
        </p:txBody>
      </p:sp>
      <p:sp>
        <p:nvSpPr>
          <p:cNvPr id="4" name="矩形 3"/>
          <p:cNvSpPr/>
          <p:nvPr/>
        </p:nvSpPr>
        <p:spPr>
          <a:xfrm>
            <a:off x="1547664" y="2060848"/>
            <a:ext cx="6696744" cy="1200329"/>
          </a:xfrm>
          <a:prstGeom prst="rect">
            <a:avLst/>
          </a:prstGeom>
        </p:spPr>
        <p:txBody>
          <a:bodyPr wrap="square">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fun(A b) {</a:t>
            </a:r>
          </a:p>
          <a:p>
            <a:r>
              <a:rPr lang="en-US" altLang="zh-CN" b="1" dirty="0">
                <a:latin typeface="Consolas" panose="020B0609020204030204" pitchFamily="49" charset="0"/>
              </a:rPr>
              <a:t>	</a:t>
            </a:r>
            <a:r>
              <a:rPr lang="en-US" altLang="zh-CN" b="1" dirty="0" err="1">
                <a:latin typeface="Consolas" panose="020B0609020204030204" pitchFamily="49" charset="0"/>
              </a:rPr>
              <a:t>cout</a:t>
            </a:r>
            <a:r>
              <a:rPr lang="en-US" altLang="zh-CN" b="1" dirty="0">
                <a:latin typeface="Consolas" panose="020B0609020204030204" pitchFamily="49" charset="0"/>
              </a:rPr>
              <a:t> &lt;&lt; "In fun: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endl</a:t>
            </a:r>
            <a:r>
              <a:rPr lang="en-US" altLang="zh-CN" b="1" dirty="0">
                <a:latin typeface="Consolas" panose="020B0609020204030204" pitchFamily="49" charset="0"/>
              </a:rPr>
              <a:t>;</a:t>
            </a:r>
          </a:p>
          <a:p>
            <a:r>
              <a:rPr lang="en-US" altLang="zh-CN" b="1" dirty="0">
                <a:latin typeface="Consolas" panose="020B0609020204030204" pitchFamily="49" charset="0"/>
              </a:rPr>
              <a:t>}</a:t>
            </a:r>
          </a:p>
          <a:p>
            <a:r>
              <a:rPr lang="en-US" altLang="zh-CN" b="1" dirty="0">
                <a:latin typeface="Consolas" panose="020B0609020204030204" pitchFamily="49" charset="0"/>
              </a:rPr>
              <a:t>fun(a);</a:t>
            </a:r>
            <a:endParaRPr lang="en-US" altLang="zh-CN" b="1" dirty="0">
              <a:solidFill>
                <a:srgbClr val="6E200D"/>
              </a:solidFill>
              <a:latin typeface="Consolas" panose="020B0609020204030204" pitchFamily="49" charset="0"/>
            </a:endParaRPr>
          </a:p>
        </p:txBody>
      </p:sp>
    </p:spTree>
    <p:extLst>
      <p:ext uri="{BB962C8B-B14F-4D97-AF65-F5344CB8AC3E}">
        <p14:creationId xmlns:p14="http://schemas.microsoft.com/office/powerpoint/2010/main" val="368186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2AA2920-2CCC-429C-9201-4CB49F18CB11}"/>
              </a:ext>
            </a:extLst>
          </p:cNvPr>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
        <p:nvSpPr>
          <p:cNvPr id="5" name="文本框 4">
            <a:extLst>
              <a:ext uri="{FF2B5EF4-FFF2-40B4-BE49-F238E27FC236}">
                <a16:creationId xmlns:a16="http://schemas.microsoft.com/office/drawing/2014/main" id="{94789B55-0703-452F-9DBE-1AE597C2B6D4}"/>
              </a:ext>
            </a:extLst>
          </p:cNvPr>
          <p:cNvSpPr txBox="1"/>
          <p:nvPr/>
        </p:nvSpPr>
        <p:spPr>
          <a:xfrm>
            <a:off x="566007" y="296064"/>
            <a:ext cx="6598281" cy="6063198"/>
          </a:xfrm>
          <a:prstGeom prst="rect">
            <a:avLst/>
          </a:prstGeom>
          <a:noFill/>
        </p:spPr>
        <p:txBody>
          <a:bodyPr wrap="none" rtlCol="0">
            <a:spAutoFit/>
          </a:bodyPr>
          <a:lstStyle/>
          <a:p>
            <a:r>
              <a:rPr lang="en-US" altLang="zh-CN" b="1" dirty="0">
                <a:solidFill>
                  <a:srgbClr val="0066CC"/>
                </a:solidFill>
                <a:latin typeface="Consolas" panose="020B0609020204030204" pitchFamily="49" charset="0"/>
              </a:rPr>
              <a:t>#include &lt;iostream&gt;</a:t>
            </a:r>
          </a:p>
          <a:p>
            <a:r>
              <a:rPr lang="en-US" altLang="zh-CN" dirty="0">
                <a:solidFill>
                  <a:srgbClr val="C00000"/>
                </a:solidFill>
                <a:latin typeface="Consolas" panose="020B0609020204030204" pitchFamily="49" charset="0"/>
              </a:rPr>
              <a:t>using namespace </a:t>
            </a:r>
            <a:r>
              <a:rPr lang="en-US" altLang="zh-CN" dirty="0">
                <a:latin typeface="Consolas" panose="020B0609020204030204" pitchFamily="49" charset="0"/>
              </a:rPr>
              <a:t>std;</a:t>
            </a:r>
            <a:endParaRPr lang="en-US" altLang="zh-CN" dirty="0">
              <a:solidFill>
                <a:srgbClr val="C00000"/>
              </a:solidFill>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 {</a:t>
            </a:r>
          </a:p>
          <a:p>
            <a:r>
              <a:rPr lang="en-US" altLang="zh-CN" dirty="0">
                <a:solidFill>
                  <a:srgbClr val="C00000"/>
                </a:solidFill>
                <a:latin typeface="Consolas" panose="020B0609020204030204" pitchFamily="49" charset="0"/>
              </a:rPr>
              <a:t>public</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s;</a:t>
            </a:r>
          </a:p>
          <a:p>
            <a:r>
              <a:rPr lang="en-US" altLang="zh-CN" dirty="0">
                <a:latin typeface="Consolas" panose="020B0609020204030204" pitchFamily="49" charset="0"/>
              </a:rPr>
              <a:t>	A(</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a:t>
            </a:r>
            <a:r>
              <a:rPr lang="en-US" altLang="zh-CN" dirty="0" err="1">
                <a:latin typeface="Consolas" panose="020B0609020204030204" pitchFamily="49" charset="0"/>
              </a:rPr>
              <a:t>str</a:t>
            </a:r>
            <a:r>
              <a:rPr lang="en-US" altLang="zh-CN" dirty="0">
                <a:latin typeface="Consolas" panose="020B0609020204030204" pitchFamily="49" charset="0"/>
              </a:rPr>
              <a:t>):s(</a:t>
            </a:r>
            <a:r>
              <a:rPr lang="en-US" altLang="zh-CN" dirty="0" err="1">
                <a:latin typeface="Consolas" panose="020B0609020204030204" pitchFamily="49" charset="0"/>
              </a:rPr>
              <a:t>str</a:t>
            </a:r>
            <a:r>
              <a:rPr lang="en-US" altLang="zh-CN" dirty="0">
                <a:latin typeface="Consolas" panose="020B0609020204030204" pitchFamily="49" charset="0"/>
              </a:rPr>
              <a:t>) {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s &lt;&lt; " A constructing"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	~A() { </a:t>
            </a:r>
            <a:r>
              <a:rPr lang="en-US" altLang="zh-CN" dirty="0" err="1">
                <a:latin typeface="Consolas" panose="020B0609020204030204" pitchFamily="49" charset="0"/>
              </a:rPr>
              <a:t>cout</a:t>
            </a:r>
            <a:r>
              <a:rPr lang="en-US" altLang="zh-CN" dirty="0">
                <a:latin typeface="Consolas" panose="020B0609020204030204" pitchFamily="49" charset="0"/>
              </a:rPr>
              <a:t> &lt;&lt; s &lt;&lt; " A destructing" &lt;&lt;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a:latin typeface="Consolas" panose="020B0609020204030204" pitchFamily="49" charset="0"/>
              </a:rPr>
              <a:t>};</a:t>
            </a:r>
          </a:p>
          <a:p>
            <a:endParaRPr lang="en-US" altLang="zh-CN" dirty="0">
              <a:latin typeface="Consolas" panose="020B0609020204030204" pitchFamily="49" charset="0"/>
            </a:endParaRP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b)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"In fun: </a:t>
            </a:r>
            <a:r>
              <a:rPr lang="en-US" altLang="zh-CN" dirty="0" err="1">
                <a:solidFill>
                  <a:srgbClr val="C00000"/>
                </a:solidFill>
                <a:latin typeface="Consolas" panose="020B0609020204030204" pitchFamily="49" charset="0"/>
              </a:rPr>
              <a:t>b.s</a:t>
            </a:r>
            <a:r>
              <a:rPr lang="en-US" altLang="zh-CN" dirty="0">
                <a:solidFill>
                  <a:srgbClr val="C00000"/>
                </a:solidFill>
                <a:latin typeface="Consolas" panose="020B0609020204030204" pitchFamily="49" charset="0"/>
              </a:rPr>
              <a:t>="</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 a(</a:t>
            </a:r>
            <a:r>
              <a:rPr lang="en-US" altLang="zh-CN" dirty="0">
                <a:solidFill>
                  <a:srgbClr val="C00000"/>
                </a:solidFill>
                <a:latin typeface="Consolas" panose="020B0609020204030204" pitchFamily="49" charset="0"/>
              </a:rPr>
              <a:t>"a"</a:t>
            </a:r>
            <a:r>
              <a:rPr lang="en-US" altLang="zh-CN" dirty="0">
                <a:latin typeface="Consolas" panose="020B0609020204030204" pitchFamily="49" charset="0"/>
              </a:rPr>
              <a:t>);</a:t>
            </a:r>
          </a:p>
          <a:p>
            <a:r>
              <a:rPr lang="en-US" altLang="zh-CN" dirty="0">
                <a:latin typeface="Consolas" panose="020B0609020204030204" pitchFamily="49" charset="0"/>
              </a:rPr>
              <a:t>	fun(a);</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0;</a:t>
            </a:r>
          </a:p>
          <a:p>
            <a:r>
              <a:rPr lang="en-US" altLang="zh-CN" dirty="0">
                <a:latin typeface="Consolas" panose="020B0609020204030204" pitchFamily="49" charset="0"/>
              </a:rPr>
              <a:t>}</a:t>
            </a:r>
            <a:endParaRPr lang="zh-CN" altLang="en-US" sz="2800" b="1" dirty="0">
              <a:latin typeface="Consolas" panose="020B0609020204030204" pitchFamily="49" charset="0"/>
            </a:endParaRPr>
          </a:p>
        </p:txBody>
      </p:sp>
      <p:sp>
        <p:nvSpPr>
          <p:cNvPr id="6" name="标题 1">
            <a:extLst>
              <a:ext uri="{FF2B5EF4-FFF2-40B4-BE49-F238E27FC236}">
                <a16:creationId xmlns:a16="http://schemas.microsoft.com/office/drawing/2014/main" id="{5AA38E02-AD04-42E0-BE93-1C53285DEF50}"/>
              </a:ext>
            </a:extLst>
          </p:cNvPr>
          <p:cNvSpPr>
            <a:spLocks noGrp="1"/>
          </p:cNvSpPr>
          <p:nvPr>
            <p:ph type="title"/>
          </p:nvPr>
        </p:nvSpPr>
        <p:spPr>
          <a:xfrm>
            <a:off x="1043608" y="116632"/>
            <a:ext cx="7886700" cy="1325563"/>
          </a:xfrm>
        </p:spPr>
        <p:txBody>
          <a:bodyPr/>
          <a:lstStyle/>
          <a:p>
            <a:pPr algn="r"/>
            <a:r>
              <a:rPr kumimoji="1" lang="zh-CN" altLang="en-US" dirty="0">
                <a:solidFill>
                  <a:srgbClr val="0066CC"/>
                </a:solidFill>
              </a:rPr>
              <a:t>参数对象的构造</a:t>
            </a:r>
            <a:br>
              <a:rPr kumimoji="1" lang="en-US" altLang="zh-CN" dirty="0">
                <a:solidFill>
                  <a:srgbClr val="0066CC"/>
                </a:solidFill>
              </a:rPr>
            </a:br>
            <a:r>
              <a:rPr kumimoji="1" lang="zh-CN" altLang="en-US" dirty="0">
                <a:solidFill>
                  <a:srgbClr val="0066CC"/>
                </a:solidFill>
              </a:rPr>
              <a:t>与析构实例</a:t>
            </a:r>
          </a:p>
        </p:txBody>
      </p:sp>
      <p:sp>
        <p:nvSpPr>
          <p:cNvPr id="9" name="文本框 8">
            <a:extLst>
              <a:ext uri="{FF2B5EF4-FFF2-40B4-BE49-F238E27FC236}">
                <a16:creationId xmlns:a16="http://schemas.microsoft.com/office/drawing/2014/main" id="{0701709D-B60E-4EAA-99CC-A1643724ED7E}"/>
              </a:ext>
            </a:extLst>
          </p:cNvPr>
          <p:cNvSpPr txBox="1"/>
          <p:nvPr/>
        </p:nvSpPr>
        <p:spPr>
          <a:xfrm>
            <a:off x="4139952" y="4822120"/>
            <a:ext cx="1898918" cy="1631216"/>
          </a:xfrm>
          <a:prstGeom prst="rect">
            <a:avLst/>
          </a:prstGeom>
          <a:noFill/>
        </p:spPr>
        <p:txBody>
          <a:bodyPr wrap="none" rtlCol="0">
            <a:spAutoFit/>
          </a:bodyPr>
          <a:lstStyle/>
          <a:p>
            <a:r>
              <a:rPr lang="zh-CN" altLang="en-US" sz="2000" b="1" dirty="0">
                <a:solidFill>
                  <a:srgbClr val="008000"/>
                </a:solidFill>
              </a:rPr>
              <a:t>运行结果：</a:t>
            </a:r>
            <a:endParaRPr lang="en-US" altLang="zh-CN" sz="2000" b="1" dirty="0">
              <a:solidFill>
                <a:srgbClr val="008000"/>
              </a:solidFill>
            </a:endParaRP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constructing</a:t>
            </a:r>
          </a:p>
          <a:p>
            <a:r>
              <a:rPr lang="en-US" altLang="zh-CN" sz="2000" b="1" dirty="0">
                <a:solidFill>
                  <a:srgbClr val="008000"/>
                </a:solidFill>
              </a:rPr>
              <a:t>In fun: </a:t>
            </a:r>
            <a:r>
              <a:rPr lang="en-US" altLang="zh-CN" sz="2000" b="1" dirty="0" err="1">
                <a:solidFill>
                  <a:srgbClr val="008000"/>
                </a:solidFill>
              </a:rPr>
              <a:t>b.s</a:t>
            </a:r>
            <a:r>
              <a:rPr lang="en-US" altLang="zh-CN" sz="2000" b="1" dirty="0">
                <a:solidFill>
                  <a:srgbClr val="008000"/>
                </a:solidFill>
              </a:rPr>
              <a:t>=a</a:t>
            </a: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p>
        </p:txBody>
      </p:sp>
      <p:sp>
        <p:nvSpPr>
          <p:cNvPr id="2" name="文本框 1">
            <a:extLst>
              <a:ext uri="{FF2B5EF4-FFF2-40B4-BE49-F238E27FC236}">
                <a16:creationId xmlns:a16="http://schemas.microsoft.com/office/drawing/2014/main" id="{14DB75DE-9A7D-4870-9EAE-6B0116A29048}"/>
              </a:ext>
            </a:extLst>
          </p:cNvPr>
          <p:cNvSpPr txBox="1"/>
          <p:nvPr/>
        </p:nvSpPr>
        <p:spPr>
          <a:xfrm>
            <a:off x="6660232" y="5063698"/>
            <a:ext cx="1980029" cy="954107"/>
          </a:xfrm>
          <a:prstGeom prst="rect">
            <a:avLst/>
          </a:prstGeom>
          <a:noFill/>
        </p:spPr>
        <p:txBody>
          <a:bodyPr wrap="none" rtlCol="0">
            <a:spAutoFit/>
          </a:bodyPr>
          <a:lstStyle/>
          <a:p>
            <a:r>
              <a:rPr lang="zh-CN" altLang="en-US" sz="2800" b="1" dirty="0"/>
              <a:t>构造一次，</a:t>
            </a:r>
            <a:endParaRPr lang="en-US" altLang="zh-CN" sz="2800" b="1" dirty="0"/>
          </a:p>
          <a:p>
            <a:r>
              <a:rPr lang="zh-CN" altLang="en-US" sz="2800" b="1" dirty="0"/>
              <a:t>析构两次</a:t>
            </a:r>
            <a:r>
              <a:rPr lang="en-US" altLang="zh-CN" sz="2800" b="1" dirty="0"/>
              <a:t>?</a:t>
            </a:r>
          </a:p>
        </p:txBody>
      </p:sp>
    </p:spTree>
    <p:extLst>
      <p:ext uri="{BB962C8B-B14F-4D97-AF65-F5344CB8AC3E}">
        <p14:creationId xmlns:p14="http://schemas.microsoft.com/office/powerpoint/2010/main" val="2689530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263830" cy="4935634"/>
          </a:xfrm>
        </p:spPr>
        <p:txBody>
          <a:bodyPr/>
          <a:lstStyle/>
          <a:p>
            <a:r>
              <a:rPr lang="zh-CN" altLang="en-US" b="0" dirty="0"/>
              <a:t>如果参数是类对象的引用</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不需要初始化，因为</a:t>
            </a:r>
            <a:r>
              <a:rPr lang="en-US" altLang="zh-CN" dirty="0"/>
              <a:t>b</a:t>
            </a:r>
            <a:r>
              <a:rPr lang="zh-CN" altLang="en-US" dirty="0"/>
              <a:t>是</a:t>
            </a:r>
            <a:r>
              <a:rPr lang="en-US" altLang="zh-CN" dirty="0"/>
              <a:t>a</a:t>
            </a:r>
            <a:r>
              <a:rPr lang="zh-CN" altLang="en-US" dirty="0"/>
              <a:t>的引用。</a:t>
            </a:r>
            <a:endParaRPr lang="en-US" altLang="zh-CN" dirty="0"/>
          </a:p>
          <a:p>
            <a:pPr lvl="1"/>
            <a:r>
              <a:rPr lang="zh-CN" altLang="en-US" b="0" dirty="0"/>
              <a:t>在函数结束时，也不需要调用析构函数，因为</a:t>
            </a:r>
            <a:r>
              <a:rPr lang="en-US" altLang="zh-CN" b="0" dirty="0"/>
              <a:t>b</a:t>
            </a:r>
            <a:r>
              <a:rPr lang="zh-CN" altLang="en-US" dirty="0"/>
              <a:t>只是一个引用，而不是</a:t>
            </a:r>
            <a:r>
              <a:rPr lang="en-US" altLang="zh-CN" dirty="0"/>
              <a:t>A</a:t>
            </a:r>
            <a:r>
              <a:rPr lang="zh-CN" altLang="en-US" dirty="0"/>
              <a:t>的对象</a:t>
            </a:r>
            <a:r>
              <a:rPr lang="zh-CN" altLang="en-US" b="0" dirty="0"/>
              <a:t>。</a:t>
            </a:r>
            <a:endParaRPr lang="en-US" altLang="zh-CN" b="0" dirty="0"/>
          </a:p>
          <a:p>
            <a:pPr marL="457200" lvl="1" indent="0">
              <a:buNone/>
            </a:pPr>
            <a:endParaRPr lang="en-US" altLang="zh-CN" b="0" dirty="0"/>
          </a:p>
        </p:txBody>
      </p:sp>
      <p:sp>
        <p:nvSpPr>
          <p:cNvPr id="5" name="矩形 4">
            <a:extLst>
              <a:ext uri="{FF2B5EF4-FFF2-40B4-BE49-F238E27FC236}">
                <a16:creationId xmlns:a16="http://schemas.microsoft.com/office/drawing/2014/main" id="{DCE23EA7-3823-4124-83FD-CA45B06111B8}"/>
              </a:ext>
            </a:extLst>
          </p:cNvPr>
          <p:cNvSpPr/>
          <p:nvPr/>
        </p:nvSpPr>
        <p:spPr>
          <a:xfrm>
            <a:off x="1547664" y="2060848"/>
            <a:ext cx="6696744" cy="1200329"/>
          </a:xfrm>
          <a:prstGeom prst="rect">
            <a:avLst/>
          </a:prstGeom>
        </p:spPr>
        <p:txBody>
          <a:bodyPr wrap="square">
            <a:spAutoFit/>
          </a:bodyPr>
          <a:lstStyle/>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&amp;b)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"In fun: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p>
          <a:p>
            <a:r>
              <a:rPr lang="en-US" altLang="zh-CN" dirty="0">
                <a:latin typeface="Consolas" panose="020B0609020204030204" pitchFamily="49" charset="0"/>
              </a:rPr>
              <a:t>fun(a);</a:t>
            </a:r>
            <a:endParaRPr lang="en-US" altLang="zh-CN" dirty="0">
              <a:solidFill>
                <a:srgbClr val="6E200D"/>
              </a:solidFill>
              <a:latin typeface="Consolas" panose="020B0609020204030204" pitchFamily="49" charset="0"/>
            </a:endParaRPr>
          </a:p>
        </p:txBody>
      </p:sp>
    </p:spTree>
    <p:extLst>
      <p:ext uri="{BB962C8B-B14F-4D97-AF65-F5344CB8AC3E}">
        <p14:creationId xmlns:p14="http://schemas.microsoft.com/office/powerpoint/2010/main" val="3675447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如果一个类含有指针成员</a:t>
            </a:r>
            <a:r>
              <a:rPr lang="en-US" altLang="zh-CN" b="0" dirty="0"/>
              <a:t>?</a:t>
            </a:r>
          </a:p>
        </p:txBody>
      </p:sp>
      <p:sp>
        <p:nvSpPr>
          <p:cNvPr id="4" name="矩形 3"/>
          <p:cNvSpPr/>
          <p:nvPr/>
        </p:nvSpPr>
        <p:spPr>
          <a:xfrm>
            <a:off x="1259632" y="1960959"/>
            <a:ext cx="7596336" cy="4924425"/>
          </a:xfrm>
          <a:prstGeom prst="rect">
            <a:avLst/>
          </a:prstGeom>
        </p:spPr>
        <p:txBody>
          <a:bodyPr wrap="square">
            <a:spAutoFit/>
          </a:bodyPr>
          <a:lstStyle/>
          <a:p>
            <a:r>
              <a:rPr lang="en-US" altLang="zh-CN" sz="1600" dirty="0">
                <a:solidFill>
                  <a:srgbClr val="00B050"/>
                </a:solidFill>
                <a:latin typeface="Consolas" panose="020B0609020204030204" pitchFamily="49" charset="0"/>
              </a:rPr>
              <a:t>#include &lt;iostream&gt;</a:t>
            </a:r>
          </a:p>
          <a:p>
            <a:r>
              <a:rPr lang="en-US" altLang="zh-CN" sz="1600" dirty="0">
                <a:solidFill>
                  <a:srgbClr val="C00000"/>
                </a:solidFill>
                <a:latin typeface="Consolas" panose="020B0609020204030204" pitchFamily="49" charset="0"/>
              </a:rPr>
              <a:t>using namespace </a:t>
            </a:r>
            <a:r>
              <a:rPr lang="en-US" altLang="zh-CN" sz="1600" dirty="0">
                <a:latin typeface="Consolas" panose="020B0609020204030204" pitchFamily="49" charset="0"/>
              </a:rPr>
              <a:t>std;</a:t>
            </a:r>
          </a:p>
          <a:p>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class A {</a:t>
            </a:r>
          </a:p>
          <a:p>
            <a:r>
              <a:rPr lang="en-US" altLang="zh-CN" sz="1600" dirty="0">
                <a:solidFill>
                  <a:srgbClr val="6E200D"/>
                </a:solidFill>
                <a:latin typeface="Consolas" panose="020B0609020204030204" pitchFamily="49" charset="0"/>
              </a:rPr>
              <a:t>public:</a:t>
            </a:r>
          </a:p>
          <a:p>
            <a:r>
              <a:rPr lang="en-US" altLang="zh-CN" sz="1600" dirty="0">
                <a:solidFill>
                  <a:srgbClr val="6E200D"/>
                </a:solidFill>
                <a:latin typeface="Consolas" panose="020B0609020204030204" pitchFamily="49" charset="0"/>
              </a:rPr>
              <a:t>    int *data;</a:t>
            </a:r>
            <a:r>
              <a:rPr lang="zh-CN" altLang="en-US" sz="1600" dirty="0">
                <a:solidFill>
                  <a:srgbClr val="6E200D"/>
                </a:solidFill>
                <a:latin typeface="Consolas" panose="020B0609020204030204" pitchFamily="49" charset="0"/>
              </a:rPr>
              <a:t> </a:t>
            </a:r>
            <a:r>
              <a:rPr lang="en-US" altLang="zh-CN" sz="1600" b="1" dirty="0">
                <a:solidFill>
                  <a:srgbClr val="008000"/>
                </a:solidFill>
                <a:latin typeface="Consolas" panose="020B0609020204030204" pitchFamily="49" charset="0"/>
              </a:rPr>
              <a:t>// </a:t>
            </a:r>
            <a:r>
              <a:rPr lang="zh-CN" altLang="en-US" sz="1600" b="1" dirty="0">
                <a:solidFill>
                  <a:srgbClr val="008000"/>
                </a:solidFill>
                <a:latin typeface="Consolas" panose="020B0609020204030204" pitchFamily="49" charset="0"/>
              </a:rPr>
              <a:t>注意这是一个指针</a:t>
            </a:r>
            <a:endParaRPr lang="en-US" altLang="zh-CN" sz="1600" b="1" dirty="0">
              <a:solidFill>
                <a:srgbClr val="008000"/>
              </a:solidFill>
              <a:latin typeface="Consolas" panose="020B0609020204030204" pitchFamily="49" charset="0"/>
            </a:endParaRPr>
          </a:p>
          <a:p>
            <a:r>
              <a:rPr lang="en-US" altLang="zh-CN" sz="1600" dirty="0">
                <a:solidFill>
                  <a:srgbClr val="6E200D"/>
                </a:solidFill>
                <a:latin typeface="Consolas" panose="020B0609020204030204" pitchFamily="49" charset="0"/>
              </a:rPr>
              <a:t>    A(</a:t>
            </a:r>
            <a:r>
              <a:rPr lang="en-US" altLang="zh-CN" sz="1600" dirty="0" err="1">
                <a:solidFill>
                  <a:srgbClr val="6E200D"/>
                </a:solidFill>
                <a:latin typeface="Consolas" panose="020B0609020204030204" pitchFamily="49" charset="0"/>
              </a:rPr>
              <a:t>int</a:t>
            </a:r>
            <a:r>
              <a:rPr lang="zh-CN" altLang="en-US" sz="1600" dirty="0">
                <a:solidFill>
                  <a:srgbClr val="6E200D"/>
                </a:solidFill>
                <a:latin typeface="Consolas" panose="020B0609020204030204" pitchFamily="49" charset="0"/>
              </a:rPr>
              <a:t> </a:t>
            </a:r>
            <a:r>
              <a:rPr lang="en-US" altLang="zh-CN" sz="1600" dirty="0">
                <a:solidFill>
                  <a:srgbClr val="6E200D"/>
                </a:solidFill>
                <a:latin typeface="Consolas" panose="020B0609020204030204" pitchFamily="49" charset="0"/>
              </a:rPr>
              <a:t>d) {data = new int(d);}</a:t>
            </a:r>
          </a:p>
          <a:p>
            <a:r>
              <a:rPr lang="en-US" altLang="zh-CN" sz="1600" dirty="0">
                <a:solidFill>
                  <a:srgbClr val="6E200D"/>
                </a:solidFill>
                <a:latin typeface="Consolas" panose="020B0609020204030204" pitchFamily="49" charset="0"/>
              </a:rPr>
              <a:t>    </a:t>
            </a:r>
            <a:r>
              <a:rPr lang="en-US" altLang="zh-CN" sz="1600" dirty="0">
                <a:solidFill>
                  <a:srgbClr val="FF0000"/>
                </a:solidFill>
                <a:latin typeface="Consolas" panose="020B0609020204030204" pitchFamily="49" charset="0"/>
              </a:rPr>
              <a:t>~A() {delete data;} </a:t>
            </a:r>
            <a:r>
              <a:rPr lang="en-US" altLang="zh-CN" sz="1600" b="1" dirty="0">
                <a:solidFill>
                  <a:srgbClr val="008000"/>
                </a:solidFill>
                <a:latin typeface="Consolas" panose="020B0609020204030204" pitchFamily="49" charset="0"/>
              </a:rPr>
              <a:t>// </a:t>
            </a:r>
            <a:r>
              <a:rPr lang="zh-CN" altLang="en-US" sz="1600" b="1" dirty="0">
                <a:solidFill>
                  <a:srgbClr val="008000"/>
                </a:solidFill>
                <a:latin typeface="Consolas" panose="020B0609020204030204" pitchFamily="49" charset="0"/>
              </a:rPr>
              <a:t>注意这里，释放之前申请的内存</a:t>
            </a:r>
            <a:endParaRPr lang="en-US" altLang="zh-CN" sz="1600" b="1" dirty="0">
              <a:solidFill>
                <a:srgbClr val="008000"/>
              </a:solidFill>
              <a:latin typeface="Consolas" panose="020B0609020204030204" pitchFamily="49" charset="0"/>
            </a:endParaRPr>
          </a:p>
          <a:p>
            <a:r>
              <a:rPr lang="en-US" altLang="zh-CN" sz="1600" dirty="0">
                <a:solidFill>
                  <a:srgbClr val="6E200D"/>
                </a:solidFill>
                <a:latin typeface="Consolas" panose="020B0609020204030204" pitchFamily="49" charset="0"/>
              </a:rPr>
              <a:t>};</a:t>
            </a:r>
          </a:p>
          <a:p>
            <a:endParaRPr lang="en-US" altLang="zh-CN" sz="1600"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void fun(</a:t>
            </a:r>
            <a:r>
              <a:rPr lang="en-US" altLang="zh-CN" sz="1600" b="1" dirty="0">
                <a:solidFill>
                  <a:srgbClr val="FF0000"/>
                </a:solidFill>
                <a:latin typeface="Consolas" panose="020B0609020204030204" pitchFamily="49" charset="0"/>
              </a:rPr>
              <a:t>A a</a:t>
            </a:r>
            <a:r>
              <a:rPr lang="en-US" altLang="zh-CN" sz="1600" b="1" dirty="0">
                <a:solidFill>
                  <a:srgbClr val="6E200D"/>
                </a:solidFill>
                <a:latin typeface="Consolas" panose="020B0609020204030204" pitchFamily="49" charset="0"/>
              </a:rPr>
              <a:t>) { </a:t>
            </a:r>
          </a:p>
          <a:p>
            <a:r>
              <a:rPr lang="en-US" altLang="zh-CN" sz="1600" b="1" dirty="0">
                <a:solidFill>
                  <a:srgbClr val="6E200D"/>
                </a:solidFill>
                <a:latin typeface="Consolas" panose="020B0609020204030204" pitchFamily="49" charset="0"/>
              </a:rPr>
              <a:t>    </a:t>
            </a:r>
            <a:r>
              <a:rPr lang="en-US" altLang="zh-CN" sz="1600" b="1" dirty="0" err="1">
                <a:solidFill>
                  <a:srgbClr val="6E200D"/>
                </a:solidFill>
                <a:latin typeface="Consolas" panose="020B0609020204030204" pitchFamily="49" charset="0"/>
              </a:rPr>
              <a:t>cout</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a.data</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endl</a:t>
            </a:r>
            <a:r>
              <a:rPr lang="en-US" altLang="zh-CN" sz="1600" b="1" dirty="0">
                <a:solidFill>
                  <a:srgbClr val="6E200D"/>
                </a:solidFill>
                <a:latin typeface="Consolas" panose="020B0609020204030204" pitchFamily="49" charset="0"/>
              </a:rPr>
              <a:t>;</a:t>
            </a:r>
          </a:p>
          <a:p>
            <a:r>
              <a:rPr lang="en-US" altLang="zh-CN" sz="1600" b="1" dirty="0">
                <a:solidFill>
                  <a:srgbClr val="6E200D"/>
                </a:solidFill>
                <a:latin typeface="Consolas" panose="020B0609020204030204" pitchFamily="49" charset="0"/>
              </a:rPr>
              <a:t>}</a:t>
            </a:r>
          </a:p>
          <a:p>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int main() {</a:t>
            </a:r>
          </a:p>
          <a:p>
            <a:r>
              <a:rPr lang="en-US" altLang="zh-CN" sz="1600" dirty="0">
                <a:solidFill>
                  <a:srgbClr val="6E200D"/>
                </a:solidFill>
                <a:latin typeface="Consolas" panose="020B0609020204030204" pitchFamily="49" charset="0"/>
              </a:rPr>
              <a:t>    A </a:t>
            </a:r>
            <a:r>
              <a:rPr lang="en-US" altLang="zh-CN" sz="1600" dirty="0" err="1">
                <a:solidFill>
                  <a:srgbClr val="6E200D"/>
                </a:solidFill>
                <a:latin typeface="Consolas" panose="020B0609020204030204" pitchFamily="49" charset="0"/>
              </a:rPr>
              <a:t>object_a</a:t>
            </a:r>
            <a:r>
              <a:rPr lang="en-US" altLang="zh-CN" sz="1600" dirty="0">
                <a:solidFill>
                  <a:srgbClr val="6E200D"/>
                </a:solidFill>
                <a:latin typeface="Consolas" panose="020B0609020204030204" pitchFamily="49" charset="0"/>
              </a:rPr>
              <a:t>(3);</a:t>
            </a:r>
          </a:p>
          <a:p>
            <a:r>
              <a:rPr lang="en-US" altLang="zh-CN" sz="1600" dirty="0">
                <a:solidFill>
                  <a:srgbClr val="6E200D"/>
                </a:solidFill>
                <a:latin typeface="Consolas" panose="020B0609020204030204" pitchFamily="49" charset="0"/>
              </a:rPr>
              <a:t>    fun(</a:t>
            </a:r>
            <a:r>
              <a:rPr lang="en-US" altLang="zh-CN" sz="1600" dirty="0" err="1">
                <a:solidFill>
                  <a:srgbClr val="6E200D"/>
                </a:solidFill>
                <a:latin typeface="Consolas" panose="020B0609020204030204" pitchFamily="49" charset="0"/>
              </a:rPr>
              <a:t>object_a</a:t>
            </a:r>
            <a:r>
              <a:rPr lang="en-US" altLang="zh-CN" sz="1600" dirty="0">
                <a:solidFill>
                  <a:srgbClr val="6E200D"/>
                </a:solidFill>
                <a:latin typeface="Consolas" panose="020B0609020204030204" pitchFamily="49" charset="0"/>
              </a:rPr>
              <a:t>);</a:t>
            </a:r>
          </a:p>
          <a:p>
            <a:r>
              <a:rPr lang="en-US" altLang="zh-CN" sz="1600" dirty="0">
                <a:solidFill>
                  <a:srgbClr val="6E200D"/>
                </a:solidFill>
                <a:latin typeface="Consolas" panose="020B0609020204030204" pitchFamily="49" charset="0"/>
              </a:rPr>
              <a:t>    return 0; // </a:t>
            </a:r>
            <a:r>
              <a:rPr lang="zh-CN" altLang="en-US" sz="1600" dirty="0">
                <a:solidFill>
                  <a:srgbClr val="6E200D"/>
                </a:solidFill>
                <a:latin typeface="Consolas" panose="020B0609020204030204" pitchFamily="49" charset="0"/>
              </a:rPr>
              <a:t>在程序结束时会出错</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a:t>
            </a:r>
          </a:p>
        </p:txBody>
      </p:sp>
    </p:spTree>
    <p:extLst>
      <p:ext uri="{BB962C8B-B14F-4D97-AF65-F5344CB8AC3E}">
        <p14:creationId xmlns:p14="http://schemas.microsoft.com/office/powerpoint/2010/main" val="2317119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如果一个类含有指针成员</a:t>
            </a:r>
            <a:r>
              <a:rPr lang="en-US" altLang="zh-CN" b="0" dirty="0"/>
              <a:t>?</a:t>
            </a:r>
          </a:p>
          <a:p>
            <a:pPr lvl="1"/>
            <a:r>
              <a:rPr lang="zh-CN" altLang="en-US" dirty="0"/>
              <a:t>对象</a:t>
            </a:r>
            <a:r>
              <a:rPr lang="en-US" altLang="zh-CN" dirty="0"/>
              <a:t>a</a:t>
            </a:r>
            <a:r>
              <a:rPr lang="zh-CN" altLang="en-US" dirty="0"/>
              <a:t>和对象</a:t>
            </a:r>
            <a:r>
              <a:rPr lang="en-US" altLang="zh-CN" dirty="0" err="1"/>
              <a:t>object_a</a:t>
            </a:r>
            <a:r>
              <a:rPr lang="zh-CN" altLang="en-US" dirty="0"/>
              <a:t>的</a:t>
            </a:r>
            <a:r>
              <a:rPr lang="en-US" altLang="zh-CN" dirty="0"/>
              <a:t>data</a:t>
            </a:r>
            <a:r>
              <a:rPr lang="zh-CN" altLang="en-US" dirty="0"/>
              <a:t>成员一样（地址一样），所以</a:t>
            </a:r>
            <a:r>
              <a:rPr lang="en-US" altLang="zh-CN" dirty="0"/>
              <a:t>delete</a:t>
            </a:r>
            <a:r>
              <a:rPr lang="zh-CN" altLang="en-US" dirty="0"/>
              <a:t>的时候释放的是同一块内存地址。</a:t>
            </a:r>
            <a:endParaRPr lang="en-US" altLang="zh-CN" dirty="0"/>
          </a:p>
          <a:p>
            <a:pPr lvl="1"/>
            <a:r>
              <a:rPr lang="zh-CN" altLang="en-US" b="0" dirty="0"/>
              <a:t>对象</a:t>
            </a:r>
            <a:r>
              <a:rPr lang="en-US" altLang="zh-CN" b="0" dirty="0"/>
              <a:t>a</a:t>
            </a:r>
            <a:r>
              <a:rPr lang="zh-CN" altLang="en-US" b="0" dirty="0"/>
              <a:t>析构时不会出错</a:t>
            </a:r>
            <a:r>
              <a:rPr lang="zh-CN" altLang="en-US" dirty="0"/>
              <a:t>。但</a:t>
            </a:r>
            <a:r>
              <a:rPr lang="zh-CN" altLang="en-US" b="0" dirty="0"/>
              <a:t>对象</a:t>
            </a:r>
            <a:r>
              <a:rPr lang="en-US" altLang="zh-CN" b="0" dirty="0" err="1"/>
              <a:t>object_a</a:t>
            </a:r>
            <a:r>
              <a:rPr lang="zh-CN" altLang="en-US" b="0" dirty="0"/>
              <a:t>析构时，因为试图释放一块已经释放过的内存，所以会出错。</a:t>
            </a:r>
            <a:endParaRPr lang="en-US" altLang="zh-CN" b="0" dirty="0"/>
          </a:p>
        </p:txBody>
      </p:sp>
      <p:sp>
        <p:nvSpPr>
          <p:cNvPr id="4" name="圆角矩形 3"/>
          <p:cNvSpPr/>
          <p:nvPr/>
        </p:nvSpPr>
        <p:spPr>
          <a:xfrm>
            <a:off x="2123728" y="4221088"/>
            <a:ext cx="4994845"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t>析构两次，两个对象的指针是同一个内存地址，但是被删除两次</a:t>
            </a:r>
          </a:p>
        </p:txBody>
      </p:sp>
    </p:spTree>
    <p:extLst>
      <p:ext uri="{BB962C8B-B14F-4D97-AF65-F5344CB8AC3E}">
        <p14:creationId xmlns:p14="http://schemas.microsoft.com/office/powerpoint/2010/main" val="211560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p>
        </p:txBody>
      </p:sp>
      <p:sp>
        <p:nvSpPr>
          <p:cNvPr id="3" name="内容占位符 2"/>
          <p:cNvSpPr>
            <a:spLocks noGrp="1"/>
          </p:cNvSpPr>
          <p:nvPr>
            <p:ph idx="1"/>
          </p:nvPr>
        </p:nvSpPr>
        <p:spPr>
          <a:xfrm>
            <a:off x="628650" y="1442196"/>
            <a:ext cx="8047806" cy="4935634"/>
          </a:xfrm>
        </p:spPr>
        <p:txBody>
          <a:bodyPr/>
          <a:lstStyle/>
          <a:p>
            <a:r>
              <a:rPr lang="zh-CN" altLang="en-US" b="0" dirty="0"/>
              <a:t>尽量使用对象引用作为参数，这样做还可以减少时间开销</a:t>
            </a:r>
            <a:endParaRPr lang="en-US" altLang="zh-CN" b="0" dirty="0"/>
          </a:p>
        </p:txBody>
      </p:sp>
      <p:sp>
        <p:nvSpPr>
          <p:cNvPr id="4" name="矩形 3"/>
          <p:cNvSpPr/>
          <p:nvPr/>
        </p:nvSpPr>
        <p:spPr>
          <a:xfrm>
            <a:off x="1259632" y="2176983"/>
            <a:ext cx="7577930" cy="4924425"/>
          </a:xfrm>
          <a:prstGeom prst="rect">
            <a:avLst/>
          </a:prstGeom>
        </p:spPr>
        <p:txBody>
          <a:bodyPr wrap="square">
            <a:spAutoFit/>
          </a:bodyPr>
          <a:lstStyle/>
          <a:p>
            <a:r>
              <a:rPr lang="en-US" altLang="zh-CN" sz="1600" dirty="0">
                <a:solidFill>
                  <a:srgbClr val="00B050"/>
                </a:solidFill>
                <a:latin typeface="Consolas" panose="020B0609020204030204" pitchFamily="49" charset="0"/>
              </a:rPr>
              <a:t>#include &lt;iostream&gt;</a:t>
            </a:r>
          </a:p>
          <a:p>
            <a:r>
              <a:rPr lang="en-US" altLang="zh-CN" sz="1600" dirty="0">
                <a:solidFill>
                  <a:srgbClr val="C00000"/>
                </a:solidFill>
                <a:latin typeface="Consolas" panose="020B0609020204030204" pitchFamily="49" charset="0"/>
              </a:rPr>
              <a:t>using namespace </a:t>
            </a:r>
            <a:r>
              <a:rPr lang="en-US" altLang="zh-CN" sz="1600" dirty="0">
                <a:latin typeface="Consolas" panose="020B0609020204030204" pitchFamily="49" charset="0"/>
              </a:rPr>
              <a:t>std;</a:t>
            </a: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class A {</a:t>
            </a:r>
          </a:p>
          <a:p>
            <a:r>
              <a:rPr lang="en-US" altLang="zh-CN" sz="1600" b="1" dirty="0">
                <a:solidFill>
                  <a:srgbClr val="6E200D"/>
                </a:solidFill>
                <a:latin typeface="Consolas" panose="020B0609020204030204" pitchFamily="49" charset="0"/>
              </a:rPr>
              <a:t>public:</a:t>
            </a:r>
          </a:p>
          <a:p>
            <a:r>
              <a:rPr lang="en-US" altLang="zh-CN" sz="1600" b="1" dirty="0">
                <a:solidFill>
                  <a:srgbClr val="6E200D"/>
                </a:solidFill>
                <a:latin typeface="Consolas" panose="020B0609020204030204" pitchFamily="49" charset="0"/>
              </a:rPr>
              <a:t>    int *data;</a:t>
            </a:r>
          </a:p>
          <a:p>
            <a:r>
              <a:rPr lang="en-US" altLang="zh-CN" sz="1600" b="1" dirty="0">
                <a:solidFill>
                  <a:srgbClr val="6E200D"/>
                </a:solidFill>
                <a:latin typeface="Consolas" panose="020B0609020204030204" pitchFamily="49" charset="0"/>
              </a:rPr>
              <a:t>    A(</a:t>
            </a:r>
            <a:r>
              <a:rPr lang="en-US" altLang="zh-CN" sz="1600" b="1" dirty="0" err="1">
                <a:solidFill>
                  <a:srgbClr val="6E200D"/>
                </a:solidFill>
                <a:latin typeface="Consolas" panose="020B0609020204030204" pitchFamily="49" charset="0"/>
              </a:rPr>
              <a:t>int</a:t>
            </a:r>
            <a:r>
              <a:rPr lang="zh-CN" altLang="en-US" sz="1600" b="1" dirty="0">
                <a:solidFill>
                  <a:srgbClr val="6E200D"/>
                </a:solidFill>
                <a:latin typeface="Consolas" panose="020B0609020204030204" pitchFamily="49" charset="0"/>
              </a:rPr>
              <a:t> </a:t>
            </a:r>
            <a:r>
              <a:rPr lang="en-US" altLang="zh-CN" sz="1600" b="1" dirty="0">
                <a:solidFill>
                  <a:srgbClr val="6E200D"/>
                </a:solidFill>
                <a:latin typeface="Consolas" panose="020B0609020204030204" pitchFamily="49" charset="0"/>
              </a:rPr>
              <a:t>d) {data = new int(d);}</a:t>
            </a:r>
          </a:p>
          <a:p>
            <a:r>
              <a:rPr lang="en-US" altLang="zh-CN" sz="1600" b="1" dirty="0">
                <a:solidFill>
                  <a:srgbClr val="6E200D"/>
                </a:solidFill>
                <a:latin typeface="Consolas" panose="020B0609020204030204" pitchFamily="49" charset="0"/>
              </a:rPr>
              <a:t>    </a:t>
            </a:r>
            <a:r>
              <a:rPr lang="en-US" altLang="zh-CN" sz="1600" b="1" dirty="0">
                <a:solidFill>
                  <a:srgbClr val="FF0000"/>
                </a:solidFill>
                <a:latin typeface="Consolas" panose="020B0609020204030204" pitchFamily="49" charset="0"/>
              </a:rPr>
              <a:t>~A() {delete data;} </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注意这里，释放之前申请的内存</a:t>
            </a:r>
            <a:endParaRPr lang="en-US" altLang="zh-CN" sz="1600" b="1" dirty="0">
              <a:solidFill>
                <a:srgbClr val="00CC00"/>
              </a:solidFill>
              <a:latin typeface="Consolas" panose="020B0609020204030204" pitchFamily="49" charset="0"/>
            </a:endParaRPr>
          </a:p>
          <a:p>
            <a:r>
              <a:rPr lang="en-US" altLang="zh-CN" sz="1600" b="1" dirty="0">
                <a:solidFill>
                  <a:srgbClr val="6E200D"/>
                </a:solidFill>
                <a:latin typeface="Consolas" panose="020B0609020204030204" pitchFamily="49" charset="0"/>
              </a:rPr>
              <a:t>};</a:t>
            </a: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void fun(</a:t>
            </a:r>
            <a:r>
              <a:rPr lang="en-US" altLang="zh-CN" sz="1600" b="1" dirty="0">
                <a:solidFill>
                  <a:srgbClr val="FF0000"/>
                </a:solidFill>
                <a:latin typeface="Consolas" panose="020B0609020204030204" pitchFamily="49" charset="0"/>
              </a:rPr>
              <a:t>A &amp;a</a:t>
            </a:r>
            <a:r>
              <a:rPr lang="en-US" altLang="zh-CN" sz="1600" b="1" dirty="0">
                <a:solidFill>
                  <a:srgbClr val="6E200D"/>
                </a:solidFill>
                <a:latin typeface="Consolas" panose="020B0609020204030204" pitchFamily="49" charset="0"/>
              </a:rPr>
              <a:t>) { </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这种情况下，程序不会出现问题</a:t>
            </a:r>
            <a:endParaRPr lang="en-US" altLang="zh-CN" sz="1600" b="1" dirty="0">
              <a:solidFill>
                <a:srgbClr val="00CC00"/>
              </a:solidFill>
              <a:latin typeface="Consolas" panose="020B0609020204030204" pitchFamily="49" charset="0"/>
            </a:endParaRPr>
          </a:p>
          <a:p>
            <a:r>
              <a:rPr lang="en-US" altLang="zh-CN" sz="1600" b="1" dirty="0">
                <a:solidFill>
                  <a:srgbClr val="6E200D"/>
                </a:solidFill>
                <a:latin typeface="Consolas" panose="020B0609020204030204" pitchFamily="49" charset="0"/>
              </a:rPr>
              <a:t>    </a:t>
            </a:r>
            <a:r>
              <a:rPr lang="en-US" altLang="zh-CN" sz="1600" b="1" dirty="0" err="1">
                <a:solidFill>
                  <a:srgbClr val="6E200D"/>
                </a:solidFill>
                <a:latin typeface="Consolas" panose="020B0609020204030204" pitchFamily="49" charset="0"/>
              </a:rPr>
              <a:t>cout</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a.data</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endl</a:t>
            </a:r>
            <a:r>
              <a:rPr lang="en-US" altLang="zh-CN" sz="1600" b="1" dirty="0">
                <a:solidFill>
                  <a:srgbClr val="6E200D"/>
                </a:solidFill>
                <a:latin typeface="Consolas" panose="020B0609020204030204" pitchFamily="49" charset="0"/>
              </a:rPr>
              <a:t>;</a:t>
            </a:r>
          </a:p>
          <a:p>
            <a:r>
              <a:rPr lang="en-US" altLang="zh-CN" sz="1600" b="1" dirty="0">
                <a:solidFill>
                  <a:srgbClr val="6E200D"/>
                </a:solidFill>
                <a:latin typeface="Consolas" panose="020B0609020204030204" pitchFamily="49" charset="0"/>
              </a:rPr>
              <a:t>}</a:t>
            </a: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int main() {</a:t>
            </a:r>
          </a:p>
          <a:p>
            <a:r>
              <a:rPr lang="en-US" altLang="zh-CN" sz="1600" b="1" dirty="0">
                <a:solidFill>
                  <a:srgbClr val="6E200D"/>
                </a:solidFill>
                <a:latin typeface="Consolas" panose="020B0609020204030204" pitchFamily="49" charset="0"/>
              </a:rPr>
              <a:t>    A </a:t>
            </a:r>
            <a:r>
              <a:rPr lang="en-US" altLang="zh-CN" sz="1600" b="1" dirty="0" err="1">
                <a:solidFill>
                  <a:srgbClr val="6E200D"/>
                </a:solidFill>
                <a:latin typeface="Consolas" panose="020B0609020204030204" pitchFamily="49" charset="0"/>
              </a:rPr>
              <a:t>object_a</a:t>
            </a:r>
            <a:r>
              <a:rPr lang="en-US" altLang="zh-CN" sz="1600" b="1" dirty="0">
                <a:solidFill>
                  <a:srgbClr val="6E200D"/>
                </a:solidFill>
                <a:latin typeface="Consolas" panose="020B0609020204030204" pitchFamily="49" charset="0"/>
              </a:rPr>
              <a:t>(3);</a:t>
            </a:r>
          </a:p>
          <a:p>
            <a:r>
              <a:rPr lang="en-US" altLang="zh-CN" sz="1600" b="1" dirty="0">
                <a:solidFill>
                  <a:srgbClr val="6E200D"/>
                </a:solidFill>
                <a:latin typeface="Consolas" panose="020B0609020204030204" pitchFamily="49" charset="0"/>
              </a:rPr>
              <a:t>    fun(</a:t>
            </a:r>
            <a:r>
              <a:rPr lang="en-US" altLang="zh-CN" sz="1600" b="1" dirty="0" err="1">
                <a:solidFill>
                  <a:srgbClr val="6E200D"/>
                </a:solidFill>
                <a:latin typeface="Consolas" panose="020B0609020204030204" pitchFamily="49" charset="0"/>
              </a:rPr>
              <a:t>object_a</a:t>
            </a:r>
            <a:r>
              <a:rPr lang="en-US" altLang="zh-CN" sz="1600" b="1" dirty="0">
                <a:solidFill>
                  <a:srgbClr val="6E200D"/>
                </a:solidFill>
                <a:latin typeface="Consolas" panose="020B0609020204030204" pitchFamily="49" charset="0"/>
              </a:rPr>
              <a:t>);</a:t>
            </a:r>
          </a:p>
          <a:p>
            <a:r>
              <a:rPr lang="en-US" altLang="zh-CN" sz="1600" b="1" dirty="0">
                <a:solidFill>
                  <a:srgbClr val="6E200D"/>
                </a:solidFill>
                <a:latin typeface="Consolas" panose="020B0609020204030204" pitchFamily="49" charset="0"/>
              </a:rPr>
              <a:t>    return 0;</a:t>
            </a:r>
          </a:p>
          <a:p>
            <a:r>
              <a:rPr lang="en-US" altLang="zh-CN" sz="1600" b="1" dirty="0">
                <a:solidFill>
                  <a:srgbClr val="6E200D"/>
                </a:solidFill>
                <a:latin typeface="Consolas" panose="020B0609020204030204" pitchFamily="49" charset="0"/>
              </a:rPr>
              <a:t>}</a:t>
            </a:r>
          </a:p>
        </p:txBody>
      </p:sp>
    </p:spTree>
    <p:extLst>
      <p:ext uri="{BB962C8B-B14F-4D97-AF65-F5344CB8AC3E}">
        <p14:creationId xmlns:p14="http://schemas.microsoft.com/office/powerpoint/2010/main" val="367925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115616" y="3640438"/>
            <a:ext cx="4320480" cy="1264988"/>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 6"/>
          <p:cNvSpPr/>
          <p:nvPr/>
        </p:nvSpPr>
        <p:spPr>
          <a:xfrm>
            <a:off x="1125296" y="5160617"/>
            <a:ext cx="4320480" cy="1264988"/>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a:t>友元</a:t>
            </a:r>
          </a:p>
        </p:txBody>
      </p:sp>
      <p:sp>
        <p:nvSpPr>
          <p:cNvPr id="3" name="内容占位符 2"/>
          <p:cNvSpPr>
            <a:spLocks noGrp="1"/>
          </p:cNvSpPr>
          <p:nvPr>
            <p:ph idx="1"/>
          </p:nvPr>
        </p:nvSpPr>
        <p:spPr>
          <a:xfrm>
            <a:off x="611560" y="1268760"/>
            <a:ext cx="8047806" cy="4749029"/>
          </a:xfrm>
        </p:spPr>
        <p:txBody>
          <a:bodyPr/>
          <a:lstStyle/>
          <a:p>
            <a:r>
              <a:rPr kumimoji="1" lang="zh-CN" altLang="en-US" dirty="0"/>
              <a:t>友元</a:t>
            </a:r>
            <a:endParaRPr kumimoji="1" lang="en-US" altLang="zh-CN" dirty="0"/>
          </a:p>
          <a:p>
            <a:pPr lvl="1"/>
            <a:r>
              <a:rPr kumimoji="1" lang="zh-CN" altLang="en-US" dirty="0"/>
              <a:t>被声明为友元的函数或类，具有对</a:t>
            </a:r>
            <a:r>
              <a:rPr lang="zh-CN" altLang="en-US" dirty="0">
                <a:solidFill>
                  <a:srgbClr val="FF0000"/>
                </a:solidFill>
              </a:rPr>
              <a:t>出现友元声明的类</a:t>
            </a:r>
            <a:r>
              <a:rPr lang="zh-CN" altLang="en-US" dirty="0"/>
              <a:t>的</a:t>
            </a:r>
            <a:r>
              <a:rPr lang="en-US" altLang="zh-CN" dirty="0"/>
              <a:t>private</a:t>
            </a:r>
            <a:r>
              <a:rPr lang="zh-CN" altLang="en-US" dirty="0"/>
              <a:t>及</a:t>
            </a:r>
            <a:r>
              <a:rPr lang="en-US" altLang="zh-CN" dirty="0"/>
              <a:t>protected</a:t>
            </a:r>
            <a:r>
              <a:rPr lang="zh-CN" altLang="en-US" dirty="0"/>
              <a:t>成员的访问权限，即可以访问该类的一切成员。</a:t>
            </a:r>
            <a:endParaRPr lang="en-US" altLang="zh-CN" dirty="0"/>
          </a:p>
          <a:p>
            <a:pPr lvl="1"/>
            <a:r>
              <a:rPr kumimoji="1" lang="zh-CN" altLang="en-US" dirty="0"/>
              <a:t>友元的声明只能在</a:t>
            </a:r>
            <a:r>
              <a:rPr kumimoji="1" lang="zh-CN" altLang="en-US" dirty="0">
                <a:solidFill>
                  <a:srgbClr val="FF0000"/>
                </a:solidFill>
              </a:rPr>
              <a:t>类内</a:t>
            </a:r>
            <a:r>
              <a:rPr kumimoji="1" lang="zh-CN" altLang="en-US" dirty="0"/>
              <a:t>进行。</a:t>
            </a:r>
            <a:endParaRPr kumimoji="1" lang="en-US" altLang="zh-CN" dirty="0"/>
          </a:p>
          <a:p>
            <a:pPr lvl="1"/>
            <a:endParaRPr lang="en-US" altLang="zh-CN" dirty="0"/>
          </a:p>
          <a:p>
            <a:pPr lvl="1"/>
            <a:endParaRPr kumimoji="1" lang="zh-CN" altLang="en-US" dirty="0"/>
          </a:p>
        </p:txBody>
      </p:sp>
      <p:sp>
        <p:nvSpPr>
          <p:cNvPr id="6" name="矩形 5"/>
          <p:cNvSpPr/>
          <p:nvPr/>
        </p:nvSpPr>
        <p:spPr>
          <a:xfrm>
            <a:off x="1403648" y="3676180"/>
            <a:ext cx="4572000" cy="2585323"/>
          </a:xfrm>
          <a:prstGeom prst="rect">
            <a:avLst/>
          </a:prstGeom>
        </p:spPr>
        <p:txBody>
          <a:bodyPr>
            <a:spAutoFit/>
          </a:bodyPr>
          <a:lstStyle/>
          <a:p>
            <a:r>
              <a:rPr lang="zh-CN" altLang="en-US" dirty="0">
                <a:solidFill>
                  <a:srgbClr val="C00000"/>
                </a:solidFill>
                <a:latin typeface="Consolas" panose="020B0609020204030204" pitchFamily="49" charset="0"/>
              </a:rPr>
              <a:t>class</a:t>
            </a:r>
            <a:r>
              <a:rPr lang="zh-CN" altLang="en-US" dirty="0">
                <a:latin typeface="Consolas" panose="020B0609020204030204" pitchFamily="49" charset="0"/>
              </a:rPr>
              <a:t> </a:t>
            </a:r>
            <a:r>
              <a:rPr lang="en-US" altLang="zh-CN" dirty="0">
                <a:latin typeface="Consolas" panose="020B0609020204030204" pitchFamily="49" charset="0"/>
              </a:rPr>
              <a:t>A</a:t>
            </a:r>
            <a:r>
              <a:rPr lang="zh-CN" altLang="en-US" dirty="0">
                <a:latin typeface="Consolas" panose="020B0609020204030204" pitchFamily="49" charset="0"/>
              </a:rPr>
              <a:t> {</a:t>
            </a:r>
          </a:p>
          <a:p>
            <a:r>
              <a:rPr lang="zh-CN" altLang="en-US" dirty="0">
                <a:latin typeface="Consolas" panose="020B0609020204030204" pitchFamily="49" charset="0"/>
              </a:rPr>
              <a:t>    </a:t>
            </a:r>
            <a:r>
              <a:rPr lang="zh-CN" altLang="en-US" dirty="0">
                <a:solidFill>
                  <a:srgbClr val="C00000"/>
                </a:solidFill>
                <a:latin typeface="Consolas" panose="020B0609020204030204" pitchFamily="49" charset="0"/>
              </a:rPr>
              <a:t>int</a:t>
            </a:r>
            <a:r>
              <a:rPr lang="zh-CN" altLang="en-US" dirty="0">
                <a:latin typeface="Consolas" panose="020B0609020204030204" pitchFamily="49" charset="0"/>
              </a:rPr>
              <a:t> data;</a:t>
            </a:r>
            <a:r>
              <a:rPr lang="en-US" altLang="zh-CN" dirty="0">
                <a:latin typeface="Consolas" panose="020B0609020204030204" pitchFamily="49" charset="0"/>
              </a:rPr>
              <a:t>//</a:t>
            </a:r>
            <a:r>
              <a:rPr lang="zh-CN" altLang="en-US" b="1" dirty="0">
                <a:solidFill>
                  <a:srgbClr val="7030A0"/>
                </a:solidFill>
                <a:latin typeface="Consolas" panose="020B0609020204030204" pitchFamily="49" charset="0"/>
              </a:rPr>
              <a:t>默认私有成员</a:t>
            </a:r>
            <a:r>
              <a:rPr lang="zh-CN" altLang="en-US"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friend</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a:t>
            </a:r>
          </a:p>
          <a:p>
            <a:r>
              <a:rPr lang="zh-CN" altLang="en-US"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solidFill>
                  <a:srgbClr val="FF0000"/>
                </a:solidFill>
                <a:latin typeface="Consolas" panose="020B0609020204030204" pitchFamily="49" charset="0"/>
              </a:rPr>
              <a:t>a.data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a:t>
            </a:fld>
            <a:endParaRPr lang="en-US" altLang="zh-CN"/>
          </a:p>
        </p:txBody>
      </p:sp>
      <p:sp>
        <p:nvSpPr>
          <p:cNvPr id="8" name="矩形 7"/>
          <p:cNvSpPr/>
          <p:nvPr/>
        </p:nvSpPr>
        <p:spPr>
          <a:xfrm>
            <a:off x="5705408" y="4645675"/>
            <a:ext cx="3180422" cy="923330"/>
          </a:xfrm>
          <a:prstGeom prst="rect">
            <a:avLst/>
          </a:prstGeom>
        </p:spPr>
        <p:txBody>
          <a:bodyPr wrap="none">
            <a:spAutoFit/>
          </a:bodyPr>
          <a:lstStyle/>
          <a:p>
            <a:pPr marL="0" indent="0">
              <a:buNone/>
            </a:pPr>
            <a:r>
              <a:rPr kumimoji="1" lang="zh-CN" altLang="en-US" b="1" dirty="0">
                <a:solidFill>
                  <a:srgbClr val="FF0000"/>
                </a:solidFill>
              </a:rPr>
              <a:t>函数</a:t>
            </a:r>
            <a:r>
              <a:rPr kumimoji="1" lang="en-US" altLang="zh-CN" b="1" dirty="0">
                <a:solidFill>
                  <a:srgbClr val="FF0000"/>
                </a:solidFill>
              </a:rPr>
              <a:t>foo</a:t>
            </a:r>
            <a:r>
              <a:rPr kumimoji="1" lang="zh-CN" altLang="en-US" b="1" dirty="0">
                <a:solidFill>
                  <a:srgbClr val="FF0000"/>
                </a:solidFill>
              </a:rPr>
              <a:t> 是 类</a:t>
            </a:r>
            <a:r>
              <a:rPr kumimoji="1" lang="en-US" altLang="zh-CN" b="1" dirty="0">
                <a:solidFill>
                  <a:srgbClr val="FF0000"/>
                </a:solidFill>
              </a:rPr>
              <a:t>A</a:t>
            </a:r>
            <a:r>
              <a:rPr kumimoji="1" lang="zh-CN" altLang="en-US" b="1" dirty="0">
                <a:solidFill>
                  <a:srgbClr val="FF0000"/>
                </a:solidFill>
              </a:rPr>
              <a:t>的朋友因此</a:t>
            </a:r>
            <a:endParaRPr kumimoji="1" lang="en-US" altLang="zh-CN" b="1" dirty="0">
              <a:solidFill>
                <a:srgbClr val="FF0000"/>
              </a:solidFill>
            </a:endParaRPr>
          </a:p>
          <a:p>
            <a:pPr marL="0" indent="0">
              <a:buNone/>
            </a:pPr>
            <a:r>
              <a:rPr kumimoji="1" lang="zh-CN" altLang="en-US" b="1" dirty="0">
                <a:solidFill>
                  <a:srgbClr val="FF0000"/>
                </a:solidFill>
              </a:rPr>
              <a:t>在</a:t>
            </a:r>
            <a:r>
              <a:rPr kumimoji="1" lang="en-US" altLang="zh-CN" b="1" dirty="0">
                <a:solidFill>
                  <a:srgbClr val="FF0000"/>
                </a:solidFill>
              </a:rPr>
              <a:t>foo</a:t>
            </a:r>
            <a:r>
              <a:rPr kumimoji="1" lang="zh-CN" altLang="en-US" b="1" dirty="0">
                <a:solidFill>
                  <a:srgbClr val="FF0000"/>
                </a:solidFill>
              </a:rPr>
              <a:t>内可以访问</a:t>
            </a:r>
            <a:r>
              <a:rPr kumimoji="1" lang="en-US" altLang="zh-CN" b="1" dirty="0">
                <a:solidFill>
                  <a:srgbClr val="FF0000"/>
                </a:solidFill>
              </a:rPr>
              <a:t>A</a:t>
            </a:r>
            <a:r>
              <a:rPr kumimoji="1" lang="zh-CN" altLang="en-US" b="1" dirty="0">
                <a:solidFill>
                  <a:srgbClr val="FF0000"/>
                </a:solidFill>
              </a:rPr>
              <a:t>的私有成员</a:t>
            </a:r>
            <a:endParaRPr kumimoji="1" lang="en-US" altLang="zh-CN" b="1" dirty="0">
              <a:solidFill>
                <a:srgbClr val="FF0000"/>
              </a:solidFill>
            </a:endParaRPr>
          </a:p>
          <a:p>
            <a:pPr marL="0" indent="0">
              <a:buNone/>
            </a:pPr>
            <a:r>
              <a:rPr kumimoji="1" lang="zh-CN" altLang="en-US" b="1" dirty="0">
                <a:solidFill>
                  <a:srgbClr val="FF0000"/>
                </a:solidFill>
              </a:rPr>
              <a:t>和保护成员</a:t>
            </a:r>
          </a:p>
        </p:txBody>
      </p:sp>
    </p:spTree>
    <p:extLst>
      <p:ext uri="{BB962C8B-B14F-4D97-AF65-F5344CB8AC3E}">
        <p14:creationId xmlns:p14="http://schemas.microsoft.com/office/powerpoint/2010/main" val="638848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en-US" altLang="zh-CN" dirty="0"/>
              <a:t>new</a:t>
            </a:r>
          </a:p>
          <a:p>
            <a:pPr lvl="1"/>
            <a:r>
              <a:rPr kumimoji="1" lang="zh-CN" altLang="en-US" dirty="0"/>
              <a:t>生成一个类对象，并返回地址（构造函数会被调用）</a:t>
            </a:r>
            <a:endParaRPr kumimoji="1" lang="en-US" altLang="zh-CN" dirty="0"/>
          </a:p>
          <a:p>
            <a:pPr lvl="1"/>
            <a:endParaRPr kumimoji="1" lang="en-US" altLang="zh-CN" dirty="0"/>
          </a:p>
          <a:p>
            <a:pPr lvl="1"/>
            <a:endParaRPr kumimoji="1" lang="en-US" altLang="zh-CN" dirty="0"/>
          </a:p>
          <a:p>
            <a:r>
              <a:rPr kumimoji="1" lang="en-US" altLang="zh-CN" dirty="0"/>
              <a:t>delete</a:t>
            </a:r>
          </a:p>
          <a:p>
            <a:pPr lvl="1"/>
            <a:r>
              <a:rPr kumimoji="1" lang="zh-CN" altLang="en-US" dirty="0"/>
              <a:t>删除该类对象，释放内存资源（析构函数会被调用）</a:t>
            </a:r>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id="{9FA27ED6-49EB-4ED8-9323-BDD0731311D8}"/>
              </a:ext>
            </a:extLst>
          </p:cNvPr>
          <p:cNvSpPr/>
          <p:nvPr/>
        </p:nvSpPr>
        <p:spPr>
          <a:xfrm>
            <a:off x="1835696" y="2276872"/>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A(some parameters);</a:t>
            </a:r>
            <a:endParaRPr lang="is-IS" altLang="zh-CN" dirty="0">
              <a:solidFill>
                <a:srgbClr val="000000"/>
              </a:solidFill>
              <a:latin typeface="Consolas" panose="020B0609020204030204" pitchFamily="49" charset="0"/>
            </a:endParaRPr>
          </a:p>
        </p:txBody>
      </p:sp>
      <p:sp>
        <p:nvSpPr>
          <p:cNvPr id="5" name="矩形 4">
            <a:extLst>
              <a:ext uri="{FF2B5EF4-FFF2-40B4-BE49-F238E27FC236}">
                <a16:creationId xmlns:a16="http://schemas.microsoft.com/office/drawing/2014/main" id="{C92D3A07-D621-4C73-8B9E-57DD832627E3}"/>
              </a:ext>
            </a:extLst>
          </p:cNvPr>
          <p:cNvSpPr/>
          <p:nvPr/>
        </p:nvSpPr>
        <p:spPr>
          <a:xfrm>
            <a:off x="1835696" y="3877954"/>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40513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4" name="矩形 3">
            <a:extLst>
              <a:ext uri="{FF2B5EF4-FFF2-40B4-BE49-F238E27FC236}">
                <a16:creationId xmlns:a16="http://schemas.microsoft.com/office/drawing/2014/main" id="{9FA27ED6-49EB-4ED8-9323-BDD0731311D8}"/>
              </a:ext>
            </a:extLst>
          </p:cNvPr>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0" name="文本框 9">
            <a:extLst>
              <a:ext uri="{FF2B5EF4-FFF2-40B4-BE49-F238E27FC236}">
                <a16:creationId xmlns:a16="http://schemas.microsoft.com/office/drawing/2014/main" id="{010A9DCD-0D90-49F3-9733-A7B360B17DC5}"/>
              </a:ext>
            </a:extLst>
          </p:cNvPr>
          <p:cNvSpPr txBox="1"/>
          <p:nvPr/>
        </p:nvSpPr>
        <p:spPr>
          <a:xfrm>
            <a:off x="395536" y="2924048"/>
            <a:ext cx="3456384" cy="1631216"/>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①调用</a:t>
            </a:r>
            <a:r>
              <a:rPr lang="en-US" altLang="zh-CN" sz="2000" b="1" dirty="0">
                <a:latin typeface="华文楷体" panose="02010600040101010101" pitchFamily="2" charset="-122"/>
                <a:ea typeface="华文楷体" panose="02010600040101010101" pitchFamily="2" charset="-122"/>
              </a:rPr>
              <a:t>operator new[ ] </a:t>
            </a:r>
            <a:r>
              <a:rPr lang="zh-CN" altLang="en-US" sz="2000" b="1" dirty="0">
                <a:latin typeface="华文楷体" panose="02010600040101010101" pitchFamily="2" charset="-122"/>
                <a:ea typeface="华文楷体" panose="02010600040101010101" pitchFamily="2" charset="-122"/>
              </a:rPr>
              <a:t>标准库函数来分配足够大的原始未类型化的内存。</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注意要多出</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个字节来存放数组的大小。</a:t>
            </a:r>
          </a:p>
        </p:txBody>
      </p:sp>
      <p:sp>
        <p:nvSpPr>
          <p:cNvPr id="11" name="文本框 10">
            <a:extLst>
              <a:ext uri="{FF2B5EF4-FFF2-40B4-BE49-F238E27FC236}">
                <a16:creationId xmlns:a16="http://schemas.microsoft.com/office/drawing/2014/main" id="{A121E94E-889B-46B3-B74B-A5BE3A59DFC4}"/>
              </a:ext>
            </a:extLst>
          </p:cNvPr>
          <p:cNvSpPr txBox="1"/>
          <p:nvPr/>
        </p:nvSpPr>
        <p:spPr>
          <a:xfrm>
            <a:off x="4145101" y="298884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7473AE6A-6071-499E-B2FF-1D7162C75A39}"/>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68312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a:extLst>
              <a:ext uri="{FF2B5EF4-FFF2-40B4-BE49-F238E27FC236}">
                <a16:creationId xmlns:a16="http://schemas.microsoft.com/office/drawing/2014/main"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010A9DCD-0D90-49F3-9733-A7B360B17DC5}"/>
              </a:ext>
            </a:extLst>
          </p:cNvPr>
          <p:cNvSpPr txBox="1"/>
          <p:nvPr/>
        </p:nvSpPr>
        <p:spPr>
          <a:xfrm>
            <a:off x="395536" y="2924048"/>
            <a:ext cx="3123397" cy="101566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②在刚分配的内存上运行构造函数对新建的对象进行初始化构造。</a:t>
            </a:r>
          </a:p>
        </p:txBody>
      </p:sp>
      <p:sp>
        <p:nvSpPr>
          <p:cNvPr id="11" name="文本框 10">
            <a:extLst>
              <a:ext uri="{FF2B5EF4-FFF2-40B4-BE49-F238E27FC236}">
                <a16:creationId xmlns:a16="http://schemas.microsoft.com/office/drawing/2014/main" id="{A121E94E-889B-46B3-B74B-A5BE3A59DFC4}"/>
              </a:ext>
            </a:extLst>
          </p:cNvPr>
          <p:cNvSpPr txBox="1"/>
          <p:nvPr/>
        </p:nvSpPr>
        <p:spPr>
          <a:xfrm>
            <a:off x="4145101" y="298884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7473AE6A-6071-499E-B2FF-1D7162C75A39}"/>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C28A8E85-5992-419B-B74B-B48F4DC887AB}"/>
              </a:ext>
            </a:extLst>
          </p:cNvPr>
          <p:cNvGrpSpPr/>
          <p:nvPr/>
        </p:nvGrpSpPr>
        <p:grpSpPr>
          <a:xfrm>
            <a:off x="5484031" y="3059810"/>
            <a:ext cx="1362492" cy="2529430"/>
            <a:chOff x="3957918" y="441380"/>
            <a:chExt cx="1210236" cy="1936377"/>
          </a:xfrm>
        </p:grpSpPr>
        <p:sp>
          <p:nvSpPr>
            <p:cNvPr id="14" name="矩形 13">
              <a:extLst>
                <a:ext uri="{FF2B5EF4-FFF2-40B4-BE49-F238E27FC236}">
                  <a16:creationId xmlns:a16="http://schemas.microsoft.com/office/drawing/2014/main" id="{439B5B94-7F5C-4EAD-8CF7-82DA53BEFD5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9D8A35-81A0-4E50-959A-8C06116E7F7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6" name="矩形: 圆角 15">
              <a:extLst>
                <a:ext uri="{FF2B5EF4-FFF2-40B4-BE49-F238E27FC236}">
                  <a16:creationId xmlns:a16="http://schemas.microsoft.com/office/drawing/2014/main" id="{40947181-0380-4F07-BE33-6D2EE0D03304}"/>
                </a:ext>
              </a:extLst>
            </p:cNvPr>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645C017-AACC-412C-A540-479BA0257756}"/>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FEF4081B-08C0-4CE3-B2A6-0784C983303D}"/>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内容占位符 2">
            <a:extLst>
              <a:ext uri="{FF2B5EF4-FFF2-40B4-BE49-F238E27FC236}">
                <a16:creationId xmlns:a16="http://schemas.microsoft.com/office/drawing/2014/main" id="{F88BDED2-5B54-4F49-BAA8-BA9F5551B0AF}"/>
              </a:ext>
            </a:extLst>
          </p:cNvPr>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21" name="矩形 20">
            <a:extLst>
              <a:ext uri="{FF2B5EF4-FFF2-40B4-BE49-F238E27FC236}">
                <a16:creationId xmlns:a16="http://schemas.microsoft.com/office/drawing/2014/main" id="{252B13E8-5AF0-4D5B-96AD-5541C97DB2DC}"/>
              </a:ext>
            </a:extLst>
          </p:cNvPr>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70601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a:extLst>
              <a:ext uri="{FF2B5EF4-FFF2-40B4-BE49-F238E27FC236}">
                <a16:creationId xmlns:a16="http://schemas.microsoft.com/office/drawing/2014/main" id="{3638A54E-304F-49E7-885E-457D8FD84813}"/>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292C3236-8098-448D-8B28-2C105A9242AE}"/>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06C2FB59-87E5-46DB-9D69-5DB159ED7FC9}"/>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010A9DCD-0D90-49F3-9733-A7B360B17DC5}"/>
              </a:ext>
            </a:extLst>
          </p:cNvPr>
          <p:cNvSpPr txBox="1"/>
          <p:nvPr/>
        </p:nvSpPr>
        <p:spPr>
          <a:xfrm>
            <a:off x="395536" y="2924048"/>
            <a:ext cx="3123397" cy="707886"/>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③返回指向新分配并构造好的对象数组的指针。</a:t>
            </a:r>
          </a:p>
        </p:txBody>
      </p:sp>
      <p:sp>
        <p:nvSpPr>
          <p:cNvPr id="12" name="文本框 11">
            <a:extLst>
              <a:ext uri="{FF2B5EF4-FFF2-40B4-BE49-F238E27FC236}">
                <a16:creationId xmlns:a16="http://schemas.microsoft.com/office/drawing/2014/main" id="{7473AE6A-6071-499E-B2FF-1D7162C75A39}"/>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3" name="组合 12">
            <a:extLst>
              <a:ext uri="{FF2B5EF4-FFF2-40B4-BE49-F238E27FC236}">
                <a16:creationId xmlns:a16="http://schemas.microsoft.com/office/drawing/2014/main" id="{C28A8E85-5992-419B-B74B-B48F4DC887AB}"/>
              </a:ext>
            </a:extLst>
          </p:cNvPr>
          <p:cNvGrpSpPr/>
          <p:nvPr/>
        </p:nvGrpSpPr>
        <p:grpSpPr>
          <a:xfrm>
            <a:off x="5484031" y="3059810"/>
            <a:ext cx="1362492" cy="2529430"/>
            <a:chOff x="3957918" y="441380"/>
            <a:chExt cx="1210236" cy="1936377"/>
          </a:xfrm>
        </p:grpSpPr>
        <p:sp>
          <p:nvSpPr>
            <p:cNvPr id="14" name="矩形 13">
              <a:extLst>
                <a:ext uri="{FF2B5EF4-FFF2-40B4-BE49-F238E27FC236}">
                  <a16:creationId xmlns:a16="http://schemas.microsoft.com/office/drawing/2014/main" id="{439B5B94-7F5C-4EAD-8CF7-82DA53BEFD5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9D8A35-81A0-4E50-959A-8C06116E7F7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6" name="矩形: 圆角 15">
              <a:extLst>
                <a:ext uri="{FF2B5EF4-FFF2-40B4-BE49-F238E27FC236}">
                  <a16:creationId xmlns:a16="http://schemas.microsoft.com/office/drawing/2014/main" id="{40947181-0380-4F07-BE33-6D2EE0D03304}"/>
                </a:ext>
              </a:extLst>
            </p:cNvPr>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F645C017-AACC-412C-A540-479BA0257756}"/>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FEF4081B-08C0-4CE3-B2A6-0784C983303D}"/>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a:extLst>
              <a:ext uri="{FF2B5EF4-FFF2-40B4-BE49-F238E27FC236}">
                <a16:creationId xmlns:a16="http://schemas.microsoft.com/office/drawing/2014/main" id="{200EC954-A142-4037-B50D-8BE425A2D3B5}"/>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20" name="连接符: 肘形 19">
            <a:extLst>
              <a:ext uri="{FF2B5EF4-FFF2-40B4-BE49-F238E27FC236}">
                <a16:creationId xmlns:a16="http://schemas.microsoft.com/office/drawing/2014/main" id="{8519D990-6263-4725-AA4C-D704E61EA399}"/>
              </a:ext>
            </a:extLst>
          </p:cNvPr>
          <p:cNvCxnSpPr>
            <a:cxnSpLocks/>
            <a:stCxn id="19"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内容占位符 2">
            <a:extLst>
              <a:ext uri="{FF2B5EF4-FFF2-40B4-BE49-F238E27FC236}">
                <a16:creationId xmlns:a16="http://schemas.microsoft.com/office/drawing/2014/main" id="{81A9CB70-25D0-454A-B53B-BBA4085F722C}"/>
              </a:ext>
            </a:extLst>
          </p:cNvPr>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22" name="矩形 21">
            <a:extLst>
              <a:ext uri="{FF2B5EF4-FFF2-40B4-BE49-F238E27FC236}">
                <a16:creationId xmlns:a16="http://schemas.microsoft.com/office/drawing/2014/main" id="{5E58360C-0778-4398-A8CE-E24435F317CC}"/>
              </a:ext>
            </a:extLst>
          </p:cNvPr>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213681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539552" y="1124744"/>
            <a:ext cx="8532440" cy="4749029"/>
          </a:xfrm>
        </p:spPr>
        <p:txBody>
          <a:bodyPr/>
          <a:lstStyle/>
          <a:p>
            <a:pPr>
              <a:lnSpc>
                <a:spcPct val="100000"/>
              </a:lnSpc>
            </a:pPr>
            <a:r>
              <a:rPr kumimoji="1" lang="zh-CN" altLang="en-US" dirty="0"/>
              <a:t>实例：删除该对象数组及数组中的每个元素（释放内存资源）</a:t>
            </a:r>
            <a:endParaRPr kumimoji="1" lang="en-US" altLang="zh-CN" dirty="0"/>
          </a:p>
          <a:p>
            <a:pPr marL="720000" lvl="2"/>
            <a:r>
              <a:rPr kumimoji="1" lang="zh-CN" altLang="en-US" b="1" dirty="0"/>
              <a:t>注意</a:t>
            </a:r>
            <a:r>
              <a:rPr kumimoji="1" lang="zh-CN" altLang="en-US" dirty="0"/>
              <a:t>：该实例的实现细节和编译器实现有关，并不通用于所有编译器</a:t>
            </a:r>
          </a:p>
        </p:txBody>
      </p:sp>
      <p:sp>
        <p:nvSpPr>
          <p:cNvPr id="5" name="矩形 4">
            <a:extLst>
              <a:ext uri="{FF2B5EF4-FFF2-40B4-BE49-F238E27FC236}">
                <a16:creationId xmlns:a16="http://schemas.microsoft.com/office/drawing/2014/main" id="{C92D3A07-D621-4C73-8B9E-57DD832627E3}"/>
              </a:ext>
            </a:extLst>
          </p:cNvPr>
          <p:cNvSpPr/>
          <p:nvPr/>
        </p:nvSpPr>
        <p:spPr>
          <a:xfrm>
            <a:off x="3347864" y="248291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grpSp>
        <p:nvGrpSpPr>
          <p:cNvPr id="6" name="组合 5">
            <a:extLst>
              <a:ext uri="{FF2B5EF4-FFF2-40B4-BE49-F238E27FC236}">
                <a16:creationId xmlns:a16="http://schemas.microsoft.com/office/drawing/2014/main" id="{87B87726-A780-4B4A-A9BE-E060E8027E77}"/>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346412BA-BEE5-4467-8E38-8E577D798E87}"/>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7BBD748-8E99-456B-A2D3-67F4CBB0D9D4}"/>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7B1E394D-51BB-4F0E-ADEF-33CF973DB76A}"/>
              </a:ext>
            </a:extLst>
          </p:cNvPr>
          <p:cNvSpPr txBox="1"/>
          <p:nvPr/>
        </p:nvSpPr>
        <p:spPr>
          <a:xfrm>
            <a:off x="323528" y="2924048"/>
            <a:ext cx="3195405" cy="101566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①对数组中各个对象运行析构函数，数组的维数保存在</a:t>
            </a:r>
            <a:r>
              <a:rPr lang="en-US" altLang="zh-CN" sz="2000" b="1" dirty="0" err="1">
                <a:latin typeface="华文楷体" panose="02010600040101010101" pitchFamily="2" charset="-122"/>
                <a:ea typeface="华文楷体" panose="02010600040101010101" pitchFamily="2" charset="-122"/>
              </a:rPr>
              <a:t>pA</a:t>
            </a:r>
            <a:r>
              <a:rPr lang="zh-CN" altLang="en-US" sz="2000" b="1" dirty="0">
                <a:latin typeface="华文楷体" panose="02010600040101010101" pitchFamily="2" charset="-122"/>
                <a:ea typeface="华文楷体" panose="02010600040101010101" pitchFamily="2" charset="-122"/>
              </a:rPr>
              <a:t>前</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个字节里。</a:t>
            </a:r>
          </a:p>
        </p:txBody>
      </p:sp>
      <p:sp>
        <p:nvSpPr>
          <p:cNvPr id="11" name="文本框 10">
            <a:extLst>
              <a:ext uri="{FF2B5EF4-FFF2-40B4-BE49-F238E27FC236}">
                <a16:creationId xmlns:a16="http://schemas.microsoft.com/office/drawing/2014/main" id="{424CE9C0-8334-4520-989E-A316EEB89717}"/>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622EBE98-000A-4CE9-86E5-E36D290159D2}"/>
              </a:ext>
            </a:extLst>
          </p:cNvPr>
          <p:cNvGrpSpPr/>
          <p:nvPr/>
        </p:nvGrpSpPr>
        <p:grpSpPr>
          <a:xfrm>
            <a:off x="5484031" y="3059810"/>
            <a:ext cx="1362492" cy="2529430"/>
            <a:chOff x="3957918" y="441380"/>
            <a:chExt cx="1210236" cy="1936377"/>
          </a:xfrm>
        </p:grpSpPr>
        <p:sp>
          <p:nvSpPr>
            <p:cNvPr id="13" name="矩形 12">
              <a:extLst>
                <a:ext uri="{FF2B5EF4-FFF2-40B4-BE49-F238E27FC236}">
                  <a16:creationId xmlns:a16="http://schemas.microsoft.com/office/drawing/2014/main" id="{D993F808-E156-4AE7-9C40-2288C0635992}"/>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342CE42-DBDD-459B-946A-A1BA43E431A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8" name="矩形 17">
            <a:extLst>
              <a:ext uri="{FF2B5EF4-FFF2-40B4-BE49-F238E27FC236}">
                <a16:creationId xmlns:a16="http://schemas.microsoft.com/office/drawing/2014/main" id="{DBA3F848-5341-4A9D-800F-896ED66D30CE}"/>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a:extLst>
              <a:ext uri="{FF2B5EF4-FFF2-40B4-BE49-F238E27FC236}">
                <a16:creationId xmlns:a16="http://schemas.microsoft.com/office/drawing/2014/main" id="{4837E513-8F79-47AA-A067-F30F3193AB38}"/>
              </a:ext>
            </a:extLst>
          </p:cNvPr>
          <p:cNvCxnSpPr>
            <a:cxnSpLocks/>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807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a:extLst>
              <a:ext uri="{FF2B5EF4-FFF2-40B4-BE49-F238E27FC236}">
                <a16:creationId xmlns:a16="http://schemas.microsoft.com/office/drawing/2014/main" id="{87B87726-A780-4B4A-A9BE-E060E8027E77}"/>
              </a:ext>
            </a:extLst>
          </p:cNvPr>
          <p:cNvGrpSpPr/>
          <p:nvPr/>
        </p:nvGrpSpPr>
        <p:grpSpPr>
          <a:xfrm>
            <a:off x="5487649" y="3063366"/>
            <a:ext cx="1358874" cy="2525874"/>
            <a:chOff x="753036" y="2353235"/>
            <a:chExt cx="1210236" cy="1936377"/>
          </a:xfrm>
        </p:grpSpPr>
        <p:sp>
          <p:nvSpPr>
            <p:cNvPr id="8" name="矩形 7">
              <a:extLst>
                <a:ext uri="{FF2B5EF4-FFF2-40B4-BE49-F238E27FC236}">
                  <a16:creationId xmlns:a16="http://schemas.microsoft.com/office/drawing/2014/main" id="{346412BA-BEE5-4467-8E38-8E577D798E87}"/>
                </a:ext>
              </a:extLst>
            </p:cNvPr>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7BBD748-8E99-456B-A2D3-67F4CBB0D9D4}"/>
                </a:ext>
              </a:extLst>
            </p:cNvPr>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a:extLst>
              <a:ext uri="{FF2B5EF4-FFF2-40B4-BE49-F238E27FC236}">
                <a16:creationId xmlns:a16="http://schemas.microsoft.com/office/drawing/2014/main" id="{7B1E394D-51BB-4F0E-ADEF-33CF973DB76A}"/>
              </a:ext>
            </a:extLst>
          </p:cNvPr>
          <p:cNvSpPr txBox="1"/>
          <p:nvPr/>
        </p:nvSpPr>
        <p:spPr>
          <a:xfrm>
            <a:off x="323528" y="2924048"/>
            <a:ext cx="3456384" cy="1323439"/>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②调用</a:t>
            </a:r>
            <a:r>
              <a:rPr lang="en-US" altLang="zh-CN" sz="2000" b="1" dirty="0">
                <a:latin typeface="华文楷体" panose="02010600040101010101" pitchFamily="2" charset="-122"/>
                <a:ea typeface="华文楷体" panose="02010600040101010101" pitchFamily="2" charset="-122"/>
              </a:rPr>
              <a:t>operator delete[ ]</a:t>
            </a:r>
            <a:r>
              <a:rPr lang="zh-CN" altLang="en-US" sz="2000" b="1" dirty="0">
                <a:latin typeface="华文楷体" panose="02010600040101010101" pitchFamily="2" charset="-122"/>
                <a:ea typeface="华文楷体" panose="02010600040101010101" pitchFamily="2" charset="-122"/>
              </a:rPr>
              <a:t>标准库函数释放申请的空间。</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不仅仅释放对象数组所占的空间，还有上面的</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a:t>
            </a:r>
          </a:p>
        </p:txBody>
      </p:sp>
      <p:sp>
        <p:nvSpPr>
          <p:cNvPr id="11" name="文本框 10">
            <a:extLst>
              <a:ext uri="{FF2B5EF4-FFF2-40B4-BE49-F238E27FC236}">
                <a16:creationId xmlns:a16="http://schemas.microsoft.com/office/drawing/2014/main" id="{424CE9C0-8334-4520-989E-A316EEB89717}"/>
              </a:ext>
            </a:extLst>
          </p:cNvPr>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622EBE98-000A-4CE9-86E5-E36D290159D2}"/>
              </a:ext>
            </a:extLst>
          </p:cNvPr>
          <p:cNvGrpSpPr/>
          <p:nvPr/>
        </p:nvGrpSpPr>
        <p:grpSpPr>
          <a:xfrm>
            <a:off x="5484031" y="3059810"/>
            <a:ext cx="1362492" cy="2529430"/>
            <a:chOff x="3957918" y="441380"/>
            <a:chExt cx="1210236" cy="1936377"/>
          </a:xfrm>
        </p:grpSpPr>
        <p:sp>
          <p:nvSpPr>
            <p:cNvPr id="13" name="矩形 12">
              <a:extLst>
                <a:ext uri="{FF2B5EF4-FFF2-40B4-BE49-F238E27FC236}">
                  <a16:creationId xmlns:a16="http://schemas.microsoft.com/office/drawing/2014/main" id="{D993F808-E156-4AE7-9C40-2288C0635992}"/>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342CE42-DBDD-459B-946A-A1BA43E431A5}"/>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8" name="矩形 17">
            <a:extLst>
              <a:ext uri="{FF2B5EF4-FFF2-40B4-BE49-F238E27FC236}">
                <a16:creationId xmlns:a16="http://schemas.microsoft.com/office/drawing/2014/main" id="{DBA3F848-5341-4A9D-800F-896ED66D30CE}"/>
              </a:ext>
            </a:extLst>
          </p:cNvPr>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a:extLst>
              <a:ext uri="{FF2B5EF4-FFF2-40B4-BE49-F238E27FC236}">
                <a16:creationId xmlns:a16="http://schemas.microsoft.com/office/drawing/2014/main" id="{4837E513-8F79-47AA-A067-F30F3193AB38}"/>
              </a:ext>
            </a:extLst>
          </p:cNvPr>
          <p:cNvCxnSpPr>
            <a:cxnSpLocks/>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65DDCB4-7874-47FF-977F-5E96DE770560}"/>
              </a:ext>
            </a:extLst>
          </p:cNvPr>
          <p:cNvCxnSpPr>
            <a:cxnSpLocks/>
          </p:cNvCxnSpPr>
          <p:nvPr/>
        </p:nvCxnSpPr>
        <p:spPr>
          <a:xfrm>
            <a:off x="5087368" y="3225681"/>
            <a:ext cx="235527" cy="2632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D5D4B87-327B-4B22-B3CB-2F9093E178CD}"/>
              </a:ext>
            </a:extLst>
          </p:cNvPr>
          <p:cNvCxnSpPr>
            <a:cxnSpLocks/>
          </p:cNvCxnSpPr>
          <p:nvPr/>
        </p:nvCxnSpPr>
        <p:spPr>
          <a:xfrm flipH="1">
            <a:off x="5094295" y="3233302"/>
            <a:ext cx="221673" cy="2556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内容占位符 2">
            <a:extLst>
              <a:ext uri="{FF2B5EF4-FFF2-40B4-BE49-F238E27FC236}">
                <a16:creationId xmlns:a16="http://schemas.microsoft.com/office/drawing/2014/main" id="{76EF59E0-5472-4B95-854E-FB04182C7B1A}"/>
              </a:ext>
            </a:extLst>
          </p:cNvPr>
          <p:cNvSpPr>
            <a:spLocks noGrp="1"/>
          </p:cNvSpPr>
          <p:nvPr>
            <p:ph idx="1"/>
          </p:nvPr>
        </p:nvSpPr>
        <p:spPr>
          <a:xfrm>
            <a:off x="539552" y="1124744"/>
            <a:ext cx="8532440" cy="4749029"/>
          </a:xfrm>
        </p:spPr>
        <p:txBody>
          <a:bodyPr/>
          <a:lstStyle/>
          <a:p>
            <a:pPr>
              <a:lnSpc>
                <a:spcPct val="100000"/>
              </a:lnSpc>
            </a:pPr>
            <a:r>
              <a:rPr kumimoji="1" lang="zh-CN" altLang="en-US" dirty="0"/>
              <a:t>实例：删除该对象数组及数组中的每个元素（释放内存资源）</a:t>
            </a:r>
            <a:endParaRPr kumimoji="1" lang="en-US" altLang="zh-CN" dirty="0"/>
          </a:p>
          <a:p>
            <a:pPr marL="720000" lvl="2"/>
            <a:r>
              <a:rPr kumimoji="1" lang="zh-CN" altLang="en-US" b="1" dirty="0"/>
              <a:t>注意</a:t>
            </a:r>
            <a:r>
              <a:rPr kumimoji="1" lang="zh-CN" altLang="en-US" dirty="0"/>
              <a:t>：该实例的实现细节和编译器实现有关，并不通用于所有编译器</a:t>
            </a:r>
          </a:p>
        </p:txBody>
      </p:sp>
      <p:sp>
        <p:nvSpPr>
          <p:cNvPr id="21" name="矩形 20">
            <a:extLst>
              <a:ext uri="{FF2B5EF4-FFF2-40B4-BE49-F238E27FC236}">
                <a16:creationId xmlns:a16="http://schemas.microsoft.com/office/drawing/2014/main" id="{A5B32766-F911-45D2-A3F7-BAEED92FF116}"/>
              </a:ext>
            </a:extLst>
          </p:cNvPr>
          <p:cNvSpPr/>
          <p:nvPr/>
        </p:nvSpPr>
        <p:spPr>
          <a:xfrm>
            <a:off x="3347864" y="248291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26931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pPr>
              <a:lnSpc>
                <a:spcPct val="100000"/>
              </a:lnSpc>
            </a:pPr>
            <a:r>
              <a:rPr kumimoji="1" lang="en-US" altLang="zh-CN" dirty="0"/>
              <a:t>new</a:t>
            </a:r>
            <a:r>
              <a:rPr kumimoji="1" lang="zh-CN" altLang="en-US" dirty="0"/>
              <a:t>和</a:t>
            </a:r>
            <a:r>
              <a:rPr kumimoji="1" lang="en-US" altLang="zh-CN" dirty="0"/>
              <a:t>delete</a:t>
            </a:r>
            <a:r>
              <a:rPr kumimoji="1" lang="zh-CN" altLang="en-US" dirty="0"/>
              <a:t>要配套使用</a:t>
            </a:r>
            <a:endParaRPr kumimoji="1" lang="en-US" altLang="zh-CN" dirty="0"/>
          </a:p>
          <a:p>
            <a:pPr lvl="2">
              <a:lnSpc>
                <a:spcPct val="100000"/>
              </a:lnSpc>
            </a:pPr>
            <a:r>
              <a:rPr kumimoji="1" lang="en-US" altLang="zh-CN" dirty="0"/>
              <a:t>new </a:t>
            </a:r>
            <a:r>
              <a:rPr kumimoji="1" lang="zh-CN" altLang="en-US" dirty="0"/>
              <a:t>和 </a:t>
            </a:r>
            <a:r>
              <a:rPr kumimoji="1" lang="en-US" altLang="zh-CN" dirty="0"/>
              <a:t>delete</a:t>
            </a:r>
          </a:p>
          <a:p>
            <a:pPr lvl="2">
              <a:lnSpc>
                <a:spcPct val="100000"/>
              </a:lnSpc>
            </a:pPr>
            <a:r>
              <a:rPr kumimoji="1" lang="en-US" altLang="zh-CN" dirty="0"/>
              <a:t>new[] </a:t>
            </a:r>
            <a:r>
              <a:rPr kumimoji="1" lang="zh-CN" altLang="en-US" dirty="0"/>
              <a:t>和 </a:t>
            </a:r>
            <a:r>
              <a:rPr kumimoji="1" lang="en-US" altLang="zh-CN" dirty="0"/>
              <a:t>delete[]</a:t>
            </a:r>
          </a:p>
          <a:p>
            <a:pPr>
              <a:lnSpc>
                <a:spcPct val="100000"/>
              </a:lnSpc>
            </a:pPr>
            <a:endParaRPr kumimoji="1" lang="en-US" altLang="zh-CN" dirty="0"/>
          </a:p>
          <a:p>
            <a:pPr>
              <a:lnSpc>
                <a:spcPct val="100000"/>
              </a:lnSpc>
            </a:pPr>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p:txBody>
      </p:sp>
      <p:sp>
        <p:nvSpPr>
          <p:cNvPr id="6" name="矩形 5">
            <a:extLst>
              <a:ext uri="{FF2B5EF4-FFF2-40B4-BE49-F238E27FC236}">
                <a16:creationId xmlns:a16="http://schemas.microsoft.com/office/drawing/2014/main" id="{ED257486-11E7-4E21-9516-C17AFFD3100C}"/>
              </a:ext>
            </a:extLst>
          </p:cNvPr>
          <p:cNvSpPr/>
          <p:nvPr/>
        </p:nvSpPr>
        <p:spPr>
          <a:xfrm>
            <a:off x="1619672" y="3717032"/>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234249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5184576"/>
          </a:xfrm>
        </p:spPr>
        <p:txBody>
          <a:bodyPr/>
          <a:lstStyle/>
          <a:p>
            <a:r>
              <a:rPr kumimoji="1" lang="en-US" altLang="zh-CN" dirty="0"/>
              <a:t>new &amp; delete</a:t>
            </a:r>
          </a:p>
          <a:p>
            <a:pPr lvl="1"/>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a:p>
            <a:pPr lvl="1"/>
            <a:endParaRPr kumimoji="1" lang="en-US" altLang="zh-CN" dirty="0"/>
          </a:p>
          <a:p>
            <a:pPr lvl="1"/>
            <a:endParaRPr kumimoji="1" lang="en-US" altLang="zh-CN" dirty="0"/>
          </a:p>
          <a:p>
            <a:pPr lvl="1"/>
            <a:r>
              <a:rPr kumimoji="1" lang="zh-CN" altLang="en-US" dirty="0"/>
              <a:t>该</a:t>
            </a:r>
            <a:r>
              <a:rPr kumimoji="1" lang="en-US" altLang="zh-CN" dirty="0"/>
              <a:t>delete</a:t>
            </a:r>
            <a:r>
              <a:rPr kumimoji="1" lang="zh-CN" altLang="en-US" dirty="0"/>
              <a:t>命令做了两件事：</a:t>
            </a:r>
            <a:endParaRPr kumimoji="1" lang="en-US" altLang="zh-CN" dirty="0"/>
          </a:p>
          <a:p>
            <a:pPr lvl="2"/>
            <a:r>
              <a:rPr lang="zh-CN" altLang="en-US" dirty="0"/>
              <a:t>调用一次 </a:t>
            </a:r>
            <a:r>
              <a:rPr lang="en-US" altLang="zh-CN" dirty="0" err="1"/>
              <a:t>pA</a:t>
            </a:r>
            <a:r>
              <a:rPr lang="en-US" altLang="zh-CN" dirty="0"/>
              <a:t> </a:t>
            </a:r>
            <a:r>
              <a:rPr lang="zh-CN" altLang="en-US" dirty="0"/>
              <a:t>指向的对象的析构函数。</a:t>
            </a:r>
            <a:endParaRPr lang="en-US" altLang="zh-CN" dirty="0"/>
          </a:p>
          <a:p>
            <a:pPr lvl="2"/>
            <a:r>
              <a:rPr kumimoji="1" lang="zh-CN" altLang="en-US" dirty="0"/>
              <a:t>释放</a:t>
            </a:r>
            <a:r>
              <a:rPr kumimoji="1" lang="en-US" altLang="zh-CN" dirty="0" err="1"/>
              <a:t>pA</a:t>
            </a:r>
            <a:r>
              <a:rPr kumimoji="1" lang="zh-CN" altLang="en-US" dirty="0"/>
              <a:t>地址的内存。</a:t>
            </a:r>
            <a:endParaRPr kumimoji="1" lang="en-US" altLang="zh-CN" dirty="0"/>
          </a:p>
          <a:p>
            <a:pPr lvl="1"/>
            <a:r>
              <a:rPr kumimoji="1" lang="zh-CN" altLang="en-US" dirty="0"/>
              <a:t>后果如下：</a:t>
            </a:r>
            <a:endParaRPr kumimoji="1" lang="en-US" altLang="zh-CN" dirty="0"/>
          </a:p>
          <a:p>
            <a:pPr lvl="2"/>
            <a:r>
              <a:rPr kumimoji="1" lang="zh-CN" altLang="en-US" dirty="0">
                <a:solidFill>
                  <a:srgbClr val="FF0000"/>
                </a:solidFill>
              </a:rPr>
              <a:t>只调用一次析构函数</a:t>
            </a:r>
            <a:r>
              <a:rPr kumimoji="1" lang="zh-CN" altLang="en-US" dirty="0"/>
              <a:t>。如果类对象中有大量申请内存的操作，那么因为没有调用析构函数，这些内存无法被释放，</a:t>
            </a:r>
            <a:r>
              <a:rPr kumimoji="1" lang="zh-CN" altLang="en-US" dirty="0">
                <a:solidFill>
                  <a:schemeClr val="accent4"/>
                </a:solidFill>
              </a:rPr>
              <a:t>造成内存泄漏</a:t>
            </a:r>
            <a:r>
              <a:rPr kumimoji="1" lang="zh-CN" altLang="en-US" dirty="0"/>
              <a:t>。</a:t>
            </a:r>
            <a:endParaRPr kumimoji="1" lang="en-US" altLang="zh-CN" dirty="0"/>
          </a:p>
          <a:p>
            <a:pPr lvl="2"/>
            <a:r>
              <a:rPr lang="zh-CN" altLang="en-US" dirty="0"/>
              <a:t>直接释放</a:t>
            </a:r>
            <a:r>
              <a:rPr lang="en-US" altLang="zh-CN" dirty="0" err="1"/>
              <a:t>pA</a:t>
            </a:r>
            <a:r>
              <a:rPr lang="zh-CN" altLang="en-US" dirty="0"/>
              <a:t>指向的内存空间，这个会造成严重的</a:t>
            </a:r>
            <a:r>
              <a:rPr lang="zh-CN" altLang="en-US" dirty="0">
                <a:solidFill>
                  <a:srgbClr val="FF0000"/>
                </a:solidFill>
              </a:rPr>
              <a:t>段错误</a:t>
            </a:r>
            <a:r>
              <a:rPr lang="zh-CN" altLang="en-US" dirty="0"/>
              <a:t>，程序必然会崩溃。因为分配空间的起始地址是</a:t>
            </a:r>
            <a:r>
              <a:rPr lang="en-US" altLang="zh-CN" dirty="0">
                <a:solidFill>
                  <a:srgbClr val="FF0000"/>
                </a:solidFill>
              </a:rPr>
              <a:t>pA-4byte</a:t>
            </a:r>
            <a:r>
              <a:rPr lang="zh-CN" altLang="en-US" dirty="0"/>
              <a:t>。（</a:t>
            </a:r>
            <a:r>
              <a:rPr lang="en-US" altLang="zh-CN" dirty="0">
                <a:solidFill>
                  <a:srgbClr val="FF0000"/>
                </a:solidFill>
              </a:rPr>
              <a:t>delete[] </a:t>
            </a:r>
            <a:r>
              <a:rPr lang="en-US" altLang="zh-CN" dirty="0" err="1">
                <a:solidFill>
                  <a:srgbClr val="FF0000"/>
                </a:solidFill>
              </a:rPr>
              <a:t>pA</a:t>
            </a:r>
            <a:r>
              <a:rPr lang="zh-CN" altLang="en-US" dirty="0"/>
              <a:t>的释放地址自动转换为</a:t>
            </a:r>
            <a:r>
              <a:rPr lang="en-US" altLang="zh-CN" dirty="0">
                <a:solidFill>
                  <a:srgbClr val="FF0000"/>
                </a:solidFill>
              </a:rPr>
              <a:t>pA-4byte</a:t>
            </a:r>
            <a:r>
              <a:rPr lang="zh-CN" altLang="en-US" dirty="0"/>
              <a:t>）</a:t>
            </a:r>
            <a:endParaRPr lang="en-US" altLang="zh-CN" dirty="0"/>
          </a:p>
          <a:p>
            <a:pPr lvl="1"/>
            <a:r>
              <a:rPr kumimoji="1" lang="zh-CN" altLang="en-US" b="1" dirty="0"/>
              <a:t>注意</a:t>
            </a:r>
            <a:r>
              <a:rPr kumimoji="1" lang="zh-CN" altLang="en-US" dirty="0"/>
              <a:t>：该页的解释说明同样和编译器具体实现相关</a:t>
            </a:r>
            <a:endParaRPr kumimoji="1" lang="en-US" altLang="zh-CN" dirty="0"/>
          </a:p>
        </p:txBody>
      </p:sp>
      <p:sp>
        <p:nvSpPr>
          <p:cNvPr id="6" name="矩形 5">
            <a:extLst>
              <a:ext uri="{FF2B5EF4-FFF2-40B4-BE49-F238E27FC236}">
                <a16:creationId xmlns:a16="http://schemas.microsoft.com/office/drawing/2014/main" id="{ED257486-11E7-4E21-9516-C17AFFD3100C}"/>
              </a:ext>
            </a:extLst>
          </p:cNvPr>
          <p:cNvSpPr/>
          <p:nvPr/>
        </p:nvSpPr>
        <p:spPr>
          <a:xfrm>
            <a:off x="1475656" y="2132856"/>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545729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1BD5B-A732-7649-8AEB-154D663D0AE6}"/>
              </a:ext>
            </a:extLst>
          </p:cNvPr>
          <p:cNvSpPr>
            <a:spLocks noGrp="1"/>
          </p:cNvSpPr>
          <p:nvPr>
            <p:ph type="title"/>
          </p:nvPr>
        </p:nvSpPr>
        <p:spPr/>
        <p:txBody>
          <a:bodyPr/>
          <a:lstStyle/>
          <a:p>
            <a:r>
              <a:rPr kumimoji="1" lang="en-US" altLang="zh-CN" dirty="0"/>
              <a:t>Delete</a:t>
            </a:r>
            <a:r>
              <a:rPr kumimoji="1" lang="zh-CN" altLang="en-US" dirty="0"/>
              <a:t>和</a:t>
            </a:r>
            <a:r>
              <a:rPr kumimoji="1" lang="en-US" altLang="zh-CN" dirty="0"/>
              <a:t>Delete[]</a:t>
            </a:r>
            <a:endParaRPr kumimoji="1" lang="zh-CN" altLang="en-US" dirty="0"/>
          </a:p>
        </p:txBody>
      </p:sp>
      <p:sp>
        <p:nvSpPr>
          <p:cNvPr id="4" name="灯片编号占位符 3">
            <a:extLst>
              <a:ext uri="{FF2B5EF4-FFF2-40B4-BE49-F238E27FC236}">
                <a16:creationId xmlns:a16="http://schemas.microsoft.com/office/drawing/2014/main" id="{73718BDA-7015-1847-9A49-FE991AD82500}"/>
              </a:ext>
            </a:extLst>
          </p:cNvPr>
          <p:cNvSpPr>
            <a:spLocks noGrp="1"/>
          </p:cNvSpPr>
          <p:nvPr>
            <p:ph type="sldNum" sz="quarter" idx="12"/>
          </p:nvPr>
        </p:nvSpPr>
        <p:spPr/>
        <p:txBody>
          <a:bodyPr/>
          <a:lstStyle/>
          <a:p>
            <a:pPr>
              <a:defRPr/>
            </a:pPr>
            <a:fld id="{BFD7BE51-03DD-4CCA-8227-D775462981B4}" type="slidenum">
              <a:rPr lang="en-US" altLang="zh-CN" smtClean="0"/>
              <a:pPr>
                <a:defRPr/>
              </a:pPr>
              <a:t>48</a:t>
            </a:fld>
            <a:endParaRPr lang="en-US" altLang="zh-CN"/>
          </a:p>
        </p:txBody>
      </p:sp>
      <p:grpSp>
        <p:nvGrpSpPr>
          <p:cNvPr id="5" name="组合 4">
            <a:extLst>
              <a:ext uri="{FF2B5EF4-FFF2-40B4-BE49-F238E27FC236}">
                <a16:creationId xmlns:a16="http://schemas.microsoft.com/office/drawing/2014/main" id="{EA86BE0D-4063-C843-915C-56965ED4F7B7}"/>
              </a:ext>
            </a:extLst>
          </p:cNvPr>
          <p:cNvGrpSpPr/>
          <p:nvPr/>
        </p:nvGrpSpPr>
        <p:grpSpPr>
          <a:xfrm>
            <a:off x="1475656" y="3033074"/>
            <a:ext cx="1362492" cy="2529430"/>
            <a:chOff x="3957918" y="441380"/>
            <a:chExt cx="1210236" cy="1936377"/>
          </a:xfrm>
        </p:grpSpPr>
        <p:sp>
          <p:nvSpPr>
            <p:cNvPr id="6" name="矩形 5">
              <a:extLst>
                <a:ext uri="{FF2B5EF4-FFF2-40B4-BE49-F238E27FC236}">
                  <a16:creationId xmlns:a16="http://schemas.microsoft.com/office/drawing/2014/main" id="{B7001FA0-9890-B248-A17A-E8D87A24C94B}"/>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BA340C9-586D-A945-ADAB-9C77F706D9EA}"/>
                </a:ext>
              </a:extLst>
            </p:cNvPr>
            <p:cNvSpPr/>
            <p:nvPr/>
          </p:nvSpPr>
          <p:spPr>
            <a:xfrm>
              <a:off x="3957918" y="441380"/>
              <a:ext cx="1210236" cy="389965"/>
            </a:xfrm>
            <a:prstGeom prst="rect">
              <a:avLst/>
            </a:prstGeom>
            <a:pattFill prst="wdUpDiag">
              <a:fgClr>
                <a:schemeClr val="tx1"/>
              </a:fgClr>
              <a:bgClr>
                <a:schemeClr val="bg1"/>
              </a:bgClr>
            </a:patt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8" name="矩形: 圆角 15">
              <a:extLst>
                <a:ext uri="{FF2B5EF4-FFF2-40B4-BE49-F238E27FC236}">
                  <a16:creationId xmlns:a16="http://schemas.microsoft.com/office/drawing/2014/main" id="{435374E9-F5E3-6F4E-901A-7BEC13C4F246}"/>
                </a:ext>
              </a:extLst>
            </p:cNvPr>
            <p:cNvSpPr/>
            <p:nvPr/>
          </p:nvSpPr>
          <p:spPr>
            <a:xfrm>
              <a:off x="3957918" y="952468"/>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16">
              <a:extLst>
                <a:ext uri="{FF2B5EF4-FFF2-40B4-BE49-F238E27FC236}">
                  <a16:creationId xmlns:a16="http://schemas.microsoft.com/office/drawing/2014/main" id="{DFA33815-12DE-EF43-AD12-25EE5A24F209}"/>
                </a:ext>
              </a:extLst>
            </p:cNvPr>
            <p:cNvSpPr/>
            <p:nvPr/>
          </p:nvSpPr>
          <p:spPr>
            <a:xfrm>
              <a:off x="3957918" y="1414017"/>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17">
              <a:extLst>
                <a:ext uri="{FF2B5EF4-FFF2-40B4-BE49-F238E27FC236}">
                  <a16:creationId xmlns:a16="http://schemas.microsoft.com/office/drawing/2014/main" id="{68250704-6C5E-0D4D-8D89-B5C0B9E43B32}"/>
                </a:ext>
              </a:extLst>
            </p:cNvPr>
            <p:cNvSpPr/>
            <p:nvPr/>
          </p:nvSpPr>
          <p:spPr>
            <a:xfrm>
              <a:off x="3957918" y="1866669"/>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a:extLst>
              <a:ext uri="{FF2B5EF4-FFF2-40B4-BE49-F238E27FC236}">
                <a16:creationId xmlns:a16="http://schemas.microsoft.com/office/drawing/2014/main" id="{56D7FC96-5583-9B4A-9D77-02104EA6B338}"/>
              </a:ext>
            </a:extLst>
          </p:cNvPr>
          <p:cNvGrpSpPr/>
          <p:nvPr/>
        </p:nvGrpSpPr>
        <p:grpSpPr>
          <a:xfrm>
            <a:off x="5556609" y="3033074"/>
            <a:ext cx="1362492" cy="2529430"/>
            <a:chOff x="3957918" y="441380"/>
            <a:chExt cx="1210236" cy="1936377"/>
          </a:xfrm>
        </p:grpSpPr>
        <p:sp>
          <p:nvSpPr>
            <p:cNvPr id="12" name="矩形 11">
              <a:extLst>
                <a:ext uri="{FF2B5EF4-FFF2-40B4-BE49-F238E27FC236}">
                  <a16:creationId xmlns:a16="http://schemas.microsoft.com/office/drawing/2014/main" id="{48DF17BF-172B-0448-AD43-51EF91A8B66D}"/>
                </a:ext>
              </a:extLst>
            </p:cNvPr>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9B75527-40E6-7E4F-9781-45BB7573CBDF}"/>
                </a:ext>
              </a:extLst>
            </p:cNvPr>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4" name="矩形: 圆角 15">
              <a:extLst>
                <a:ext uri="{FF2B5EF4-FFF2-40B4-BE49-F238E27FC236}">
                  <a16:creationId xmlns:a16="http://schemas.microsoft.com/office/drawing/2014/main" id="{6AA94ABC-0AA1-5342-AC84-F74EA16DD84D}"/>
                </a:ext>
              </a:extLst>
            </p:cNvPr>
            <p:cNvSpPr/>
            <p:nvPr/>
          </p:nvSpPr>
          <p:spPr>
            <a:xfrm>
              <a:off x="3957918" y="952468"/>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6">
              <a:extLst>
                <a:ext uri="{FF2B5EF4-FFF2-40B4-BE49-F238E27FC236}">
                  <a16:creationId xmlns:a16="http://schemas.microsoft.com/office/drawing/2014/main" id="{1974C118-0F5F-8C40-B6DE-67352873F6C4}"/>
                </a:ext>
              </a:extLst>
            </p:cNvPr>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7">
              <a:extLst>
                <a:ext uri="{FF2B5EF4-FFF2-40B4-BE49-F238E27FC236}">
                  <a16:creationId xmlns:a16="http://schemas.microsoft.com/office/drawing/2014/main" id="{69CD1D67-CDE5-7447-B441-080B75779147}"/>
                </a:ext>
              </a:extLst>
            </p:cNvPr>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a:extLst>
              <a:ext uri="{FF2B5EF4-FFF2-40B4-BE49-F238E27FC236}">
                <a16:creationId xmlns:a16="http://schemas.microsoft.com/office/drawing/2014/main" id="{E650F349-CECE-F04D-88BF-2B4F0DD26D58}"/>
              </a:ext>
            </a:extLst>
          </p:cNvPr>
          <p:cNvSpPr/>
          <p:nvPr/>
        </p:nvSpPr>
        <p:spPr>
          <a:xfrm>
            <a:off x="1043608" y="1575913"/>
            <a:ext cx="3312368" cy="830997"/>
          </a:xfrm>
          <a:prstGeom prst="rect">
            <a:avLst/>
          </a:prstGeom>
        </p:spPr>
        <p:txBody>
          <a:bodyPr wrap="square">
            <a:spAutoFit/>
          </a:bodyPr>
          <a:lstStyle/>
          <a:p>
            <a:r>
              <a:rPr lang="en-US" altLang="zh-CN" sz="2400" dirty="0">
                <a:solidFill>
                  <a:srgbClr val="000000"/>
                </a:solidFill>
                <a:latin typeface="Consolas" panose="020B0609020204030204" pitchFamily="49" charset="0"/>
              </a:rPr>
              <a:t>A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 = new A[3];</a:t>
            </a:r>
          </a:p>
          <a:p>
            <a:r>
              <a:rPr lang="en-US" altLang="zh-CN" sz="2400" dirty="0">
                <a:solidFill>
                  <a:srgbClr val="FF0000"/>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a:t>
            </a:r>
            <a:endParaRPr lang="is-IS" altLang="zh-CN" sz="2400" dirty="0">
              <a:solidFill>
                <a:srgbClr val="000000"/>
              </a:solidFill>
              <a:latin typeface="Consolas" panose="020B0609020204030204" pitchFamily="49" charset="0"/>
            </a:endParaRPr>
          </a:p>
        </p:txBody>
      </p:sp>
      <p:sp>
        <p:nvSpPr>
          <p:cNvPr id="18" name="矩形 17">
            <a:extLst>
              <a:ext uri="{FF2B5EF4-FFF2-40B4-BE49-F238E27FC236}">
                <a16:creationId xmlns:a16="http://schemas.microsoft.com/office/drawing/2014/main" id="{4C131780-01FA-7543-A787-3505FE678C72}"/>
              </a:ext>
            </a:extLst>
          </p:cNvPr>
          <p:cNvSpPr/>
          <p:nvPr/>
        </p:nvSpPr>
        <p:spPr>
          <a:xfrm>
            <a:off x="5076056" y="1596070"/>
            <a:ext cx="3312368" cy="830997"/>
          </a:xfrm>
          <a:prstGeom prst="rect">
            <a:avLst/>
          </a:prstGeom>
        </p:spPr>
        <p:txBody>
          <a:bodyPr wrap="square">
            <a:spAutoFit/>
          </a:bodyPr>
          <a:lstStyle/>
          <a:p>
            <a:r>
              <a:rPr lang="en-US" altLang="zh-CN" sz="2400" dirty="0">
                <a:solidFill>
                  <a:srgbClr val="000000"/>
                </a:solidFill>
                <a:latin typeface="Consolas" panose="020B0609020204030204" pitchFamily="49" charset="0"/>
              </a:rPr>
              <a:t>A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 = new A[3];</a:t>
            </a:r>
          </a:p>
          <a:p>
            <a:r>
              <a:rPr lang="en-US" altLang="zh-CN" sz="2400" dirty="0">
                <a:solidFill>
                  <a:srgbClr val="FF0000"/>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a:t>
            </a:r>
            <a:endParaRPr lang="is-IS" altLang="zh-CN" sz="2400" dirty="0">
              <a:solidFill>
                <a:srgbClr val="000000"/>
              </a:solidFill>
              <a:latin typeface="Consolas" panose="020B0609020204030204" pitchFamily="49" charset="0"/>
            </a:endParaRPr>
          </a:p>
        </p:txBody>
      </p:sp>
      <p:sp>
        <p:nvSpPr>
          <p:cNvPr id="19" name="文本框 18">
            <a:extLst>
              <a:ext uri="{FF2B5EF4-FFF2-40B4-BE49-F238E27FC236}">
                <a16:creationId xmlns:a16="http://schemas.microsoft.com/office/drawing/2014/main" id="{3381057F-9394-2147-9DD4-C414CA0BCCBE}"/>
              </a:ext>
            </a:extLst>
          </p:cNvPr>
          <p:cNvSpPr txBox="1"/>
          <p:nvPr/>
        </p:nvSpPr>
        <p:spPr>
          <a:xfrm>
            <a:off x="145590" y="3160395"/>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936F3958-6BA8-8E4F-B459-ABBFF361D2E4}"/>
              </a:ext>
            </a:extLst>
          </p:cNvPr>
          <p:cNvSpPr txBox="1"/>
          <p:nvPr/>
        </p:nvSpPr>
        <p:spPr>
          <a:xfrm>
            <a:off x="142994" y="367625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9126C315-CF6E-D849-BF2F-0CA8E7F03FE1}"/>
              </a:ext>
            </a:extLst>
          </p:cNvPr>
          <p:cNvSpPr txBox="1"/>
          <p:nvPr/>
        </p:nvSpPr>
        <p:spPr>
          <a:xfrm>
            <a:off x="4137837" y="3160395"/>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57B9E7FD-DD06-114C-AE9F-6AD515EBD99B}"/>
              </a:ext>
            </a:extLst>
          </p:cNvPr>
          <p:cNvSpPr txBox="1"/>
          <p:nvPr/>
        </p:nvSpPr>
        <p:spPr>
          <a:xfrm>
            <a:off x="4135241" y="367625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0022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p>
          <a:p>
            <a:pPr lvl="1"/>
            <a:r>
              <a:rPr kumimoji="1" lang="zh-CN" altLang="en-US" dirty="0"/>
              <a:t>常量，第八章</a:t>
            </a:r>
            <a:endParaRPr kumimoji="1" lang="en-US" altLang="zh-CN" dirty="0"/>
          </a:p>
          <a:p>
            <a:pPr lvl="1"/>
            <a:r>
              <a:rPr kumimoji="1" lang="zh-CN" altLang="en-US" dirty="0"/>
              <a:t>名字控制，第十章 </a:t>
            </a:r>
            <a:r>
              <a:rPr kumimoji="1" lang="en-US" altLang="zh-CN" dirty="0"/>
              <a:t>(</a:t>
            </a:r>
            <a:r>
              <a:rPr kumimoji="1" lang="zh-CN" altLang="en-US" dirty="0"/>
              <a:t>高级内容：静态初始化的相依性</a:t>
            </a:r>
            <a:r>
              <a:rPr kumimoji="1" lang="en-US" altLang="zh-CN" dirty="0"/>
              <a:t>)</a:t>
            </a:r>
          </a:p>
          <a:p>
            <a:pPr lvl="1"/>
            <a:r>
              <a:rPr kumimoji="1" lang="zh-CN" altLang="en-US" dirty="0"/>
              <a:t>动态对象创建，第十三章</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49</a:t>
            </a:fld>
            <a:endParaRPr lang="en-US" altLang="zh-CN"/>
          </a:p>
        </p:txBody>
      </p:sp>
    </p:spTree>
    <p:extLst>
      <p:ext uri="{BB962C8B-B14F-4D97-AF65-F5344CB8AC3E}">
        <p14:creationId xmlns:p14="http://schemas.microsoft.com/office/powerpoint/2010/main" val="189399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友元函数</a:t>
            </a:r>
          </a:p>
        </p:txBody>
      </p:sp>
      <p:sp>
        <p:nvSpPr>
          <p:cNvPr id="3" name="内容占位符 2"/>
          <p:cNvSpPr>
            <a:spLocks noGrp="1"/>
          </p:cNvSpPr>
          <p:nvPr>
            <p:ph idx="1"/>
          </p:nvPr>
        </p:nvSpPr>
        <p:spPr>
          <a:xfrm>
            <a:off x="611560" y="1128243"/>
            <a:ext cx="8047806" cy="4749029"/>
          </a:xfrm>
        </p:spPr>
        <p:txBody>
          <a:bodyPr/>
          <a:lstStyle/>
          <a:p>
            <a:r>
              <a:rPr kumimoji="1" lang="zh-CN" altLang="en-US" sz="2400" dirty="0"/>
              <a:t>有时需要允许某些函数访问对象的</a:t>
            </a:r>
            <a:r>
              <a:rPr kumimoji="1" lang="zh-CN" altLang="en-US" sz="2400" dirty="0">
                <a:solidFill>
                  <a:srgbClr val="FF0000"/>
                </a:solidFill>
              </a:rPr>
              <a:t>私有成员</a:t>
            </a:r>
            <a:r>
              <a:rPr kumimoji="1" lang="zh-CN" altLang="en-US" sz="2400" dirty="0"/>
              <a:t>，可以通过声明该函数为类的“友元”来实现</a:t>
            </a:r>
          </a:p>
        </p:txBody>
      </p:sp>
      <p:sp>
        <p:nvSpPr>
          <p:cNvPr id="4" name="矩形 3"/>
          <p:cNvSpPr/>
          <p:nvPr/>
        </p:nvSpPr>
        <p:spPr>
          <a:xfrm>
            <a:off x="724744" y="1838429"/>
            <a:ext cx="8280920" cy="5016758"/>
          </a:xfrm>
          <a:prstGeom prst="rect">
            <a:avLst/>
          </a:prstGeom>
        </p:spPr>
        <p:txBody>
          <a:bodyPr wrap="square">
            <a:spAutoFit/>
          </a:bodyPr>
          <a:lstStyle/>
          <a:p>
            <a:r>
              <a:rPr lang="en-US" altLang="zh-CN" sz="1600" dirty="0">
                <a:solidFill>
                  <a:srgbClr val="C00000"/>
                </a:solidFill>
                <a:latin typeface="Consolas" panose="020B0609020204030204" pitchFamily="49" charset="0"/>
              </a:rPr>
              <a:t>#include </a:t>
            </a:r>
            <a:r>
              <a:rPr lang="en-US" altLang="zh-CN" sz="1600" dirty="0">
                <a:latin typeface="Consolas" panose="020B0609020204030204" pitchFamily="49" charset="0"/>
              </a:rPr>
              <a:t>&lt;iostream&gt;</a:t>
            </a:r>
          </a:p>
          <a:p>
            <a:r>
              <a:rPr lang="en-US" altLang="zh-CN" sz="1600" dirty="0">
                <a:latin typeface="Consolas" panose="020B0609020204030204" pitchFamily="49" charset="0"/>
              </a:rPr>
              <a:t>using namespace std;</a:t>
            </a:r>
          </a:p>
          <a:p>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Test {</a:t>
            </a: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int</a:t>
            </a:r>
            <a:r>
              <a:rPr lang="en-US" altLang="zh-CN" sz="1600" dirty="0">
                <a:latin typeface="Consolas" panose="020B0609020204030204" pitchFamily="49" charset="0"/>
              </a:rPr>
              <a:t> id;</a:t>
            </a: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p>
          <a:p>
            <a:r>
              <a:rPr lang="en-US" altLang="zh-CN" sz="1600" dirty="0">
                <a:latin typeface="Consolas" panose="020B0609020204030204" pitchFamily="49" charset="0"/>
              </a:rPr>
              <a:t>	Test(int </a:t>
            </a:r>
            <a:r>
              <a:rPr lang="en-US" altLang="zh-CN" sz="1600" dirty="0" err="1">
                <a:latin typeface="Consolas" panose="020B0609020204030204" pitchFamily="49" charset="0"/>
              </a:rPr>
              <a:t>i</a:t>
            </a:r>
            <a:r>
              <a:rPr lang="en-US" altLang="zh-CN" sz="1600" dirty="0">
                <a:latin typeface="Consolas" panose="020B0609020204030204" pitchFamily="49" charset="0"/>
              </a:rPr>
              <a:t>) : id(</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cout</a:t>
            </a:r>
            <a:r>
              <a:rPr lang="en-US" altLang="zh-CN" sz="1600" dirty="0">
                <a:latin typeface="Consolas" panose="020B0609020204030204" pitchFamily="49" charset="0"/>
              </a:rPr>
              <a:t> &lt;&lt; "obj_" &lt;&lt; id &lt;&lt; " created\n"; } </a:t>
            </a:r>
          </a:p>
          <a:p>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friend</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operator&gt;&gt;</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in, Test&amp; </a:t>
            </a:r>
            <a:r>
              <a:rPr lang="en-US" altLang="zh-CN" sz="1600" dirty="0" err="1">
                <a:latin typeface="Consolas" panose="020B0609020204030204" pitchFamily="49" charset="0"/>
              </a:rPr>
              <a:t>dst</a:t>
            </a:r>
            <a:r>
              <a:rPr lang="en-US" altLang="zh-CN" sz="1600" dirty="0">
                <a:latin typeface="Consolas" panose="020B0609020204030204" pitchFamily="49" charset="0"/>
              </a:rPr>
              <a:t>); </a:t>
            </a:r>
          </a:p>
          <a:p>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friend</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operator&lt;&lt;</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out, const Test&amp; </a:t>
            </a:r>
            <a:r>
              <a:rPr lang="en-US" altLang="zh-CN" sz="1600" dirty="0" err="1">
                <a:latin typeface="Consolas" panose="020B0609020204030204" pitchFamily="49" charset="0"/>
              </a:rPr>
              <a:t>src</a:t>
            </a:r>
            <a:r>
              <a:rPr lang="en-US" altLang="zh-CN" sz="1600" dirty="0">
                <a:latin typeface="Consolas" panose="020B0609020204030204" pitchFamily="49" charset="0"/>
              </a:rPr>
              <a:t>); </a:t>
            </a:r>
          </a:p>
          <a:p>
            <a:r>
              <a:rPr lang="en-US" altLang="zh-CN" sz="1600" dirty="0">
                <a:latin typeface="Consolas" panose="020B0609020204030204" pitchFamily="49" charset="0"/>
              </a:rPr>
              <a:t>};</a:t>
            </a:r>
            <a:endParaRPr lang="zh-CN" altLang="en-US" sz="1600" dirty="0">
              <a:latin typeface="Consolas" panose="020B0609020204030204" pitchFamily="49" charset="0"/>
            </a:endParaRPr>
          </a:p>
          <a:p>
            <a:r>
              <a:rPr lang="en-US" altLang="zh-CN" sz="1600" dirty="0" err="1">
                <a:latin typeface="Consolas" panose="020B0609020204030204" pitchFamily="49" charset="0"/>
              </a:rPr>
              <a:t>istream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operator&gt;&gt;</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in, Test&amp; </a:t>
            </a:r>
            <a:r>
              <a:rPr lang="en-US" altLang="zh-CN" sz="1600" dirty="0" err="1">
                <a:latin typeface="Consolas" panose="020B0609020204030204" pitchFamily="49" charset="0"/>
              </a:rPr>
              <a:t>dst</a:t>
            </a:r>
            <a:r>
              <a:rPr lang="en-US" altLang="zh-CN" sz="1600" dirty="0">
                <a:latin typeface="Consolas" panose="020B0609020204030204" pitchFamily="49" charset="0"/>
              </a:rPr>
              <a:t>)</a:t>
            </a:r>
            <a:r>
              <a:rPr lang="zh-CN" altLang="en-US" sz="1600" dirty="0">
                <a:latin typeface="Consolas" panose="020B0609020204030204" pitchFamily="49" charset="0"/>
              </a:rPr>
              <a:t> </a:t>
            </a:r>
            <a:r>
              <a:rPr lang="en-US" altLang="zh-CN" sz="1600" dirty="0">
                <a:latin typeface="Consolas" panose="020B0609020204030204" pitchFamily="49" charset="0"/>
              </a:rPr>
              <a:t>{</a:t>
            </a:r>
          </a:p>
          <a:p>
            <a:r>
              <a:rPr lang="en-US" altLang="zh-CN" sz="1600" dirty="0">
                <a:solidFill>
                  <a:srgbClr val="008000"/>
                </a:solidFill>
                <a:latin typeface="Consolas" panose="020B0609020204030204" pitchFamily="49" charset="0"/>
              </a:rPr>
              <a:t>	</a:t>
            </a:r>
            <a:r>
              <a:rPr lang="en-US" altLang="zh-CN" sz="1600" dirty="0">
                <a:latin typeface="Consolas" panose="020B0609020204030204" pitchFamily="49" charset="0"/>
              </a:rPr>
              <a:t>in</a:t>
            </a:r>
            <a:r>
              <a:rPr lang="zh-CN" altLang="en-US" sz="1600" dirty="0">
                <a:latin typeface="Consolas" panose="020B0609020204030204" pitchFamily="49" charset="0"/>
              </a:rPr>
              <a:t> </a:t>
            </a:r>
            <a:r>
              <a:rPr lang="en-US" altLang="zh-CN" sz="1600" dirty="0">
                <a:latin typeface="Consolas" panose="020B0609020204030204" pitchFamily="49" charset="0"/>
              </a:rPr>
              <a:t>&gt;&gt;</a:t>
            </a:r>
            <a:r>
              <a:rPr lang="zh-CN" altLang="en-US" sz="1600" dirty="0">
                <a:latin typeface="Consolas" panose="020B0609020204030204" pitchFamily="49" charset="0"/>
              </a:rPr>
              <a:t> </a:t>
            </a:r>
            <a:r>
              <a:rPr lang="en-US" altLang="zh-CN" sz="1600" dirty="0">
                <a:latin typeface="Consolas" panose="020B0609020204030204" pitchFamily="49" charset="0"/>
              </a:rPr>
              <a:t>dst.id;</a:t>
            </a:r>
          </a:p>
          <a:p>
            <a:r>
              <a:rPr lang="en-US" altLang="zh-CN" sz="1600" dirty="0">
                <a:latin typeface="Consolas" panose="020B0609020204030204" pitchFamily="49" charset="0"/>
              </a:rPr>
              <a:t>	return</a:t>
            </a:r>
            <a:r>
              <a:rPr lang="zh-CN" altLang="en-US" sz="1600" dirty="0">
                <a:latin typeface="Consolas" panose="020B0609020204030204" pitchFamily="49" charset="0"/>
              </a:rPr>
              <a:t> </a:t>
            </a:r>
            <a:r>
              <a:rPr lang="en-US" altLang="zh-CN" sz="1600" dirty="0">
                <a:latin typeface="Consolas" panose="020B0609020204030204" pitchFamily="49" charset="0"/>
              </a:rPr>
              <a:t>in;</a:t>
            </a:r>
          </a:p>
          <a:p>
            <a:r>
              <a:rPr lang="en-US" altLang="zh-CN" sz="1600" dirty="0">
                <a:latin typeface="Consolas" panose="020B0609020204030204" pitchFamily="49" charset="0"/>
              </a:rPr>
              <a:t>}</a:t>
            </a:r>
          </a:p>
          <a:p>
            <a:r>
              <a:rPr lang="en-US" altLang="zh-CN" sz="1600" dirty="0" err="1">
                <a:latin typeface="Consolas" panose="020B0609020204030204" pitchFamily="49" charset="0"/>
              </a:rPr>
              <a:t>ostream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operator&lt;&lt;</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out, const Test&amp; </a:t>
            </a:r>
            <a:r>
              <a:rPr lang="en-US" altLang="zh-CN" sz="1600" dirty="0" err="1">
                <a:latin typeface="Consolas" panose="020B0609020204030204" pitchFamily="49" charset="0"/>
              </a:rPr>
              <a:t>src</a:t>
            </a:r>
            <a:r>
              <a:rPr lang="en-US" altLang="zh-CN" sz="1600" dirty="0">
                <a:latin typeface="Consolas" panose="020B0609020204030204" pitchFamily="49" charset="0"/>
              </a:rPr>
              <a:t>) {</a:t>
            </a:r>
          </a:p>
          <a:p>
            <a:r>
              <a:rPr lang="en-US" altLang="zh-CN" sz="1600" dirty="0">
                <a:latin typeface="Consolas" panose="020B0609020204030204" pitchFamily="49" charset="0"/>
              </a:rPr>
              <a:t>	out &lt;&lt; src.id;</a:t>
            </a:r>
          </a:p>
          <a:p>
            <a:r>
              <a:rPr lang="en-US" altLang="zh-CN" sz="1600" dirty="0">
                <a:latin typeface="Consolas" panose="020B0609020204030204" pitchFamily="49" charset="0"/>
              </a:rPr>
              <a:t>	return out;</a:t>
            </a:r>
          </a:p>
          <a:p>
            <a:r>
              <a:rPr lang="en-US" altLang="zh-CN" sz="1600" dirty="0">
                <a:latin typeface="Consolas" panose="020B0609020204030204" pitchFamily="49" charset="0"/>
              </a:rPr>
              <a:t>}</a:t>
            </a:r>
            <a:r>
              <a:rPr lang="zh-CN" altLang="en-US" sz="1600" dirty="0">
                <a:latin typeface="Consolas" panose="020B0609020204030204" pitchFamily="49" charset="0"/>
              </a:rPr>
              <a:t> </a:t>
            </a:r>
            <a:r>
              <a:rPr lang="en-US" altLang="zh-CN" sz="1600" dirty="0">
                <a:latin typeface="Consolas" panose="020B0609020204030204" pitchFamily="49" charset="0"/>
              </a:rPr>
              <a:t>	</a:t>
            </a:r>
            <a:r>
              <a:rPr lang="en-US" altLang="zh-CN" sz="1600" dirty="0">
                <a:solidFill>
                  <a:srgbClr val="008000"/>
                </a:solidFill>
                <a:latin typeface="Menlo-Regular" charset="0"/>
              </a:rPr>
              <a:t>//</a:t>
            </a:r>
            <a:r>
              <a:rPr lang="zh-CN" altLang="en-US" sz="1600" dirty="0">
                <a:solidFill>
                  <a:srgbClr val="008000"/>
                </a:solidFill>
                <a:latin typeface="Menlo-Regular" charset="0"/>
              </a:rPr>
              <a:t> 以上类中声明了</a:t>
            </a:r>
            <a:r>
              <a:rPr lang="en-US" altLang="zh-CN" sz="1600" dirty="0">
                <a:solidFill>
                  <a:srgbClr val="008000"/>
                </a:solidFill>
                <a:latin typeface="Menlo-Regular" charset="0"/>
              </a:rPr>
              <a:t>Test</a:t>
            </a:r>
            <a:r>
              <a:rPr lang="zh-CN" altLang="en-US" sz="1600" dirty="0">
                <a:solidFill>
                  <a:srgbClr val="008000"/>
                </a:solidFill>
                <a:latin typeface="Menlo-Regular" charset="0"/>
              </a:rPr>
              <a:t>类的两个友元函数 </a:t>
            </a:r>
            <a:r>
              <a:rPr lang="en-US" altLang="zh-CN" sz="1600" dirty="0">
                <a:solidFill>
                  <a:srgbClr val="008000"/>
                </a:solidFill>
                <a:latin typeface="Menlo-Regular" charset="0"/>
              </a:rPr>
              <a:t>——</a:t>
            </a:r>
            <a:r>
              <a:rPr lang="zh-CN" altLang="en-US" sz="1600" dirty="0">
                <a:solidFill>
                  <a:srgbClr val="008000"/>
                </a:solidFill>
                <a:latin typeface="Menlo-Regular" charset="0"/>
              </a:rPr>
              <a:t> 全局流运算符重载函数，</a:t>
            </a:r>
          </a:p>
          <a:p>
            <a:r>
              <a:rPr lang="en-US" altLang="zh-CN" sz="1600" dirty="0">
                <a:solidFill>
                  <a:srgbClr val="008000"/>
                </a:solidFill>
                <a:latin typeface="Menlo-Regular" charset="0"/>
              </a:rPr>
              <a:t>	//</a:t>
            </a:r>
            <a:r>
              <a:rPr lang="zh-CN" altLang="en-US" sz="1600" dirty="0">
                <a:solidFill>
                  <a:srgbClr val="008000"/>
                </a:solidFill>
                <a:latin typeface="Menlo-Regular" charset="0"/>
              </a:rPr>
              <a:t> 使这两个函数在实现时可以访问对象的私有成员（如</a:t>
            </a:r>
            <a:r>
              <a:rPr lang="en-US" altLang="zh-CN" sz="1600" dirty="0">
                <a:solidFill>
                  <a:srgbClr val="008000"/>
                </a:solidFill>
                <a:latin typeface="Menlo-Regular" charset="0"/>
              </a:rPr>
              <a:t>int</a:t>
            </a:r>
            <a:r>
              <a:rPr lang="zh-CN" altLang="en-US" sz="1600" dirty="0">
                <a:solidFill>
                  <a:srgbClr val="008000"/>
                </a:solidFill>
                <a:latin typeface="Menlo-Regular" charset="0"/>
              </a:rPr>
              <a:t> </a:t>
            </a:r>
            <a:r>
              <a:rPr lang="en-US" altLang="zh-CN" sz="1600" dirty="0">
                <a:solidFill>
                  <a:srgbClr val="008000"/>
                </a:solidFill>
                <a:latin typeface="Menlo-Regular" charset="0"/>
              </a:rPr>
              <a:t>id</a:t>
            </a:r>
            <a:r>
              <a:rPr lang="zh-CN" altLang="en-US" sz="1600" dirty="0">
                <a:solidFill>
                  <a:srgbClr val="008000"/>
                </a:solidFill>
                <a:latin typeface="Menlo-Regular" charset="0"/>
              </a:rPr>
              <a:t>）</a:t>
            </a:r>
            <a:r>
              <a:rPr lang="en-US" altLang="zh-CN" sz="1600" dirty="0">
                <a:solidFill>
                  <a:srgbClr val="008000"/>
                </a:solidFill>
                <a:latin typeface="Menlo-Regular" charset="0"/>
              </a:rPr>
              <a:t>.</a:t>
            </a:r>
            <a:r>
              <a:rPr lang="zh-CN" altLang="en-US" sz="1600" dirty="0">
                <a:solidFill>
                  <a:srgbClr val="008000"/>
                </a:solidFill>
                <a:latin typeface="Menlo-Regular" charset="0"/>
              </a:rPr>
              <a:t> </a:t>
            </a:r>
            <a:r>
              <a:rPr lang="en-US" altLang="zh-CN" sz="1600" dirty="0">
                <a:latin typeface="Menlo-Regular" charset="0"/>
              </a:rPr>
              <a:t>	</a:t>
            </a: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t>5</a:t>
            </a:fld>
            <a:endParaRPr lang="en-US" altLang="zh-CN" dirty="0"/>
          </a:p>
        </p:txBody>
      </p:sp>
      <p:sp>
        <p:nvSpPr>
          <p:cNvPr id="6" name="圆角矩形 5">
            <a:extLst>
              <a:ext uri="{FF2B5EF4-FFF2-40B4-BE49-F238E27FC236}">
                <a16:creationId xmlns:a16="http://schemas.microsoft.com/office/drawing/2014/main" id="{C4BFE8AA-91D1-024D-8FD9-9F16CE237469}"/>
              </a:ext>
            </a:extLst>
          </p:cNvPr>
          <p:cNvSpPr/>
          <p:nvPr/>
        </p:nvSpPr>
        <p:spPr>
          <a:xfrm>
            <a:off x="6101308" y="1916832"/>
            <a:ext cx="2880320" cy="1370103"/>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600" dirty="0" err="1">
                <a:solidFill>
                  <a:schemeClr val="tx1"/>
                </a:solidFill>
              </a:rPr>
              <a:t>int</a:t>
            </a:r>
            <a:r>
              <a:rPr kumimoji="1" lang="zh-CN" altLang="en-US" sz="1600" dirty="0">
                <a:solidFill>
                  <a:schemeClr val="tx1"/>
                </a:solidFill>
              </a:rPr>
              <a:t> </a:t>
            </a:r>
            <a:r>
              <a:rPr kumimoji="1" lang="en-US" altLang="zh-CN" sz="1600" dirty="0">
                <a:solidFill>
                  <a:schemeClr val="tx1"/>
                </a:solidFill>
              </a:rPr>
              <a:t>main()</a:t>
            </a:r>
            <a:r>
              <a:rPr kumimoji="1" lang="zh-CN" altLang="en-US" sz="1600" dirty="0">
                <a:solidFill>
                  <a:schemeClr val="tx1"/>
                </a:solidFill>
              </a:rPr>
              <a:t> </a:t>
            </a:r>
            <a:r>
              <a:rPr kumimoji="1" lang="en-US" altLang="zh-CN" sz="1600" dirty="0">
                <a:solidFill>
                  <a:schemeClr val="tx1"/>
                </a:solidFill>
              </a:rPr>
              <a:t>{</a:t>
            </a:r>
          </a:p>
          <a:p>
            <a:r>
              <a:rPr kumimoji="1" lang="en-US" altLang="zh-CN" sz="1600" dirty="0">
                <a:solidFill>
                  <a:schemeClr val="tx1"/>
                </a:solidFill>
              </a:rPr>
              <a:t>	Test</a:t>
            </a:r>
            <a:r>
              <a:rPr kumimoji="1" lang="zh-CN" altLang="en-US" sz="1600" dirty="0">
                <a:solidFill>
                  <a:schemeClr val="tx1"/>
                </a:solidFill>
              </a:rPr>
              <a:t> </a:t>
            </a:r>
            <a:r>
              <a:rPr kumimoji="1" lang="en-US" altLang="zh-CN" sz="1600" dirty="0">
                <a:solidFill>
                  <a:schemeClr val="tx1"/>
                </a:solidFill>
              </a:rPr>
              <a:t>test(0);</a:t>
            </a:r>
          </a:p>
          <a:p>
            <a:r>
              <a:rPr kumimoji="1" lang="en-US" altLang="zh-CN" sz="1600" dirty="0">
                <a:solidFill>
                  <a:schemeClr val="tx1"/>
                </a:solidFill>
              </a:rPr>
              <a:t>	</a:t>
            </a:r>
            <a:r>
              <a:rPr kumimoji="1" lang="en-US" altLang="zh-CN" sz="1600" dirty="0" err="1">
                <a:solidFill>
                  <a:schemeClr val="tx1"/>
                </a:solidFill>
              </a:rPr>
              <a:t>cin</a:t>
            </a:r>
            <a:r>
              <a:rPr kumimoji="1" lang="zh-CN" altLang="en-US" sz="1600" dirty="0">
                <a:solidFill>
                  <a:schemeClr val="tx1"/>
                </a:solidFill>
              </a:rPr>
              <a:t> </a:t>
            </a:r>
            <a:r>
              <a:rPr kumimoji="1" lang="en-US" altLang="zh-CN" sz="1600" dirty="0">
                <a:solidFill>
                  <a:schemeClr val="tx1"/>
                </a:solidFill>
              </a:rPr>
              <a:t>&gt;&gt;</a:t>
            </a:r>
            <a:r>
              <a:rPr kumimoji="1" lang="zh-CN" altLang="en-US" sz="1600" dirty="0">
                <a:solidFill>
                  <a:schemeClr val="tx1"/>
                </a:solidFill>
              </a:rPr>
              <a:t> </a:t>
            </a:r>
            <a:r>
              <a:rPr kumimoji="1" lang="en-US" altLang="zh-CN" sz="1600" dirty="0">
                <a:solidFill>
                  <a:schemeClr val="tx1"/>
                </a:solidFill>
              </a:rPr>
              <a:t>test;</a:t>
            </a:r>
          </a:p>
          <a:p>
            <a:r>
              <a:rPr kumimoji="1" lang="en-US" altLang="zh-CN" sz="1600" dirty="0">
                <a:solidFill>
                  <a:schemeClr val="tx1"/>
                </a:solidFill>
              </a:rPr>
              <a:t>	</a:t>
            </a:r>
            <a:r>
              <a:rPr kumimoji="1" lang="en-US" altLang="zh-CN" sz="1600" dirty="0" err="1">
                <a:solidFill>
                  <a:schemeClr val="tx1"/>
                </a:solidFill>
              </a:rPr>
              <a:t>cout</a:t>
            </a:r>
            <a:r>
              <a:rPr kumimoji="1" lang="zh-CN" altLang="en-US" sz="1600" dirty="0">
                <a:solidFill>
                  <a:schemeClr val="tx1"/>
                </a:solidFill>
              </a:rPr>
              <a:t> </a:t>
            </a:r>
            <a:r>
              <a:rPr kumimoji="1" lang="en-US" altLang="zh-CN" sz="1600" dirty="0">
                <a:solidFill>
                  <a:schemeClr val="tx1"/>
                </a:solidFill>
              </a:rPr>
              <a:t>&lt;&lt;</a:t>
            </a:r>
            <a:r>
              <a:rPr kumimoji="1" lang="zh-CN" altLang="en-US" sz="1600" dirty="0">
                <a:solidFill>
                  <a:schemeClr val="tx1"/>
                </a:solidFill>
              </a:rPr>
              <a:t> </a:t>
            </a:r>
            <a:r>
              <a:rPr kumimoji="1" lang="en-US" altLang="zh-CN" sz="1600" dirty="0">
                <a:solidFill>
                  <a:schemeClr val="tx1"/>
                </a:solidFill>
              </a:rPr>
              <a:t>test</a:t>
            </a:r>
            <a:r>
              <a:rPr kumimoji="1" lang="zh-CN" altLang="en-US" sz="1600" dirty="0">
                <a:solidFill>
                  <a:schemeClr val="tx1"/>
                </a:solidFill>
              </a:rPr>
              <a:t> </a:t>
            </a:r>
            <a:r>
              <a:rPr kumimoji="1" lang="en-US" altLang="zh-CN" sz="1600" dirty="0">
                <a:solidFill>
                  <a:schemeClr val="tx1"/>
                </a:solidFill>
              </a:rPr>
              <a:t>&lt;&lt;</a:t>
            </a:r>
            <a:r>
              <a:rPr kumimoji="1" lang="zh-CN" altLang="en-US" sz="1600" dirty="0">
                <a:solidFill>
                  <a:schemeClr val="tx1"/>
                </a:solidFill>
              </a:rPr>
              <a:t> </a:t>
            </a:r>
            <a:r>
              <a:rPr kumimoji="1" lang="en-US" altLang="zh-CN" sz="1600" dirty="0" err="1">
                <a:solidFill>
                  <a:schemeClr val="tx1"/>
                </a:solidFill>
              </a:rPr>
              <a:t>endl</a:t>
            </a:r>
            <a:r>
              <a:rPr kumimoji="1" lang="en-US" altLang="zh-CN" sz="1600" dirty="0">
                <a:solidFill>
                  <a:schemeClr val="tx1"/>
                </a:solidFill>
              </a:rPr>
              <a:t>;</a:t>
            </a:r>
          </a:p>
          <a:p>
            <a:r>
              <a:rPr kumimoji="1" lang="en-US" altLang="zh-CN" sz="1600" dirty="0">
                <a:solidFill>
                  <a:schemeClr val="tx1"/>
                </a:solidFill>
              </a:rPr>
              <a:t>}</a:t>
            </a:r>
            <a:endParaRPr kumimoji="1" lang="zh-CN" altLang="en-US" sz="1600" dirty="0">
              <a:solidFill>
                <a:schemeClr val="tx1"/>
              </a:solidFill>
            </a:endParaRPr>
          </a:p>
        </p:txBody>
      </p:sp>
    </p:spTree>
    <p:extLst>
      <p:ext uri="{BB962C8B-B14F-4D97-AF65-F5344CB8AC3E}">
        <p14:creationId xmlns:p14="http://schemas.microsoft.com/office/powerpoint/2010/main" val="569939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FE58-5A30-44C0-A6E6-4F7594D2EF01}"/>
              </a:ext>
            </a:extLst>
          </p:cNvPr>
          <p:cNvSpPr>
            <a:spLocks noGrp="1"/>
          </p:cNvSpPr>
          <p:nvPr>
            <p:ph type="title"/>
          </p:nvPr>
        </p:nvSpPr>
        <p:spPr/>
        <p:txBody>
          <a:bodyPr/>
          <a:lstStyle/>
          <a:p>
            <a:r>
              <a:rPr lang="zh-CN" altLang="en-US" dirty="0"/>
              <a:t>课后练习</a:t>
            </a:r>
            <a:endParaRPr lang="en-US" dirty="0"/>
          </a:p>
        </p:txBody>
      </p:sp>
      <p:sp>
        <p:nvSpPr>
          <p:cNvPr id="3" name="Content Placeholder 2">
            <a:extLst>
              <a:ext uri="{FF2B5EF4-FFF2-40B4-BE49-F238E27FC236}">
                <a16:creationId xmlns:a16="http://schemas.microsoft.com/office/drawing/2014/main" id="{4D5A5B2D-77D0-492B-B139-C0AB4E4B9B63}"/>
              </a:ext>
            </a:extLst>
          </p:cNvPr>
          <p:cNvSpPr>
            <a:spLocks noGrp="1"/>
          </p:cNvSpPr>
          <p:nvPr>
            <p:ph idx="1"/>
          </p:nvPr>
        </p:nvSpPr>
        <p:spPr/>
        <p:txBody>
          <a:bodyPr/>
          <a:lstStyle/>
          <a:p>
            <a:r>
              <a:rPr lang="en-US" altLang="en-US" dirty="0" err="1"/>
              <a:t>实现一个类</a:t>
            </a:r>
            <a:r>
              <a:rPr lang="en-US" altLang="en-US" dirty="0"/>
              <a:t> </a:t>
            </a:r>
            <a:r>
              <a:rPr lang="en-US" altLang="en-US" dirty="0" err="1"/>
              <a:t>A，这个类有一个</a:t>
            </a:r>
            <a:r>
              <a:rPr lang="en-US" altLang="en-US" dirty="0"/>
              <a:t> int </a:t>
            </a:r>
            <a:r>
              <a:rPr lang="en-US" altLang="en-US" dirty="0" err="1"/>
              <a:t>类型的静态成员变量</a:t>
            </a:r>
            <a:r>
              <a:rPr lang="en-US" altLang="en-US" dirty="0"/>
              <a:t> count。当这个类被创建时，这个变量会增加1；当这个类被销毁时，这个变量会减少1。在类中添加一个成员函数打印这个变量。 </a:t>
            </a:r>
            <a:r>
              <a:rPr lang="en-US" altLang="en-US" dirty="0" err="1"/>
              <a:t>测试代码</a:t>
            </a:r>
            <a:r>
              <a:rPr lang="zh-CN" altLang="en-US" dirty="0"/>
              <a:t>见下页</a:t>
            </a:r>
            <a:endParaRPr lang="en-US" altLang="en-US" dirty="0"/>
          </a:p>
          <a:p>
            <a:endParaRPr lang="en-US" altLang="en-US" dirty="0"/>
          </a:p>
          <a:p>
            <a:r>
              <a:rPr lang="en-US" altLang="en-US" dirty="0" err="1"/>
              <a:t>思考</a:t>
            </a:r>
            <a:r>
              <a:rPr lang="zh-CN" altLang="en-US" dirty="0"/>
              <a:t>：</a:t>
            </a:r>
            <a:r>
              <a:rPr lang="en-US" altLang="en-US" dirty="0" err="1"/>
              <a:t>这样的变量可能会有什么用处</a:t>
            </a:r>
            <a:r>
              <a:rPr lang="en-US" altLang="en-US" dirty="0"/>
              <a:t>？</a:t>
            </a:r>
          </a:p>
          <a:p>
            <a:endParaRPr lang="en-US" altLang="zh-CN" dirty="0"/>
          </a:p>
          <a:p>
            <a:endParaRPr lang="en-US" dirty="0"/>
          </a:p>
        </p:txBody>
      </p:sp>
      <p:sp>
        <p:nvSpPr>
          <p:cNvPr id="4" name="Slide Number Placeholder 3">
            <a:extLst>
              <a:ext uri="{FF2B5EF4-FFF2-40B4-BE49-F238E27FC236}">
                <a16:creationId xmlns:a16="http://schemas.microsoft.com/office/drawing/2014/main" id="{04B766FF-D8D1-4C41-AE4A-AFBA2275EF64}"/>
              </a:ext>
            </a:extLst>
          </p:cNvPr>
          <p:cNvSpPr>
            <a:spLocks noGrp="1"/>
          </p:cNvSpPr>
          <p:nvPr>
            <p:ph type="sldNum" sz="quarter" idx="12"/>
          </p:nvPr>
        </p:nvSpPr>
        <p:spPr/>
        <p:txBody>
          <a:bodyPr/>
          <a:lstStyle/>
          <a:p>
            <a:pPr>
              <a:defRPr/>
            </a:pPr>
            <a:fld id="{BFD7BE51-03DD-4CCA-8227-D775462981B4}" type="slidenum">
              <a:rPr lang="en-US" altLang="zh-CN" smtClean="0"/>
              <a:pPr>
                <a:defRPr/>
              </a:pPr>
              <a:t>50</a:t>
            </a:fld>
            <a:endParaRPr lang="en-US" altLang="zh-CN"/>
          </a:p>
        </p:txBody>
      </p:sp>
    </p:spTree>
    <p:extLst>
      <p:ext uri="{BB962C8B-B14F-4D97-AF65-F5344CB8AC3E}">
        <p14:creationId xmlns:p14="http://schemas.microsoft.com/office/powerpoint/2010/main" val="3414098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54396-8ABE-473D-90BF-7690976F8D72}"/>
              </a:ext>
            </a:extLst>
          </p:cNvPr>
          <p:cNvSpPr>
            <a:spLocks noGrp="1"/>
          </p:cNvSpPr>
          <p:nvPr>
            <p:ph idx="1"/>
          </p:nvPr>
        </p:nvSpPr>
        <p:spPr>
          <a:xfrm>
            <a:off x="683568" y="404664"/>
            <a:ext cx="6120680" cy="5829149"/>
          </a:xfrm>
        </p:spPr>
        <p:txBody>
          <a:bodyPr/>
          <a:lstStyle/>
          <a:p>
            <a:pPr marL="0" indent="0">
              <a:buNone/>
            </a:pPr>
            <a:r>
              <a:rPr lang="en-US" sz="2000" dirty="0"/>
              <a:t>#include &lt;iostream&gt;</a:t>
            </a:r>
          </a:p>
          <a:p>
            <a:pPr marL="0" indent="0">
              <a:buNone/>
            </a:pPr>
            <a:r>
              <a:rPr lang="en-US" sz="2000" dirty="0"/>
              <a:t>#include "</a:t>
            </a:r>
            <a:r>
              <a:rPr lang="en-US" sz="2000" dirty="0" err="1"/>
              <a:t>A.h</a:t>
            </a:r>
            <a:r>
              <a:rPr lang="en-US" sz="2000" dirty="0"/>
              <a:t>"</a:t>
            </a:r>
          </a:p>
          <a:p>
            <a:pPr marL="0" indent="0">
              <a:buNone/>
            </a:pPr>
            <a:endParaRPr lang="en-US" sz="2000" dirty="0"/>
          </a:p>
          <a:p>
            <a:pPr marL="0" indent="0">
              <a:buNone/>
            </a:pPr>
            <a:r>
              <a:rPr lang="en-US" sz="2000" dirty="0"/>
              <a:t>void f() {</a:t>
            </a:r>
          </a:p>
          <a:p>
            <a:pPr marL="0" indent="0">
              <a:buNone/>
            </a:pPr>
            <a:r>
              <a:rPr lang="en-US" sz="2000" dirty="0"/>
              <a:t>    A </a:t>
            </a:r>
            <a:r>
              <a:rPr lang="en-US" altLang="zh-CN" sz="2000" dirty="0"/>
              <a:t>obj</a:t>
            </a:r>
            <a:r>
              <a:rPr lang="en-US" sz="2000" dirty="0"/>
              <a:t>;</a:t>
            </a:r>
          </a:p>
          <a:p>
            <a:pPr marL="0" indent="0">
              <a:buNone/>
            </a:pPr>
            <a:r>
              <a:rPr lang="en-US" sz="2000" dirty="0"/>
              <a:t>    </a:t>
            </a:r>
            <a:r>
              <a:rPr lang="en-US" sz="2000" dirty="0" err="1"/>
              <a:t>obj.printRef</a:t>
            </a:r>
            <a:r>
              <a:rPr lang="en-US" sz="2000" dirty="0"/>
              <a:t>();</a:t>
            </a:r>
          </a:p>
          <a:p>
            <a:pPr marL="0" indent="0">
              <a:buNone/>
            </a:pPr>
            <a:r>
              <a:rPr lang="en-US" sz="2000" dirty="0"/>
              <a:t>}</a:t>
            </a:r>
          </a:p>
          <a:p>
            <a:pPr marL="0" indent="0">
              <a:buNone/>
            </a:pPr>
            <a:endParaRPr lang="en-US" sz="2000" dirty="0"/>
          </a:p>
          <a:p>
            <a:pPr marL="0" indent="0">
              <a:buNone/>
            </a:pPr>
            <a:r>
              <a:rPr lang="en-US" sz="2000" dirty="0"/>
              <a:t>int main() {</a:t>
            </a:r>
          </a:p>
          <a:p>
            <a:pPr marL="0" indent="0">
              <a:buNone/>
            </a:pPr>
            <a:r>
              <a:rPr lang="en-US" sz="2000" dirty="0"/>
              <a:t>    A *p = new A;</a:t>
            </a:r>
          </a:p>
          <a:p>
            <a:pPr marL="0" indent="0">
              <a:buNone/>
            </a:pPr>
            <a:r>
              <a:rPr lang="en-US" sz="2000" dirty="0"/>
              <a:t>    p-&gt;</a:t>
            </a:r>
            <a:r>
              <a:rPr lang="en-US" sz="2000" dirty="0" err="1"/>
              <a:t>printRef</a:t>
            </a:r>
            <a:r>
              <a:rPr lang="en-US" sz="2000" dirty="0"/>
              <a:t>()；</a:t>
            </a:r>
          </a:p>
          <a:p>
            <a:pPr marL="0" indent="0">
              <a:buNone/>
            </a:pPr>
            <a:r>
              <a:rPr lang="en-US" sz="2000" dirty="0"/>
              <a:t>    f();</a:t>
            </a:r>
          </a:p>
          <a:p>
            <a:pPr marL="0" indent="0">
              <a:buNone/>
            </a:pPr>
            <a:r>
              <a:rPr lang="en-US" sz="2000" dirty="0"/>
              <a:t>    delete p;</a:t>
            </a:r>
          </a:p>
          <a:p>
            <a:pPr marL="0" indent="0">
              <a:buNone/>
            </a:pPr>
            <a:r>
              <a:rPr lang="en-US" sz="2000" dirty="0"/>
              <a:t>    return 0;</a:t>
            </a:r>
          </a:p>
          <a:p>
            <a:pPr marL="0" indent="0">
              <a:buNone/>
            </a:pPr>
            <a:r>
              <a:rPr lang="en-US" sz="2000" dirty="0"/>
              <a:t>}</a:t>
            </a:r>
            <a:endParaRPr lang="en-US" sz="4000" dirty="0"/>
          </a:p>
        </p:txBody>
      </p:sp>
      <p:sp>
        <p:nvSpPr>
          <p:cNvPr id="4" name="Slide Number Placeholder 3">
            <a:extLst>
              <a:ext uri="{FF2B5EF4-FFF2-40B4-BE49-F238E27FC236}">
                <a16:creationId xmlns:a16="http://schemas.microsoft.com/office/drawing/2014/main" id="{EA0AEB90-0141-4750-85BD-4079F2F4C0E1}"/>
              </a:ext>
            </a:extLst>
          </p:cNvPr>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a:p>
        </p:txBody>
      </p:sp>
    </p:spTree>
    <p:extLst>
      <p:ext uri="{BB962C8B-B14F-4D97-AF65-F5344CB8AC3E}">
        <p14:creationId xmlns:p14="http://schemas.microsoft.com/office/powerpoint/2010/main" val="2864153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8A17-32CF-4777-891F-A1A9FD6201F3}"/>
              </a:ext>
            </a:extLst>
          </p:cNvPr>
          <p:cNvSpPr>
            <a:spLocks noGrp="1"/>
          </p:cNvSpPr>
          <p:nvPr>
            <p:ph type="title"/>
          </p:nvPr>
        </p:nvSpPr>
        <p:spPr/>
        <p:txBody>
          <a:bodyPr/>
          <a:lstStyle/>
          <a:p>
            <a:r>
              <a:rPr lang="zh-CN" altLang="en-US" dirty="0"/>
              <a:t>课后练习</a:t>
            </a:r>
            <a:endParaRPr lang="en-US" dirty="0"/>
          </a:p>
        </p:txBody>
      </p:sp>
      <p:sp>
        <p:nvSpPr>
          <p:cNvPr id="3" name="Content Placeholder 2">
            <a:extLst>
              <a:ext uri="{FF2B5EF4-FFF2-40B4-BE49-F238E27FC236}">
                <a16:creationId xmlns:a16="http://schemas.microsoft.com/office/drawing/2014/main" id="{3BF316FC-828B-499F-A56F-291FC5B81B3F}"/>
              </a:ext>
            </a:extLst>
          </p:cNvPr>
          <p:cNvSpPr>
            <a:spLocks noGrp="1"/>
          </p:cNvSpPr>
          <p:nvPr>
            <p:ph idx="1"/>
          </p:nvPr>
        </p:nvSpPr>
        <p:spPr/>
        <p:txBody>
          <a:bodyPr/>
          <a:lstStyle/>
          <a:p>
            <a:r>
              <a:rPr lang="zh-CN" altLang="en-US" dirty="0"/>
              <a:t>编写一个向量 </a:t>
            </a:r>
            <a:r>
              <a:rPr lang="en-US" altLang="zh-CN" dirty="0"/>
              <a:t>Vector </a:t>
            </a:r>
            <a:r>
              <a:rPr lang="zh-CN" altLang="en-US" dirty="0"/>
              <a:t>类，这个类的一个对象代表一个三维向量，三个坐标都是 </a:t>
            </a:r>
            <a:r>
              <a:rPr lang="en-US" altLang="zh-CN" dirty="0"/>
              <a:t>double </a:t>
            </a:r>
            <a:r>
              <a:rPr lang="zh-CN" altLang="en-US" dirty="0"/>
              <a:t>类型。通过重载运算符实现向量直接的加减，向量和常数之间的加减、数乘（注意需要满足交换律），以及使用标准输入输出流进行打印。测试代码见下页： </a:t>
            </a:r>
          </a:p>
          <a:p>
            <a:endParaRPr lang="en-US" dirty="0"/>
          </a:p>
        </p:txBody>
      </p:sp>
      <p:sp>
        <p:nvSpPr>
          <p:cNvPr id="4" name="Slide Number Placeholder 3">
            <a:extLst>
              <a:ext uri="{FF2B5EF4-FFF2-40B4-BE49-F238E27FC236}">
                <a16:creationId xmlns:a16="http://schemas.microsoft.com/office/drawing/2014/main" id="{02B8CFC3-77C2-4A7C-A0FF-A1D84CC7832E}"/>
              </a:ext>
            </a:extLst>
          </p:cNvPr>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a:p>
        </p:txBody>
      </p:sp>
    </p:spTree>
    <p:extLst>
      <p:ext uri="{BB962C8B-B14F-4D97-AF65-F5344CB8AC3E}">
        <p14:creationId xmlns:p14="http://schemas.microsoft.com/office/powerpoint/2010/main" val="2894787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A2BE0-DCA7-49F0-8634-94C012FE2077}"/>
              </a:ext>
            </a:extLst>
          </p:cNvPr>
          <p:cNvSpPr>
            <a:spLocks noGrp="1"/>
          </p:cNvSpPr>
          <p:nvPr>
            <p:ph idx="1"/>
          </p:nvPr>
        </p:nvSpPr>
        <p:spPr>
          <a:xfrm>
            <a:off x="395536" y="404664"/>
            <a:ext cx="8047806" cy="4749029"/>
          </a:xfrm>
        </p:spPr>
        <p:txBody>
          <a:bodyPr/>
          <a:lstStyle/>
          <a:p>
            <a:pPr marL="0" indent="0">
              <a:buNone/>
            </a:pPr>
            <a:r>
              <a:rPr lang="en-US" sz="2000" dirty="0"/>
              <a:t>#include &lt;iostream&gt;</a:t>
            </a:r>
          </a:p>
          <a:p>
            <a:pPr marL="0" indent="0">
              <a:buNone/>
            </a:pPr>
            <a:r>
              <a:rPr lang="en-US" sz="2000" dirty="0"/>
              <a:t>#include "</a:t>
            </a:r>
            <a:r>
              <a:rPr lang="en-US" sz="2000" dirty="0" err="1"/>
              <a:t>Vector.h</a:t>
            </a:r>
            <a:r>
              <a:rPr lang="en-US" sz="2000" dirty="0"/>
              <a:t>"</a:t>
            </a:r>
          </a:p>
          <a:p>
            <a:pPr marL="0" indent="0">
              <a:buNone/>
            </a:pPr>
            <a:endParaRPr lang="en-US" sz="2000" dirty="0"/>
          </a:p>
          <a:p>
            <a:pPr marL="0" indent="0">
              <a:buNone/>
            </a:pPr>
            <a:r>
              <a:rPr lang="en-US" sz="2000" dirty="0"/>
              <a:t>int main() {</a:t>
            </a:r>
          </a:p>
          <a:p>
            <a:pPr marL="0" indent="0">
              <a:buNone/>
            </a:pPr>
            <a:r>
              <a:rPr lang="en-US" sz="2000" dirty="0"/>
              <a:t>    Vector v1(1.1, 1.2, 1.3);</a:t>
            </a:r>
          </a:p>
          <a:p>
            <a:pPr marL="0" indent="0">
              <a:buNone/>
            </a:pPr>
            <a:r>
              <a:rPr lang="en-US" sz="2000" dirty="0"/>
              <a:t>    Vector v2(0, -3.4, 2.5);</a:t>
            </a:r>
          </a:p>
          <a:p>
            <a:pPr marL="0" indent="0">
              <a:buNone/>
            </a:pPr>
            <a:r>
              <a:rPr lang="en-US" sz="2000" dirty="0"/>
              <a:t>    Vector v3 = v1 + v2;</a:t>
            </a:r>
          </a:p>
          <a:p>
            <a:pPr marL="0" indent="0">
              <a:buNone/>
            </a:pPr>
            <a:r>
              <a:rPr lang="en-US" sz="2000" dirty="0"/>
              <a:t>    std::</a:t>
            </a:r>
            <a:r>
              <a:rPr lang="en-US" sz="2000" dirty="0" err="1"/>
              <a:t>cout</a:t>
            </a:r>
            <a:r>
              <a:rPr lang="en-US" sz="2000" dirty="0"/>
              <a:t> &lt;&lt; v3 &lt;&lt; std::</a:t>
            </a:r>
            <a:r>
              <a:rPr lang="en-US" sz="2000" dirty="0" err="1"/>
              <a:t>endl</a:t>
            </a:r>
            <a:r>
              <a:rPr lang="en-US" sz="2000" dirty="0"/>
              <a:t>;</a:t>
            </a:r>
          </a:p>
          <a:p>
            <a:pPr marL="0" indent="0">
              <a:buNone/>
            </a:pPr>
            <a:r>
              <a:rPr lang="en-US" sz="2000" dirty="0"/>
              <a:t>    Vector v4 = v3 + 2;</a:t>
            </a:r>
          </a:p>
          <a:p>
            <a:pPr marL="0" indent="0">
              <a:buNone/>
            </a:pPr>
            <a:r>
              <a:rPr lang="en-US" sz="2000" dirty="0"/>
              <a:t>    Vector v5 = 3 * v4 + 5;</a:t>
            </a:r>
          </a:p>
          <a:p>
            <a:pPr marL="0" indent="0">
              <a:buNone/>
            </a:pPr>
            <a:r>
              <a:rPr lang="en-US" sz="2000" dirty="0"/>
              <a:t>    std::</a:t>
            </a:r>
            <a:r>
              <a:rPr lang="en-US" sz="2000" dirty="0" err="1"/>
              <a:t>cout</a:t>
            </a:r>
            <a:r>
              <a:rPr lang="en-US" sz="2000" dirty="0"/>
              <a:t> &lt;&lt; v5 &lt;&lt; std::</a:t>
            </a:r>
            <a:r>
              <a:rPr lang="en-US" sz="2000" dirty="0" err="1"/>
              <a:t>endl</a:t>
            </a:r>
            <a:r>
              <a:rPr lang="en-US" sz="2000" dirty="0"/>
              <a:t>;</a:t>
            </a:r>
          </a:p>
          <a:p>
            <a:pPr marL="0" indent="0">
              <a:buNone/>
            </a:pPr>
            <a:r>
              <a:rPr lang="en-US" sz="2000" dirty="0"/>
              <a:t>    Vector v6 = 1.4 - (3 * v2 - v1);</a:t>
            </a:r>
          </a:p>
          <a:p>
            <a:pPr marL="0" indent="0">
              <a:buNone/>
            </a:pPr>
            <a:r>
              <a:rPr lang="en-US" sz="2000" dirty="0"/>
              <a:t>    std::</a:t>
            </a:r>
            <a:r>
              <a:rPr lang="en-US" sz="2000" dirty="0" err="1"/>
              <a:t>cout</a:t>
            </a:r>
            <a:r>
              <a:rPr lang="en-US" sz="2000" dirty="0"/>
              <a:t> &lt;&lt; v6 &lt;&lt; std::</a:t>
            </a:r>
            <a:r>
              <a:rPr lang="en-US" sz="2000" dirty="0" err="1"/>
              <a:t>endl</a:t>
            </a:r>
            <a:r>
              <a:rPr lang="en-US" sz="2000" dirty="0"/>
              <a:t>;</a:t>
            </a:r>
          </a:p>
          <a:p>
            <a:pPr marL="0" indent="0">
              <a:buNone/>
            </a:pPr>
            <a:r>
              <a:rPr lang="en-US" sz="2000" dirty="0"/>
              <a:t>    return 0;</a:t>
            </a:r>
          </a:p>
          <a:p>
            <a:pPr marL="0" indent="0">
              <a:buNone/>
            </a:pPr>
            <a:r>
              <a:rPr lang="en-US" sz="2000" dirty="0"/>
              <a:t>}</a:t>
            </a:r>
          </a:p>
        </p:txBody>
      </p:sp>
      <p:sp>
        <p:nvSpPr>
          <p:cNvPr id="4" name="Slide Number Placeholder 3">
            <a:extLst>
              <a:ext uri="{FF2B5EF4-FFF2-40B4-BE49-F238E27FC236}">
                <a16:creationId xmlns:a16="http://schemas.microsoft.com/office/drawing/2014/main" id="{595B824F-355A-4E1F-9561-7D96066D52DA}"/>
              </a:ext>
            </a:extLst>
          </p:cNvPr>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a:p>
        </p:txBody>
      </p:sp>
    </p:spTree>
    <p:extLst>
      <p:ext uri="{BB962C8B-B14F-4D97-AF65-F5344CB8AC3E}">
        <p14:creationId xmlns:p14="http://schemas.microsoft.com/office/powerpoint/2010/main" val="817648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r>
              <a:rPr kumimoji="1" lang="zh-CN" altLang="en-US" dirty="0"/>
              <a:t>函数</a:t>
            </a:r>
            <a:endParaRPr lang="zh-CN" altLang="en-US" dirty="0"/>
          </a:p>
        </p:txBody>
      </p:sp>
      <p:sp>
        <p:nvSpPr>
          <p:cNvPr id="3" name="内容占位符 2"/>
          <p:cNvSpPr>
            <a:spLocks noGrp="1"/>
          </p:cNvSpPr>
          <p:nvPr>
            <p:ph idx="1"/>
          </p:nvPr>
        </p:nvSpPr>
        <p:spPr>
          <a:xfrm>
            <a:off x="555333" y="1196752"/>
            <a:ext cx="8047806" cy="4749029"/>
          </a:xfrm>
        </p:spPr>
        <p:txBody>
          <a:bodyPr/>
          <a:lstStyle/>
          <a:p>
            <a:r>
              <a:rPr lang="zh-CN" altLang="en-US" dirty="0"/>
              <a:t>被友元声明的函数一定不是当前类的成员函数，</a:t>
            </a:r>
            <a:r>
              <a:rPr lang="zh-CN" altLang="en-US" b="1" dirty="0">
                <a:solidFill>
                  <a:srgbClr val="FF0000"/>
                </a:solidFill>
              </a:rPr>
              <a:t>即使该函数的定义写在当前类内</a:t>
            </a:r>
          </a:p>
          <a:p>
            <a:r>
              <a:rPr lang="zh-CN" altLang="en-US" dirty="0"/>
              <a:t>当前类的成员函数也不需要友元修饰</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a:t>
            </a:fld>
            <a:endParaRPr lang="en-US" altLang="zh-CN"/>
          </a:p>
        </p:txBody>
      </p:sp>
      <p:sp>
        <p:nvSpPr>
          <p:cNvPr id="6" name="文本框 5"/>
          <p:cNvSpPr txBox="1"/>
          <p:nvPr/>
        </p:nvSpPr>
        <p:spPr>
          <a:xfrm>
            <a:off x="971599" y="2607290"/>
            <a:ext cx="7624211" cy="4278094"/>
          </a:xfrm>
          <a:prstGeom prst="rect">
            <a:avLst/>
          </a:prstGeom>
          <a:noFill/>
        </p:spPr>
        <p:txBody>
          <a:bodyPr wrap="square" rtlCol="0">
            <a:spAutoFit/>
          </a:bodyPr>
          <a:lstStyle/>
          <a:p>
            <a:r>
              <a:rPr lang="en-US" altLang="zh-CN" sz="1600" dirty="0">
                <a:solidFill>
                  <a:srgbClr val="C00000"/>
                </a:solidFill>
                <a:latin typeface="Consolas" panose="020B0609020204030204" pitchFamily="49" charset="0"/>
              </a:rPr>
              <a:t>#include </a:t>
            </a:r>
            <a:r>
              <a:rPr lang="en-US" altLang="zh-CN" sz="1600" dirty="0">
                <a:latin typeface="Consolas" panose="020B0609020204030204" pitchFamily="49" charset="0"/>
              </a:rPr>
              <a:t>&lt;iostream&gt;</a:t>
            </a:r>
          </a:p>
          <a:p>
            <a:r>
              <a:rPr lang="en-US" altLang="zh-CN" sz="1600" dirty="0">
                <a:latin typeface="Consolas" panose="020B0609020204030204" pitchFamily="49" charset="0"/>
              </a:rPr>
              <a:t>using namespace std;</a:t>
            </a:r>
          </a:p>
          <a:p>
            <a:r>
              <a:rPr lang="en-US" altLang="zh-CN" sz="1600" dirty="0">
                <a:latin typeface="Consolas" panose="020B0609020204030204" pitchFamily="49" charset="0"/>
              </a:rPr>
              <a:t>class A {</a:t>
            </a:r>
          </a:p>
          <a:p>
            <a:r>
              <a:rPr lang="en-US" altLang="zh-CN" sz="1600" dirty="0">
                <a:latin typeface="Consolas" panose="020B0609020204030204" pitchFamily="49" charset="0"/>
              </a:rPr>
              <a:t>private:</a:t>
            </a:r>
          </a:p>
          <a:p>
            <a:r>
              <a:rPr lang="en-US" altLang="zh-CN" sz="1600" dirty="0">
                <a:latin typeface="Consolas" panose="020B0609020204030204" pitchFamily="49" charset="0"/>
              </a:rPr>
              <a:t>    int data;</a:t>
            </a:r>
          </a:p>
          <a:p>
            <a:r>
              <a:rPr lang="en-US" altLang="zh-CN" sz="1600" dirty="0">
                <a:latin typeface="Consolas" panose="020B0609020204030204" pitchFamily="49" charset="0"/>
              </a:rPr>
              <a:t>public:</a:t>
            </a:r>
          </a:p>
          <a:p>
            <a:r>
              <a:rPr lang="en-US" altLang="zh-CN" sz="1600" dirty="0">
                <a:latin typeface="Consolas" panose="020B0609020204030204" pitchFamily="49" charset="0"/>
              </a:rPr>
              <a:t>    A(int </a:t>
            </a:r>
            <a:r>
              <a:rPr lang="en-US" altLang="zh-CN" sz="1600" dirty="0" err="1">
                <a:latin typeface="Consolas" panose="020B0609020204030204" pitchFamily="49" charset="0"/>
              </a:rPr>
              <a:t>i</a:t>
            </a:r>
            <a:r>
              <a:rPr lang="en-US" altLang="zh-CN" sz="1600" dirty="0">
                <a:latin typeface="Consolas" panose="020B0609020204030204" pitchFamily="49" charset="0"/>
              </a:rPr>
              <a:t>) : data(</a:t>
            </a:r>
            <a:r>
              <a:rPr lang="en-US" altLang="zh-CN" sz="1600" dirty="0" err="1">
                <a:latin typeface="Consolas" panose="020B0609020204030204" pitchFamily="49" charset="0"/>
              </a:rPr>
              <a:t>i</a:t>
            </a:r>
            <a:r>
              <a:rPr lang="en-US" altLang="zh-CN" sz="1600" dirty="0">
                <a:latin typeface="Consolas" panose="020B0609020204030204" pitchFamily="49" charset="0"/>
              </a:rPr>
              <a:t>) {}</a:t>
            </a:r>
          </a:p>
          <a:p>
            <a:r>
              <a:rPr lang="en-US" altLang="zh-CN" sz="1600" dirty="0">
                <a:latin typeface="Consolas" panose="020B0609020204030204" pitchFamily="49" charset="0"/>
              </a:rPr>
              <a:t>    void print() { </a:t>
            </a:r>
            <a:r>
              <a:rPr lang="en-US" altLang="zh-CN" sz="1600" dirty="0" err="1">
                <a:latin typeface="Consolas" panose="020B0609020204030204" pitchFamily="49" charset="0"/>
              </a:rPr>
              <a:t>cout</a:t>
            </a:r>
            <a:r>
              <a:rPr lang="en-US" altLang="zh-CN" sz="1600" dirty="0">
                <a:latin typeface="Consolas" panose="020B0609020204030204" pitchFamily="49" charset="0"/>
              </a:rPr>
              <a:t> &lt;&lt; data &lt;&lt; " inside\n"; }</a:t>
            </a:r>
          </a:p>
          <a:p>
            <a:r>
              <a:rPr lang="en-US" altLang="zh-CN" sz="1600" dirty="0">
                <a:solidFill>
                  <a:srgbClr val="C00000"/>
                </a:solidFill>
                <a:latin typeface="Consolas" panose="020B0609020204030204" pitchFamily="49" charset="0"/>
              </a:rPr>
              <a:t>    </a:t>
            </a:r>
            <a:r>
              <a:rPr lang="en-US" altLang="zh-CN" sz="1600" b="1" dirty="0">
                <a:solidFill>
                  <a:srgbClr val="0066CC"/>
                </a:solidFill>
                <a:latin typeface="Consolas" panose="020B0609020204030204" pitchFamily="49" charset="0"/>
              </a:rPr>
              <a:t>friend void print(A a)  // </a:t>
            </a:r>
            <a:r>
              <a:rPr lang="zh-CN" altLang="en-US" sz="1600" b="1" dirty="0">
                <a:solidFill>
                  <a:srgbClr val="0066CC"/>
                </a:solidFill>
                <a:latin typeface="Consolas" panose="020B0609020204030204" pitchFamily="49" charset="0"/>
              </a:rPr>
              <a:t>这一行的</a:t>
            </a:r>
            <a:r>
              <a:rPr lang="en-US" altLang="zh-CN" sz="1600" b="1" dirty="0">
                <a:solidFill>
                  <a:srgbClr val="0066CC"/>
                </a:solidFill>
                <a:latin typeface="Consolas" panose="020B0609020204030204" pitchFamily="49" charset="0"/>
              </a:rPr>
              <a:t>print</a:t>
            </a:r>
            <a:r>
              <a:rPr lang="zh-CN" altLang="en-US" sz="1600" b="1" dirty="0">
                <a:solidFill>
                  <a:srgbClr val="0066CC"/>
                </a:solidFill>
                <a:latin typeface="Consolas" panose="020B0609020204030204" pitchFamily="49" charset="0"/>
              </a:rPr>
              <a:t>是全局函数</a:t>
            </a:r>
            <a:endParaRPr lang="en-US" altLang="zh-CN" sz="1600" b="1" dirty="0">
              <a:solidFill>
                <a:srgbClr val="0066CC"/>
              </a:solidFill>
              <a:latin typeface="Consolas" panose="020B0609020204030204" pitchFamily="49" charset="0"/>
            </a:endParaRPr>
          </a:p>
          <a:p>
            <a:r>
              <a:rPr lang="en-US" altLang="zh-CN" sz="1600" b="1" dirty="0">
                <a:solidFill>
                  <a:srgbClr val="0066CC"/>
                </a:solidFill>
                <a:latin typeface="Consolas" panose="020B0609020204030204" pitchFamily="49" charset="0"/>
              </a:rPr>
              <a:t>		{ </a:t>
            </a:r>
            <a:r>
              <a:rPr lang="en-US" altLang="zh-CN" sz="1600" b="1" dirty="0" err="1">
                <a:solidFill>
                  <a:srgbClr val="0066CC"/>
                </a:solidFill>
                <a:latin typeface="Consolas" panose="020B0609020204030204" pitchFamily="49" charset="0"/>
              </a:rPr>
              <a:t>cout</a:t>
            </a:r>
            <a:r>
              <a:rPr lang="en-US" altLang="zh-CN" sz="1600" b="1" dirty="0">
                <a:solidFill>
                  <a:srgbClr val="0066CC"/>
                </a:solidFill>
                <a:latin typeface="Consolas" panose="020B0609020204030204" pitchFamily="49" charset="0"/>
              </a:rPr>
              <a:t> &lt;&lt; </a:t>
            </a:r>
            <a:r>
              <a:rPr lang="en-US" altLang="zh-CN" sz="1600" b="1" dirty="0" err="1">
                <a:solidFill>
                  <a:srgbClr val="0066CC"/>
                </a:solidFill>
                <a:latin typeface="Consolas" panose="020B0609020204030204" pitchFamily="49" charset="0"/>
              </a:rPr>
              <a:t>a.data</a:t>
            </a:r>
            <a:r>
              <a:rPr lang="en-US" altLang="zh-CN" sz="1600" b="1" dirty="0">
                <a:solidFill>
                  <a:srgbClr val="0066CC"/>
                </a:solidFill>
                <a:latin typeface="Consolas" panose="020B0609020204030204" pitchFamily="49" charset="0"/>
              </a:rPr>
              <a:t> &lt;&lt; " outside\n"; }</a:t>
            </a:r>
          </a:p>
          <a:p>
            <a:r>
              <a:rPr lang="en-US" altLang="zh-CN" sz="1600" dirty="0">
                <a:latin typeface="Consolas" panose="020B0609020204030204" pitchFamily="49" charset="0"/>
              </a:rPr>
              <a:t>};</a:t>
            </a:r>
          </a:p>
          <a:p>
            <a:r>
              <a:rPr lang="en-US" altLang="zh-CN" sz="1600" dirty="0">
                <a:latin typeface="Consolas" panose="020B0609020204030204" pitchFamily="49" charset="0"/>
              </a:rPr>
              <a:t>int main() {</a:t>
            </a:r>
          </a:p>
          <a:p>
            <a:r>
              <a:rPr lang="en-US" altLang="zh-CN" sz="1600" dirty="0">
                <a:latin typeface="Consolas" panose="020B0609020204030204" pitchFamily="49" charset="0"/>
              </a:rPr>
              <a:t>    A c(1);</a:t>
            </a:r>
          </a:p>
          <a:p>
            <a:r>
              <a:rPr lang="en-US" altLang="zh-CN" sz="1600" dirty="0">
                <a:latin typeface="Consolas" panose="020B0609020204030204" pitchFamily="49" charset="0"/>
              </a:rPr>
              <a:t>    </a:t>
            </a:r>
            <a:r>
              <a:rPr lang="en-US" altLang="zh-CN" sz="1600" dirty="0" err="1">
                <a:latin typeface="Consolas" panose="020B0609020204030204" pitchFamily="49" charset="0"/>
              </a:rPr>
              <a:t>c.print</a:t>
            </a:r>
            <a:r>
              <a:rPr lang="en-US" altLang="zh-CN" sz="1600" dirty="0">
                <a:latin typeface="Consolas" panose="020B0609020204030204" pitchFamily="49" charset="0"/>
              </a:rPr>
              <a:t>(); </a:t>
            </a:r>
            <a:r>
              <a:rPr lang="en-US" altLang="zh-CN" sz="1600" dirty="0">
                <a:solidFill>
                  <a:srgbClr val="008000"/>
                </a:solidFill>
                <a:latin typeface="Consolas" panose="020B0609020204030204" pitchFamily="49" charset="0"/>
              </a:rPr>
              <a:t>// 1 inside</a:t>
            </a:r>
          </a:p>
          <a:p>
            <a:r>
              <a:rPr lang="en-US" altLang="zh-CN" sz="1600" dirty="0">
                <a:latin typeface="Consolas" panose="020B0609020204030204" pitchFamily="49" charset="0"/>
              </a:rPr>
              <a:t>    print(c); </a:t>
            </a:r>
            <a:r>
              <a:rPr lang="en-US" altLang="zh-CN" sz="1600" dirty="0">
                <a:solidFill>
                  <a:srgbClr val="008000"/>
                </a:solidFill>
                <a:latin typeface="Consolas" panose="020B0609020204030204" pitchFamily="49" charset="0"/>
              </a:rPr>
              <a:t>// 1 outside</a:t>
            </a:r>
          </a:p>
          <a:p>
            <a:r>
              <a:rPr lang="en-US" altLang="zh-CN" sz="1600" dirty="0">
                <a:latin typeface="Consolas" panose="020B0609020204030204" pitchFamily="49" charset="0"/>
              </a:rPr>
              <a:t>    return 0;</a:t>
            </a:r>
          </a:p>
          <a:p>
            <a:r>
              <a:rPr lang="en-US" altLang="zh-CN" sz="1600" dirty="0">
                <a:latin typeface="Consolas" panose="020B0609020204030204" pitchFamily="49" charset="0"/>
              </a:rPr>
              <a:t>}</a:t>
            </a:r>
          </a:p>
        </p:txBody>
      </p:sp>
    </p:spTree>
    <p:extLst>
      <p:ext uri="{BB962C8B-B14F-4D97-AF65-F5344CB8AC3E}">
        <p14:creationId xmlns:p14="http://schemas.microsoft.com/office/powerpoint/2010/main" val="354367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友元函数</a:t>
            </a:r>
          </a:p>
        </p:txBody>
      </p:sp>
      <p:sp>
        <p:nvSpPr>
          <p:cNvPr id="3" name="内容占位符 2"/>
          <p:cNvSpPr>
            <a:spLocks noGrp="1"/>
          </p:cNvSpPr>
          <p:nvPr>
            <p:ph idx="1"/>
          </p:nvPr>
        </p:nvSpPr>
        <p:spPr>
          <a:xfrm>
            <a:off x="467544" y="1268760"/>
            <a:ext cx="8394104" cy="5109070"/>
          </a:xfrm>
        </p:spPr>
        <p:txBody>
          <a:bodyPr/>
          <a:lstStyle/>
          <a:p>
            <a:r>
              <a:rPr kumimoji="1" lang="zh-CN" altLang="en-US" dirty="0"/>
              <a:t>可以声明别的类的成员函数，为当前类的友元。</a:t>
            </a:r>
            <a:endParaRPr kumimoji="1" lang="en-US" altLang="zh-CN" dirty="0"/>
          </a:p>
          <a:p>
            <a:pPr lvl="1"/>
            <a:r>
              <a:rPr kumimoji="1" lang="zh-CN" altLang="en-US" dirty="0"/>
              <a:t>其中，</a:t>
            </a:r>
            <a:r>
              <a:rPr kumimoji="1" lang="zh-CN" altLang="en-US" dirty="0">
                <a:solidFill>
                  <a:srgbClr val="FF0000"/>
                </a:solidFill>
              </a:rPr>
              <a:t>构造函数、析构函数</a:t>
            </a:r>
            <a:r>
              <a:rPr kumimoji="1" lang="zh-CN" altLang="en-US" dirty="0"/>
              <a:t>也可以是友元。</a:t>
            </a:r>
            <a:endParaRPr kumimoji="1" lang="en-US" altLang="zh-CN" dirty="0"/>
          </a:p>
          <a:p>
            <a:pPr lvl="1"/>
            <a:endParaRPr kumimoji="1" lang="en-US" altLang="zh-CN" dirty="0"/>
          </a:p>
          <a:p>
            <a:pPr lvl="1"/>
            <a:endParaRPr kumimoji="1" lang="en-US" altLang="zh-CN" dirty="0"/>
          </a:p>
          <a:p>
            <a:pPr lvl="1"/>
            <a:endParaRPr kumimoji="1" lang="en-US" altLang="zh-CN" dirty="0"/>
          </a:p>
          <a:p>
            <a:pPr marL="457200" lvl="1" indent="0">
              <a:buNone/>
            </a:pPr>
            <a:endParaRPr kumimoji="1" lang="en-US" altLang="zh-CN" dirty="0"/>
          </a:p>
          <a:p>
            <a:pPr lvl="1"/>
            <a:r>
              <a:rPr kumimoji="1" lang="en-US" altLang="zh-CN" dirty="0"/>
              <a:t>X</a:t>
            </a:r>
            <a:r>
              <a:rPr kumimoji="1" lang="zh-CN" altLang="en-US" dirty="0"/>
              <a:t>的构造函数</a:t>
            </a:r>
            <a:r>
              <a:rPr kumimoji="1" lang="en-US" altLang="zh-CN" dirty="0"/>
              <a:t>X::X()</a:t>
            </a:r>
            <a:r>
              <a:rPr kumimoji="1" lang="zh-CN" altLang="en-US" dirty="0"/>
              <a:t>和析构函数</a:t>
            </a:r>
            <a:r>
              <a:rPr kumimoji="1" lang="en-US" altLang="zh-CN" dirty="0"/>
              <a:t>X::~X()</a:t>
            </a:r>
            <a:r>
              <a:rPr kumimoji="1" lang="zh-CN" altLang="en-US" dirty="0"/>
              <a:t>为</a:t>
            </a:r>
            <a:r>
              <a:rPr kumimoji="1" lang="en-US" altLang="zh-CN" dirty="0"/>
              <a:t>Y</a:t>
            </a:r>
            <a:r>
              <a:rPr kumimoji="1" lang="zh-CN" altLang="en-US" dirty="0"/>
              <a:t>的友元函数，则在它们的函数体内可直接访问</a:t>
            </a:r>
            <a:r>
              <a:rPr kumimoji="1" lang="en-US" altLang="zh-CN" dirty="0"/>
              <a:t>/</a:t>
            </a:r>
            <a:r>
              <a:rPr kumimoji="1" lang="zh-CN" altLang="en-US" dirty="0"/>
              <a:t>修改</a:t>
            </a:r>
            <a:r>
              <a:rPr kumimoji="1" lang="en-US" altLang="zh-CN" dirty="0"/>
              <a:t>Y</a:t>
            </a:r>
            <a:r>
              <a:rPr kumimoji="1" lang="zh-CN" altLang="en-US" dirty="0"/>
              <a:t>的私有成员。</a:t>
            </a:r>
            <a:endParaRPr kumimoji="1" lang="en-US" altLang="zh-CN" dirty="0"/>
          </a:p>
          <a:p>
            <a:r>
              <a:rPr kumimoji="1" lang="zh-CN" altLang="en-US" dirty="0"/>
              <a:t>友元的声明与当前所在域是否为</a:t>
            </a:r>
            <a:r>
              <a:rPr kumimoji="1" lang="en-US" altLang="zh-CN" dirty="0"/>
              <a:t>private</a:t>
            </a:r>
            <a:r>
              <a:rPr kumimoji="1" lang="zh-CN" altLang="en-US" dirty="0"/>
              <a:t>或</a:t>
            </a:r>
            <a:r>
              <a:rPr kumimoji="1" lang="en-US" altLang="zh-CN" dirty="0"/>
              <a:t>public</a:t>
            </a:r>
            <a:r>
              <a:rPr kumimoji="1" lang="zh-CN" altLang="en-US" dirty="0"/>
              <a:t>无关</a:t>
            </a:r>
            <a:endParaRPr kumimoji="1" lang="en-US" altLang="zh-CN" dirty="0"/>
          </a:p>
        </p:txBody>
      </p:sp>
      <p:sp>
        <p:nvSpPr>
          <p:cNvPr id="6" name="矩形 5"/>
          <p:cNvSpPr/>
          <p:nvPr/>
        </p:nvSpPr>
        <p:spPr>
          <a:xfrm>
            <a:off x="1475656" y="2132856"/>
            <a:ext cx="6984776" cy="1477328"/>
          </a:xfrm>
          <a:prstGeom prst="rect">
            <a:avLst/>
          </a:prstGeom>
        </p:spPr>
        <p:txBody>
          <a:bodyPr wrap="square">
            <a:spAutoFit/>
          </a:bodyPr>
          <a:lstStyle/>
          <a:p>
            <a:r>
              <a:rPr lang="en-US" altLang="zh-CN" dirty="0">
                <a:latin typeface="Consolas" panose="020B0609020204030204" pitchFamily="49" charset="0"/>
              </a:rPr>
              <a:t>class Y {</a:t>
            </a:r>
          </a:p>
          <a:p>
            <a:r>
              <a:rPr lang="en-US" altLang="zh-CN" dirty="0">
                <a:latin typeface="Consolas" panose="020B0609020204030204" pitchFamily="49" charset="0"/>
              </a:rPr>
              <a:t>    int data; </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X::foo(Y); </a:t>
            </a:r>
            <a:endParaRPr lang="zh-CN" altLang="en-US" dirty="0">
              <a:solidFill>
                <a:srgbClr val="FF0000"/>
              </a:solidFill>
              <a:latin typeface="Consolas" panose="020B0609020204030204" pitchFamily="49" charset="0"/>
            </a:endParaRP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 X::X(Y), X::~X(); </a:t>
            </a:r>
            <a:endParaRPr lang="zh-CN" altLang="en-US" dirty="0">
              <a:solidFill>
                <a:srgbClr val="FF0000"/>
              </a:solidFill>
              <a:latin typeface="Consolas" panose="020B0609020204030204" pitchFamily="49" charset="0"/>
            </a:endParaRPr>
          </a:p>
          <a:p>
            <a:r>
              <a:rPr lang="en-US" altLang="zh-CN" dirty="0">
                <a:latin typeface="Consolas" panose="020B0609020204030204" pitchFamily="49" charset="0"/>
              </a:rPr>
              <a:t>};</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7</a:t>
            </a:fld>
            <a:endParaRPr lang="en-US" altLang="zh-CN"/>
          </a:p>
        </p:txBody>
      </p:sp>
      <p:sp>
        <p:nvSpPr>
          <p:cNvPr id="7" name="矩形 6">
            <a:extLst>
              <a:ext uri="{FF2B5EF4-FFF2-40B4-BE49-F238E27FC236}">
                <a16:creationId xmlns:a16="http://schemas.microsoft.com/office/drawing/2014/main" id="{260664D9-EC2E-4267-AEA3-DB9889563C5F}"/>
              </a:ext>
            </a:extLst>
          </p:cNvPr>
          <p:cNvSpPr/>
          <p:nvPr/>
        </p:nvSpPr>
        <p:spPr>
          <a:xfrm>
            <a:off x="470390" y="5392565"/>
            <a:ext cx="3744416" cy="1200329"/>
          </a:xfrm>
          <a:prstGeom prst="rect">
            <a:avLst/>
          </a:prstGeom>
        </p:spPr>
        <p:txBody>
          <a:bodyPr wrap="square">
            <a:spAutoFit/>
          </a:bodyPr>
          <a:lstStyle/>
          <a:p>
            <a:r>
              <a:rPr lang="en-US" altLang="zh-CN" dirty="0">
                <a:latin typeface="Consolas" panose="020B0609020204030204" pitchFamily="49" charset="0"/>
              </a:rPr>
              <a:t>class Y {</a:t>
            </a:r>
          </a:p>
          <a:p>
            <a:r>
              <a:rPr lang="en-US" altLang="zh-CN" dirty="0">
                <a:solidFill>
                  <a:srgbClr val="FF0000"/>
                </a:solidFill>
                <a:latin typeface="Consolas" panose="020B0609020204030204" pitchFamily="49" charset="0"/>
              </a:rPr>
              <a:t>private:</a:t>
            </a:r>
          </a:p>
          <a:p>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friend void X::foo(Y); </a:t>
            </a:r>
            <a:endParaRPr lang="zh-CN" altLang="en-US" dirty="0">
              <a:latin typeface="Consolas" panose="020B0609020204030204" pitchFamily="49" charset="0"/>
            </a:endParaRPr>
          </a:p>
          <a:p>
            <a:r>
              <a:rPr lang="en-US" altLang="zh-CN" dirty="0">
                <a:latin typeface="Consolas" panose="020B0609020204030204" pitchFamily="49" charset="0"/>
              </a:rPr>
              <a:t>};</a:t>
            </a:r>
          </a:p>
        </p:txBody>
      </p:sp>
      <p:sp>
        <p:nvSpPr>
          <p:cNvPr id="8" name="矩形 7">
            <a:extLst>
              <a:ext uri="{FF2B5EF4-FFF2-40B4-BE49-F238E27FC236}">
                <a16:creationId xmlns:a16="http://schemas.microsoft.com/office/drawing/2014/main" id="{606C030F-DA0E-4F3F-BEB8-5AFB0711FA15}"/>
              </a:ext>
            </a:extLst>
          </p:cNvPr>
          <p:cNvSpPr/>
          <p:nvPr/>
        </p:nvSpPr>
        <p:spPr>
          <a:xfrm>
            <a:off x="4907204" y="5350936"/>
            <a:ext cx="3744416" cy="1200329"/>
          </a:xfrm>
          <a:prstGeom prst="rect">
            <a:avLst/>
          </a:prstGeom>
        </p:spPr>
        <p:txBody>
          <a:bodyPr wrap="square">
            <a:spAutoFit/>
          </a:bodyPr>
          <a:lstStyle/>
          <a:p>
            <a:r>
              <a:rPr lang="en-US" altLang="zh-CN" dirty="0">
                <a:latin typeface="Consolas" panose="020B0609020204030204" pitchFamily="49" charset="0"/>
              </a:rPr>
              <a:t>class Y {</a:t>
            </a:r>
          </a:p>
          <a:p>
            <a:r>
              <a:rPr lang="en-US" altLang="zh-CN" dirty="0">
                <a:solidFill>
                  <a:srgbClr val="FF0000"/>
                </a:solidFill>
                <a:latin typeface="Consolas" panose="020B0609020204030204" pitchFamily="49" charset="0"/>
              </a:rPr>
              <a:t>public:</a:t>
            </a:r>
          </a:p>
          <a:p>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friend void X::foo(Y); </a:t>
            </a:r>
            <a:endParaRPr lang="zh-CN" altLang="en-US" dirty="0">
              <a:latin typeface="Consolas" panose="020B0609020204030204" pitchFamily="49" charset="0"/>
            </a:endParaRPr>
          </a:p>
          <a:p>
            <a:r>
              <a:rPr lang="en-US" altLang="zh-CN" dirty="0">
                <a:latin typeface="Consolas" panose="020B0609020204030204" pitchFamily="49" charset="0"/>
              </a:rPr>
              <a:t>};</a:t>
            </a:r>
          </a:p>
        </p:txBody>
      </p:sp>
      <p:sp>
        <p:nvSpPr>
          <p:cNvPr id="9" name="文本框 8">
            <a:extLst>
              <a:ext uri="{FF2B5EF4-FFF2-40B4-BE49-F238E27FC236}">
                <a16:creationId xmlns:a16="http://schemas.microsoft.com/office/drawing/2014/main" id="{CE677660-E328-49E1-8DCC-5F3327D3E3BD}"/>
              </a:ext>
            </a:extLst>
          </p:cNvPr>
          <p:cNvSpPr txBox="1"/>
          <p:nvPr/>
        </p:nvSpPr>
        <p:spPr>
          <a:xfrm>
            <a:off x="3868415" y="5700532"/>
            <a:ext cx="902811" cy="523220"/>
          </a:xfrm>
          <a:prstGeom prst="rect">
            <a:avLst/>
          </a:prstGeom>
          <a:noFill/>
        </p:spPr>
        <p:txBody>
          <a:bodyPr wrap="none" rtlCol="0">
            <a:spAutoFit/>
          </a:bodyPr>
          <a:lstStyle/>
          <a:p>
            <a:r>
              <a:rPr lang="zh-CN" altLang="en-US" sz="2800" b="1" dirty="0"/>
              <a:t>等价</a:t>
            </a:r>
          </a:p>
        </p:txBody>
      </p:sp>
    </p:spTree>
    <p:extLst>
      <p:ext uri="{BB962C8B-B14F-4D97-AF65-F5344CB8AC3E}">
        <p14:creationId xmlns:p14="http://schemas.microsoft.com/office/powerpoint/2010/main" val="46868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a:t>
            </a:r>
          </a:p>
        </p:txBody>
      </p:sp>
      <p:sp>
        <p:nvSpPr>
          <p:cNvPr id="3" name="内容占位符 2"/>
          <p:cNvSpPr>
            <a:spLocks noGrp="1"/>
          </p:cNvSpPr>
          <p:nvPr>
            <p:ph idx="1"/>
          </p:nvPr>
        </p:nvSpPr>
        <p:spPr>
          <a:xfrm>
            <a:off x="611560" y="1268760"/>
            <a:ext cx="8047806" cy="4749029"/>
          </a:xfrm>
        </p:spPr>
        <p:txBody>
          <a:bodyPr/>
          <a:lstStyle/>
          <a:p>
            <a:r>
              <a:rPr kumimoji="1" lang="zh-CN" altLang="en-US" dirty="0"/>
              <a:t>友元</a:t>
            </a:r>
            <a:endParaRPr kumimoji="1" lang="en-US" altLang="zh-CN" dirty="0"/>
          </a:p>
          <a:p>
            <a:pPr lvl="1"/>
            <a:r>
              <a:rPr lang="zh-CN" altLang="en-US" b="1" dirty="0"/>
              <a:t>一个普通函数可以是多个类的友元函数</a:t>
            </a:r>
            <a:endParaRPr lang="en-US" altLang="zh-CN" b="1" dirty="0"/>
          </a:p>
        </p:txBody>
      </p:sp>
      <p:sp>
        <p:nvSpPr>
          <p:cNvPr id="5" name="矩形 4"/>
          <p:cNvSpPr/>
          <p:nvPr/>
        </p:nvSpPr>
        <p:spPr>
          <a:xfrm>
            <a:off x="1331640" y="2053970"/>
            <a:ext cx="7327726" cy="4524315"/>
          </a:xfrm>
          <a:prstGeom prst="rect">
            <a:avLst/>
          </a:prstGeom>
        </p:spPr>
        <p:txBody>
          <a:bodyPr wrap="square">
            <a:spAutoFit/>
          </a:bodyPr>
          <a:lstStyle/>
          <a:p>
            <a:r>
              <a:rPr lang="en-US" altLang="zh-CN" dirty="0">
                <a:latin typeface="Consolas" panose="020B0609020204030204" pitchFamily="49" charset="0"/>
              </a:rPr>
              <a:t>class Y;</a:t>
            </a:r>
          </a:p>
          <a:p>
            <a:r>
              <a:rPr lang="en-US" altLang="zh-CN" dirty="0">
                <a:latin typeface="Consolas" panose="020B0609020204030204" pitchFamily="49" charset="0"/>
              </a:rPr>
              <a:t>class X    </a:t>
            </a:r>
          </a:p>
          <a:p>
            <a:r>
              <a:rPr lang="en-US" altLang="zh-CN" dirty="0">
                <a:latin typeface="Consolas" panose="020B0609020204030204" pitchFamily="49" charset="0"/>
              </a:rPr>
              <a:t>{    </a:t>
            </a:r>
          </a:p>
          <a:p>
            <a:r>
              <a:rPr lang="en-US" altLang="zh-CN" dirty="0">
                <a:latin typeface="Consolas" panose="020B0609020204030204" pitchFamily="49" charset="0"/>
              </a:rPr>
              <a:t>    int data;</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show(X &amp;x, Y &amp;y);</a:t>
            </a:r>
          </a:p>
          <a:p>
            <a:r>
              <a:rPr lang="en-US" altLang="zh-CN" dirty="0">
                <a:latin typeface="Consolas" panose="020B0609020204030204" pitchFamily="49" charset="0"/>
              </a:rPr>
              <a:t>};  </a:t>
            </a:r>
          </a:p>
          <a:p>
            <a:r>
              <a:rPr lang="en-US" altLang="zh-CN" dirty="0">
                <a:latin typeface="Consolas" panose="020B0609020204030204" pitchFamily="49" charset="0"/>
              </a:rPr>
              <a:t>class Y  </a:t>
            </a:r>
          </a:p>
          <a:p>
            <a:r>
              <a:rPr lang="en-US" altLang="zh-CN" dirty="0">
                <a:latin typeface="Consolas" panose="020B0609020204030204" pitchFamily="49" charset="0"/>
              </a:rPr>
              <a:t>{  </a:t>
            </a:r>
          </a:p>
          <a:p>
            <a:r>
              <a:rPr lang="en-US" altLang="zh-CN" dirty="0">
                <a:latin typeface="Consolas" panose="020B0609020204030204" pitchFamily="49" charset="0"/>
              </a:rPr>
              <a:t>    int data;</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show(X &amp;x, Y &amp;y);</a:t>
            </a:r>
          </a:p>
          <a:p>
            <a:r>
              <a:rPr lang="en-US" altLang="zh-CN" dirty="0">
                <a:latin typeface="Consolas" panose="020B0609020204030204" pitchFamily="49" charset="0"/>
              </a:rPr>
              <a:t>};  </a:t>
            </a:r>
          </a:p>
          <a:p>
            <a:r>
              <a:rPr lang="en-US" altLang="zh-CN" dirty="0">
                <a:latin typeface="Consolas" panose="020B0609020204030204" pitchFamily="49" charset="0"/>
              </a:rPr>
              <a:t>  </a:t>
            </a:r>
          </a:p>
          <a:p>
            <a:r>
              <a:rPr lang="en-US" altLang="zh-CN" dirty="0">
                <a:latin typeface="Consolas" panose="020B0609020204030204" pitchFamily="49" charset="0"/>
              </a:rPr>
              <a:t>void show(X &amp;x, Y &amp;y)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全局函数，可以访问</a:t>
            </a:r>
            <a:r>
              <a:rPr lang="en-US" altLang="zh-CN" b="1" dirty="0">
                <a:solidFill>
                  <a:srgbClr val="00B050"/>
                </a:solidFill>
                <a:latin typeface="Consolas" panose="020B0609020204030204" pitchFamily="49" charset="0"/>
              </a:rPr>
              <a:t>X</a:t>
            </a:r>
            <a:r>
              <a:rPr lang="zh-CN" altLang="en-US" b="1" dirty="0">
                <a:solidFill>
                  <a:srgbClr val="00B050"/>
                </a:solidFill>
                <a:latin typeface="Consolas" panose="020B0609020204030204" pitchFamily="49" charset="0"/>
              </a:rPr>
              <a:t>，</a:t>
            </a:r>
            <a:r>
              <a:rPr lang="en-US" altLang="zh-CN" b="1" dirty="0">
                <a:solidFill>
                  <a:srgbClr val="00B050"/>
                </a:solidFill>
                <a:latin typeface="Consolas" panose="020B0609020204030204" pitchFamily="49" charset="0"/>
              </a:rPr>
              <a:t>Y</a:t>
            </a:r>
            <a:r>
              <a:rPr lang="zh-CN" altLang="en-US" b="1" dirty="0">
                <a:solidFill>
                  <a:srgbClr val="00B050"/>
                </a:solidFill>
                <a:latin typeface="Consolas" panose="020B0609020204030204" pitchFamily="49" charset="0"/>
              </a:rPr>
              <a:t>的私有数据</a:t>
            </a:r>
            <a:endParaRPr lang="en-US" altLang="zh-CN" b="1" dirty="0">
              <a:solidFill>
                <a:srgbClr val="00B050"/>
              </a:solidFill>
              <a:latin typeface="Consolas" panose="020B0609020204030204" pitchFamily="49" charset="0"/>
            </a:endParaRPr>
          </a:p>
          <a:p>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solidFill>
                  <a:srgbClr val="FF0000"/>
                </a:solidFill>
                <a:latin typeface="Consolas" panose="020B0609020204030204" pitchFamily="49" charset="0"/>
              </a:rPr>
              <a:t>x.data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 " &lt;&lt; </a:t>
            </a:r>
            <a:r>
              <a:rPr lang="en-US" altLang="zh-CN" dirty="0" err="1">
                <a:solidFill>
                  <a:srgbClr val="FF0000"/>
                </a:solidFill>
                <a:latin typeface="Consolas" panose="020B0609020204030204" pitchFamily="49" charset="0"/>
              </a:rPr>
              <a:t>y.data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  </a:t>
            </a:r>
          </a:p>
          <a:p>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8</a:t>
            </a:fld>
            <a:endParaRPr lang="en-US" altLang="zh-CN"/>
          </a:p>
        </p:txBody>
      </p:sp>
    </p:spTree>
    <p:extLst>
      <p:ext uri="{BB962C8B-B14F-4D97-AF65-F5344CB8AC3E}">
        <p14:creationId xmlns:p14="http://schemas.microsoft.com/office/powerpoint/2010/main" val="2388280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友元类</a:t>
            </a:r>
          </a:p>
        </p:txBody>
      </p:sp>
      <p:sp>
        <p:nvSpPr>
          <p:cNvPr id="3" name="内容占位符 2"/>
          <p:cNvSpPr>
            <a:spLocks noGrp="1"/>
          </p:cNvSpPr>
          <p:nvPr>
            <p:ph idx="1"/>
          </p:nvPr>
        </p:nvSpPr>
        <p:spPr>
          <a:xfrm>
            <a:off x="611560" y="1268760"/>
            <a:ext cx="8047806" cy="4749029"/>
          </a:xfrm>
        </p:spPr>
        <p:txBody>
          <a:bodyPr/>
          <a:lstStyle/>
          <a:p>
            <a:r>
              <a:rPr kumimoji="1" lang="zh-CN" altLang="en-US" dirty="0"/>
              <a:t>友元类</a:t>
            </a:r>
            <a:endParaRPr kumimoji="1" lang="en-US" altLang="zh-CN" dirty="0"/>
          </a:p>
          <a:p>
            <a:pPr lvl="1"/>
            <a:r>
              <a:rPr kumimoji="1" lang="zh-CN" altLang="en-US" dirty="0"/>
              <a:t>可对</a:t>
            </a:r>
            <a:r>
              <a:rPr kumimoji="1" lang="en-US" altLang="zh-CN" dirty="0"/>
              <a:t>class/</a:t>
            </a:r>
            <a:r>
              <a:rPr kumimoji="1" lang="en-US" altLang="zh-CN" dirty="0" err="1"/>
              <a:t>struct</a:t>
            </a:r>
            <a:r>
              <a:rPr kumimoji="1" lang="en-US" altLang="zh-CN" dirty="0"/>
              <a:t>/union</a:t>
            </a:r>
            <a:r>
              <a:rPr kumimoji="1" lang="zh-CN" altLang="en-US" dirty="0"/>
              <a:t>进行友元声明，代表该类的所有成员函数均为友元函数</a:t>
            </a:r>
            <a:endParaRPr kumimoji="1" lang="en-US" altLang="zh-CN" dirty="0"/>
          </a:p>
          <a:p>
            <a:pPr lvl="1"/>
            <a:r>
              <a:rPr kumimoji="1" lang="zh-CN" altLang="en-US" dirty="0"/>
              <a:t>对基础类型的友元声明会被忽略（因为没有实际价值）。编译器可能会发出警告，但不会认为是错误。</a:t>
            </a:r>
          </a:p>
        </p:txBody>
      </p:sp>
      <p:sp>
        <p:nvSpPr>
          <p:cNvPr id="6" name="矩形 5"/>
          <p:cNvSpPr/>
          <p:nvPr/>
        </p:nvSpPr>
        <p:spPr>
          <a:xfrm>
            <a:off x="1242542" y="3340636"/>
            <a:ext cx="7416824" cy="2308324"/>
          </a:xfrm>
          <a:prstGeom prst="rect">
            <a:avLst/>
          </a:prstGeom>
        </p:spPr>
        <p:txBody>
          <a:bodyPr wrap="square">
            <a:spAutoFit/>
          </a:bodyPr>
          <a:lstStyle/>
          <a:p>
            <a:r>
              <a:rPr lang="en-US" altLang="zh-CN" dirty="0">
                <a:latin typeface="Consolas" panose="020B0609020204030204" pitchFamily="49" charset="0"/>
              </a:rPr>
              <a:t>class Y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定义类</a:t>
            </a:r>
            <a:r>
              <a:rPr lang="en-US" altLang="zh-CN" b="1" dirty="0">
                <a:solidFill>
                  <a:srgbClr val="008000"/>
                </a:solidFill>
                <a:latin typeface="Consolas" panose="020B0609020204030204" pitchFamily="49" charset="0"/>
              </a:rPr>
              <a:t>Y</a:t>
            </a:r>
            <a:r>
              <a:rPr lang="zh-CN" altLang="en-US" b="1" dirty="0">
                <a:solidFill>
                  <a:srgbClr val="008000"/>
                </a:solidFill>
                <a:latin typeface="Consolas" panose="020B0609020204030204" pitchFamily="49" charset="0"/>
              </a:rPr>
              <a:t>，且</a:t>
            </a:r>
            <a:r>
              <a:rPr lang="en-US" altLang="zh-CN" b="1" dirty="0">
                <a:solidFill>
                  <a:srgbClr val="008000"/>
                </a:solidFill>
                <a:latin typeface="Consolas" panose="020B0609020204030204" pitchFamily="49" charset="0"/>
              </a:rPr>
              <a:t>Y</a:t>
            </a:r>
            <a:r>
              <a:rPr lang="zh-CN" altLang="en-US" b="1" dirty="0">
                <a:solidFill>
                  <a:srgbClr val="008000"/>
                </a:solidFill>
                <a:latin typeface="Consolas" panose="020B0609020204030204" pitchFamily="49" charset="0"/>
              </a:rPr>
              <a:t>能访问</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的所有成员</a:t>
            </a:r>
            <a:endParaRPr lang="en-US" altLang="zh-CN" b="1" dirty="0">
              <a:solidFill>
                <a:srgbClr val="008000"/>
              </a:solidFill>
              <a:latin typeface="Consolas" panose="020B0609020204030204" pitchFamily="49" charset="0"/>
            </a:endParaRPr>
          </a:p>
          <a:p>
            <a:r>
              <a:rPr lang="en-US" altLang="zh-CN" dirty="0">
                <a:latin typeface="Consolas" panose="020B0609020204030204" pitchFamily="49" charset="0"/>
              </a:rPr>
              <a:t>class A {</a:t>
            </a:r>
          </a:p>
          <a:p>
            <a:r>
              <a:rPr lang="en-US" altLang="zh-CN" dirty="0">
                <a:latin typeface="Consolas" panose="020B0609020204030204" pitchFamily="49" charset="0"/>
              </a:rPr>
              <a:t>    int data;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私有数据成员</a:t>
            </a:r>
            <a:endParaRPr lang="en-US" altLang="zh-CN" b="1" dirty="0">
              <a:solidFill>
                <a:srgbClr val="008000"/>
              </a:solidFill>
              <a:latin typeface="Consolas" panose="020B0609020204030204" pitchFamily="49" charset="0"/>
            </a:endParaRPr>
          </a:p>
          <a:p>
            <a:endParaRPr lang="zh-CN" altLang="en-US" b="1" dirty="0">
              <a:solidFill>
                <a:srgbClr val="008000"/>
              </a:solidFill>
              <a:latin typeface="Consolas" panose="020B0609020204030204" pitchFamily="49" charset="0"/>
            </a:endParaRP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a:t>
            </a:r>
            <a:r>
              <a:rPr lang="en-US" altLang="zh-CN" dirty="0">
                <a:latin typeface="Consolas" panose="020B0609020204030204" pitchFamily="49" charset="0"/>
              </a:rPr>
              <a:t> class X;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友元类前置声明（详细类型指定符）</a:t>
            </a: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a:t>
            </a:r>
            <a:r>
              <a:rPr lang="en-US" altLang="zh-CN" dirty="0">
                <a:latin typeface="Consolas" panose="020B0609020204030204" pitchFamily="49" charset="0"/>
              </a:rPr>
              <a:t> Y;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友元类声明（简单类型指定符） </a:t>
            </a:r>
            <a:r>
              <a:rPr lang="en-US" altLang="zh-CN" b="1" dirty="0">
                <a:solidFill>
                  <a:srgbClr val="008000"/>
                </a:solidFill>
                <a:latin typeface="Consolas" panose="020B0609020204030204" pitchFamily="49" charset="0"/>
              </a:rPr>
              <a:t>(C++11</a:t>
            </a:r>
            <a:r>
              <a:rPr lang="zh-CN" altLang="en-US" b="1" dirty="0">
                <a:solidFill>
                  <a:srgbClr val="008000"/>
                </a:solidFill>
                <a:latin typeface="Consolas" panose="020B0609020204030204" pitchFamily="49" charset="0"/>
              </a:rPr>
              <a:t>起</a:t>
            </a:r>
            <a:r>
              <a:rPr lang="en-US" altLang="zh-CN" b="1" dirty="0">
                <a:solidFill>
                  <a:srgbClr val="008000"/>
                </a:solidFill>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class X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定义类</a:t>
            </a:r>
            <a:r>
              <a:rPr lang="en-US" altLang="zh-CN" b="1" dirty="0">
                <a:solidFill>
                  <a:srgbClr val="008000"/>
                </a:solidFill>
                <a:latin typeface="Consolas" panose="020B0609020204030204" pitchFamily="49" charset="0"/>
              </a:rPr>
              <a:t>X</a:t>
            </a:r>
            <a:r>
              <a:rPr lang="zh-CN" altLang="en-US" b="1" dirty="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X</a:t>
            </a:r>
            <a:r>
              <a:rPr lang="zh-CN" altLang="en-US" b="1" dirty="0">
                <a:solidFill>
                  <a:srgbClr val="008000"/>
                </a:solidFill>
                <a:latin typeface="Consolas" panose="020B0609020204030204" pitchFamily="49" charset="0"/>
              </a:rPr>
              <a:t>能访问</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的所有成员</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9</a:t>
            </a:fld>
            <a:endParaRPr lang="en-US" altLang="zh-CN"/>
          </a:p>
        </p:txBody>
      </p:sp>
      <p:sp>
        <p:nvSpPr>
          <p:cNvPr id="7" name="圆角矩形 6">
            <a:extLst>
              <a:ext uri="{FF2B5EF4-FFF2-40B4-BE49-F238E27FC236}">
                <a16:creationId xmlns:a16="http://schemas.microsoft.com/office/drawing/2014/main" id="{E226F622-F408-9847-8BC6-878AC8A2FD89}"/>
              </a:ext>
            </a:extLst>
          </p:cNvPr>
          <p:cNvSpPr/>
          <p:nvPr/>
        </p:nvSpPr>
        <p:spPr>
          <a:xfrm>
            <a:off x="2158486" y="5823966"/>
            <a:ext cx="2618473" cy="773386"/>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rPr>
              <a:t>注意两行的差别</a:t>
            </a:r>
          </a:p>
        </p:txBody>
      </p:sp>
    </p:spTree>
    <p:extLst>
      <p:ext uri="{BB962C8B-B14F-4D97-AF65-F5344CB8AC3E}">
        <p14:creationId xmlns:p14="http://schemas.microsoft.com/office/powerpoint/2010/main" val="3736538945"/>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16349</TotalTime>
  <Words>5917</Words>
  <Application>Microsoft Macintosh PowerPoint</Application>
  <PresentationFormat>全屏显示(4:3)</PresentationFormat>
  <Paragraphs>814</Paragraphs>
  <Slides>54</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华文楷体</vt:lpstr>
      <vt:lpstr>微软雅黑</vt:lpstr>
      <vt:lpstr>AndaleMono</vt:lpstr>
      <vt:lpstr>Arial</vt:lpstr>
      <vt:lpstr>Calibri</vt:lpstr>
      <vt:lpstr>Calibri Light</vt:lpstr>
      <vt:lpstr>Consolas</vt:lpstr>
      <vt:lpstr>Menlo-Regular</vt:lpstr>
      <vt:lpstr>Wingdings</vt:lpstr>
      <vt:lpstr>Office Theme</vt:lpstr>
      <vt:lpstr>创建与销毁2 （OOP）</vt:lpstr>
      <vt:lpstr>上期要点回顾</vt:lpstr>
      <vt:lpstr>本讲内容提要</vt:lpstr>
      <vt:lpstr>友元</vt:lpstr>
      <vt:lpstr>友元函数</vt:lpstr>
      <vt:lpstr>友元函数</vt:lpstr>
      <vt:lpstr>友元函数</vt:lpstr>
      <vt:lpstr>友元</vt:lpstr>
      <vt:lpstr>友元类</vt:lpstr>
      <vt:lpstr>友元</vt:lpstr>
      <vt:lpstr>回顾：C中的静态变量/函数</vt:lpstr>
      <vt:lpstr>回顾：C中的静态变量/函数</vt:lpstr>
      <vt:lpstr>静态变量示例</vt:lpstr>
      <vt:lpstr>静态函数示例</vt:lpstr>
      <vt:lpstr>静态数据成员</vt:lpstr>
      <vt:lpstr>静态数据成员的多文件编译</vt:lpstr>
      <vt:lpstr>静态数据成员示例</vt:lpstr>
      <vt:lpstr>静态成员函数</vt:lpstr>
      <vt:lpstr>静态成员函数的访问权限</vt:lpstr>
      <vt:lpstr>静态成员函数示例</vt:lpstr>
      <vt:lpstr>静态成员函数错误调用示例</vt:lpstr>
      <vt:lpstr>回顾：常量</vt:lpstr>
      <vt:lpstr>常量数据成员</vt:lpstr>
      <vt:lpstr>常量数据成员示例</vt:lpstr>
      <vt:lpstr>常量成员函数</vt:lpstr>
      <vt:lpstr>常量成员函数示例</vt:lpstr>
      <vt:lpstr>常量静态变量</vt:lpstr>
      <vt:lpstr>常量静态变量</vt:lpstr>
      <vt:lpstr>常量、静态成员总结</vt:lpstr>
      <vt:lpstr>常量对象的构造与析构</vt:lpstr>
      <vt:lpstr>静态对象的构造与析构</vt:lpstr>
      <vt:lpstr>静态对象的构造与析构</vt:lpstr>
      <vt:lpstr>常量/静态对象的构造与析构实例</vt:lpstr>
      <vt:lpstr>参数对象的构造与析构</vt:lpstr>
      <vt:lpstr>参数对象的构造 与析构实例</vt:lpstr>
      <vt:lpstr>参数对象的构造与析构</vt:lpstr>
      <vt:lpstr>参数对象的构造与析构</vt:lpstr>
      <vt:lpstr>参数对象的构造与析构</vt:lpstr>
      <vt:lpstr>参数对象的构造与析构</vt:lpstr>
      <vt:lpstr>对象的new和delete</vt:lpstr>
      <vt:lpstr>对象的new和delete</vt:lpstr>
      <vt:lpstr>对象的new和delete</vt:lpstr>
      <vt:lpstr>对象的new和delete</vt:lpstr>
      <vt:lpstr>对象的new和delete</vt:lpstr>
      <vt:lpstr>对象的new和delete</vt:lpstr>
      <vt:lpstr>对象的new和delete</vt:lpstr>
      <vt:lpstr>对象的new和delete</vt:lpstr>
      <vt:lpstr>Delete和Delete[]</vt:lpstr>
      <vt:lpstr>课后阅读</vt:lpstr>
      <vt:lpstr>课后练习</vt:lpstr>
      <vt:lpstr>PowerPoint 演示文稿</vt:lpstr>
      <vt:lpstr>课后练习</vt:lpstr>
      <vt:lpstr>PowerPoint 演示文稿</vt:lpstr>
      <vt:lpstr>结 束</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于 是</cp:lastModifiedBy>
  <cp:revision>2413</cp:revision>
  <cp:lastPrinted>2021-03-21T13:00:20Z</cp:lastPrinted>
  <dcterms:created xsi:type="dcterms:W3CDTF">2002-09-18T00:55:13Z</dcterms:created>
  <dcterms:modified xsi:type="dcterms:W3CDTF">2023-03-18T13:53:19Z</dcterms:modified>
</cp:coreProperties>
</file>