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xml" ContentType="application/vnd.openxmlformats-officedocument.themeOverr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4"/>
  </p:notesMasterIdLst>
  <p:sldIdLst>
    <p:sldId id="466" r:id="rId2"/>
    <p:sldId id="551" r:id="rId3"/>
    <p:sldId id="480" r:id="rId4"/>
    <p:sldId id="482" r:id="rId5"/>
    <p:sldId id="486" r:id="rId6"/>
    <p:sldId id="549" r:id="rId7"/>
    <p:sldId id="489" r:id="rId8"/>
    <p:sldId id="460" r:id="rId9"/>
    <p:sldId id="552" r:id="rId10"/>
    <p:sldId id="575" r:id="rId11"/>
    <p:sldId id="490" r:id="rId12"/>
    <p:sldId id="433" r:id="rId13"/>
    <p:sldId id="434" r:id="rId14"/>
    <p:sldId id="577" r:id="rId15"/>
    <p:sldId id="520" r:id="rId16"/>
    <p:sldId id="521" r:id="rId17"/>
    <p:sldId id="558" r:id="rId18"/>
    <p:sldId id="491" r:id="rId19"/>
    <p:sldId id="578" r:id="rId20"/>
    <p:sldId id="554" r:id="rId21"/>
    <p:sldId id="530" r:id="rId22"/>
    <p:sldId id="546" r:id="rId23"/>
    <p:sldId id="573" r:id="rId24"/>
    <p:sldId id="544" r:id="rId25"/>
    <p:sldId id="532" r:id="rId26"/>
    <p:sldId id="545" r:id="rId27"/>
    <p:sldId id="534" r:id="rId28"/>
    <p:sldId id="535" r:id="rId29"/>
    <p:sldId id="420" r:id="rId30"/>
    <p:sldId id="523" r:id="rId31"/>
    <p:sldId id="524" r:id="rId32"/>
    <p:sldId id="525" r:id="rId33"/>
    <p:sldId id="563" r:id="rId34"/>
    <p:sldId id="526" r:id="rId35"/>
    <p:sldId id="527" r:id="rId36"/>
    <p:sldId id="567" r:id="rId37"/>
    <p:sldId id="538" r:id="rId38"/>
    <p:sldId id="516" r:id="rId39"/>
    <p:sldId id="518" r:id="rId40"/>
    <p:sldId id="579" r:id="rId41"/>
    <p:sldId id="581" r:id="rId42"/>
    <p:sldId id="555" r:id="rId43"/>
    <p:sldId id="556" r:id="rId44"/>
    <p:sldId id="557" r:id="rId45"/>
    <p:sldId id="580" r:id="rId46"/>
    <p:sldId id="574" r:id="rId47"/>
    <p:sldId id="550" r:id="rId48"/>
    <p:sldId id="496" r:id="rId49"/>
    <p:sldId id="497" r:id="rId50"/>
    <p:sldId id="498" r:id="rId51"/>
    <p:sldId id="499" r:id="rId52"/>
    <p:sldId id="500" r:id="rId53"/>
    <p:sldId id="501" r:id="rId54"/>
    <p:sldId id="502" r:id="rId55"/>
    <p:sldId id="504" r:id="rId56"/>
    <p:sldId id="547" r:id="rId57"/>
    <p:sldId id="503" r:id="rId58"/>
    <p:sldId id="505" r:id="rId59"/>
    <p:sldId id="548" r:id="rId60"/>
    <p:sldId id="582" r:id="rId61"/>
    <p:sldId id="583" r:id="rId62"/>
    <p:sldId id="475" r:id="rId6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FF00"/>
    <a:srgbClr val="0066CC"/>
    <a:srgbClr val="FF0000"/>
    <a:srgbClr val="003366"/>
    <a:srgbClr val="00CC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autoAdjust="0"/>
    <p:restoredTop sz="75551" autoAdjust="0"/>
  </p:normalViewPr>
  <p:slideViewPr>
    <p:cSldViewPr>
      <p:cViewPr varScale="1">
        <p:scale>
          <a:sx n="94" d="100"/>
          <a:sy n="94" d="100"/>
        </p:scale>
        <p:origin x="21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198690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32777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349056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ref(2)</a:t>
            </a:r>
            <a:r>
              <a:rPr kumimoji="1" lang="zh-CN" altLang="en-US" dirty="0"/>
              <a:t>的地方提示出错</a:t>
            </a:r>
            <a:endParaRPr kumimoji="1" lang="en-US" altLang="zh-CN" dirty="0"/>
          </a:p>
          <a:p>
            <a:r>
              <a:rPr kumimoji="1" lang="zh-CN" altLang="en-US" dirty="0"/>
              <a:t>在</a:t>
            </a:r>
            <a:r>
              <a:rPr kumimoji="1" lang="en-US" altLang="zh-CN" dirty="0"/>
              <a:t>ref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ref(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25</a:t>
            </a:fld>
            <a:endParaRPr lang="en-US" altLang="zh-CN"/>
          </a:p>
        </p:txBody>
      </p:sp>
    </p:spTree>
    <p:extLst>
      <p:ext uri="{BB962C8B-B14F-4D97-AF65-F5344CB8AC3E}">
        <p14:creationId xmlns:p14="http://schemas.microsoft.com/office/powerpoint/2010/main" val="38439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）跟之前有指针的情况有什么不同？</a:t>
            </a:r>
            <a:r>
              <a:rPr kumimoji="1" lang="en-US" altLang="zh-CN" dirty="0"/>
              <a:t>New</a:t>
            </a:r>
            <a:r>
              <a:rPr kumimoji="1" lang="zh-CN" altLang="en-US" dirty="0"/>
              <a:t> 新的指针，并且</a:t>
            </a:r>
            <a:r>
              <a:rPr kumimoji="1" lang="en-US" altLang="zh-CN" dirty="0"/>
              <a:t>copy</a:t>
            </a:r>
            <a:r>
              <a:rPr kumimoji="1" lang="zh-CN" altLang="en-US" dirty="0"/>
              <a:t>数据</a:t>
            </a:r>
            <a:endParaRPr kumimoji="1" lang="en-US" altLang="zh-CN" dirty="0"/>
          </a:p>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118880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charset="0"/>
              <a:ea typeface="Consolas" charset="0"/>
              <a:cs typeface="Consolas" charset="0"/>
            </a:endParaRPr>
          </a:p>
          <a:p>
            <a:r>
              <a:rPr kumimoji="1" lang="zh-CN" altLang="en-US" sz="1200" b="1" dirty="0">
                <a:solidFill>
                  <a:srgbClr val="00CC00"/>
                </a:solidFill>
                <a:latin typeface="Consolas" charset="0"/>
                <a:ea typeface="Consolas" charset="0"/>
                <a:cs typeface="Consolas" charset="0"/>
              </a:rPr>
              <a:t>第一个移动构造：把</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的内容交给了 </a:t>
            </a:r>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的返回值</a:t>
            </a:r>
            <a:endParaRPr kumimoji="1" lang="en-US" altLang="zh-CN" sz="1200" b="1" dirty="0">
              <a:solidFill>
                <a:srgbClr val="00CC00"/>
              </a:solidFill>
              <a:latin typeface="Consolas" charset="0"/>
              <a:ea typeface="Consolas" charset="0"/>
              <a:cs typeface="Consolas" charset="0"/>
            </a:endParaRPr>
          </a:p>
          <a:p>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返回值 占用了 </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的内存</a:t>
            </a:r>
            <a:endParaRPr kumimoji="1" lang="en-US" altLang="zh-CN" sz="1200" b="1" dirty="0">
              <a:solidFill>
                <a:srgbClr val="00CC00"/>
              </a:solidFill>
              <a:latin typeface="Consolas" charset="0"/>
              <a:ea typeface="Consolas" charset="0"/>
              <a:cs typeface="Consolas" charset="0"/>
            </a:endParaRPr>
          </a:p>
          <a:p>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 this-&gt;</a:t>
            </a:r>
            <a:r>
              <a:rPr kumimoji="1" lang="en-US" altLang="zh-CN" sz="1200" b="1" dirty="0" err="1">
                <a:solidFill>
                  <a:srgbClr val="00CC00"/>
                </a:solidFill>
                <a:latin typeface="Consolas" charset="0"/>
                <a:ea typeface="Consolas" charset="0"/>
                <a:cs typeface="Consolas" charset="0"/>
              </a:rPr>
              <a:t>buf</a:t>
            </a:r>
            <a:r>
              <a:rPr kumimoji="1" lang="en-US" altLang="zh-CN" sz="1200" b="1" dirty="0">
                <a:solidFill>
                  <a:srgbClr val="00CC00"/>
                </a:solidFill>
                <a:latin typeface="Consolas" charset="0"/>
                <a:ea typeface="Consolas" charset="0"/>
                <a:cs typeface="Consolas" charset="0"/>
              </a:rPr>
              <a:t> @ 0x0</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en-US" altLang="zh-CN" sz="1200" b="1" dirty="0" err="1">
                <a:solidFill>
                  <a:srgbClr val="00CC00"/>
                </a:solidFill>
                <a:latin typeface="Consolas" charset="0"/>
                <a:ea typeface="Consolas" charset="0"/>
                <a:cs typeface="Consolas" charset="0"/>
              </a:rPr>
              <a:t>tmp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第一次的时候，指针为空不是被自己删除的</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a</a:t>
            </a:r>
            <a:r>
              <a:rPr kumimoji="1" lang="zh-CN" altLang="en-US" sz="1200" b="1" dirty="0">
                <a:solidFill>
                  <a:srgbClr val="00CC00"/>
                </a:solidFill>
                <a:latin typeface="Consolas" charset="0"/>
                <a:ea typeface="Consolas" charset="0"/>
                <a:cs typeface="Consolas" charset="0"/>
              </a:rPr>
              <a:t>又占用了</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34</a:t>
            </a:fld>
            <a:endParaRPr lang="en-US" altLang="zh-CN"/>
          </a:p>
        </p:txBody>
      </p:sp>
    </p:spTree>
    <p:extLst>
      <p:ext uri="{BB962C8B-B14F-4D97-AF65-F5344CB8AC3E}">
        <p14:creationId xmlns:p14="http://schemas.microsoft.com/office/powerpoint/2010/main" val="47293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注意这里，虽然地址只有两个，但是实际上重新分配了内存三次。（系统将同一块地址重新分配）</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35</a:t>
            </a:fld>
            <a:endParaRPr lang="en-US" altLang="zh-CN"/>
          </a:p>
        </p:txBody>
      </p:sp>
    </p:spTree>
    <p:extLst>
      <p:ext uri="{BB962C8B-B14F-4D97-AF65-F5344CB8AC3E}">
        <p14:creationId xmlns:p14="http://schemas.microsoft.com/office/powerpoint/2010/main" val="476856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337484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表达式，右值，移动构造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330991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288352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2619615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类对象</a:t>
            </a:r>
            <a:r>
              <a:rPr kumimoji="1" lang="en-US" altLang="zh-CN" dirty="0"/>
              <a:t>/</a:t>
            </a:r>
            <a:r>
              <a:rPr kumimoji="1" lang="zh-CN" altLang="en-US" dirty="0"/>
              <a:t>引用</a:t>
            </a:r>
            <a:r>
              <a:rPr kumimoji="1" lang="en-US" altLang="zh-CN" dirty="0"/>
              <a:t>/</a:t>
            </a:r>
            <a:r>
              <a:rPr kumimoji="1" lang="zh-CN" altLang="en-US" dirty="0"/>
              <a:t>常量引用均为左值，故匹配拷贝构造函数</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3136502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2320029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endParaRPr kumimoji="1" lang="en-US" altLang="zh-CN" dirty="0"/>
          </a:p>
          <a:p>
            <a:r>
              <a:rPr kumimoji="1" lang="zh-CN" altLang="en-US" dirty="0"/>
              <a:t>已经是成员函数了，没有必要再友元。</a:t>
            </a:r>
            <a:endParaRPr kumimoji="1" lang="en-US" altLang="zh-CN" dirty="0"/>
          </a:p>
          <a:p>
            <a:r>
              <a:rPr kumimoji="1" lang="zh-CN" altLang="en-US" dirty="0"/>
              <a:t>友元的话一定不是成员函数</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156801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44</a:t>
            </a:fld>
            <a:endParaRPr lang="en-US" altLang="zh-CN"/>
          </a:p>
        </p:txBody>
      </p:sp>
    </p:spTree>
    <p:extLst>
      <p:ext uri="{BB962C8B-B14F-4D97-AF65-F5344CB8AC3E}">
        <p14:creationId xmlns:p14="http://schemas.microsoft.com/office/powerpoint/2010/main" val="3819138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154480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注意，没有返回值</a:t>
            </a:r>
            <a:endParaRPr kumimoji="1" lang="en-US" altLang="zh-CN" dirty="0"/>
          </a:p>
          <a:p>
            <a:r>
              <a:rPr kumimoji="1" lang="en-US" altLang="zh-CN" dirty="0"/>
              <a:t>---</a:t>
            </a:r>
            <a:r>
              <a:rPr kumimoji="1" lang="zh-CN" altLang="en-US" dirty="0"/>
              <a:t>类型转换运算符不需要指明返回类型，因为肯定是转换后类型，也就是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18423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dirty="0">
              <a:solidFill>
                <a:srgbClr val="FF0000"/>
              </a:solidFill>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901249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a:rPr>
              <a:t> </a:t>
            </a:r>
            <a:r>
              <a:rPr kumimoji="1" lang="en-US" altLang="zh-CN" baseline="0" dirty="0">
                <a:sym typeface="Wingdings"/>
              </a:rPr>
              <a:t>4</a:t>
            </a:r>
            <a:r>
              <a:rPr kumimoji="1" lang="zh-CN" altLang="en-US" baseline="0" dirty="0">
                <a:sym typeface="Wingdings"/>
              </a:rPr>
              <a:t>   </a:t>
            </a:r>
            <a:r>
              <a:rPr kumimoji="1" lang="en-US" altLang="zh-CN" baseline="0" dirty="0" err="1">
                <a:sym typeface="Wingdings"/>
              </a:rPr>
              <a:t>SmallInt</a:t>
            </a:r>
            <a:r>
              <a:rPr kumimoji="1" lang="en-US" altLang="zh-CN" baseline="0" dirty="0">
                <a:sym typeface="Wingdings"/>
              </a:rPr>
              <a:t>(4)</a:t>
            </a:r>
            <a:r>
              <a:rPr kumimoji="1" lang="zh-CN" altLang="en-US" baseline="0" dirty="0">
                <a:sym typeface="Wingdings"/>
              </a:rPr>
              <a:t> </a:t>
            </a:r>
            <a:r>
              <a:rPr kumimoji="1" lang="en-US" altLang="zh-CN" baseline="0" dirty="0">
                <a:sym typeface="Wingdings"/>
              </a:rPr>
              <a:t>--》</a:t>
            </a:r>
            <a:r>
              <a:rPr kumimoji="1" lang="zh-CN" altLang="en-US" baseline="0" dirty="0">
                <a:sym typeface="Wingdings"/>
              </a:rPr>
              <a:t>编译器默认的</a:t>
            </a:r>
            <a:r>
              <a:rPr kumimoji="1" lang="en-US" altLang="zh-CN" baseline="0" dirty="0">
                <a:sym typeface="Wingdings"/>
              </a:rPr>
              <a:t>=</a:t>
            </a:r>
            <a:r>
              <a:rPr kumimoji="1" lang="zh-CN" altLang="en-US" baseline="0" dirty="0">
                <a:sym typeface="Wingdings"/>
              </a:rPr>
              <a:t>赋值运算</a:t>
            </a:r>
            <a:endParaRPr kumimoji="1" lang="en-US" altLang="zh-CN" baseline="0" dirty="0">
              <a:sym typeface="Wingdings"/>
            </a:endParaRPr>
          </a:p>
          <a:p>
            <a:r>
              <a:rPr kumimoji="1" lang="en-US" altLang="zh-CN" baseline="0" dirty="0">
                <a:sym typeface="Wingdings"/>
              </a:rPr>
              <a:t>Si=</a:t>
            </a:r>
            <a:r>
              <a:rPr kumimoji="1" lang="zh-CN" altLang="en-US" baseline="0" dirty="0">
                <a:sym typeface="Wingdings"/>
              </a:rPr>
              <a:t> </a:t>
            </a:r>
            <a:r>
              <a:rPr kumimoji="1" lang="en-US" altLang="zh-CN" baseline="0" dirty="0">
                <a:sym typeface="Wingdings"/>
              </a:rPr>
              <a:t>si+3</a:t>
            </a:r>
            <a:r>
              <a:rPr kumimoji="1" lang="zh-CN" altLang="en-US" baseline="0" dirty="0">
                <a:sym typeface="Wingdings"/>
              </a:rPr>
              <a:t>  这里，为什么不能采用 </a:t>
            </a:r>
            <a:r>
              <a:rPr kumimoji="1" lang="en-US" altLang="zh-CN" baseline="0" dirty="0">
                <a:sym typeface="Wingdings"/>
              </a:rPr>
              <a:t>3SmallInt</a:t>
            </a:r>
            <a:r>
              <a:rPr kumimoji="1" lang="zh-CN" altLang="en-US" baseline="0" dirty="0">
                <a:sym typeface="Wingdings"/>
              </a:rPr>
              <a:t>（</a:t>
            </a:r>
            <a:r>
              <a:rPr kumimoji="1" lang="en-US" altLang="zh-CN" baseline="0" dirty="0">
                <a:sym typeface="Wingdings"/>
              </a:rPr>
              <a:t>3</a:t>
            </a:r>
            <a:r>
              <a:rPr kumimoji="1" lang="zh-CN" altLang="en-US" baseline="0" dirty="0">
                <a:sym typeface="Wingdings"/>
              </a:rPr>
              <a:t>）再加呢？</a:t>
            </a:r>
            <a:endParaRPr kumimoji="1" lang="en-US" altLang="zh-CN" baseline="0" dirty="0">
              <a:sym typeface="Wingdings"/>
            </a:endParaRPr>
          </a:p>
          <a:p>
            <a:r>
              <a:rPr kumimoji="1" lang="zh-CN" altLang="en-US" baseline="0" dirty="0">
                <a:sym typeface="Wingdings"/>
              </a:rPr>
              <a:t>因为： 编译器不能自动生成默认</a:t>
            </a:r>
            <a:r>
              <a:rPr kumimoji="1" lang="en-US" altLang="zh-CN" baseline="0" dirty="0">
                <a:sym typeface="Wingdings"/>
              </a:rPr>
              <a:t>+</a:t>
            </a:r>
            <a:r>
              <a:rPr kumimoji="1" lang="zh-CN" altLang="en-US" baseline="0" dirty="0">
                <a:sym typeface="Wingdings"/>
              </a:rPr>
              <a:t>的重载版本； 所以只会产生 </a:t>
            </a:r>
            <a:r>
              <a:rPr kumimoji="1" lang="en-US" altLang="zh-CN" baseline="0" dirty="0" err="1">
                <a:sym typeface="Wingdings"/>
              </a:rPr>
              <a:t>si</a:t>
            </a:r>
            <a:r>
              <a:rPr kumimoji="1" lang="zh-CN" altLang="en-US" baseline="0" dirty="0">
                <a:sym typeface="Wingdings"/>
              </a:rPr>
              <a:t> </a:t>
            </a:r>
            <a:r>
              <a:rPr kumimoji="1" lang="en-US" altLang="zh-CN" baseline="0" dirty="0">
                <a:sym typeface="Wingdings"/>
              </a:rPr>
              <a:t>--》</a:t>
            </a:r>
            <a:r>
              <a:rPr kumimoji="1" lang="zh-CN" altLang="en-US" baseline="0" dirty="0">
                <a:sym typeface="Wingdings"/>
              </a:rPr>
              <a:t> </a:t>
            </a:r>
            <a:r>
              <a:rPr kumimoji="1" lang="en-US" altLang="zh-CN" baseline="0" dirty="0" err="1">
                <a:sym typeface="Wingdings"/>
              </a:rPr>
              <a:t>int</a:t>
            </a:r>
            <a:r>
              <a:rPr kumimoji="1" lang="zh-CN" altLang="en-US" baseline="0" dirty="0">
                <a:sym typeface="Wingdings"/>
              </a:rPr>
              <a:t> 调用转换运算符</a:t>
            </a:r>
            <a:endParaRPr kumimoji="1" lang="en-US" altLang="zh-CN" baseline="0" dirty="0">
              <a:sym typeface="Wingdings"/>
            </a:endParaRPr>
          </a:p>
          <a:p>
            <a:endParaRPr kumimoji="1" lang="en-US" altLang="zh-CN" baseline="0" dirty="0">
              <a:sym typeface="Wingdings"/>
            </a:endParaRPr>
          </a:p>
          <a:p>
            <a:r>
              <a:rPr kumimoji="1" lang="zh-CN" altLang="en-US" baseline="0" dirty="0">
                <a:sym typeface="Wingdings"/>
              </a:rPr>
              <a:t>然后如果我们增加一个</a:t>
            </a:r>
            <a:r>
              <a:rPr kumimoji="1" lang="en-US" altLang="zh-CN" baseline="0" dirty="0">
                <a:sym typeface="Wingdings"/>
              </a:rPr>
              <a:t>+</a:t>
            </a:r>
            <a:r>
              <a:rPr kumimoji="1" lang="zh-CN" altLang="en-US" baseline="0" dirty="0">
                <a:sym typeface="Wingdings"/>
              </a:rPr>
              <a:t>号重载，会怎么样？ 编译器提示出错，模糊调用。</a:t>
            </a:r>
            <a:endParaRPr kumimoji="1" lang="en-US" altLang="zh-CN" baseline="0" dirty="0">
              <a:sym typeface="Wingdings"/>
            </a:endParaRPr>
          </a:p>
          <a:p>
            <a:r>
              <a:rPr kumimoji="1" lang="zh-CN" altLang="en-US" baseline="0" dirty="0">
                <a:sym typeface="Wingdings"/>
              </a:rPr>
              <a:t>当只有</a:t>
            </a:r>
            <a:r>
              <a:rPr kumimoji="1" lang="en-US" altLang="zh-CN" baseline="0" dirty="0">
                <a:sym typeface="Wingdings"/>
              </a:rPr>
              <a:t>+</a:t>
            </a:r>
            <a:r>
              <a:rPr kumimoji="1" lang="zh-CN" altLang="en-US" baseline="0" dirty="0">
                <a:sym typeface="Wingdings"/>
              </a:rPr>
              <a:t>重载的时候，所有的整数都会转换为</a:t>
            </a:r>
            <a:r>
              <a:rPr kumimoji="1" lang="en-US" altLang="zh-CN" baseline="0" dirty="0" err="1">
                <a:sym typeface="Wingdings"/>
              </a:rPr>
              <a:t>SmallInt</a:t>
            </a:r>
            <a:r>
              <a:rPr kumimoji="1" lang="zh-CN" altLang="en-US" baseline="0" dirty="0">
                <a:sym typeface="Wingdings"/>
              </a:rPr>
              <a:t> </a:t>
            </a:r>
            <a:r>
              <a:rPr kumimoji="1" lang="en-US" altLang="zh-CN" baseline="0" dirty="0">
                <a:sym typeface="Wingdings"/>
              </a:rPr>
              <a:t>(</a:t>
            </a:r>
            <a:r>
              <a:rPr kumimoji="1" lang="zh-CN" altLang="en-US" baseline="0" dirty="0">
                <a:sym typeface="Wingdings"/>
              </a:rPr>
              <a:t>调用构造函数转换），即第二种转换类型</a:t>
            </a:r>
            <a:endParaRPr kumimoji="1" lang="en-US" altLang="zh-CN" baseline="0" dirty="0">
              <a:sym typeface="Wingding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30938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89471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拷贝赋值运算符在这节课后面才会介绍到</a:t>
            </a:r>
            <a:endParaRPr kumimoji="1" lang="en-US" altLang="zh-CN" dirty="0"/>
          </a:p>
          <a:p>
            <a:endParaRPr kumimoji="1" lang="en-US" altLang="zh-CN" dirty="0"/>
          </a:p>
          <a:p>
            <a:r>
              <a:rPr kumimoji="1" lang="zh-CN" altLang="en-US" dirty="0"/>
              <a:t>对“位拷贝”的概念进行了修改，标准中现在已经没有位拷贝的说法，只有隐式定义的拷贝构造函数。严格来说，现在的</a:t>
            </a:r>
            <a:r>
              <a:rPr kumimoji="1" lang="en-US" altLang="zh-CN" dirty="0"/>
              <a:t>C++</a:t>
            </a:r>
            <a:r>
              <a:rPr kumimoji="1" lang="zh-CN" altLang="en-US" dirty="0"/>
              <a:t>隐式定义的拷贝构造函数不是位拷贝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257116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类未显式定义拷贝构造函数，编译器将自动合成。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133467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err="1"/>
              <a:t>obj</a:t>
            </a:r>
            <a:r>
              <a:rPr lang="en-US" altLang="zh-CN" dirty="0"/>
              <a:t>---</a:t>
            </a:r>
            <a:r>
              <a:rPr lang="zh-CN" altLang="en-US" dirty="0"/>
              <a:t>参数值构造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拷贝构造</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397692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以上代码会导致内存出错，指针删除两次；除了赋值不对之外；</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a:p>
        </p:txBody>
      </p:sp>
    </p:spTree>
    <p:extLst>
      <p:ext uri="{BB962C8B-B14F-4D97-AF65-F5344CB8AC3E}">
        <p14:creationId xmlns:p14="http://schemas.microsoft.com/office/powerpoint/2010/main" val="160409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zhihu.com/question/4023899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justsoftwaresolutions.co.uk/cplusplus/core-c++-lvalues-and-rvalues.html#lvalue-referen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zhihu.com/question/27000013/answer/3484661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csdn.net/swartz_lubel/article/details/5962086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zh.cppreference.com/w/cpp/language/class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引用与复制</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697B66B7-738A-534F-8D36-F52CB11E9220}"/>
              </a:ext>
            </a:extLst>
          </p:cNvPr>
          <p:cNvSpPr>
            <a:spLocks noGrp="1"/>
          </p:cNvSpPr>
          <p:nvPr>
            <p:ph type="subTitle" idx="1"/>
          </p:nvPr>
        </p:nvSpPr>
        <p:spPr>
          <a:xfrm>
            <a:off x="1040396" y="4509120"/>
            <a:ext cx="7128296" cy="2232248"/>
          </a:xfrm>
        </p:spPr>
        <p:txBody>
          <a:bodyPr/>
          <a:lstStyle/>
          <a:p>
            <a:r>
              <a:rPr lang="zh-CN" altLang="en-US" sz="3600" b="1" dirty="0"/>
              <a:t>刘知远</a:t>
            </a:r>
            <a:r>
              <a:rPr lang="zh-CN" altLang="en-US" sz="2800" b="1" dirty="0"/>
              <a:t> </a:t>
            </a:r>
            <a:endParaRPr lang="en-US" altLang="zh-CN" sz="2800" b="1" dirty="0"/>
          </a:p>
          <a:p>
            <a:r>
              <a:rPr lang="en-US" altLang="zh-CN" sz="2800" b="1" dirty="0">
                <a:hlinkClick r:id="rId3"/>
              </a:rPr>
              <a:t>liuzy@tsinghua.edu.cn</a:t>
            </a:r>
            <a:endParaRPr lang="en-US" altLang="zh-CN" sz="2800" b="1" dirty="0"/>
          </a:p>
          <a:p>
            <a:r>
              <a:rPr lang="en-US" altLang="zh-CN" sz="2800" b="1" dirty="0">
                <a:hlinkClick r:id="rId4"/>
              </a:rPr>
              <a:t>https://nlp.csai.tsinghua.edu.cn/</a:t>
            </a:r>
            <a:endParaRPr lang="en-US" altLang="zh-CN" sz="2800" b="1" dirty="0"/>
          </a:p>
          <a:p>
            <a:r>
              <a:rPr lang="zh-CN" altLang="en-US" sz="2800" b="1" dirty="0"/>
              <a:t>课程团队：刘知远 黄民烈 任炬</a:t>
            </a:r>
            <a:endParaRPr lang="zh-CN" altLang="en-US" b="1" dirty="0"/>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隐式定义的拷贝构造函数示例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当定义</a:t>
            </a:r>
            <a:r>
              <a:rPr kumimoji="1" lang="en-US" altLang="zh-CN" dirty="0">
                <a:solidFill>
                  <a:srgbClr val="002060"/>
                </a:solidFill>
              </a:rPr>
              <a:t>Test</a:t>
            </a:r>
            <a:r>
              <a:rPr kumimoji="1" lang="zh-CN" altLang="en-US" dirty="0">
                <a:solidFill>
                  <a:srgbClr val="002060"/>
                </a:solidFill>
              </a:rPr>
              <a:t>类的对象时</a:t>
            </a:r>
            <a:r>
              <a:rPr kumimoji="1" lang="en-US" altLang="zh-CN" sz="2000" dirty="0"/>
              <a:t>(Test a; Test b=a;)</a:t>
            </a:r>
            <a:r>
              <a:rPr kumimoji="1" lang="zh-CN" altLang="en-US" sz="2000" dirty="0"/>
              <a:t>，</a:t>
            </a:r>
            <a:r>
              <a:rPr kumimoji="1" lang="zh-CN" altLang="en-US" dirty="0">
                <a:solidFill>
                  <a:srgbClr val="002060"/>
                </a:solidFill>
              </a:rPr>
              <a:t>使用自动合成的</a:t>
            </a:r>
            <a:r>
              <a:rPr kumimoji="1" lang="zh-CN" altLang="en-US" dirty="0">
                <a:solidFill>
                  <a:srgbClr val="FF0000"/>
                </a:solidFill>
              </a:rPr>
              <a:t>隐式定义的拷贝构造函数</a:t>
            </a:r>
            <a:endParaRPr kumimoji="1" lang="en-US" altLang="zh-CN" dirty="0">
              <a:solidFill>
                <a:srgbClr val="FF0000"/>
              </a:solidFill>
            </a:endParaRPr>
          </a:p>
          <a:p>
            <a:pPr lvl="1"/>
            <a:r>
              <a:rPr kumimoji="1" lang="zh-CN" altLang="en-US" dirty="0">
                <a:solidFill>
                  <a:schemeClr val="accent4">
                    <a:lumMod val="50000"/>
                  </a:schemeClr>
                </a:solidFill>
              </a:rPr>
              <a:t>编译器使用</a:t>
            </a:r>
            <a:r>
              <a:rPr kumimoji="1" lang="zh-CN" altLang="en-US" dirty="0">
                <a:solidFill>
                  <a:srgbClr val="FF0000"/>
                </a:solidFill>
              </a:rPr>
              <a:t>位拷贝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的数据成员</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注意：位拷贝在遇到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导致多个指针类型的变量指向同一个地址</a:t>
            </a:r>
          </a:p>
        </p:txBody>
      </p:sp>
      <p:sp>
        <p:nvSpPr>
          <p:cNvPr id="5" name="矩形 4">
            <a:extLst>
              <a:ext uri="{FF2B5EF4-FFF2-40B4-BE49-F238E27FC236}">
                <a16:creationId xmlns:a16="http://schemas.microsoft.com/office/drawing/2014/main" id="{F361A3A5-9420-4CE8-BBA0-DA4C14DDA3DC}"/>
              </a:ext>
            </a:extLst>
          </p:cNvPr>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    int data;</a:t>
            </a: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默认构造函数</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析构函数</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72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类的对象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cxnSpLocks/>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9" name="标题 1"/>
          <p:cNvSpPr>
            <a:spLocks noGrp="1"/>
          </p:cNvSpPr>
          <p:nvPr>
            <p:ph type="title"/>
          </p:nvPr>
        </p:nvSpPr>
        <p:spPr>
          <a:xfrm>
            <a:off x="179512" y="116632"/>
            <a:ext cx="8712968" cy="1325563"/>
          </a:xfrm>
        </p:spPr>
        <p:txBody>
          <a:bodyPr/>
          <a:lstStyle/>
          <a:p>
            <a:r>
              <a:rPr kumimoji="1" lang="zh-CN" altLang="en-US" dirty="0"/>
              <a:t>拷贝构造函数的调用时机</a:t>
            </a:r>
          </a:p>
        </p:txBody>
      </p:sp>
      <p:sp>
        <p:nvSpPr>
          <p:cNvPr id="6" name="矩形 5"/>
          <p:cNvSpPr/>
          <p:nvPr/>
        </p:nvSpPr>
        <p:spPr>
          <a:xfrm>
            <a:off x="1907704" y="186171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修改代码</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sp>
        <p:nvSpPr>
          <p:cNvPr id="11" name="内容占位符 2"/>
          <p:cNvSpPr txBox="1">
            <a:spLocks/>
          </p:cNvSpPr>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238065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p>
          <a:p>
            <a:r>
              <a:rPr lang="en-US" altLang="zh-CN" sz="1600" b="1" dirty="0">
                <a:latin typeface="Consolas" panose="020B0609020204030204" pitchFamily="49" charset="0"/>
                <a:cs typeface="Consolas" panose="020B0609020204030204" pitchFamily="49" charset="0"/>
              </a:rPr>
              <a:t>using namespace std;</a:t>
            </a: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public:</a:t>
            </a: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析构</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void print();</a:t>
            </a:r>
          </a:p>
          <a:p>
            <a:r>
              <a:rPr lang="en-US" altLang="zh-CN" sz="1600" b="1" dirty="0">
                <a:latin typeface="Consolas" panose="020B0609020204030204" pitchFamily="49" charset="0"/>
                <a:cs typeface="Consolas" panose="020B0609020204030204" pitchFamily="49" charset="0"/>
              </a:rPr>
              <a:t>};</a:t>
            </a: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Pointer a(5);</a:t>
            </a: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调用默认的拷贝构造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return 0;</a:t>
            </a:r>
          </a:p>
          <a:p>
            <a:r>
              <a:rPr lang="en-US" altLang="zh-CN" sz="1600"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zh-CN" altLang="en-US" sz="2400" dirty="0">
                <a:cs typeface="宋体" charset="0"/>
              </a:rPr>
              <a:t> </a:t>
            </a:r>
            <a:r>
              <a:rPr lang="sv-SE" altLang="zh-CN" sz="2400" dirty="0">
                <a:cs typeface="宋体" charset="0"/>
              </a:rPr>
              <a:t>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STKaiti" charset="-122"/>
                <a:ea typeface="STKaiti" charset="-122"/>
                <a:cs typeface="STKaiti" charset="-122"/>
              </a:rPr>
              <a:t>位拷贝会使得对象</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的指针成员</a:t>
            </a:r>
            <a:r>
              <a:rPr kumimoji="1" lang="en-US" altLang="zh-CN" dirty="0" err="1">
                <a:latin typeface="STKaiti" charset="-122"/>
                <a:ea typeface="STKaiti" charset="-122"/>
                <a:cs typeface="STKaiti" charset="-122"/>
              </a:rPr>
              <a:t>m_arr</a:t>
            </a:r>
            <a:r>
              <a:rPr kumimoji="1" lang="zh-CN" altLang="en-US" dirty="0">
                <a:solidFill>
                  <a:srgbClr val="FF0000"/>
                </a:solidFill>
                <a:latin typeface="STKaiti" charset="-122"/>
                <a:ea typeface="STKaiti" charset="-122"/>
                <a:cs typeface="STKaiti" charset="-122"/>
              </a:rPr>
              <a:t>指向同一个内存地址</a:t>
            </a:r>
            <a:endParaRPr kumimoji="1" lang="en-US" altLang="zh-CN" sz="2400"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当类内含</a:t>
            </a:r>
            <a:r>
              <a:rPr kumimoji="1" lang="zh-CN" altLang="en-US" dirty="0">
                <a:solidFill>
                  <a:srgbClr val="FF0000"/>
                </a:solidFill>
                <a:latin typeface="STKaiti" charset="-122"/>
                <a:ea typeface="STKaiti" charset="-122"/>
                <a:cs typeface="STKaiti" charset="-122"/>
              </a:rPr>
              <a:t>指针类型的成员</a:t>
            </a:r>
            <a:r>
              <a:rPr kumimoji="1" lang="zh-CN" altLang="en-US" dirty="0">
                <a:latin typeface="STKaiti" charset="-122"/>
                <a:ea typeface="STKaiti" charset="-122"/>
                <a:cs typeface="STKaiti" charset="-122"/>
              </a:rPr>
              <a:t>时，为避免指针被重复删除，不应使用隐式定义的拷贝构造函数</a:t>
            </a:r>
            <a:endParaRPr kumimoji="1" lang="en-US" altLang="zh-CN" sz="3600" dirty="0">
              <a:latin typeface="STKaiti" charset="-122"/>
              <a:ea typeface="STKaiti" charset="-122"/>
              <a:cs typeface="STKaiti"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Pointer a(5);</a:t>
            </a: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调用隐式定义的拷贝构造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p>
        </p:txBody>
      </p:sp>
    </p:spTree>
    <p:extLst>
      <p:ext uri="{BB962C8B-B14F-4D97-AF65-F5344CB8AC3E}">
        <p14:creationId xmlns:p14="http://schemas.microsoft.com/office/powerpoint/2010/main" val="37720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关键字让编译器不生成拷贝构造函数的隐式定义版本。</a:t>
            </a:r>
          </a:p>
        </p:txBody>
      </p:sp>
    </p:spTree>
    <p:extLst>
      <p:ext uri="{BB962C8B-B14F-4D97-AF65-F5344CB8AC3E}">
        <p14:creationId xmlns:p14="http://schemas.microsoft.com/office/powerpoint/2010/main" val="124076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9" name="矩形 8">
            <a:extLst>
              <a:ext uri="{FF2B5EF4-FFF2-40B4-BE49-F238E27FC236}">
                <a16:creationId xmlns:a16="http://schemas.microsoft.com/office/drawing/2014/main" id="{A9AE1F91-B9CB-844E-8C3E-4CF04E4FA291}"/>
              </a:ext>
            </a:extLst>
          </p:cNvPr>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3" name="内容占位符 2">
            <a:extLst>
              <a:ext uri="{FF2B5EF4-FFF2-40B4-BE49-F238E27FC236}">
                <a16:creationId xmlns:a16="http://schemas.microsoft.com/office/drawing/2014/main" id="{FC7E2FB6-592B-324B-A012-7BFFA0CEEBB0}"/>
              </a:ext>
            </a:extLst>
          </p:cNvPr>
          <p:cNvSpPr>
            <a:spLocks noGrp="1"/>
          </p:cNvSpPr>
          <p:nvPr>
            <p:ph idx="1"/>
          </p:nvPr>
        </p:nvSpPr>
        <p:spPr>
          <a:xfrm>
            <a:off x="628650" y="1628801"/>
            <a:ext cx="8047806" cy="2016224"/>
          </a:xfrm>
        </p:spPr>
        <p:txBody>
          <a:bodyPr/>
          <a:lstStyle/>
          <a:p>
            <a:r>
              <a:rPr lang="zh-CN" altLang="en-US" dirty="0"/>
              <a:t>引用或常量引用传递参数</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r>
              <a:rPr lang="en-US" altLang="zh-CN" sz="2000" dirty="0" err="1">
                <a:solidFill>
                  <a:srgbClr val="C00000"/>
                </a:solidFill>
                <a:sym typeface="Wingdings" pitchFamily="2" charset="2"/>
              </a:rPr>
              <a:t>const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a:sym typeface="Wingdings" pitchFamily="2" charset="2"/>
              </a:rPr>
              <a:t>a)</a:t>
            </a:r>
          </a:p>
          <a:p>
            <a:r>
              <a:rPr lang="zh-CN" altLang="en-US" dirty="0"/>
              <a:t>返回值为引用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endParaRPr lang="zh-CN" altLang="en-US" sz="2000" dirty="0"/>
          </a:p>
        </p:txBody>
      </p:sp>
      <p:sp>
        <p:nvSpPr>
          <p:cNvPr id="5" name="文本框 4">
            <a:extLst>
              <a:ext uri="{FF2B5EF4-FFF2-40B4-BE49-F238E27FC236}">
                <a16:creationId xmlns:a16="http://schemas.microsoft.com/office/drawing/2014/main" id="{2B39F424-F879-094B-AADA-D0AC2E62CFC0}"/>
              </a:ext>
            </a:extLst>
          </p:cNvPr>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拷贝构造函数私有化</a:t>
            </a:r>
          </a:p>
        </p:txBody>
      </p:sp>
      <p:sp>
        <p:nvSpPr>
          <p:cNvPr id="10" name="文本框 9">
            <a:extLst>
              <a:ext uri="{FF2B5EF4-FFF2-40B4-BE49-F238E27FC236}">
                <a16:creationId xmlns:a16="http://schemas.microsoft.com/office/drawing/2014/main" id="{42CCAAC2-CADD-EB45-B36C-B1978C477436}"/>
              </a:ext>
            </a:extLst>
          </p:cNvPr>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拷贝构造函数显式删除</a:t>
            </a:r>
          </a:p>
        </p:txBody>
      </p:sp>
    </p:spTree>
    <p:extLst>
      <p:ext uri="{BB962C8B-B14F-4D97-AF65-F5344CB8AC3E}">
        <p14:creationId xmlns:p14="http://schemas.microsoft.com/office/powerpoint/2010/main" val="39282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常量</a:t>
            </a:r>
            <a:r>
              <a:rPr lang="en-US" altLang="zh-CN" dirty="0"/>
              <a:t>/</a:t>
            </a:r>
            <a:r>
              <a:rPr lang="zh-CN" altLang="en-US" dirty="0"/>
              <a:t>静态对象的构造</a:t>
            </a:r>
            <a:r>
              <a:rPr lang="en-US" altLang="zh-CN" dirty="0"/>
              <a:t>/</a:t>
            </a:r>
            <a:r>
              <a:rPr lang="zh-CN" altLang="en-US" dirty="0"/>
              <a:t>析构顺序</a:t>
            </a:r>
            <a:endParaRPr lang="en-US" altLang="zh-CN" dirty="0"/>
          </a:p>
          <a:p>
            <a:pPr lvl="1"/>
            <a:r>
              <a:rPr lang="zh-CN" altLang="en-US" dirty="0"/>
              <a:t>参数对象的构造</a:t>
            </a:r>
            <a:r>
              <a:rPr lang="en-US" altLang="zh-CN" dirty="0"/>
              <a:t>/</a:t>
            </a:r>
            <a:r>
              <a:rPr lang="zh-CN" altLang="en-US" dirty="0"/>
              <a:t>析构顺序</a:t>
            </a:r>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8207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sp>
        <p:nvSpPr>
          <p:cNvPr id="5" name="内容占位符 2"/>
          <p:cNvSpPr txBox="1">
            <a:spLocks/>
          </p:cNvSpPr>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p>
        </p:txBody>
      </p:sp>
    </p:spTree>
    <p:extLst>
      <p:ext uri="{BB962C8B-B14F-4D97-AF65-F5344CB8AC3E}">
        <p14:creationId xmlns:p14="http://schemas.microsoft.com/office/powerpoint/2010/main" val="112790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左值：可以取地址、有名字的值。</a:t>
            </a:r>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右值引用无法绑定左值</a:t>
            </a:r>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b="1" dirty="0">
                <a:solidFill>
                  <a:srgbClr val="FF0000"/>
                </a:solidFill>
              </a:rPr>
              <a:t>例外：常量左值引用能也绑定右值</a:t>
            </a:r>
            <a:r>
              <a:rPr lang="zh-CN" altLang="en-US" sz="1800" dirty="0"/>
              <a:t>（</a:t>
            </a:r>
            <a:r>
              <a:rPr lang="zh-CN" altLang="en-US" sz="2000" b="1" dirty="0">
                <a:solidFill>
                  <a:srgbClr val="FF0000"/>
                </a:solidFill>
              </a:rPr>
              <a:t>为什么这么设计？</a:t>
            </a:r>
            <a:r>
              <a:rPr lang="zh-CN" altLang="en-US" sz="1800" dirty="0"/>
              <a:t>）</a:t>
            </a:r>
            <a:endParaRPr lang="zh-CN" altLang="en-US"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
        <p:nvSpPr>
          <p:cNvPr id="5" name="矩形 4">
            <a:extLst>
              <a:ext uri="{FF2B5EF4-FFF2-40B4-BE49-F238E27FC236}">
                <a16:creationId xmlns:a16="http://schemas.microsoft.com/office/drawing/2014/main" id="{5090E2D4-E829-4035-8E3C-F0CFE5CA7897}"/>
              </a:ext>
            </a:extLst>
          </p:cNvPr>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id="{8EE77F5E-588D-402A-AA47-304AEF694E33}"/>
              </a:ext>
            </a:extLst>
          </p:cNvPr>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id="{ABE1F079-09FA-4B75-810E-DCDECBDE23F0}"/>
              </a:ext>
            </a:extLst>
          </p:cNvPr>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3"/>
              </a:rPr>
              <a:t>https://www.zhihu.com/question/22111546</a:t>
            </a:r>
            <a:endParaRPr lang="en-US" altLang="zh-CN" dirty="0"/>
          </a:p>
          <a:p>
            <a:r>
              <a:rPr lang="en-US" altLang="zh-CN" dirty="0">
                <a:hlinkClick r:id="rId4"/>
              </a:rPr>
              <a:t>https://www.zhihu.com/question/40238995</a:t>
            </a:r>
            <a:r>
              <a:rPr lang="zh-CN" altLang="en-US" dirty="0"/>
              <a:t>  </a:t>
            </a:r>
          </a:p>
        </p:txBody>
      </p:sp>
    </p:spTree>
    <p:extLst>
      <p:ext uri="{BB962C8B-B14F-4D97-AF65-F5344CB8AC3E}">
        <p14:creationId xmlns:p14="http://schemas.microsoft.com/office/powerpoint/2010/main" val="10372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引用的绑定</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9"/>
            <a:ext cx="8335838" cy="3960440"/>
          </a:xfrm>
        </p:spPr>
        <p:txBody>
          <a:bodyPr/>
          <a:lstStyle/>
          <a:p>
            <a:r>
              <a:rPr lang="zh-CN" altLang="en-US" dirty="0"/>
              <a:t>常见的引用绑定规则</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，结合该规则和上表便可判断各种构造函数、赋值运算符中传递参数和取返回值的引用绑定情况。</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进一步阅读</a:t>
            </a:r>
            <a:r>
              <a:rPr lang="zh-CN" altLang="en-US" sz="1600" dirty="0"/>
              <a:t>：</a:t>
            </a:r>
            <a:endParaRPr lang="en-US" altLang="zh-CN" sz="1600" dirty="0"/>
          </a:p>
          <a:p>
            <a:r>
              <a:rPr lang="en-US" altLang="zh-CN" sz="1600" dirty="0">
                <a:hlinkClick r:id="rId3"/>
              </a:rPr>
              <a:t>https://www.justsoftwaresolutions.co.uk/cplusplus/core-c++-lvalues-and-rvalues.html#lvalue-references</a:t>
            </a:r>
            <a:endParaRPr lang="en-US" altLang="zh-CN" sz="1600" dirty="0"/>
          </a:p>
        </p:txBody>
      </p:sp>
      <p:graphicFrame>
        <p:nvGraphicFramePr>
          <p:cNvPr id="9" name="表格 8">
            <a:extLst>
              <a:ext uri="{FF2B5EF4-FFF2-40B4-BE49-F238E27FC236}">
                <a16:creationId xmlns:a16="http://schemas.microsoft.com/office/drawing/2014/main" id="{87CB09C6-31FB-4760-A1BA-1064899A0D5B}"/>
              </a:ext>
            </a:extLst>
          </p:cNvPr>
          <p:cNvGraphicFramePr>
            <a:graphicFrameLocks noGrp="1"/>
          </p:cNvGraphicFramePr>
          <p:nvPr>
            <p:extLst>
              <p:ext uri="{D42A27DB-BD31-4B8C-83A1-F6EECF244321}">
                <p14:modId xmlns:p14="http://schemas.microsoft.com/office/powerpoint/2010/main" val="2178476287"/>
              </p:ext>
            </p:extLst>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4294695868"/>
                    </a:ext>
                  </a:extLst>
                </a:gridCol>
                <a:gridCol w="1728192">
                  <a:extLst>
                    <a:ext uri="{9D8B030D-6E8A-4147-A177-3AD203B41FA5}">
                      <a16:colId xmlns:a16="http://schemas.microsoft.com/office/drawing/2014/main" val="1855087411"/>
                    </a:ext>
                  </a:extLst>
                </a:gridCol>
                <a:gridCol w="1636221">
                  <a:extLst>
                    <a:ext uri="{9D8B030D-6E8A-4147-A177-3AD203B41FA5}">
                      <a16:colId xmlns:a16="http://schemas.microsoft.com/office/drawing/2014/main" val="237225540"/>
                    </a:ext>
                  </a:extLst>
                </a:gridCol>
                <a:gridCol w="1748156">
                  <a:extLst>
                    <a:ext uri="{9D8B030D-6E8A-4147-A177-3AD203B41FA5}">
                      <a16:colId xmlns:a16="http://schemas.microsoft.com/office/drawing/2014/main" val="684257848"/>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非常量左值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右值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1723093"/>
                  </a:ext>
                </a:extLst>
              </a:tr>
              <a:tr h="370840">
                <a:tc>
                  <a:txBody>
                    <a:bodyPr/>
                    <a:lstStyle/>
                    <a:p>
                      <a:pPr algn="ctr"/>
                      <a:r>
                        <a:rPr lang="zh-CN" altLang="en-US" sz="2000" dirty="0">
                          <a:latin typeface="华文楷体" pitchFamily="2" charset="-122"/>
                          <a:ea typeface="华文楷体" pitchFamily="2" charset="-122"/>
                        </a:rPr>
                        <a:t>非常量左值引用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738066"/>
                  </a:ext>
                </a:extLst>
              </a:tr>
              <a:tr h="370840">
                <a:tc>
                  <a:txBody>
                    <a:bodyPr/>
                    <a:lstStyle/>
                    <a:p>
                      <a:pPr algn="ctr"/>
                      <a:r>
                        <a:rPr lang="zh-CN" altLang="en-US" sz="2000" dirty="0">
                          <a:latin typeface="华文楷体" pitchFamily="2" charset="-122"/>
                          <a:ea typeface="华文楷体" pitchFamily="2" charset="-122"/>
                        </a:rPr>
                        <a:t>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5910374"/>
                  </a:ext>
                </a:extLst>
              </a:tr>
              <a:tr h="370840">
                <a:tc>
                  <a:txBody>
                    <a:bodyPr/>
                    <a:lstStyle/>
                    <a:p>
                      <a:pPr algn="ctr"/>
                      <a:r>
                        <a:rPr lang="zh-CN" altLang="en-US" sz="2000" dirty="0">
                          <a:latin typeface="华文楷体" pitchFamily="2" charset="-122"/>
                          <a:ea typeface="华文楷体" pitchFamily="2" charset="-122"/>
                        </a:rPr>
                        <a:t>右值引用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9121327"/>
                  </a:ext>
                </a:extLst>
              </a:tr>
            </a:tbl>
          </a:graphicData>
        </a:graphic>
      </p:graphicFrame>
    </p:spTree>
    <p:extLst>
      <p:ext uri="{BB962C8B-B14F-4D97-AF65-F5344CB8AC3E}">
        <p14:creationId xmlns:p14="http://schemas.microsoft.com/office/powerpoint/2010/main" val="208022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std;</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ref(int</a:t>
            </a:r>
            <a:r>
              <a:rPr kumimoji="1" lang="zh-CN" altLang="en-US" sz="2000" b="1" dirty="0"/>
              <a:t> </a:t>
            </a:r>
            <a:r>
              <a:rPr kumimoji="1" lang="en-US" altLang="zh-CN" sz="2000" b="1" dirty="0"/>
              <a:t>&amp;&amp;x)</a:t>
            </a:r>
            <a:r>
              <a:rPr kumimoji="1" lang="zh-CN" altLang="en-US" sz="2000" b="1" dirty="0"/>
              <a:t> 函数会发生什么？</a:t>
            </a:r>
          </a:p>
        </p:txBody>
      </p:sp>
      <p:sp>
        <p:nvSpPr>
          <p:cNvPr id="8" name="矩形 7">
            <a:extLst>
              <a:ext uri="{FF2B5EF4-FFF2-40B4-BE49-F238E27FC236}">
                <a16:creationId xmlns:a16="http://schemas.microsoft.com/office/drawing/2014/main" id="{65EC060D-F427-4098-BF36-E65E9ACBAF58}"/>
              </a:ext>
            </a:extLst>
          </p:cNvPr>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编译错误：</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148064" y="2686503"/>
            <a:ext cx="3886100" cy="286232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p>
          <a:p>
            <a:r>
              <a:rPr lang="en-US" altLang="zh-CN" sz="2000" dirty="0">
                <a:latin typeface="Menlo-Regular" charset="0"/>
              </a:rPr>
              <a:t>left 1</a:t>
            </a: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首先调用</a:t>
            </a:r>
            <a:r>
              <a:rPr lang="en-US" altLang="zh-CN" sz="2000" dirty="0">
                <a:solidFill>
                  <a:srgbClr val="FF0000"/>
                </a:solidFill>
                <a:latin typeface="Menlo-Regular" charset="0"/>
              </a:rPr>
              <a:t>ref(int &amp;&amp;x)</a:t>
            </a:r>
            <a:r>
              <a:rPr lang="zh-CN" altLang="en-US" sz="2000" dirty="0">
                <a:latin typeface="Menlo-Regular" charset="0"/>
              </a:rPr>
              <a:t>函数，此时右值引用</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ref(x)</a:t>
            </a:r>
            <a:r>
              <a:rPr lang="zh-CN" altLang="en-US" sz="2000" dirty="0">
                <a:latin typeface="Menlo-Regular" charset="0"/>
              </a:rPr>
              <a:t>调用</a:t>
            </a:r>
            <a:r>
              <a:rPr lang="en-US" altLang="zh-CN" sz="2000" dirty="0">
                <a:solidFill>
                  <a:srgbClr val="FF0000"/>
                </a:solidFill>
                <a:latin typeface="Menlo-Regular" charset="0"/>
              </a:rPr>
              <a:t>ref(int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右值引用可以延续即将销毁变量的生命周期，用于构造函数可以</a:t>
            </a:r>
            <a:r>
              <a:rPr kumimoji="1" lang="zh-CN" altLang="en-US" dirty="0">
                <a:solidFill>
                  <a:srgbClr val="FF0000"/>
                </a:solidFill>
                <a:latin typeface="STKaiti" charset="-122"/>
                <a:ea typeface="STKaiti" charset="-122"/>
                <a:cs typeface="STKaiti" charset="-122"/>
              </a:rPr>
              <a:t>提升处理效率</a:t>
            </a:r>
            <a:r>
              <a:rPr kumimoji="1" lang="zh-CN" altLang="en-US" dirty="0">
                <a:latin typeface="STKaiti" charset="-122"/>
                <a:ea typeface="STKaiti" charset="-122"/>
                <a:cs typeface="STKaiti" charset="-122"/>
              </a:rPr>
              <a:t>，在此过程中尽可能少地进行拷贝。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使用右值引用作为参数的构造函数叫做</a:t>
            </a:r>
            <a:r>
              <a:rPr kumimoji="1" lang="zh-CN" altLang="en-US" dirty="0">
                <a:solidFill>
                  <a:srgbClr val="FF0000"/>
                </a:solidFill>
                <a:latin typeface="STKaiti" charset="-122"/>
                <a:ea typeface="STKaiti" charset="-122"/>
                <a:cs typeface="STKaiti" charset="-122"/>
              </a:rPr>
              <a:t>移动构造函数。</a:t>
            </a:r>
            <a:endParaRPr kumimoji="1" lang="en-US" altLang="zh-CN" dirty="0">
              <a:solidFill>
                <a:srgbClr val="FF0000"/>
              </a:solidFill>
              <a:latin typeface="STKaiti" charset="-122"/>
              <a:ea typeface="STKaiti" charset="-122"/>
              <a:cs typeface="STKaiti" charset="-122"/>
            </a:endParaRPr>
          </a:p>
          <a:p>
            <a:endParaRPr kumimoji="1" lang="en-US" altLang="zh-CN"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拷贝构造函数</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 </a:t>
            </a:r>
            <a:r>
              <a:rPr kumimoji="1" lang="en-US" altLang="zh-CN" b="1" dirty="0" err="1">
                <a:latin typeface="Consolas" charset="0"/>
                <a:ea typeface="Consolas" charset="0"/>
                <a:cs typeface="Consolas" charset="0"/>
              </a:rPr>
              <a:t>VariableName</a:t>
            </a:r>
            <a:r>
              <a:rPr kumimoji="1" lang="en-US" altLang="zh-CN" b="1" dirty="0">
                <a:latin typeface="Consolas" charset="0"/>
                <a:ea typeface="Consolas" charset="0"/>
                <a:cs typeface="Consolas" charset="0"/>
              </a:rPr>
              <a:t>);</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移动构造函数</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 </a:t>
            </a:r>
            <a:r>
              <a:rPr kumimoji="1" lang="en-US" altLang="zh-CN" b="1" dirty="0" err="1">
                <a:solidFill>
                  <a:srgbClr val="FF0000"/>
                </a:solidFill>
                <a:latin typeface="Consolas" charset="0"/>
                <a:ea typeface="Consolas" charset="0"/>
                <a:cs typeface="Consolas" charset="0"/>
              </a:rPr>
              <a:t>VariableName</a:t>
            </a:r>
            <a:r>
              <a:rPr kumimoji="1" lang="en-US" altLang="zh-CN" b="1" dirty="0">
                <a:solidFill>
                  <a:srgbClr val="FF0000"/>
                </a:solidFill>
                <a:latin typeface="Consolas" charset="0"/>
                <a:ea typeface="Consolas" charset="0"/>
                <a:cs typeface="Consolas" charset="0"/>
              </a:rPr>
              <a:t>);</a:t>
            </a:r>
            <a:endParaRPr kumimoji="1" lang="zh-CN" altLang="en-US" b="1" dirty="0">
              <a:solidFill>
                <a:srgbClr val="FF0000"/>
              </a:solidFill>
              <a:latin typeface="Consolas" charset="0"/>
              <a:ea typeface="Consolas" charset="0"/>
              <a:cs typeface="Consolas" charset="0"/>
            </a:endParaRPr>
          </a:p>
          <a:p>
            <a:pPr marL="0" indent="0">
              <a:buNone/>
            </a:pPr>
            <a:endParaRPr kumimoji="1" lang="zh-CN" altLang="en-US"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929099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移动构造函数</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拷贝构造函数</a:t>
            </a: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STKaiti" charset="-122"/>
                <a:ea typeface="STKaiti" charset="-122"/>
                <a:cs typeface="STKaiti" charset="-122"/>
              </a:rPr>
              <a:t>移动构造函数与拷贝构造函数最主要的差别就是类中堆内存是重新开辟并拷贝，还是直接将指针指向那块地址。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对于一些即将析构的临时类，移动构造函数</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了原来临时对象中的</a:t>
            </a:r>
            <a:r>
              <a:rPr kumimoji="1" lang="zh-CN" altLang="en-US" sz="2400" b="0" dirty="0">
                <a:solidFill>
                  <a:srgbClr val="FF0000"/>
                </a:solidFill>
                <a:latin typeface="STKaiti" charset="-122"/>
                <a:ea typeface="STKaiti" charset="-122"/>
                <a:cs typeface="STKaiti" charset="-122"/>
              </a:rPr>
              <a:t>堆内存</a:t>
            </a:r>
            <a:r>
              <a:rPr kumimoji="1" lang="zh-CN" altLang="en-US" sz="2400" b="0" dirty="0">
                <a:latin typeface="STKaiti" charset="-122"/>
                <a:ea typeface="STKaiti" charset="-122"/>
                <a:cs typeface="STKaiti" charset="-122"/>
              </a:rPr>
              <a:t>，新的对象无需开辟内存，临时对象无需释放内存，从而大大</a:t>
            </a:r>
            <a:r>
              <a:rPr kumimoji="1" lang="zh-CN" altLang="en-US" sz="2400" b="0" dirty="0">
                <a:solidFill>
                  <a:srgbClr val="FF0000"/>
                </a:solidFill>
                <a:latin typeface="STKaiti" charset="-122"/>
                <a:ea typeface="STKaiti" charset="-122"/>
                <a:cs typeface="STKaiti" charset="-122"/>
              </a:rPr>
              <a:t>提高计算效率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p>
          <a:p>
            <a:r>
              <a:rPr lang="en-US" altLang="zh-CN" dirty="0"/>
              <a:t>6.2 </a:t>
            </a:r>
            <a:r>
              <a:rPr lang="zh-CN" altLang="en-US" dirty="0"/>
              <a:t>拷贝构造函数</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移动构造函数</a:t>
            </a:r>
          </a:p>
          <a:p>
            <a:r>
              <a:rPr lang="en-US" altLang="zh-CN" dirty="0"/>
              <a:t>6.5 </a:t>
            </a:r>
            <a:r>
              <a:rPr lang="zh-CN" altLang="en-US" dirty="0"/>
              <a:t>赋值运算符</a:t>
            </a:r>
            <a:endParaRPr lang="en-US" altLang="zh-CN" dirty="0"/>
          </a:p>
          <a:p>
            <a:r>
              <a:rPr lang="en-US" altLang="zh-CN" dirty="0"/>
              <a:t>6.6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61885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class Test {</a:t>
            </a: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new int[10];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申请一块内存</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Test(const Test&amp;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(new int[10])</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for(int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&lt;10;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拷贝数据</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直接复制地址，避免拷贝</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"Test(Test&amp;&amp;)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将</a:t>
            </a:r>
            <a:r>
              <a:rPr kumimoji="1" lang="en-US" altLang="zh-CN" sz="1600" b="1" dirty="0" err="1">
                <a:solidFill>
                  <a:srgbClr val="008000"/>
                </a:solidFill>
                <a:latin typeface="Consolas" charset="0"/>
                <a:ea typeface="Consolas" charset="0"/>
                <a:cs typeface="Consolas" charset="0"/>
              </a:rPr>
              <a:t>t.buf</a:t>
            </a:r>
            <a:r>
              <a:rPr kumimoji="1" lang="zh-CN" altLang="en-US" sz="1600" b="1" dirty="0">
                <a:solidFill>
                  <a:srgbClr val="008000"/>
                </a:solidFill>
                <a:latin typeface="Consolas" charset="0"/>
                <a:ea typeface="Consolas" charset="0"/>
                <a:cs typeface="Consolas" charset="0"/>
              </a:rPr>
              <a:t>改为</a:t>
            </a:r>
            <a:r>
              <a:rPr kumimoji="1" lang="en-US" altLang="zh-CN" sz="1600" b="1" dirty="0" err="1">
                <a:solidFill>
                  <a:srgbClr val="008000"/>
                </a:solidFill>
                <a:latin typeface="Consolas" charset="0"/>
                <a:ea typeface="Consolas" charset="0"/>
                <a:cs typeface="Consolas" charset="0"/>
              </a:rPr>
              <a:t>nullptr</a:t>
            </a:r>
            <a:r>
              <a:rPr kumimoji="1" lang="zh-CN" altLang="en-US" sz="1600" b="1" dirty="0">
                <a:solidFill>
                  <a:srgbClr val="008000"/>
                </a:solidFill>
                <a:latin typeface="Consolas" charset="0"/>
                <a:ea typeface="Consolas" charset="0"/>
                <a:cs typeface="Consolas" charset="0"/>
              </a:rPr>
              <a:t>，使其不再指向原来内存区域</a:t>
            </a:r>
            <a:endParaRPr kumimoji="1" lang="en-US" altLang="zh-CN" sz="1600" b="1" dirty="0">
              <a:solidFill>
                <a:srgbClr val="FF0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
        <p:nvSpPr>
          <p:cNvPr id="2" name="圆角矩形 1">
            <a:extLst>
              <a:ext uri="{FF2B5EF4-FFF2-40B4-BE49-F238E27FC236}">
                <a16:creationId xmlns:a16="http://schemas.microsoft.com/office/drawing/2014/main" id="{1F094E81-A085-D447-932E-A6F42E5211D9}"/>
              </a:ext>
            </a:extLst>
          </p:cNvPr>
          <p:cNvSpPr/>
          <p:nvPr/>
        </p:nvSpPr>
        <p:spPr>
          <a:xfrm>
            <a:off x="683568" y="3789040"/>
            <a:ext cx="7560840" cy="1512168"/>
          </a:xfrm>
          <a:prstGeom prst="round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319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返回值优化</a:t>
            </a:r>
            <a:r>
              <a:rPr kumimoji="1" lang="zh-CN" altLang="en-US" sz="2000" dirty="0">
                <a:solidFill>
                  <a:schemeClr val="tx1"/>
                </a:solidFill>
              </a:rPr>
              <a:t>的两个条件：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的值类型与函数签名的返回值类型相同；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的是一个局部对象。</a:t>
            </a:r>
          </a:p>
          <a:p>
            <a:pPr marL="0" indent="0">
              <a:lnSpc>
                <a:spcPct val="100000"/>
              </a:lnSpc>
              <a:buNone/>
            </a:pPr>
            <a:r>
              <a:rPr kumimoji="1" lang="zh-CN" altLang="en-US" sz="2000" dirty="0">
                <a:solidFill>
                  <a:schemeClr val="tx1"/>
                </a:solidFill>
              </a:rPr>
              <a:t> </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charset="0"/>
                <a:ea typeface="Consolas" charset="0"/>
                <a:cs typeface="Consolas" charset="0"/>
              </a:rPr>
              <a:t>*返回值优化的进一步说明可参考：</a:t>
            </a:r>
            <a:endParaRPr lang="en-US" altLang="zh-CN" b="1" dirty="0">
              <a:latin typeface="Consolas" charset="0"/>
              <a:ea typeface="Consolas" charset="0"/>
              <a:cs typeface="Consolas" charset="0"/>
            </a:endParaRPr>
          </a:p>
          <a:p>
            <a:pPr algn="ctr"/>
            <a:r>
              <a:rPr lang="en-US" altLang="zh-CN" b="1" dirty="0">
                <a:latin typeface="Consolas" charset="0"/>
                <a:ea typeface="Consolas" charset="0"/>
                <a:cs typeface="Consolas" charset="0"/>
                <a:hlinkClick r:id="rId3"/>
              </a:rPr>
              <a:t>https://www.zhihu.com/question/27000013/answer/34846612</a:t>
            </a:r>
            <a:r>
              <a:rPr lang="zh-CN" altLang="en-US" b="1">
                <a:latin typeface="Consolas" charset="0"/>
                <a:ea typeface="Consolas" charset="0"/>
                <a:cs typeface="Consolas" charset="0"/>
              </a:rPr>
              <a:t> </a:t>
            </a:r>
            <a:endParaRPr lang="zh-CN" altLang="en-US" dirty="0"/>
          </a:p>
        </p:txBody>
      </p:sp>
    </p:spTree>
    <p:extLst>
      <p:ext uri="{BB962C8B-B14F-4D97-AF65-F5344CB8AC3E}">
        <p14:creationId xmlns:p14="http://schemas.microsoft.com/office/powerpoint/2010/main" val="38933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tmp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~a=</a:t>
            </a:r>
            <a:r>
              <a:rPr kumimoji="1" lang="en-US" altLang="zh-CN" sz="1600" b="1" dirty="0" err="1">
                <a:solidFill>
                  <a:srgbClr val="FF0000"/>
                </a:solidFill>
                <a:latin typeface="Consolas" charset="0"/>
                <a:ea typeface="Consolas" charset="0"/>
                <a:cs typeface="Consolas" charset="0"/>
              </a:rPr>
              <a:t>GetTemp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右值表达式</a:t>
            </a:r>
            <a:endParaRPr kumimoji="1" lang="en-US" altLang="zh-CN" sz="1600" b="1" dirty="0">
              <a:solidFill>
                <a:srgbClr val="008000"/>
              </a:solidFill>
              <a:latin typeface="Consolas" charset="0"/>
              <a:ea typeface="Consolas" charset="0"/>
              <a:cs typeface="Consolas"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a:cxnSpLocks/>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18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如何加快左值初始化的构造速度</a:t>
            </a:r>
          </a:p>
          <a:p>
            <a:pPr lvl="1"/>
            <a:r>
              <a:rPr kumimoji="1" lang="zh-CN" altLang="en-US" dirty="0"/>
              <a:t>移动构造函数加快了右值初始化的构造速度。</a:t>
            </a:r>
            <a:endParaRPr kumimoji="1" lang="en-US" altLang="zh-CN" dirty="0"/>
          </a:p>
          <a:p>
            <a:pPr lvl="1"/>
            <a:r>
              <a:rPr kumimoji="1" lang="zh-CN" altLang="en-US" dirty="0"/>
              <a:t>如何对左值调用移动构造函数以加快左值初始化的构造速度？</a:t>
            </a:r>
            <a:endParaRPr kumimoji="1" lang="en-US" altLang="zh-CN" dirty="0"/>
          </a:p>
          <a:p>
            <a:r>
              <a:rPr kumimoji="1" lang="en-US" altLang="zh-CN" dirty="0" err="1">
                <a:latin typeface="STKaiti" charset="-122"/>
                <a:ea typeface="STKaiti" charset="-122"/>
                <a:cs typeface="STKaiti" charset="-122"/>
              </a:rPr>
              <a:t>std</a:t>
            </a:r>
            <a:r>
              <a:rPr kumimoji="1" lang="en-US" altLang="zh-CN" dirty="0">
                <a:latin typeface="STKaiti" charset="-122"/>
                <a:ea typeface="STKaiti" charset="-122"/>
                <a:cs typeface="STKaiti" charset="-122"/>
              </a:rPr>
              <a:t>::move</a:t>
            </a:r>
            <a:r>
              <a:rPr kumimoji="1" lang="zh-CN" altLang="en-US" dirty="0">
                <a:latin typeface="STKaiti" charset="-122"/>
                <a:ea typeface="STKaiti" charset="-122"/>
                <a:cs typeface="STKaiti" charset="-122"/>
              </a:rPr>
              <a:t>函数</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输入：左值（包括变量等，该左值一般不再使用）</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返回值：该左值对应的右值</a:t>
            </a:r>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注意：</a:t>
            </a:r>
            <a:r>
              <a:rPr kumimoji="1" lang="en-US" altLang="zh-CN" b="1" dirty="0">
                <a:solidFill>
                  <a:srgbClr val="FF0000"/>
                </a:solidFill>
                <a:latin typeface="STKaiti" charset="-122"/>
                <a:ea typeface="STKaiti" charset="-122"/>
                <a:cs typeface="STKaiti" charset="-122"/>
              </a:rPr>
              <a:t>move</a:t>
            </a:r>
            <a:r>
              <a:rPr kumimoji="1" lang="zh-CN" altLang="en-US" b="1" dirty="0">
                <a:solidFill>
                  <a:srgbClr val="FF0000"/>
                </a:solidFill>
                <a:latin typeface="STKaiti" charset="-122"/>
                <a:ea typeface="STKaiti" charset="-122"/>
                <a:cs typeface="STKaiti" charset="-122"/>
              </a:rPr>
              <a:t>函数本身不对对象做任何操作，仅做类型转换，</a:t>
            </a:r>
            <a:r>
              <a:rPr kumimoji="1" lang="zh-CN" altLang="en-US" dirty="0">
                <a:latin typeface="STKaiti" charset="-122"/>
                <a:ea typeface="STKaiti" charset="-122"/>
                <a:cs typeface="STKaiti" charset="-122"/>
              </a:rPr>
              <a:t>即转换为右值。移动的具体操作在移动构造函数内实现。</a:t>
            </a:r>
            <a:endParaRPr lang="zh-CN" altLang="en-US" dirty="0"/>
          </a:p>
          <a:p>
            <a:pPr marL="457200" lvl="1" indent="0">
              <a:buNone/>
            </a:pP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a:extLst>
              <a:ext uri="{FF2B5EF4-FFF2-40B4-BE49-F238E27FC236}">
                <a16:creationId xmlns:a16="http://schemas.microsoft.com/office/drawing/2014/main" id="{69E512E6-0AE7-3040-8558-801CBAFAD9D9}"/>
              </a:ext>
            </a:extLst>
          </p:cNvPr>
          <p:cNvSpPr/>
          <p:nvPr/>
        </p:nvSpPr>
        <p:spPr>
          <a:xfrm>
            <a:off x="1124744" y="6093296"/>
            <a:ext cx="7213910" cy="369332"/>
          </a:xfrm>
          <a:prstGeom prst="rect">
            <a:avLst/>
          </a:prstGeom>
        </p:spPr>
        <p:txBody>
          <a:bodyPr wrap="square">
            <a:spAutoFit/>
          </a:bodyPr>
          <a:lstStyle/>
          <a:p>
            <a:r>
              <a:rPr lang="zh-CN" altLang="en-US" b="1" dirty="0">
                <a:solidFill>
                  <a:srgbClr val="FF0000"/>
                </a:solidFill>
              </a:rPr>
              <a:t>详细阅读：</a:t>
            </a:r>
            <a:r>
              <a:rPr lang="zh-CN" altLang="en-US" b="1" dirty="0">
                <a:hlinkClick r:id="rId3"/>
              </a:rPr>
              <a:t>https://blog.csdn.net/swartz_lubel/article/details/59620868</a:t>
            </a:r>
            <a:endParaRPr lang="en-US" altLang="zh-CN" b="1" dirty="0"/>
          </a:p>
        </p:txBody>
      </p:sp>
      <p:sp>
        <p:nvSpPr>
          <p:cNvPr id="8" name="文本框 7">
            <a:extLst>
              <a:ext uri="{FF2B5EF4-FFF2-40B4-BE49-F238E27FC236}">
                <a16:creationId xmlns:a16="http://schemas.microsoft.com/office/drawing/2014/main" id="{7CDA0ECC-7444-4609-9FE0-A992EED1C291}"/>
              </a:ext>
            </a:extLst>
          </p:cNvPr>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对于上个实例中定义的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类，该处</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调用移动构造函数对</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进行初始化</a:t>
            </a:r>
          </a:p>
        </p:txBody>
      </p:sp>
    </p:spTree>
    <p:extLst>
      <p:ext uri="{BB962C8B-B14F-4D97-AF65-F5344CB8AC3E}">
        <p14:creationId xmlns:p14="http://schemas.microsoft.com/office/powerpoint/2010/main" val="873179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4" name="内容占位符 3"/>
          <p:cNvSpPr>
            <a:spLocks noGrp="1"/>
          </p:cNvSpPr>
          <p:nvPr>
            <p:ph idx="1"/>
          </p:nvPr>
        </p:nvSpPr>
        <p:spPr>
          <a:xfrm>
            <a:off x="628650" y="1628800"/>
            <a:ext cx="8047806" cy="1440160"/>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endParaRPr lang="en-US" altLang="zh-CN" dirty="0"/>
          </a:p>
          <a:p>
            <a:pPr lvl="1"/>
            <a:r>
              <a:rPr lang="en-US" altLang="zh-CN" dirty="0" err="1"/>
              <a:t>std</a:t>
            </a:r>
            <a:r>
              <a:rPr lang="en-US" altLang="zh-CN" dirty="0"/>
              <a:t>::move</a:t>
            </a:r>
            <a:r>
              <a:rPr lang="zh-CN" altLang="en-US" dirty="0"/>
              <a:t>引起移动构造函数或移动赋值运算的调用</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p>
          <a:p>
            <a:pPr marL="0" indent="0">
              <a:buNone/>
            </a:pPr>
            <a:r>
              <a:rPr lang="en-US" altLang="zh-CN" sz="2000" b="0" dirty="0"/>
              <a:t>     a = b; </a:t>
            </a:r>
            <a:r>
              <a:rPr lang="en-US" altLang="zh-CN" sz="2000" b="0" dirty="0">
                <a:solidFill>
                  <a:srgbClr val="00CC00"/>
                </a:solidFill>
              </a:rPr>
              <a:t>//copy b to a </a:t>
            </a: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p>
          <a:p>
            <a:pPr marL="0" indent="0">
              <a:buNone/>
            </a:pPr>
            <a:r>
              <a:rPr lang="en-US" altLang="zh-CN" sz="2000" b="0" dirty="0"/>
              <a:t>}</a:t>
            </a:r>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p>
        </p:txBody>
      </p:sp>
    </p:spTree>
    <p:extLst>
      <p:ext uri="{BB962C8B-B14F-4D97-AF65-F5344CB8AC3E}">
        <p14:creationId xmlns:p14="http://schemas.microsoft.com/office/powerpoint/2010/main" val="733084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写出以下代码的运行结果：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p>
          <a:p>
            <a:r>
              <a:rPr lang="en-US" altLang="zh-CN" sz="1600" b="1" dirty="0">
                <a:latin typeface="Consolas" panose="020B0609020204030204" pitchFamily="49" charset="0"/>
              </a:rPr>
              <a:t>	return Test();</a:t>
            </a: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p>
          <a:p>
            <a:r>
              <a:rPr lang="en-US" altLang="zh-CN" sz="1600" b="1" dirty="0">
                <a:latin typeface="Consolas" panose="020B0609020204030204" pitchFamily="49" charset="0"/>
              </a:rPr>
              <a:t>	Test a;</a:t>
            </a: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a:t>
            </a:r>
          </a:p>
          <a:p>
            <a:r>
              <a:rPr lang="zh-CN" altLang="en-US" b="1" dirty="0">
                <a:latin typeface="Consolas" panose="020B0609020204030204" pitchFamily="49" charset="0"/>
              </a:rPr>
              <a:t>  </a:t>
            </a:r>
            <a:r>
              <a:rPr lang="en-US" altLang="zh-CN" b="1" dirty="0">
                <a:latin typeface="Consolas" panose="020B0609020204030204" pitchFamily="49" charset="0"/>
              </a:rPr>
              <a:t>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en-US" altLang="zh-CN" b="1" dirty="0">
                <a:latin typeface="Consolas" panose="020B0609020204030204" pitchFamily="49" charset="0"/>
              </a:rPr>
              <a:t>Test a;</a:t>
            </a: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en-US" altLang="zh-CN" b="1" dirty="0">
                <a:latin typeface="Consolas" panose="020B0609020204030204" pitchFamily="49" charset="0"/>
              </a:rPr>
              <a:t>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1869FD80-2244-3E42-9429-29E69E4D7011}"/>
              </a:ext>
            </a:extLst>
          </p:cNvPr>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93B7995F-57F4-F242-8C54-AFB67897F36A}"/>
              </a:ext>
            </a:extLst>
          </p:cNvPr>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回顾：引用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65856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判断依据：</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latin typeface="Consolas" charset="0"/>
              <a:ea typeface="Consolas" charset="0"/>
              <a:cs typeface="Consolas" charset="0"/>
            </a:endParaRPr>
          </a:p>
          <a:p>
            <a:pPr lvl="1">
              <a:lnSpc>
                <a:spcPct val="100000"/>
              </a:lnSpc>
            </a:pPr>
            <a:r>
              <a:rPr kumimoji="1" lang="zh-CN" altLang="en-US" dirty="0">
                <a:solidFill>
                  <a:srgbClr val="002060"/>
                </a:solidFill>
              </a:rPr>
              <a:t>拷贝构造函数的形参类型为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移动构造函数的形参类型为</a:t>
            </a:r>
            <a:r>
              <a:rPr kumimoji="1" lang="zh-CN" altLang="en-US" dirty="0">
                <a:solidFill>
                  <a:srgbClr val="FF0000"/>
                </a:solidFill>
              </a:rPr>
              <a:t>右值引用</a:t>
            </a:r>
            <a:r>
              <a:rPr kumimoji="1" lang="zh-CN" altLang="en-US" dirty="0">
                <a:solidFill>
                  <a:srgbClr val="002060"/>
                </a:solidFill>
              </a:rPr>
              <a:t>，可以绑定右值</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，例如常量左值引用和右值引用均能绑定右值，当传入实参类型为右值时</a:t>
            </a:r>
            <a:r>
              <a:rPr kumimoji="1" lang="zh-CN" altLang="en-US" dirty="0">
                <a:solidFill>
                  <a:srgbClr val="008000"/>
                </a:solidFill>
              </a:rPr>
              <a:t>优先匹配形参类型为右值引用</a:t>
            </a:r>
            <a:r>
              <a:rPr kumimoji="1" lang="zh-CN" altLang="en-US" dirty="0">
                <a:solidFill>
                  <a:srgbClr val="002060"/>
                </a:solidFill>
              </a:rPr>
              <a:t>的函数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932854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charset="0"/>
                <a:ea typeface="Consolas" charset="0"/>
                <a:cs typeface="Consolas" charset="0"/>
              </a:rPr>
              <a:t>拷贝构造函数的常见调用时机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常量引用初始化另一个新的类对象</a:t>
            </a:r>
            <a:endParaRPr kumimoji="1" lang="en-US" altLang="zh-CN" sz="2200" dirty="0">
              <a:solidFill>
                <a:srgbClr val="002060"/>
              </a:solidFill>
            </a:endParaRPr>
          </a:p>
          <a:p>
            <a:pPr lvl="1">
              <a:lnSpc>
                <a:spcPct val="100000"/>
              </a:lnSpc>
            </a:pPr>
            <a:r>
              <a:rPr kumimoji="1" lang="zh-CN" altLang="en-US" sz="2200" dirty="0">
                <a:solidFill>
                  <a:srgbClr val="002060"/>
                </a:solidFill>
              </a:rPr>
              <a:t>以类的对象为函数形参，传入实参为类的对象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p>
          <a:p>
            <a:pPr lvl="1">
              <a:lnSpc>
                <a:spcPct val="100000"/>
              </a:lnSpc>
            </a:pPr>
            <a:r>
              <a:rPr kumimoji="1" lang="zh-CN" altLang="en-US" sz="2200" dirty="0">
                <a:solidFill>
                  <a:srgbClr val="002060"/>
                </a:solidFill>
              </a:rPr>
              <a:t>函数返回类对象（类中未显式定义移动构造函数，不进行返回值优化）</a:t>
            </a:r>
            <a:endParaRPr kumimoji="1" lang="en-US" altLang="zh-CN" dirty="0">
              <a:solidFill>
                <a:srgbClr val="002060"/>
              </a:solidFill>
              <a:latin typeface="Consolas" charset="0"/>
              <a:ea typeface="Consolas" charset="0"/>
              <a:cs typeface="Consolas" charset="0"/>
            </a:endParaRPr>
          </a:p>
          <a:p>
            <a:r>
              <a:rPr kumimoji="1" lang="zh-CN" altLang="en-US" dirty="0">
                <a:solidFill>
                  <a:srgbClr val="002060"/>
                </a:solidFill>
                <a:latin typeface="Consolas" charset="0"/>
                <a:ea typeface="Consolas" charset="0"/>
                <a:cs typeface="Consolas" charset="0"/>
              </a:rPr>
              <a:t>移动构造函数的常见调用时机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用一个类对象的右值初始化另一个新的类对象（常配合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err="1">
                <a:solidFill>
                  <a:srgbClr val="FF0000"/>
                </a:solidFill>
              </a:rPr>
              <a:t>std</a:t>
            </a:r>
            <a:r>
              <a:rPr lang="en-US" altLang="zh-CN" sz="2000" b="1" dirty="0">
                <a:solidFill>
                  <a:srgbClr val="FF0000"/>
                </a:solidFill>
              </a:rPr>
              <a:t>::move(a);</a:t>
            </a:r>
            <a:r>
              <a:rPr lang="zh-CN" altLang="en-US" sz="2000" b="1" dirty="0">
                <a:solidFill>
                  <a:srgbClr val="FF0000"/>
                </a:solidFill>
              </a:rPr>
              <a:t> </a:t>
            </a:r>
            <a:r>
              <a:rPr lang="zh-CN" altLang="en-US" sz="2000" b="1" dirty="0">
                <a:solidFill>
                  <a:srgbClr val="0066CC"/>
                </a:solidFill>
              </a:rPr>
              <a:t>与</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以类的对象为函数形参，传入实参为类对象的右值（常配合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a:t>
            </a:r>
            <a:r>
              <a:rPr kumimoji="1" lang="en-US" altLang="zh-CN" sz="2200" dirty="0" err="1">
                <a:solidFill>
                  <a:srgbClr val="FF0000"/>
                </a:solidFill>
              </a:rPr>
              <a:t>std</a:t>
            </a:r>
            <a:r>
              <a:rPr kumimoji="1" lang="en-US" altLang="zh-CN" sz="2200" dirty="0">
                <a:solidFill>
                  <a:srgbClr val="FF0000"/>
                </a:solidFill>
              </a:rPr>
              <a:t>::move(a));</a:t>
            </a:r>
            <a:r>
              <a:rPr lang="zh-CN" altLang="en-US" sz="2000" b="1" dirty="0">
                <a:solidFill>
                  <a:srgbClr val="0066CC"/>
                </a:solidFill>
              </a:rPr>
              <a:t>与</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函数返回类对象（类中显式定义移动构造函数，不进行返回值优化）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均调用移动构造</a:t>
            </a:r>
          </a:p>
        </p:txBody>
      </p:sp>
    </p:spTree>
    <p:extLst>
      <p:ext uri="{BB962C8B-B14F-4D97-AF65-F5344CB8AC3E}">
        <p14:creationId xmlns:p14="http://schemas.microsoft.com/office/powerpoint/2010/main" val="419308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拷贝赋值运算符</a:t>
            </a:r>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STKaiti" charset="-122"/>
                <a:ea typeface="STKaiti" charset="-122"/>
                <a:cs typeface="STKaiti" charset="-122"/>
              </a:rPr>
              <a:t>已定义的对象之间相互赋值，可通过调用对象的“拷贝赋值运算符函数”来实现的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避免自己赋值给自己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将</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对象中的内容拷贝到当前对象中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a:ea typeface="STKaiti" charset="-122"/>
                <a:cs typeface="STKaiti" charset="-122"/>
              </a:rPr>
              <a:t>}</a:t>
            </a:r>
          </a:p>
          <a:p>
            <a:r>
              <a:rPr kumimoji="1" lang="zh-CN" altLang="en-US" dirty="0">
                <a:latin typeface="STKaiti" charset="-122"/>
                <a:ea typeface="STKaiti" charset="-122"/>
                <a:cs typeface="STKaiti" charset="-122"/>
              </a:rPr>
              <a:t>注意区分下面两种代码：</a:t>
            </a: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zh-CN" altLang="en-US" b="1" dirty="0">
              <a:ea typeface="STKaiti" charset="-122"/>
              <a:cs typeface="STKaiti"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p>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a:p>
            <a:pPr marL="342900" lvl="1" indent="0">
              <a:buNone/>
            </a:pP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28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拷贝赋值运算符：实例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a:t>
            </a: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charset="0"/>
                <a:ea typeface="Consolas" charset="0"/>
                <a:cs typeface="Consolas" charset="0"/>
              </a:rPr>
              <a:t>for(int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&lt;10;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a:t>
            </a:r>
          </a:p>
          <a:p>
            <a:r>
              <a:rPr kumimoji="1" lang="en-US" altLang="zh-CN" sz="2400" b="1" dirty="0">
                <a:solidFill>
                  <a:srgbClr val="FF0000"/>
                </a:solidFill>
                <a:latin typeface="Consolas" charset="0"/>
                <a:ea typeface="Consolas" charset="0"/>
                <a:cs typeface="Consolas" charset="0"/>
              </a:rPr>
              <a:t>			</a:t>
            </a:r>
            <a:r>
              <a:rPr kumimoji="1" lang="en-US" altLang="zh-CN" sz="2400" b="1" dirty="0" err="1">
                <a:solidFill>
                  <a:srgbClr val="FF0000"/>
                </a:solidFill>
                <a:latin typeface="Consolas" charset="0"/>
                <a:ea typeface="Consolas" charset="0"/>
                <a:cs typeface="Consolas" charset="0"/>
              </a:rPr>
              <a: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 </a:t>
            </a:r>
            <a:r>
              <a:rPr kumimoji="1" lang="en-US" altLang="zh-CN" sz="2400" b="1" dirty="0" err="1">
                <a:solidFill>
                  <a:srgbClr val="FF0000"/>
                </a:solidFill>
                <a:latin typeface="Consolas" charset="0"/>
                <a:ea typeface="Consolas" charset="0"/>
                <a:cs typeface="Consolas" charset="0"/>
              </a:rPr>
              <a:t>right.buf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a:t>
            </a:r>
            <a:r>
              <a:rPr kumimoji="1" lang="en-US" altLang="zh-CN" sz="2400" b="1" dirty="0">
                <a:solidFill>
                  <a:srgbClr val="008000"/>
                </a:solidFill>
                <a:latin typeface="Consolas" charset="0"/>
                <a:ea typeface="Consolas" charset="0"/>
                <a:cs typeface="Consolas" charset="0"/>
              </a:rPr>
              <a:t>//</a:t>
            </a:r>
            <a:r>
              <a:rPr kumimoji="1" lang="zh-CN" altLang="en-US" sz="2400" b="1" dirty="0">
                <a:solidFill>
                  <a:srgbClr val="008000"/>
                </a:solidFill>
                <a:latin typeface="Consolas" charset="0"/>
                <a:ea typeface="Consolas" charset="0"/>
                <a:cs typeface="Consolas" charset="0"/>
              </a:rPr>
              <a:t>拷贝数据</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a:t>
            </a:r>
            <a:r>
              <a:rPr kumimoji="1" lang="en-US" altLang="zh-CN" sz="2400" b="1" dirty="0">
                <a:latin typeface="Consolas" charset="0"/>
                <a:cs typeface="Consolas" charset="0"/>
              </a:rPr>
              <a:t>"</a:t>
            </a:r>
            <a:r>
              <a:rPr kumimoji="1" lang="en-US" altLang="zh-CN" sz="2400" b="1" dirty="0">
                <a:latin typeface="Consolas" charset="0"/>
                <a:ea typeface="Consolas" charset="0"/>
                <a:cs typeface="Consolas" charset="0"/>
              </a:rPr>
              <a:t>operator=(const Test&amp;) called.\n</a:t>
            </a:r>
            <a:r>
              <a:rPr kumimoji="1" lang="en-US" altLang="zh-CN" sz="2400" b="1" dirty="0">
                <a:latin typeface="Consolas" charset="0"/>
                <a:cs typeface="Consolas" charset="0"/>
              </a:rPr>
              <a:t>";</a:t>
            </a:r>
            <a:endParaRPr kumimoji="1" lang="zh-CN" altLang="en-US" sz="2400" b="1" dirty="0">
              <a:latin typeface="Consolas" charset="0"/>
              <a:cs typeface="Consolas" charset="0"/>
            </a:endParaRP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赋值重载函数必须要是</a:t>
            </a:r>
            <a:r>
              <a:rPr lang="zh-CN" altLang="en-US" sz="2400" b="1" dirty="0">
                <a:solidFill>
                  <a:srgbClr val="FF0000"/>
                </a:solidFill>
                <a:latin typeface="STKaiti" charset="-122"/>
                <a:ea typeface="STKaiti" charset="-122"/>
                <a:cs typeface="STKaiti" charset="-122"/>
              </a:rPr>
              <a:t>类的非静态成员函数</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，不能是友元函数。</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和移动构造函数原理类似</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示例：</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p>
          <a:p>
            <a:r>
              <a:rPr lang="da-DK" altLang="zh-CN" b="1" dirty="0">
                <a:latin typeface="Consolas" panose="020B0609020204030204" pitchFamily="49" charset="0"/>
                <a:cs typeface="Consolas" panose="020B0609020204030204" pitchFamily="49" charset="0"/>
              </a:rPr>
              <a:t>	else {	</a:t>
            </a: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直接赋值地址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 altLang="zh-CN" b="1" dirty="0">
                <a:latin typeface="Consolas" panose="020B0609020204030204" pitchFamily="49" charset="0"/>
                <a:cs typeface="Consolas" panose="020B0609020204030204" pitchFamily="49" charset="0"/>
              </a:rPr>
              <a:t>	</a:t>
            </a:r>
            <a:r>
              <a:rPr lang="en" altLang="zh-CN" b="1" dirty="0" err="1">
                <a:latin typeface="Consolas" panose="020B0609020204030204" pitchFamily="49" charset="0"/>
                <a:cs typeface="Consolas" panose="020B0609020204030204" pitchFamily="49" charset="0"/>
              </a:rPr>
              <a:t>cout</a:t>
            </a:r>
            <a:r>
              <a:rPr lang="en"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charset="0"/>
              <a:ea typeface="Consolas" charset="0"/>
              <a:cs typeface="Consolas" charset="0"/>
            </a:endParaRPr>
          </a:p>
          <a:p>
            <a:pPr lvl="1">
              <a:spcBef>
                <a:spcPts val="0"/>
              </a:spcBef>
            </a:pP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STKaiti" charset="-122"/>
                <a:ea typeface="STKaiti" charset="-122"/>
                <a:cs typeface="STKaiti" charset="-122"/>
              </a:rPr>
              <a:t>// </a:t>
            </a:r>
            <a:r>
              <a:rPr kumimoji="1" lang="zh-CN" altLang="en-US" sz="1800" dirty="0">
                <a:solidFill>
                  <a:srgbClr val="008000"/>
                </a:solidFill>
                <a:latin typeface="STKaiti" charset="-122"/>
                <a:ea typeface="STKaiti" charset="-122"/>
                <a:cs typeface="STKaiti" charset="-122"/>
              </a:rPr>
              <a:t>第一行调用移动构造函数</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kumimoji="1" lang="en-US" altLang="zh-CN" sz="1800" b="1" dirty="0">
                <a:solidFill>
                  <a:srgbClr val="008000"/>
                </a:solidFill>
                <a:latin typeface="STKaiti" charset="-122"/>
                <a:ea typeface="STKaiti" charset="-122"/>
                <a:cs typeface="STKaiti" charset="-122"/>
              </a:rPr>
              <a:t>       // </a:t>
            </a:r>
            <a:r>
              <a:rPr kumimoji="1" lang="en-US" altLang="zh-CN" sz="1800" b="1" dirty="0" err="1">
                <a:solidFill>
                  <a:srgbClr val="008000"/>
                </a:solidFill>
                <a:latin typeface="STKaiti" charset="-122"/>
                <a:ea typeface="STKaiti" charset="-122"/>
                <a:cs typeface="STKaiti" charset="-122"/>
              </a:rPr>
              <a:t>std</a:t>
            </a:r>
            <a:r>
              <a:rPr kumimoji="1" lang="en-US" altLang="zh-CN" sz="1800" b="1" dirty="0">
                <a:solidFill>
                  <a:srgbClr val="008000"/>
                </a:solidFill>
                <a:latin typeface="STKaiti" charset="-122"/>
                <a:ea typeface="STKaiti" charset="-122"/>
                <a:cs typeface="STKaiti" charset="-122"/>
              </a:rPr>
              <a:t>::move</a:t>
            </a:r>
            <a:r>
              <a:rPr kumimoji="1" lang="zh-CN" altLang="en-US" sz="1800" b="1" dirty="0">
                <a:solidFill>
                  <a:srgbClr val="008000"/>
                </a:solidFill>
                <a:latin typeface="STKaiti" charset="-122"/>
                <a:ea typeface="STKaiti" charset="-122"/>
                <a:cs typeface="STKaiti" charset="-122"/>
              </a:rPr>
              <a:t>的结果为右值引用，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STKaiti" charset="-122"/>
                <a:ea typeface="STKaiti" charset="-122"/>
                <a:cs typeface="STKaiti" charset="-122"/>
              </a:rPr>
              <a:t>// </a:t>
            </a:r>
            <a:r>
              <a:rPr kumimoji="1" lang="zh-CN" altLang="en-US" sz="1800" b="1" dirty="0">
                <a:solidFill>
                  <a:srgbClr val="008000"/>
                </a:solidFill>
                <a:latin typeface="STKaiti" charset="-122"/>
                <a:ea typeface="STKaiti" charset="-122"/>
                <a:cs typeface="STKaiti" charset="-122"/>
              </a:rPr>
              <a:t>后两行均调用移动赋值运算</a:t>
            </a:r>
            <a:endParaRPr kumimoji="1" lang="en-US" altLang="zh-CN" sz="1800" b="1" dirty="0">
              <a:solidFill>
                <a:srgbClr val="008000"/>
              </a:solidFill>
              <a:latin typeface="STKaiti" charset="-122"/>
              <a:ea typeface="STKaiti" charset="-122"/>
              <a:cs typeface="STKaiti" charset="-122"/>
            </a:endParaRPr>
          </a:p>
          <a:p>
            <a:pPr marL="0" lvl="1" indent="0">
              <a:spcBef>
                <a:spcPts val="1000"/>
              </a:spcBef>
              <a:buSzPct val="75000"/>
              <a:buNone/>
            </a:pPr>
            <a:r>
              <a:rPr lang="en-US" altLang="zh-CN" sz="1800" b="0" dirty="0"/>
              <a:t>}</a:t>
            </a:r>
          </a:p>
        </p:txBody>
      </p:sp>
    </p:spTree>
    <p:extLst>
      <p:ext uri="{BB962C8B-B14F-4D97-AF65-F5344CB8AC3E}">
        <p14:creationId xmlns:p14="http://schemas.microsoft.com/office/powerpoint/2010/main" val="1487372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
        <p:nvSpPr>
          <p:cNvPr id="3" name="标题 1"/>
          <p:cNvSpPr>
            <a:spLocks noGrp="1"/>
          </p:cNvSpPr>
          <p:nvPr>
            <p:ph type="title"/>
          </p:nvPr>
        </p:nvSpPr>
        <p:spPr>
          <a:xfrm>
            <a:off x="179512" y="116632"/>
            <a:ext cx="8424936" cy="1325563"/>
          </a:xfrm>
        </p:spPr>
        <p:txBody>
          <a:bodyPr/>
          <a:lstStyle/>
          <a:p>
            <a:r>
              <a:rPr kumimoji="1" lang="zh-CN" altLang="en-US" dirty="0"/>
              <a:t>拷贝</a:t>
            </a:r>
            <a:r>
              <a:rPr kumimoji="1" lang="en-US" altLang="zh-CN" dirty="0"/>
              <a:t>/</a:t>
            </a:r>
            <a:r>
              <a:rPr kumimoji="1" lang="zh-CN" altLang="en-US" dirty="0"/>
              <a:t>移动赋值运算符的调用时机</a:t>
            </a:r>
          </a:p>
        </p:txBody>
      </p:sp>
      <p:sp>
        <p:nvSpPr>
          <p:cNvPr id="8" name="内容占位符 2">
            <a:extLst>
              <a:ext uri="{FF2B5EF4-FFF2-40B4-BE49-F238E27FC236}">
                <a16:creationId xmlns:a16="http://schemas.microsoft.com/office/drawing/2014/main" id="{4A6F3E2B-0421-4686-8420-40E82E075DAE}"/>
              </a:ext>
            </a:extLst>
          </p:cNvPr>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和拷贝</a:t>
            </a:r>
            <a:r>
              <a:rPr kumimoji="1" lang="en-US" altLang="zh-CN" dirty="0">
                <a:solidFill>
                  <a:srgbClr val="002060"/>
                </a:solidFill>
                <a:latin typeface="Consolas" charset="0"/>
                <a:ea typeface="Consolas" charset="0"/>
                <a:cs typeface="Consolas" charset="0"/>
              </a:rPr>
              <a:t>/</a:t>
            </a:r>
            <a:r>
              <a:rPr kumimoji="1" lang="zh-CN" altLang="en-US" dirty="0">
                <a:solidFill>
                  <a:srgbClr val="002060"/>
                </a:solidFill>
                <a:latin typeface="Consolas" charset="0"/>
                <a:ea typeface="Consolas" charset="0"/>
                <a:cs typeface="Consolas" charset="0"/>
              </a:rPr>
              <a:t>移动构造函数的调用时机类似，主要判断依据是</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endParaRPr>
          </a:p>
          <a:p>
            <a:pPr lvl="1">
              <a:lnSpc>
                <a:spcPct val="100000"/>
              </a:lnSpc>
            </a:pPr>
            <a:r>
              <a:rPr kumimoji="1" lang="zh-CN" altLang="en-US" dirty="0">
                <a:solidFill>
                  <a:srgbClr val="002060"/>
                </a:solidFill>
              </a:rPr>
              <a:t>拷贝赋值运算符函数的形参类型为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移动赋值运算符函数的形参类型为</a:t>
            </a:r>
            <a:r>
              <a:rPr kumimoji="1" lang="zh-CN" altLang="en-US" dirty="0">
                <a:solidFill>
                  <a:srgbClr val="FF0000"/>
                </a:solidFill>
              </a:rPr>
              <a:t>右值引用</a:t>
            </a:r>
            <a:r>
              <a:rPr kumimoji="1" lang="zh-CN" altLang="en-US" dirty="0">
                <a:solidFill>
                  <a:srgbClr val="002060"/>
                </a:solidFill>
              </a:rPr>
              <a:t>，可以绑定右值</a:t>
            </a:r>
            <a:r>
              <a:rPr kumimoji="1" lang="en-US" altLang="zh-CN" dirty="0">
                <a:solidFill>
                  <a:srgbClr val="002060"/>
                </a:solidFill>
              </a:rPr>
              <a:t>(</a:t>
            </a:r>
            <a:r>
              <a:rPr kumimoji="1" lang="zh-CN" altLang="en-US" dirty="0">
                <a:solidFill>
                  <a:srgbClr val="FF0000"/>
                </a:solidFill>
              </a:rPr>
              <a:t>常量、表达式、函数返回</a:t>
            </a:r>
            <a:r>
              <a:rPr kumimoji="1" lang="en-US" altLang="zh-CN" dirty="0">
                <a:solidFill>
                  <a:srgbClr val="002060"/>
                </a:solidFill>
              </a:rPr>
              <a:t>)</a:t>
            </a: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，例如常量左值引用和右值引用均能绑定右值，当赋值运算符右侧为右值时</a:t>
            </a:r>
            <a:r>
              <a:rPr kumimoji="1" lang="zh-CN" altLang="en-US" dirty="0">
                <a:solidFill>
                  <a:srgbClr val="FF0000"/>
                </a:solidFill>
              </a:rPr>
              <a:t>优先匹配形参类型为右值引用</a:t>
            </a:r>
            <a:r>
              <a:rPr kumimoji="1" lang="zh-CN" altLang="en-US" dirty="0">
                <a:solidFill>
                  <a:srgbClr val="002060"/>
                </a:solidFill>
              </a:rPr>
              <a:t>的赋值运算符函数</a:t>
            </a:r>
            <a:endParaRPr kumimoji="1" lang="en-US" altLang="zh-CN" dirty="0">
              <a:solidFill>
                <a:srgbClr val="002060"/>
              </a:solidFill>
            </a:endParaRPr>
          </a:p>
          <a:p>
            <a:pPr lvl="1">
              <a:lnSpc>
                <a:spcPct val="100000"/>
              </a:lnSpc>
            </a:pPr>
            <a:r>
              <a:rPr kumimoji="1" lang="zh-CN" altLang="en-US" dirty="0">
                <a:solidFill>
                  <a:srgbClr val="002060"/>
                </a:solidFill>
              </a:rPr>
              <a:t>根据赋值运算符右侧变量的类型决定调用拷贝或移动赋值运算符函数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3132870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编译器自动合成的函数</a:t>
            </a:r>
            <a:r>
              <a:rPr kumimoji="1" lang="en-US" altLang="zh-CN" dirty="0"/>
              <a:t>/</a:t>
            </a:r>
            <a:r>
              <a:rPr kumimoji="1" lang="zh-CN" altLang="en-US" dirty="0"/>
              <a:t>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
        <p:nvSpPr>
          <p:cNvPr id="4" name="内容占位符 3"/>
          <p:cNvSpPr>
            <a:spLocks noGrp="1"/>
          </p:cNvSpPr>
          <p:nvPr>
            <p:ph idx="1"/>
          </p:nvPr>
        </p:nvSpPr>
        <p:spPr>
          <a:xfrm>
            <a:off x="628650" y="1628800"/>
            <a:ext cx="8191822" cy="1728192"/>
          </a:xfrm>
        </p:spPr>
        <p:txBody>
          <a:bodyPr/>
          <a:lstStyle/>
          <a:p>
            <a:r>
              <a:rPr lang="zh-CN" altLang="en-US" dirty="0"/>
              <a:t>类中特殊的成员函数</a:t>
            </a:r>
            <a:r>
              <a:rPr lang="en-US" altLang="zh-CN" dirty="0"/>
              <a:t>/</a:t>
            </a:r>
            <a:r>
              <a:rPr lang="zh-CN" altLang="en-US" dirty="0"/>
              <a:t>运算符，即便用户不显式定义，编译器也会根据自身需要自动合成</a:t>
            </a:r>
            <a:endParaRPr lang="en-US" altLang="zh-CN" dirty="0"/>
          </a:p>
          <a:p>
            <a:pPr lvl="1"/>
            <a:r>
              <a:rPr lang="zh-CN" altLang="en-US" dirty="0"/>
              <a:t>默认构造函数</a:t>
            </a:r>
            <a:endParaRPr lang="en-US" altLang="zh-CN" dirty="0"/>
          </a:p>
          <a:p>
            <a:pPr lvl="1"/>
            <a:r>
              <a:rPr lang="zh-CN" altLang="en-US" dirty="0"/>
              <a:t>拷贝构造函数</a:t>
            </a:r>
            <a:endParaRPr lang="en-US" altLang="zh-CN" dirty="0"/>
          </a:p>
          <a:p>
            <a:pPr lvl="1"/>
            <a:r>
              <a:rPr lang="zh-CN" altLang="en-US" dirty="0"/>
              <a:t>移动构造函数（</a:t>
            </a:r>
            <a:r>
              <a:rPr lang="en-US" altLang="zh-CN" dirty="0"/>
              <a:t>C++11</a:t>
            </a:r>
            <a:r>
              <a:rPr lang="zh-CN" altLang="en-US" dirty="0"/>
              <a:t>起）</a:t>
            </a:r>
            <a:endParaRPr lang="en-US" altLang="zh-CN" dirty="0"/>
          </a:p>
          <a:p>
            <a:pPr lvl="1"/>
            <a:r>
              <a:rPr lang="zh-CN" altLang="en-US" dirty="0"/>
              <a:t>拷贝赋值运算符</a:t>
            </a:r>
            <a:endParaRPr lang="en-US" altLang="zh-CN" dirty="0"/>
          </a:p>
          <a:p>
            <a:pPr lvl="1"/>
            <a:r>
              <a:rPr lang="zh-CN" altLang="en-US" dirty="0"/>
              <a:t>移动赋值运算符（</a:t>
            </a:r>
            <a:r>
              <a:rPr lang="en-US" altLang="zh-CN" dirty="0"/>
              <a:t>C++11</a:t>
            </a:r>
            <a:r>
              <a:rPr lang="zh-CN" altLang="en-US" dirty="0"/>
              <a:t>起）</a:t>
            </a:r>
            <a:endParaRPr lang="en-US" altLang="zh-CN" dirty="0"/>
          </a:p>
          <a:p>
            <a:pPr lvl="1"/>
            <a:r>
              <a:rPr lang="zh-CN" altLang="en-US" dirty="0"/>
              <a:t>析构函数</a:t>
            </a:r>
          </a:p>
        </p:txBody>
      </p:sp>
      <p:sp>
        <p:nvSpPr>
          <p:cNvPr id="9" name="矩形 8">
            <a:extLst>
              <a:ext uri="{FF2B5EF4-FFF2-40B4-BE49-F238E27FC236}">
                <a16:creationId xmlns:a16="http://schemas.microsoft.com/office/drawing/2014/main" id="{6A2CC71F-5235-43D2-B00F-391ED5ECB874}"/>
              </a:ext>
            </a:extLst>
          </p:cNvPr>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进一步阅读</a:t>
            </a:r>
            <a:r>
              <a:rPr lang="zh-CN" altLang="en-US" sz="2000" dirty="0"/>
              <a:t>：</a:t>
            </a:r>
            <a:r>
              <a:rPr lang="en-US" altLang="zh-CN" sz="2000" dirty="0">
                <a:hlinkClick r:id="rId2"/>
              </a:rPr>
              <a:t>https://zh.cppreference.com/w/cpp/language/classes</a:t>
            </a:r>
            <a:r>
              <a:rPr lang="en-US" altLang="zh-CN" sz="2000" dirty="0"/>
              <a:t> </a:t>
            </a:r>
            <a:endParaRPr lang="en-US" altLang="zh-CN" sz="1600" dirty="0"/>
          </a:p>
        </p:txBody>
      </p:sp>
    </p:spTree>
    <p:extLst>
      <p:ext uri="{BB962C8B-B14F-4D97-AF65-F5344CB8AC3E}">
        <p14:creationId xmlns:p14="http://schemas.microsoft.com/office/powerpoint/2010/main" val="350551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p>
        </p:txBody>
      </p:sp>
      <p:sp>
        <p:nvSpPr>
          <p:cNvPr id="6" name="矩形 5">
            <a:extLst>
              <a:ext uri="{FF2B5EF4-FFF2-40B4-BE49-F238E27FC236}">
                <a16:creationId xmlns:a16="http://schemas.microsoft.com/office/drawing/2014/main" id="{AE653EC8-6E44-214F-BA10-8F9B9EABF707}"/>
              </a:ext>
            </a:extLst>
          </p:cNvPr>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print(</a:t>
            </a:r>
            <a:r>
              <a:rPr lang="en-US" altLang="zh-CN" dirty="0" err="1">
                <a:solidFill>
                  <a:srgbClr val="000000"/>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000000"/>
                </a:solidFill>
                <a:latin typeface="Consolas" charset="0"/>
                <a:cs typeface="Consolas" charset="0"/>
              </a:rPr>
              <a:t>print(3.5);</a:t>
            </a:r>
          </a:p>
          <a:p>
            <a:r>
              <a:rPr lang="en" altLang="zh-CN" dirty="0">
                <a:solidFill>
                  <a:srgbClr val="000000"/>
                </a:solidFill>
                <a:latin typeface="Consolas" charset="0"/>
                <a:cs typeface="Consolas" charset="0"/>
              </a:rPr>
              <a:t>	print('c');</a:t>
            </a: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182717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目标类</a:t>
            </a:r>
            <a:r>
              <a:rPr lang="en-US" altLang="zh-CN" b="1" dirty="0">
                <a:solidFill>
                  <a:srgbClr val="008000"/>
                </a:solidFill>
                <a:latin typeface="Consolas" charset="0"/>
                <a:ea typeface="Consolas" charset="0"/>
                <a:cs typeface="Consolas" charset="0"/>
              </a:rPr>
              <a:t>Destination</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源类</a:t>
            </a:r>
            <a:r>
              <a:rPr lang="en-US" altLang="zh-CN" b="1" dirty="0">
                <a:solidFill>
                  <a:srgbClr val="008000"/>
                </a:solidFill>
                <a:latin typeface="Consolas" charset="0"/>
                <a:ea typeface="Consolas" charset="0"/>
                <a:cs typeface="Consolas" charset="0"/>
              </a:rPr>
              <a:t>Source</a:t>
            </a:r>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48</a:t>
            </a:fld>
            <a:endParaRPr lang="en-US" altLang="zh-CN"/>
          </a:p>
        </p:txBody>
      </p:sp>
      <p:sp>
        <p:nvSpPr>
          <p:cNvPr id="9" name="圆角矩形 8">
            <a:extLst>
              <a:ext uri="{FF2B5EF4-FFF2-40B4-BE49-F238E27FC236}">
                <a16:creationId xmlns:a16="http://schemas.microsoft.com/office/drawing/2014/main" id="{B149FAE9-3563-B046-AB13-987F428E970B}"/>
              </a:ext>
            </a:extLst>
          </p:cNvPr>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注意：不需要指定返回类型，因为</a:t>
            </a:r>
            <a:r>
              <a:rPr kumimoji="1" lang="en-US" altLang="zh-CN" sz="2000" b="1" dirty="0"/>
              <a:t>operator</a:t>
            </a:r>
            <a:r>
              <a:rPr kumimoji="1" lang="zh-CN" altLang="en-US" sz="2000" b="1" dirty="0"/>
              <a:t>后</a:t>
            </a:r>
            <a:r>
              <a:rPr kumimoji="1" lang="en-US" altLang="zh-CN" sz="2000" b="1" dirty="0" err="1"/>
              <a:t>Dst</a:t>
            </a:r>
            <a:r>
              <a:rPr kumimoji="1" lang="en-US" altLang="zh-CN" sz="2000" b="1" dirty="0"/>
              <a:t>()</a:t>
            </a:r>
            <a:r>
              <a:rPr kumimoji="1" lang="zh-CN" altLang="en-US" sz="2000" b="1" dirty="0"/>
              <a:t>已经指明</a:t>
            </a:r>
          </a:p>
        </p:txBody>
      </p:sp>
    </p:spTree>
    <p:extLst>
      <p:ext uri="{BB962C8B-B14F-4D97-AF65-F5344CB8AC3E}">
        <p14:creationId xmlns:p14="http://schemas.microsoft.com/office/powerpoint/2010/main" val="30620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a:solidFill>
                  <a:srgbClr val="00B050"/>
                </a:solidFill>
                <a:latin typeface="Consolas" charset="0"/>
                <a:ea typeface="Consolas" charset="0"/>
                <a:cs typeface="Consolas" charset="0"/>
              </a:rPr>
              <a:t>// </a:t>
            </a:r>
            <a:r>
              <a:rPr lang="zh-CN" altLang="en-US" b="1" dirty="0">
                <a:solidFill>
                  <a:srgbClr val="00B050"/>
                </a:solidFill>
                <a:latin typeface="Consolas" charset="0"/>
                <a:ea typeface="Consolas" charset="0"/>
                <a:cs typeface="Consolas" charset="0"/>
              </a:rPr>
              <a:t>前置类型声明，因为在</a:t>
            </a:r>
            <a:r>
              <a:rPr lang="en-US" altLang="zh-CN" b="1" dirty="0" err="1">
                <a:solidFill>
                  <a:srgbClr val="00B050"/>
                </a:solidFill>
                <a:latin typeface="Consolas" charset="0"/>
                <a:ea typeface="Consolas" charset="0"/>
                <a:cs typeface="Consolas" charset="0"/>
              </a:rPr>
              <a:t>Dst</a:t>
            </a:r>
            <a:r>
              <a:rPr lang="zh-CN" altLang="en-US" b="1" dirty="0">
                <a:solidFill>
                  <a:srgbClr val="00B050"/>
                </a:solidFill>
                <a:latin typeface="Consolas" charset="0"/>
                <a:ea typeface="Consolas" charset="0"/>
                <a:cs typeface="Consolas" charset="0"/>
              </a:rPr>
              <a:t>中要用到</a:t>
            </a:r>
            <a:r>
              <a:rPr lang="en-US" altLang="zh-CN" b="1" dirty="0" err="1">
                <a:solidFill>
                  <a:srgbClr val="00B050"/>
                </a:solidFill>
                <a:latin typeface="Consolas" charset="0"/>
                <a:ea typeface="Consolas" charset="0"/>
                <a:cs typeface="Consolas" charset="0"/>
              </a:rPr>
              <a:t>Src</a:t>
            </a:r>
            <a:r>
              <a:rPr lang="zh-CN" altLang="en-US" b="1" dirty="0">
                <a:solidFill>
                  <a:srgbClr val="00B050"/>
                </a:solidFill>
                <a:latin typeface="Consolas" charset="0"/>
                <a:ea typeface="Consolas" charset="0"/>
                <a:cs typeface="Consolas" charset="0"/>
              </a:rPr>
              <a:t>类</a:t>
            </a:r>
            <a:endParaRPr lang="en-US" altLang="zh-CN" b="1" dirty="0">
              <a:solidFill>
                <a:srgbClr val="00B05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49</a:t>
            </a:fld>
            <a:endParaRPr lang="en-US" altLang="zh-CN"/>
          </a:p>
        </p:txBody>
      </p:sp>
    </p:spTree>
    <p:extLst>
      <p:ext uri="{BB962C8B-B14F-4D97-AF65-F5344CB8AC3E}">
        <p14:creationId xmlns:p14="http://schemas.microsoft.com/office/powerpoint/2010/main" val="270901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回顾：常量成员和常量对象</a:t>
            </a:r>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STKaiti" charset="-122"/>
                <a:ea typeface="STKaiti" charset="-122"/>
                <a:cs typeface="STKaiti" charset="-122"/>
              </a:rPr>
              <a:t>使用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修饰的数据成员，称为类的常量数据成员，在对象的整个生命周期里</a:t>
            </a:r>
            <a:r>
              <a:rPr kumimoji="1" lang="zh-CN" altLang="en-US" sz="2400" dirty="0">
                <a:solidFill>
                  <a:srgbClr val="FF0000"/>
                </a:solidFill>
                <a:latin typeface="STKaiti" charset="-122"/>
                <a:ea typeface="STKaiti" charset="-122"/>
                <a:cs typeface="STKaiti" charset="-122"/>
              </a:rPr>
              <a:t>不可更改</a:t>
            </a:r>
            <a:r>
              <a:rPr kumimoji="1" lang="zh-CN" altLang="en-US" sz="2400" dirty="0">
                <a:latin typeface="STKaiti" charset="-122"/>
                <a:ea typeface="STKaiti" charset="-122"/>
                <a:cs typeface="STKaiti" charset="-122"/>
              </a:rPr>
              <a:t>，且只能在构造函数的</a:t>
            </a:r>
            <a:r>
              <a:rPr kumimoji="1" lang="zh-CN" altLang="en-US" sz="2400" dirty="0">
                <a:solidFill>
                  <a:srgbClr val="FF0000"/>
                </a:solidFill>
                <a:latin typeface="STKaiti" charset="-122"/>
                <a:ea typeface="STKaiti" charset="-122"/>
                <a:cs typeface="STKaiti" charset="-122"/>
              </a:rPr>
              <a:t>初始化列表</a:t>
            </a:r>
            <a:r>
              <a:rPr kumimoji="1" lang="zh-CN" altLang="en-US" sz="2400" dirty="0">
                <a:latin typeface="STKaiti" charset="-122"/>
                <a:ea typeface="STKaiti" charset="-122"/>
                <a:cs typeface="STKaiti" charset="-122"/>
              </a:rPr>
              <a:t>或</a:t>
            </a:r>
            <a:r>
              <a:rPr kumimoji="1" lang="zh-CN" altLang="en-US" sz="2400" dirty="0">
                <a:solidFill>
                  <a:srgbClr val="FF0000"/>
                </a:solidFill>
                <a:latin typeface="STKaiti" charset="-122"/>
                <a:ea typeface="STKaiti" charset="-122"/>
                <a:cs typeface="STKaiti" charset="-122"/>
              </a:rPr>
              <a:t>就地初始化</a:t>
            </a:r>
          </a:p>
          <a:p>
            <a:r>
              <a:rPr kumimoji="1" lang="zh-CN" altLang="en-US" sz="2400" dirty="0">
                <a:latin typeface="STKaiti" charset="-122"/>
                <a:ea typeface="STKaiti" charset="-122"/>
                <a:cs typeface="STKaiti" charset="-122"/>
              </a:rPr>
              <a:t>成员函数也能用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来修饰，该成员函数的实现语句</a:t>
            </a:r>
            <a:r>
              <a:rPr kumimoji="1" lang="zh-CN" altLang="en-US" sz="2400" dirty="0">
                <a:solidFill>
                  <a:srgbClr val="FF0000"/>
                </a:solidFill>
                <a:latin typeface="STKaiti" charset="-122"/>
                <a:ea typeface="STKaiti" charset="-122"/>
                <a:cs typeface="STKaiti" charset="-122"/>
              </a:rPr>
              <a:t>不能修改</a:t>
            </a:r>
            <a:r>
              <a:rPr kumimoji="1" lang="zh-CN" altLang="en-US" sz="2400" dirty="0">
                <a:latin typeface="STKaiti" charset="-122"/>
                <a:ea typeface="STKaiti" charset="-122"/>
                <a:cs typeface="STKaiti" charset="-122"/>
              </a:rPr>
              <a:t>类的数据成员 ，即不能改变对象状态（内容）</a:t>
            </a:r>
          </a:p>
          <a:p>
            <a:r>
              <a:rPr kumimoji="1" lang="zh-CN" altLang="en-US" sz="2400" dirty="0">
                <a:latin typeface="STKaiti" charset="-122"/>
                <a:ea typeface="STKaiti" charset="-122"/>
                <a:cs typeface="STKaiti" charset="-122"/>
              </a:rPr>
              <a:t>若对象被定义为常量，则它只能调用以</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修饰的成员函数</a:t>
            </a:r>
          </a:p>
        </p:txBody>
      </p:sp>
      <p:sp>
        <p:nvSpPr>
          <p:cNvPr id="6" name="内容占位符 2"/>
          <p:cNvSpPr txBox="1">
            <a:spLocks/>
          </p:cNvSpPr>
          <p:nvPr/>
        </p:nvSpPr>
        <p:spPr bwMode="auto">
          <a:xfrm>
            <a:off x="1012776" y="422108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p>
          <a:p>
            <a:pPr marL="0" indent="0">
              <a:lnSpc>
                <a:spcPct val="100000"/>
              </a:lnSpc>
              <a:spcBef>
                <a:spcPts val="0"/>
              </a:spcBef>
              <a:buFont typeface="Wingdings" panose="05000000000000000000" pitchFamily="2" charset="2"/>
              <a:buNone/>
            </a:pPr>
            <a:r>
              <a:rPr lang="en-US" altLang="zh-CN" sz="2000" b="0" dirty="0"/>
              <a:t>	Student(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getID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p>
        </p:txBody>
      </p:sp>
    </p:spTree>
    <p:extLst>
      <p:ext uri="{BB962C8B-B14F-4D97-AF65-F5344CB8AC3E}">
        <p14:creationId xmlns:p14="http://schemas.microsoft.com/office/powerpoint/2010/main" val="3810407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Transform(</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Transform</a:t>
            </a:r>
            <a:r>
              <a:rPr lang="pt-BR" altLang="zh-CN" dirty="0">
                <a:solidFill>
                  <a:srgbClr val="000000"/>
                </a:solidFill>
                <a:latin typeface="Consolas" charset="0"/>
                <a:ea typeface="Consolas" charset="0"/>
                <a:cs typeface="Consolas" charset="0"/>
              </a:rPr>
              <a:t>(s);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50</a:t>
            </a:fld>
            <a:endParaRPr lang="en-US" altLang="zh-CN"/>
          </a:p>
        </p:txBody>
      </p:sp>
    </p:spTree>
    <p:extLst>
      <p:ext uri="{BB962C8B-B14F-4D97-AF65-F5344CB8AC3E}">
        <p14:creationId xmlns:p14="http://schemas.microsoft.com/office/powerpoint/2010/main" val="2170059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111844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public:</a:t>
            </a: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不是一个合法指针</a:t>
            </a:r>
            <a:r>
              <a:rPr lang="en-US" altLang="zh-CN" sz="2000" dirty="0">
                <a:solidFill>
                  <a:srgbClr val="FF0000"/>
                </a:solidFill>
              </a:rPr>
              <a:t>,</a:t>
            </a:r>
            <a:r>
              <a:rPr lang="zh-CN" altLang="en-US" sz="2000" dirty="0">
                <a:solidFill>
                  <a:srgbClr val="FF0000"/>
                </a:solidFill>
              </a:rPr>
              <a:t>本意：将</a:t>
            </a:r>
            <a:r>
              <a:rPr lang="en-US" altLang="zh-CN" sz="2000" dirty="0" err="1">
                <a:solidFill>
                  <a:srgbClr val="FF0000"/>
                </a:solidFill>
              </a:rPr>
              <a:t>SmallInt</a:t>
            </a:r>
            <a:r>
              <a:rPr lang="zh-CN" altLang="en-US" sz="2000" dirty="0">
                <a:solidFill>
                  <a:srgbClr val="FF0000"/>
                </a:solidFill>
              </a:rPr>
              <a:t>对象转换为</a:t>
            </a:r>
            <a:r>
              <a:rPr lang="en-US" altLang="zh-CN" sz="2000" dirty="0" err="1">
                <a:solidFill>
                  <a:srgbClr val="FF0000"/>
                </a:solidFill>
              </a:rPr>
              <a:t>int</a:t>
            </a:r>
            <a:r>
              <a:rPr lang="zh-CN" altLang="en-US" sz="2000" dirty="0">
                <a:solidFill>
                  <a:srgbClr val="FF0000"/>
                </a:solidFill>
              </a:rPr>
              <a:t>* 指针</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1347823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p>
          <a:p>
            <a:pPr marL="0" indent="0">
              <a:buNone/>
            </a:pPr>
            <a:r>
              <a:rPr lang="en-US" altLang="zh-CN" sz="1600" dirty="0">
                <a:solidFill>
                  <a:srgbClr val="000000"/>
                </a:solidFill>
              </a:rPr>
              <a:t>public:</a:t>
            </a:r>
          </a:p>
          <a:p>
            <a:pPr marL="0" indent="0">
              <a:buNone/>
            </a:pPr>
            <a:r>
              <a:rPr lang="en-US" altLang="zh-CN" sz="1600" dirty="0">
                <a:solidFill>
                  <a:srgbClr val="008000"/>
                </a:solidFill>
              </a:rPr>
              <a:t>//</a:t>
            </a:r>
            <a:r>
              <a:rPr lang="zh-CN" altLang="en-US" sz="1600" dirty="0">
                <a:solidFill>
                  <a:srgbClr val="008000"/>
                </a:solidFill>
              </a:rPr>
              <a:t>构造函数</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int</a:t>
            </a:r>
            <a:r>
              <a:rPr lang="zh-CN" altLang="en-US" sz="1600" dirty="0">
                <a:solidFill>
                  <a:srgbClr val="008000"/>
                </a:solidFill>
              </a:rPr>
              <a:t>转换为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a:t>
            </a:r>
          </a:p>
          <a:p>
            <a:pPr marL="0" indent="0">
              <a:buNone/>
            </a:pPr>
            <a:r>
              <a:rPr lang="en-US" altLang="zh-CN" sz="1600" dirty="0">
                <a:solidFill>
                  <a:srgbClr val="000000"/>
                </a:solidFill>
              </a:rPr>
              <a:t>    </a:t>
            </a:r>
            <a:r>
              <a:rPr lang="en-US" altLang="zh-CN" sz="1600" dirty="0">
                <a:solidFill>
                  <a:srgbClr val="FF0000"/>
                </a:solidFill>
              </a:rPr>
              <a:t>operator </a:t>
            </a:r>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const</a:t>
            </a:r>
            <a:r>
              <a:rPr lang="en-US" altLang="zh-CN" sz="1600" dirty="0">
                <a:solidFill>
                  <a:srgbClr val="FF0000"/>
                </a:solidFill>
              </a:rPr>
              <a: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转换运算符</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SmallInt</a:t>
            </a:r>
            <a:r>
              <a:rPr lang="zh-CN" altLang="en-US" sz="1600" dirty="0">
                <a:solidFill>
                  <a:srgbClr val="008000"/>
                </a:solidFill>
              </a:rPr>
              <a:t> 转换为</a:t>
            </a:r>
            <a:r>
              <a:rPr lang="en-US" altLang="zh-CN" sz="1600" dirty="0" err="1">
                <a:solidFill>
                  <a:srgbClr val="008000"/>
                </a:solidFill>
              </a:rPr>
              <a:t>int</a:t>
            </a:r>
            <a:endParaRPr lang="en-US" altLang="zh-CN" sz="1600" dirty="0">
              <a:solidFill>
                <a:srgbClr val="008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p>
          <a:p>
            <a:pPr marL="0" indent="0">
              <a:buNone/>
            </a:pPr>
            <a:r>
              <a:rPr lang="en-US" altLang="zh-CN" sz="1600" dirty="0">
                <a:solidFill>
                  <a:srgbClr val="000000"/>
                </a:solidFill>
              </a:rPr>
              <a:t>    }</a:t>
            </a: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p>
          <a:p>
            <a:pPr marL="0" indent="0">
              <a:buNone/>
            </a:pPr>
            <a:r>
              <a:rPr lang="en-US" altLang="zh-CN" sz="1600" dirty="0">
                <a:solidFill>
                  <a:srgbClr val="000000"/>
                </a:solidFill>
              </a:rPr>
              <a:t>private:</a:t>
            </a: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p>
          <a:p>
            <a:pPr marL="0" indent="0">
              <a:buNone/>
            </a:pPr>
            <a:r>
              <a:rPr lang="en-US" altLang="zh-CN" sz="16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给定类如下，请写出代码</a:t>
            </a:r>
            <a:r>
              <a:rPr kumimoji="1" lang="zh-CN" altLang="en-US" sz="2800">
                <a:latin typeface="Microsoft YaHei" charset="-122"/>
                <a:ea typeface="Microsoft YaHei" charset="-122"/>
                <a:cs typeface="Microsoft YaHei" charset="-122"/>
              </a:rPr>
              <a:t>的准确输出：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1355744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a:extLst>
              <a:ext uri="{FF2B5EF4-FFF2-40B4-BE49-F238E27FC236}">
                <a16:creationId xmlns:a16="http://schemas.microsoft.com/office/drawing/2014/main" id="{72153FAE-EFBF-E34E-B4E0-677A7EA097D8}"/>
              </a:ext>
            </a:extLst>
          </p:cNvPr>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思考：为什么</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转换为</a:t>
            </a:r>
            <a:r>
              <a:rPr kumimoji="1" lang="en-US" altLang="zh-CN" sz="2000" b="1" dirty="0" err="1"/>
              <a:t>SmallInt</a:t>
            </a:r>
            <a:r>
              <a:rPr kumimoji="1" lang="zh-CN" altLang="en-US" sz="2000" b="1" dirty="0"/>
              <a:t>再加呢？</a:t>
            </a:r>
          </a:p>
        </p:txBody>
      </p:sp>
    </p:spTree>
    <p:extLst>
      <p:ext uri="{BB962C8B-B14F-4D97-AF65-F5344CB8AC3E}">
        <p14:creationId xmlns:p14="http://schemas.microsoft.com/office/powerpoint/2010/main" val="4695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6353F-A731-4C23-9572-DBB9260B8594}"/>
              </a:ext>
            </a:extLst>
          </p:cNvPr>
          <p:cNvSpPr>
            <a:spLocks noGrp="1"/>
          </p:cNvSpPr>
          <p:nvPr>
            <p:ph type="title"/>
          </p:nvPr>
        </p:nvSpPr>
        <p:spPr/>
        <p:txBody>
          <a:bodyPr/>
          <a:lstStyle/>
          <a:p>
            <a:r>
              <a:rPr lang="zh-CN" altLang="en-US" dirty="0"/>
              <a:t>禁止自动类型转换</a:t>
            </a:r>
          </a:p>
        </p:txBody>
      </p:sp>
      <p:sp>
        <p:nvSpPr>
          <p:cNvPr id="3" name="内容占位符 2">
            <a:extLst>
              <a:ext uri="{FF2B5EF4-FFF2-40B4-BE49-F238E27FC236}">
                <a16:creationId xmlns:a16="http://schemas.microsoft.com/office/drawing/2014/main"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
        <p:nvSpPr>
          <p:cNvPr id="5" name="矩形 4">
            <a:extLst>
              <a:ext uri="{FF2B5EF4-FFF2-40B4-BE49-F238E27FC236}">
                <a16:creationId xmlns:a16="http://schemas.microsoft.com/office/drawing/2014/main" id="{EC4DC032-BF71-4F0E-9585-66233D66CD7E}"/>
              </a:ext>
            </a:extLst>
          </p:cNvPr>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可以执行，被认为是显式初始化</a:t>
            </a:r>
            <a:endParaRPr lang="en-US" altLang="zh-CN" sz="2400" dirty="0">
              <a:solidFill>
                <a:srgbClr val="00CC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en-US" altLang="zh-CN" sz="2400" b="1" dirty="0">
                <a:solidFill>
                  <a:srgbClr val="FF0000"/>
                </a:solidFill>
                <a:latin typeface="Consolas" charset="0"/>
                <a:ea typeface="Consolas" charset="0"/>
                <a:cs typeface="Consolas" charset="0"/>
              </a:rPr>
              <a:t>//</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endParaRPr lang="pt-BR" altLang="zh-CN" sz="2400" dirty="0">
              <a:solidFill>
                <a:srgbClr val="00CC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//Transform(s); </a:t>
            </a:r>
            <a:r>
              <a:rPr lang="pt-BR"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p>
          <a:p>
            <a:r>
              <a:rPr lang="is-IS" altLang="zh-CN" sz="2400" b="1" dirty="0">
                <a:solidFill>
                  <a:srgbClr val="000000"/>
                </a:solidFill>
                <a:latin typeface="Consolas" charset="0"/>
                <a:ea typeface="Consolas" charset="0"/>
                <a:cs typeface="Consolas" charset="0"/>
              </a:rPr>
              <a:t>  </a:t>
            </a:r>
            <a:r>
              <a:rPr lang="is-IS" altLang="zh-CN" sz="2400" b="1" dirty="0">
                <a:latin typeface="Consolas" charset="0"/>
                <a:ea typeface="Consolas" charset="0"/>
                <a:cs typeface="Consolas" charset="0"/>
              </a:rPr>
              <a:t>return 0;</a:t>
            </a:r>
          </a:p>
          <a:p>
            <a:r>
              <a:rPr lang="is-IS" altLang="zh-CN" sz="2400" b="1" dirty="0">
                <a:solidFill>
                  <a:srgbClr val="000000"/>
                </a:solidFill>
                <a:latin typeface="Consolas" charset="0"/>
                <a:ea typeface="Consolas" charset="0"/>
                <a:cs typeface="Consolas" charset="0"/>
              </a:rPr>
              <a:t>}</a:t>
            </a:r>
          </a:p>
        </p:txBody>
      </p:sp>
      <p:sp>
        <p:nvSpPr>
          <p:cNvPr id="6" name="矩形 5">
            <a:extLst>
              <a:ext uri="{FF2B5EF4-FFF2-40B4-BE49-F238E27FC236}">
                <a16:creationId xmlns:a16="http://schemas.microsoft.com/office/drawing/2014/main" id="{82135648-9979-694E-88FA-364F20D67AD6}"/>
              </a:ext>
            </a:extLst>
          </p:cNvPr>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sz="2400" b="1" dirty="0">
                <a:solidFill>
                  <a:srgbClr val="000000"/>
                </a:solidFill>
                <a:latin typeface="Consolas" charset="0"/>
                <a:cs typeface="Consolas" charset="0"/>
              </a:rPr>
              <a:t>Transform(</a:t>
            </a:r>
            <a:r>
              <a:rPr lang="en-US" altLang="zh-CN" sz="2400" b="1" dirty="0" err="1">
                <a:solidFill>
                  <a:srgbClr val="000000"/>
                </a:solidFill>
                <a:latin typeface="Consolas" charset="0"/>
                <a:cs typeface="Consolas" charset="0"/>
              </a:rPr>
              <a:t>Dst</a:t>
            </a:r>
            <a:r>
              <a:rPr lang="en-US" altLang="zh-CN" sz="2400" b="1" dirty="0">
                <a:solidFill>
                  <a:srgbClr val="000000"/>
                </a:solidFill>
                <a:latin typeface="Consolas" charset="0"/>
                <a:cs typeface="Consolas" charset="0"/>
              </a:rPr>
              <a:t> d) {</a:t>
            </a:r>
            <a:r>
              <a:rPr lang="zh-CN" altLang="en-US" sz="2400" b="1" dirty="0">
                <a:solidFill>
                  <a:srgbClr val="000000"/>
                </a:solidFill>
                <a:latin typeface="Consolas" charset="0"/>
                <a:cs typeface="Consolas" charset="0"/>
              </a:rPr>
              <a:t> </a:t>
            </a:r>
            <a:r>
              <a:rPr lang="en-US" altLang="zh-CN" sz="2400" b="1" dirty="0">
                <a:solidFill>
                  <a:srgbClr val="000000"/>
                </a:solidFill>
                <a:latin typeface="Consolas" charset="0"/>
                <a:cs typeface="Consolas" charset="0"/>
              </a:rPr>
              <a:t>} </a:t>
            </a:r>
            <a:endParaRPr lang="zh-CN" altLang="en-US" sz="2400" b="1" dirty="0">
              <a:solidFill>
                <a:srgbClr val="000000"/>
              </a:solidFill>
              <a:latin typeface="Consolas" charset="0"/>
              <a:cs typeface="Consolas" charset="0"/>
            </a:endParaRPr>
          </a:p>
        </p:txBody>
      </p:sp>
    </p:spTree>
    <p:extLst>
      <p:ext uri="{BB962C8B-B14F-4D97-AF65-F5344CB8AC3E}">
        <p14:creationId xmlns:p14="http://schemas.microsoft.com/office/powerpoint/2010/main" val="3785052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p>
          <a:p>
            <a:r>
              <a:rPr kumimoji="1" lang="en-US" altLang="zh-CN" dirty="0" err="1">
                <a:solidFill>
                  <a:srgbClr val="002060"/>
                </a:solidFill>
              </a:rPr>
              <a:t>dynamic_cast</a:t>
            </a:r>
            <a:r>
              <a:rPr kumimoji="1" lang="zh-CN" altLang="en-US" dirty="0">
                <a:solidFill>
                  <a:srgbClr val="002060"/>
                </a:solidFill>
              </a:rPr>
              <a:t>，动态类型转换，如派生类和基类之间的多态类型转换。</a:t>
            </a:r>
          </a:p>
          <a:p>
            <a:r>
              <a:rPr kumimoji="1" lang="en-US" altLang="zh-CN" dirty="0" err="1"/>
              <a:t>reinterpret_cast</a:t>
            </a:r>
            <a:r>
              <a:rPr kumimoji="1" lang="zh-CN" altLang="en-US" dirty="0"/>
              <a:t>，仅仅重新解释类型，但没有进行二进制的转换。</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Tree>
    <p:extLst>
      <p:ext uri="{BB962C8B-B14F-4D97-AF65-F5344CB8AC3E}">
        <p14:creationId xmlns:p14="http://schemas.microsoft.com/office/powerpoint/2010/main" val="1669088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
        <p:nvSpPr>
          <p:cNvPr id="7" name="内容占位符 6">
            <a:extLst>
              <a:ext uri="{FF2B5EF4-FFF2-40B4-BE49-F238E27FC236}">
                <a16:creationId xmlns:a16="http://schemas.microsoft.com/office/drawing/2014/main" id="{1A966CE3-80CD-479A-A375-842BA687E108}"/>
              </a:ext>
            </a:extLst>
          </p:cNvPr>
          <p:cNvSpPr>
            <a:spLocks noGrp="1"/>
          </p:cNvSpPr>
          <p:nvPr>
            <p:ph idx="1"/>
          </p:nvPr>
        </p:nvSpPr>
        <p:spPr/>
        <p:txBody>
          <a:bodyPr/>
          <a:lstStyle/>
          <a:p>
            <a:r>
              <a:rPr lang="zh-CN" altLang="en-US" dirty="0"/>
              <a:t>之前的示例可修改为</a:t>
            </a:r>
          </a:p>
        </p:txBody>
      </p:sp>
      <p:sp>
        <p:nvSpPr>
          <p:cNvPr id="8" name="矩形 7">
            <a:extLst>
              <a:ext uri="{FF2B5EF4-FFF2-40B4-BE49-F238E27FC236}">
                <a16:creationId xmlns:a16="http://schemas.microsoft.com/office/drawing/2014/main" id="{DE017701-D16F-42B4-A912-0DEC7672887B}"/>
              </a:ext>
            </a:extLst>
          </p:cNvPr>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a:t>
            </a:r>
            <a:r>
              <a:rPr lang="pt-BR" altLang="zh-CN" sz="2400" b="1" dirty="0" err="1">
                <a:latin typeface="Consolas" charset="0"/>
                <a:ea typeface="Consolas" charset="0"/>
                <a:cs typeface="Consolas" charset="0"/>
              </a:rPr>
              <a:t>Transform</a:t>
            </a:r>
            <a:r>
              <a:rPr lang="pt-BR" altLang="zh-CN" sz="2400" b="1" dirty="0">
                <a:latin typeface="Consolas" charset="0"/>
                <a:ea typeface="Consolas" charset="0"/>
                <a:cs typeface="Consolas" charset="0"/>
              </a:rPr>
              <a:t>(</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课后阅读及思考</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自动类型转换，</a:t>
            </a:r>
            <a:r>
              <a:rPr kumimoji="1" lang="en-US" altLang="zh-CN" dirty="0"/>
              <a:t>12.6</a:t>
            </a:r>
            <a:r>
              <a:rPr kumimoji="1" lang="zh-CN" altLang="en-US" dirty="0"/>
              <a:t>节</a:t>
            </a:r>
            <a:endParaRPr kumimoji="1" lang="en-US" altLang="zh-CN" dirty="0"/>
          </a:p>
          <a:p>
            <a:pPr lvl="1"/>
            <a:r>
              <a:rPr kumimoji="1" lang="zh-CN" altLang="en-US" dirty="0"/>
              <a:t>引用和拷贝构造函数，第</a:t>
            </a:r>
            <a:r>
              <a:rPr kumimoji="1" lang="en-US" altLang="zh-CN" dirty="0"/>
              <a:t>11</a:t>
            </a:r>
            <a:r>
              <a:rPr kumimoji="1" lang="zh-CN" altLang="en-US" dirty="0"/>
              <a:t>章</a:t>
            </a:r>
            <a:endParaRPr kumimoji="1" lang="en-US" altLang="zh-CN" dirty="0"/>
          </a:p>
          <a:p>
            <a:r>
              <a:rPr kumimoji="1" lang="zh-CN" altLang="en-US" dirty="0"/>
              <a:t>课件中的补充材料</a:t>
            </a:r>
            <a:endParaRPr kumimoji="1" lang="en-US" altLang="zh-CN" dirty="0"/>
          </a:p>
          <a:p>
            <a:pPr lvl="1"/>
            <a:r>
              <a:rPr kumimoji="1" lang="zh-CN" altLang="en-US" dirty="0"/>
              <a:t>引用的绑定，课件</a:t>
            </a:r>
            <a:r>
              <a:rPr kumimoji="1" lang="en-US" altLang="zh-CN" dirty="0"/>
              <a:t>p22-p24</a:t>
            </a:r>
          </a:p>
          <a:p>
            <a:pPr lvl="1"/>
            <a:r>
              <a:rPr kumimoji="1" lang="zh-CN" altLang="en-US" dirty="0"/>
              <a:t>返回值优化，课件</a:t>
            </a:r>
            <a:r>
              <a:rPr kumimoji="1" lang="en-US" altLang="zh-CN" dirty="0"/>
              <a:t>p34-p37</a:t>
            </a:r>
          </a:p>
          <a:p>
            <a:pPr lvl="1"/>
            <a:r>
              <a:rPr kumimoji="1" lang="en-US" altLang="zh-CN" dirty="0"/>
              <a:t>std::move</a:t>
            </a:r>
            <a:r>
              <a:rPr kumimoji="1" lang="zh-CN" altLang="en-US" dirty="0"/>
              <a:t>函数，课件</a:t>
            </a:r>
            <a:r>
              <a:rPr kumimoji="1" lang="en-US" altLang="zh-CN" dirty="0"/>
              <a:t>p38-p39</a:t>
            </a:r>
          </a:p>
          <a:p>
            <a:pPr lvl="1"/>
            <a:r>
              <a:rPr kumimoji="1" lang="zh-CN" altLang="en-US" dirty="0"/>
              <a:t>编译器自动合成的函数</a:t>
            </a:r>
            <a:r>
              <a:rPr kumimoji="1" lang="en-US" altLang="zh-CN" dirty="0"/>
              <a:t>/</a:t>
            </a:r>
            <a:r>
              <a:rPr kumimoji="1" lang="zh-CN" altLang="en-US" dirty="0"/>
              <a:t>运算符，课件</a:t>
            </a:r>
            <a:r>
              <a:rPr kumimoji="1" lang="en-US" altLang="zh-CN" dirty="0"/>
              <a:t>p49</a:t>
            </a:r>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120738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参数中的常量和常量引用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最小特权原则</a:t>
            </a:r>
            <a:r>
              <a:rPr kumimoji="1" lang="zh-CN" altLang="en-US" dirty="0">
                <a:latin typeface="STKaiti" charset="-122"/>
                <a:ea typeface="STKaiti" charset="-122"/>
                <a:cs typeface="STKaiti" charset="-122"/>
              </a:rPr>
              <a:t>：给函数足够的权限去完成相应的任务，但不要给予他多余的权限。</a:t>
            </a:r>
            <a:endParaRPr kumimoji="1" lang="en-US" altLang="zh-CN" dirty="0">
              <a:latin typeface="STKaiti" charset="-122"/>
              <a:ea typeface="STKaiti" charset="-122"/>
              <a:cs typeface="STKaiti" charset="-122"/>
            </a:endParaRPr>
          </a:p>
          <a:p>
            <a:pPr lvl="1"/>
            <a:r>
              <a:rPr lang="zh-CN" altLang="en-US" dirty="0"/>
              <a:t>例如函数</a:t>
            </a:r>
            <a:r>
              <a:rPr lang="en-US" altLang="zh-CN" dirty="0"/>
              <a:t>void add(int&amp; a, int&amp; b)</a:t>
            </a:r>
            <a:r>
              <a:rPr lang="zh-CN" altLang="en-US" dirty="0"/>
              <a:t>，如果将参数类型定义为</a:t>
            </a:r>
            <a:r>
              <a:rPr lang="en-US" altLang="zh-CN" dirty="0"/>
              <a:t>int&amp;</a:t>
            </a:r>
            <a:r>
              <a:rPr lang="zh-CN" altLang="en-US" dirty="0"/>
              <a:t>，则给予该函数在函数体内修改</a:t>
            </a:r>
            <a:r>
              <a:rPr lang="en-US" altLang="zh-CN" dirty="0"/>
              <a:t>a</a:t>
            </a:r>
            <a:r>
              <a:rPr lang="zh-CN" altLang="en-US" dirty="0"/>
              <a:t>和</a:t>
            </a:r>
            <a:r>
              <a:rPr lang="en-US" altLang="zh-CN" dirty="0"/>
              <a:t>b</a:t>
            </a:r>
            <a:r>
              <a:rPr lang="zh-CN" altLang="en-US" dirty="0"/>
              <a:t>的值的权限</a:t>
            </a:r>
            <a:endParaRPr lang="en-US" altLang="zh-CN" dirty="0"/>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如果我们不想给予函数修改权限，则可以在参数中使用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p>
          <a:p>
            <a:pPr marL="0" indent="0">
              <a:buNone/>
            </a:pPr>
            <a:r>
              <a:rPr kumimoji="1" lang="zh-CN" altLang="en-US" sz="2400" dirty="0">
                <a:latin typeface="STKaiti" charset="-122"/>
                <a:ea typeface="STKaiti" charset="-122"/>
                <a:cs typeface="STKaiti" charset="-122"/>
              </a:rPr>
              <a:t>此时函数中仅能读取</a:t>
            </a:r>
            <a:r>
              <a:rPr kumimoji="1" lang="en-US" altLang="zh-CN" sz="2400" dirty="0">
                <a:latin typeface="STKaiti" charset="-122"/>
                <a:ea typeface="STKaiti" charset="-122"/>
                <a:cs typeface="STKaiti" charset="-122"/>
              </a:rPr>
              <a:t>a</a:t>
            </a:r>
            <a:r>
              <a:rPr kumimoji="1" lang="zh-CN" altLang="en-US" sz="2400" dirty="0">
                <a:latin typeface="STKaiti" charset="-122"/>
                <a:ea typeface="STKaiti" charset="-122"/>
                <a:cs typeface="STKaiti" charset="-122"/>
              </a:rPr>
              <a:t>和</a:t>
            </a:r>
            <a:r>
              <a:rPr kumimoji="1" lang="en-US" altLang="zh-CN" sz="2400" dirty="0">
                <a:latin typeface="STKaiti" charset="-122"/>
                <a:ea typeface="STKaiti" charset="-122"/>
                <a:cs typeface="STKaiti" charset="-122"/>
              </a:rPr>
              <a:t>b</a:t>
            </a:r>
            <a:r>
              <a:rPr kumimoji="1" lang="zh-CN" altLang="en-US" sz="2400" dirty="0">
                <a:latin typeface="STKaiti" charset="-122"/>
                <a:ea typeface="STKaiti" charset="-122"/>
                <a:cs typeface="STKaiti" charset="-122"/>
              </a:rPr>
              <a:t>的值，无法对</a:t>
            </a:r>
            <a:r>
              <a:rPr kumimoji="1" lang="en-US" altLang="zh-CN" sz="2400" dirty="0">
                <a:latin typeface="STKaiti" charset="-122"/>
                <a:ea typeface="STKaiti" charset="-122"/>
                <a:cs typeface="STKaiti" charset="-122"/>
              </a:rPr>
              <a:t>a, b</a:t>
            </a:r>
            <a:r>
              <a:rPr kumimoji="1" lang="zh-CN" altLang="en-US" sz="2400" dirty="0">
                <a:latin typeface="STKaiti" charset="-122"/>
                <a:ea typeface="STKaiti" charset="-122"/>
                <a:cs typeface="STKaiti" charset="-122"/>
              </a:rPr>
              <a:t>进行任何修改操作。</a:t>
            </a:r>
          </a:p>
        </p:txBody>
      </p:sp>
    </p:spTree>
    <p:extLst>
      <p:ext uri="{BB962C8B-B14F-4D97-AF65-F5344CB8AC3E}">
        <p14:creationId xmlns:p14="http://schemas.microsoft.com/office/powerpoint/2010/main" val="36743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AE70-ED0B-7A46-A816-3937E9EB2205}"/>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57B8C613-0115-854D-981C-785E6AD9D5D8}"/>
              </a:ext>
            </a:extLst>
          </p:cNvPr>
          <p:cNvSpPr>
            <a:spLocks noGrp="1"/>
          </p:cNvSpPr>
          <p:nvPr>
            <p:ph idx="1"/>
          </p:nvPr>
        </p:nvSpPr>
        <p:spPr>
          <a:xfrm>
            <a:off x="628650" y="1628800"/>
            <a:ext cx="3816424" cy="4749029"/>
          </a:xfrm>
        </p:spPr>
        <p:txBody>
          <a:bodyPr/>
          <a:lstStyle/>
          <a:p>
            <a:r>
              <a:rPr kumimoji="1" lang="zh-CN" altLang="en-US" dirty="0"/>
              <a:t>引用与复制</a:t>
            </a:r>
            <a:endParaRPr kumimoji="1" lang="en-US" altLang="zh-CN" dirty="0"/>
          </a:p>
          <a:p>
            <a:pPr lvl="1"/>
            <a:r>
              <a:rPr kumimoji="1" lang="zh-CN" altLang="en-US" dirty="0"/>
              <a:t>编写一个头文件，实现</a:t>
            </a:r>
            <a:r>
              <a:rPr lang="zh-CN" altLang="en-US" dirty="0"/>
              <a:t>三个全局函数</a:t>
            </a:r>
            <a:r>
              <a:rPr lang="en" altLang="zh-CN" dirty="0"/>
              <a:t>f1,f2</a:t>
            </a:r>
            <a:r>
              <a:rPr lang="zh-CN" altLang="en-US" dirty="0"/>
              <a:t>和</a:t>
            </a:r>
            <a:r>
              <a:rPr lang="en" altLang="zh-CN" dirty="0"/>
              <a:t>f3</a:t>
            </a:r>
            <a:r>
              <a:rPr lang="zh-CN" altLang="en-US" dirty="0"/>
              <a:t>。</a:t>
            </a:r>
            <a:r>
              <a:rPr lang="en-US" altLang="zh-CN" dirty="0"/>
              <a:t>Test</a:t>
            </a:r>
            <a:r>
              <a:rPr lang="zh-CN" altLang="en-US" dirty="0"/>
              <a:t>类的实现如课件</a:t>
            </a:r>
            <a:r>
              <a:rPr lang="en-US" altLang="zh-CN" dirty="0"/>
              <a:t>32</a:t>
            </a:r>
            <a:r>
              <a:rPr lang="zh-CN" altLang="en-US" dirty="0"/>
              <a:t>、</a:t>
            </a:r>
            <a:r>
              <a:rPr lang="en-US" altLang="zh-CN" dirty="0"/>
              <a:t>46</a:t>
            </a:r>
            <a:r>
              <a:rPr lang="zh-CN" altLang="en-US" dirty="0"/>
              <a:t>、</a:t>
            </a:r>
            <a:r>
              <a:rPr lang="en-US" altLang="zh-CN" dirty="0"/>
              <a:t>47</a:t>
            </a:r>
            <a:r>
              <a:rPr lang="zh-CN" altLang="en-US" dirty="0"/>
              <a:t>页所示。</a:t>
            </a:r>
            <a:endParaRPr kumimoji="1" lang="zh-CN" altLang="en-US" dirty="0"/>
          </a:p>
        </p:txBody>
      </p:sp>
      <p:sp>
        <p:nvSpPr>
          <p:cNvPr id="4" name="灯片编号占位符 3">
            <a:extLst>
              <a:ext uri="{FF2B5EF4-FFF2-40B4-BE49-F238E27FC236}">
                <a16:creationId xmlns:a16="http://schemas.microsoft.com/office/drawing/2014/main" id="{64275D53-A463-D94A-A20B-A92403127214}"/>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矩形 4">
            <a:extLst>
              <a:ext uri="{FF2B5EF4-FFF2-40B4-BE49-F238E27FC236}">
                <a16:creationId xmlns:a16="http://schemas.microsoft.com/office/drawing/2014/main" id="{42A6F268-0399-744A-9278-25355A6B4A31}"/>
              </a:ext>
            </a:extLst>
          </p:cNvPr>
          <p:cNvSpPr/>
          <p:nvPr/>
        </p:nvSpPr>
        <p:spPr>
          <a:xfrm>
            <a:off x="595201" y="3950132"/>
            <a:ext cx="3816424" cy="2677656"/>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solidFill>
                  <a:srgbClr val="000000"/>
                </a:solidFill>
                <a:latin typeface="Consolas" charset="0"/>
                <a:cs typeface="Consolas" charset="0"/>
              </a:rPr>
              <a:t> main() {</a:t>
            </a:r>
          </a:p>
          <a:p>
            <a:r>
              <a:rPr lang="en" altLang="zh-CN" sz="2400" b="1" dirty="0">
                <a:solidFill>
                  <a:srgbClr val="000000"/>
                </a:solidFill>
                <a:latin typeface="Consolas" charset="0"/>
                <a:cs typeface="Consolas" charset="0"/>
              </a:rPr>
              <a:t>	Test a, b;</a:t>
            </a:r>
          </a:p>
          <a:p>
            <a:r>
              <a:rPr lang="en" altLang="zh-CN" sz="2400" b="1" dirty="0">
                <a:solidFill>
                  <a:srgbClr val="000000"/>
                </a:solidFill>
                <a:latin typeface="Consolas" charset="0"/>
                <a:cs typeface="Consolas" charset="0"/>
              </a:rPr>
              <a:t>	Test A = f1(a);</a:t>
            </a:r>
          </a:p>
          <a:p>
            <a:r>
              <a:rPr lang="en" altLang="zh-CN" sz="2400" b="1" dirty="0">
                <a:solidFill>
                  <a:srgbClr val="000000"/>
                </a:solidFill>
                <a:latin typeface="Consolas" charset="0"/>
                <a:cs typeface="Consolas" charset="0"/>
              </a:rPr>
              <a:t>	Test&amp; B = f2(b);</a:t>
            </a:r>
          </a:p>
          <a:p>
            <a:r>
              <a:rPr lang="en" altLang="zh-CN" sz="2400" b="1" dirty="0">
                <a:solidFill>
                  <a:srgbClr val="000000"/>
                </a:solidFill>
                <a:latin typeface="Consolas" charset="0"/>
                <a:cs typeface="Consolas" charset="0"/>
              </a:rPr>
              <a:t>	Test C = f3(a, b);</a:t>
            </a:r>
          </a:p>
          <a:p>
            <a:r>
              <a:rPr lang="en" altLang="zh-CN" sz="2400" b="1" dirty="0">
                <a:solidFill>
                  <a:srgbClr val="000000"/>
                </a:solidFill>
                <a:latin typeface="Consolas" charset="0"/>
                <a:cs typeface="Consolas" charset="0"/>
              </a:rPr>
              <a:t>	</a:t>
            </a:r>
            <a:r>
              <a:rPr lang="en" altLang="zh-CN" sz="2400" b="1" dirty="0">
                <a:solidFill>
                  <a:srgbClr val="C00000"/>
                </a:solidFill>
                <a:latin typeface="Consolas" charset="0"/>
                <a:cs typeface="Consolas" charset="0"/>
              </a:rPr>
              <a:t>return</a:t>
            </a:r>
            <a:r>
              <a:rPr lang="en" altLang="zh-CN" sz="2400" b="1" dirty="0">
                <a:solidFill>
                  <a:srgbClr val="000000"/>
                </a:solidFill>
                <a:latin typeface="Consolas" charset="0"/>
                <a:cs typeface="Consolas" charset="0"/>
              </a:rPr>
              <a:t> 0;</a:t>
            </a:r>
          </a:p>
          <a:p>
            <a:r>
              <a:rPr lang="en" altLang="zh-CN" sz="2400" b="1" dirty="0">
                <a:solidFill>
                  <a:srgbClr val="000000"/>
                </a:solidFill>
                <a:latin typeface="Consolas" charset="0"/>
                <a:cs typeface="Consolas" charset="0"/>
              </a:rPr>
              <a:t>}</a:t>
            </a:r>
          </a:p>
        </p:txBody>
      </p:sp>
      <p:sp>
        <p:nvSpPr>
          <p:cNvPr id="7" name="矩形 6">
            <a:extLst>
              <a:ext uri="{FF2B5EF4-FFF2-40B4-BE49-F238E27FC236}">
                <a16:creationId xmlns:a16="http://schemas.microsoft.com/office/drawing/2014/main" id="{48AA5EBA-C4A5-684A-AD1D-B9D01EE6B084}"/>
              </a:ext>
            </a:extLst>
          </p:cNvPr>
          <p:cNvSpPr/>
          <p:nvPr/>
        </p:nvSpPr>
        <p:spPr>
          <a:xfrm>
            <a:off x="4411625" y="1495835"/>
            <a:ext cx="5829300" cy="5078313"/>
          </a:xfrm>
          <a:prstGeom prst="rect">
            <a:avLst/>
          </a:prstGeom>
        </p:spPr>
        <p:txBody>
          <a:bodyPr wrap="square">
            <a:spAutoFit/>
          </a:bodyPr>
          <a:lstStyle/>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a:p>
            <a:r>
              <a:rPr lang="en" altLang="zh-CN" dirty="0"/>
              <a:t>Test(const Test&amp;) called. this-&gt;</a:t>
            </a:r>
            <a:r>
              <a:rPr lang="en" altLang="zh-CN" dirty="0" err="1"/>
              <a:t>buf</a:t>
            </a:r>
            <a:r>
              <a:rPr lang="en" altLang="zh-CN" dirty="0"/>
              <a:t> @ 0x1009070</a:t>
            </a:r>
          </a:p>
          <a:p>
            <a:r>
              <a:rPr lang="en" altLang="zh-CN" dirty="0"/>
              <a:t>Test(const Test&amp;) called. this-&gt;</a:t>
            </a:r>
            <a:r>
              <a:rPr lang="en" altLang="zh-CN" dirty="0" err="1"/>
              <a:t>buf</a:t>
            </a:r>
            <a:r>
              <a:rPr lang="en" altLang="zh-CN" dirty="0"/>
              <a:t> @ 0x1009090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Test(Test&amp;&amp;) called. this-&gt;</a:t>
            </a:r>
            <a:r>
              <a:rPr lang="en" altLang="zh-CN" dirty="0" err="1"/>
              <a:t>buf</a:t>
            </a:r>
            <a:r>
              <a:rPr lang="en" altLang="zh-CN" dirty="0"/>
              <a:t> @ 0x1008c20</a:t>
            </a:r>
          </a:p>
          <a:p>
            <a:r>
              <a:rPr lang="en" altLang="zh-CN" dirty="0"/>
              <a:t>Test(const Test&amp;)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 this-&gt;</a:t>
            </a:r>
            <a:r>
              <a:rPr lang="en" altLang="zh-CN" dirty="0" err="1"/>
              <a:t>buf</a:t>
            </a:r>
            <a:r>
              <a:rPr lang="en" altLang="zh-CN" dirty="0"/>
              <a:t> @ 0x1009090</a:t>
            </a:r>
          </a:p>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p:txBody>
      </p:sp>
      <p:sp>
        <p:nvSpPr>
          <p:cNvPr id="8" name="矩形 7">
            <a:extLst>
              <a:ext uri="{FF2B5EF4-FFF2-40B4-BE49-F238E27FC236}">
                <a16:creationId xmlns:a16="http://schemas.microsoft.com/office/drawing/2014/main" id="{17DE9350-64A1-EB42-B902-6209D209913B}"/>
              </a:ext>
            </a:extLst>
          </p:cNvPr>
          <p:cNvSpPr/>
          <p:nvPr/>
        </p:nvSpPr>
        <p:spPr>
          <a:xfrm>
            <a:off x="4441255" y="1157267"/>
            <a:ext cx="877163" cy="369332"/>
          </a:xfrm>
          <a:prstGeom prst="rect">
            <a:avLst/>
          </a:prstGeom>
        </p:spPr>
        <p:txBody>
          <a:bodyPr wrap="none">
            <a:spAutoFit/>
          </a:bodyPr>
          <a:lstStyle/>
          <a:p>
            <a:r>
              <a:rPr lang="zh-CN" altLang="en" b="1" dirty="0">
                <a:solidFill>
                  <a:srgbClr val="C00000"/>
                </a:solidFill>
                <a:latin typeface="Consolas" charset="0"/>
                <a:cs typeface="Consolas" charset="0"/>
              </a:rPr>
              <a:t>输出</a:t>
            </a:r>
            <a:r>
              <a:rPr lang="zh-CN" altLang="en-US" b="1" dirty="0">
                <a:solidFill>
                  <a:srgbClr val="C00000"/>
                </a:solidFill>
                <a:latin typeface="Consolas" charset="0"/>
                <a:cs typeface="Consolas" charset="0"/>
              </a:rPr>
              <a:t>：</a:t>
            </a:r>
            <a:endParaRPr lang="zh-CN" altLang="en-US" dirty="0"/>
          </a:p>
        </p:txBody>
      </p:sp>
    </p:spTree>
    <p:extLst>
      <p:ext uri="{BB962C8B-B14F-4D97-AF65-F5344CB8AC3E}">
        <p14:creationId xmlns:p14="http://schemas.microsoft.com/office/powerpoint/2010/main" val="2647956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0EDB4-6AAB-794D-8CB9-60AAF87881D2}"/>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7362BBE5-988A-C244-9D9D-7895E70FDF45}"/>
              </a:ext>
            </a:extLst>
          </p:cNvPr>
          <p:cNvSpPr>
            <a:spLocks noGrp="1"/>
          </p:cNvSpPr>
          <p:nvPr>
            <p:ph idx="1"/>
          </p:nvPr>
        </p:nvSpPr>
        <p:spPr>
          <a:xfrm>
            <a:off x="548097" y="1419995"/>
            <a:ext cx="8047806" cy="4749029"/>
          </a:xfrm>
        </p:spPr>
        <p:txBody>
          <a:bodyPr/>
          <a:lstStyle/>
          <a:p>
            <a:r>
              <a:rPr kumimoji="1" lang="zh-CN" altLang="en-US" dirty="0"/>
              <a:t>类型转换</a:t>
            </a:r>
            <a:endParaRPr kumimoji="1" lang="en-US" altLang="zh-CN" dirty="0"/>
          </a:p>
          <a:p>
            <a:pPr lvl="1"/>
            <a:r>
              <a:rPr kumimoji="1" lang="zh-CN" altLang="en-US" dirty="0"/>
              <a:t>创建一个</a:t>
            </a:r>
            <a:r>
              <a:rPr kumimoji="1" lang="en-US" altLang="zh-CN" dirty="0"/>
              <a:t>Course</a:t>
            </a:r>
            <a:r>
              <a:rPr kumimoji="1" lang="zh-CN" altLang="en-US" dirty="0"/>
              <a:t>类，包含数据成员教师姓名（</a:t>
            </a:r>
            <a:r>
              <a:rPr kumimoji="1" lang="en-US" altLang="zh-CN" dirty="0"/>
              <a:t>Name</a:t>
            </a:r>
            <a:r>
              <a:rPr kumimoji="1" lang="zh-CN" altLang="en-US" dirty="0"/>
              <a:t>）、学分（</a:t>
            </a:r>
            <a:r>
              <a:rPr kumimoji="1" lang="en-US" altLang="zh-CN" dirty="0"/>
              <a:t>Credit</a:t>
            </a:r>
            <a:r>
              <a:rPr kumimoji="1" lang="zh-CN" altLang="en-US" dirty="0"/>
              <a:t>）、课程难度（</a:t>
            </a:r>
            <a:r>
              <a:rPr kumimoji="1" lang="en-US" altLang="zh-CN" dirty="0"/>
              <a:t>Diff</a:t>
            </a:r>
            <a:r>
              <a:rPr kumimoji="1" lang="zh-CN" altLang="en-US" dirty="0"/>
              <a:t>）。并</a:t>
            </a:r>
            <a:r>
              <a:rPr lang="zh-CN" altLang="en-US" dirty="0"/>
              <a:t>编写类型转换运算符将一个</a:t>
            </a:r>
            <a:r>
              <a:rPr lang="en-US" altLang="zh-CN" dirty="0"/>
              <a:t>Course</a:t>
            </a:r>
            <a:r>
              <a:rPr lang="zh-CN" altLang="en-US" dirty="0"/>
              <a:t>对象转换成</a:t>
            </a:r>
            <a:r>
              <a:rPr lang="en" altLang="zh-CN" dirty="0"/>
              <a:t>string</a:t>
            </a:r>
            <a:r>
              <a:rPr lang="zh-CN" altLang="en-US" dirty="0"/>
              <a:t>、</a:t>
            </a:r>
            <a:r>
              <a:rPr lang="en-US" altLang="zh-CN" dirty="0"/>
              <a:t>int</a:t>
            </a:r>
            <a:r>
              <a:rPr lang="zh-CN" altLang="en-US" dirty="0"/>
              <a:t>、</a:t>
            </a:r>
            <a:r>
              <a:rPr lang="en" altLang="zh-CN" dirty="0"/>
              <a:t>double</a:t>
            </a:r>
            <a:r>
              <a:rPr lang="zh-CN" altLang="en-US" dirty="0"/>
              <a:t>，分别用于输出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。并思考是否应该将这些转换运算符设置为</a:t>
            </a:r>
            <a:r>
              <a:rPr lang="en-US" altLang="zh-CN" dirty="0"/>
              <a:t>explicit</a:t>
            </a:r>
            <a:r>
              <a:rPr lang="zh-CN" altLang="en-US" dirty="0"/>
              <a:t>？</a:t>
            </a:r>
            <a:endParaRPr kumimoji="1" lang="en" altLang="zh-CN" dirty="0"/>
          </a:p>
        </p:txBody>
      </p:sp>
      <p:sp>
        <p:nvSpPr>
          <p:cNvPr id="4" name="灯片编号占位符 3">
            <a:extLst>
              <a:ext uri="{FF2B5EF4-FFF2-40B4-BE49-F238E27FC236}">
                <a16:creationId xmlns:a16="http://schemas.microsoft.com/office/drawing/2014/main" id="{BB3B3445-649D-FF40-A70B-F50A625DC13D}"/>
              </a:ext>
            </a:extLst>
          </p:cNvPr>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
        <p:nvSpPr>
          <p:cNvPr id="5" name="矩形 4">
            <a:extLst>
              <a:ext uri="{FF2B5EF4-FFF2-40B4-BE49-F238E27FC236}">
                <a16:creationId xmlns:a16="http://schemas.microsoft.com/office/drawing/2014/main" id="{B9A1D6F5-49EA-D245-AD48-38A9CEF68E8A}"/>
              </a:ext>
            </a:extLst>
          </p:cNvPr>
          <p:cNvSpPr/>
          <p:nvPr/>
        </p:nvSpPr>
        <p:spPr>
          <a:xfrm>
            <a:off x="309786" y="3770121"/>
            <a:ext cx="8695878" cy="3046988"/>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latin typeface="Consolas" charset="0"/>
                <a:cs typeface="Consolas" charset="0"/>
              </a:rPr>
              <a:t> main()</a:t>
            </a:r>
            <a:r>
              <a:rPr lang="zh-CN" altLang="en-US" sz="2400" b="1" dirty="0">
                <a:latin typeface="Consolas" charset="0"/>
                <a:cs typeface="Consolas" charset="0"/>
              </a:rPr>
              <a:t> </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a:t>
            </a:r>
            <a:r>
              <a:rPr lang="en-US" altLang="zh-CN" sz="2400" b="1" dirty="0" err="1">
                <a:latin typeface="Consolas" charset="0"/>
                <a:cs typeface="Consolas" charset="0"/>
              </a:rPr>
              <a:t>rse</a:t>
            </a:r>
            <a:r>
              <a:rPr lang="zh-CN" altLang="en-US" sz="2400" b="1" dirty="0">
                <a:latin typeface="Consolas" charset="0"/>
                <a:cs typeface="Consolas" charset="0"/>
              </a:rPr>
              <a:t> </a:t>
            </a:r>
            <a:r>
              <a:rPr lang="en-US" altLang="zh-CN" sz="2400" b="1" dirty="0" err="1">
                <a:latin typeface="Consolas" charset="0"/>
                <a:cs typeface="Consolas" charset="0"/>
              </a:rPr>
              <a:t>oop</a:t>
            </a:r>
            <a:r>
              <a:rPr lang="en" altLang="zh-CN" sz="2400" b="1" dirty="0">
                <a:latin typeface="Consolas" charset="0"/>
                <a:cs typeface="Consolas" charset="0"/>
              </a:rPr>
              <a:t>(</a:t>
            </a:r>
            <a:r>
              <a:rPr lang="en-US" altLang="zh-CN" sz="2400" b="1" dirty="0">
                <a:latin typeface="Consolas" charset="0"/>
                <a:cs typeface="Consolas" charset="0"/>
              </a:rPr>
              <a:t>Name=</a:t>
            </a:r>
            <a:r>
              <a:rPr lang="en" altLang="zh-CN" sz="2400" b="1" dirty="0">
                <a:latin typeface="Consolas" charset="0"/>
                <a:cs typeface="Consolas" charset="0"/>
              </a:rPr>
              <a:t>“</a:t>
            </a:r>
            <a:r>
              <a:rPr lang="en-US" altLang="zh-CN" sz="2400" b="1" dirty="0">
                <a:latin typeface="Consolas" charset="0"/>
                <a:cs typeface="Consolas" charset="0"/>
              </a:rPr>
              <a:t>Huang</a:t>
            </a:r>
            <a:r>
              <a:rPr lang="en" altLang="zh-CN" sz="2400" b="1" dirty="0">
                <a:latin typeface="Consolas" charset="0"/>
                <a:cs typeface="Consolas" charset="0"/>
              </a:rPr>
              <a:t>”, </a:t>
            </a:r>
            <a:r>
              <a:rPr lang="en-US" altLang="zh-CN" sz="2400" b="1" dirty="0">
                <a:latin typeface="Consolas" charset="0"/>
                <a:cs typeface="Consolas" charset="0"/>
              </a:rPr>
              <a:t>Credit=2</a:t>
            </a:r>
            <a:r>
              <a:rPr lang="en" altLang="zh-CN" sz="2400" b="1" dirty="0">
                <a:latin typeface="Consolas" charset="0"/>
                <a:cs typeface="Consolas" charset="0"/>
              </a:rPr>
              <a:t>,</a:t>
            </a:r>
            <a:r>
              <a:rPr lang="zh-CN" altLang="en-US" sz="2400" b="1" dirty="0">
                <a:latin typeface="Consolas" charset="0"/>
                <a:cs typeface="Consolas" charset="0"/>
              </a:rPr>
              <a:t> </a:t>
            </a:r>
            <a:r>
              <a:rPr lang="en-US" altLang="zh-CN" sz="2400" b="1" dirty="0">
                <a:latin typeface="Consolas" charset="0"/>
                <a:cs typeface="Consolas" charset="0"/>
              </a:rPr>
              <a:t>Diff=99.6</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US" altLang="zh-CN" sz="2400" b="1" dirty="0" err="1">
                <a:latin typeface="Consolas" charset="0"/>
                <a:cs typeface="Consolas" charset="0"/>
              </a:rPr>
              <a:t>oop</a:t>
            </a:r>
            <a:r>
              <a:rPr lang="en" altLang="zh-CN" sz="2400" b="1" dirty="0">
                <a:latin typeface="Consolas" charset="0"/>
                <a:cs typeface="Consolas" charset="0"/>
              </a:rPr>
              <a:t> &lt;&lt; </a:t>
            </a:r>
            <a:r>
              <a:rPr lang="en-US" altLang="zh-CN" sz="2400" b="1" dirty="0">
                <a:latin typeface="Consolas" charset="0"/>
                <a:cs typeface="Consolas" charset="0"/>
              </a:rPr>
              <a:t>e</a:t>
            </a:r>
            <a:r>
              <a:rPr lang="en" altLang="zh-CN" sz="2400" b="1" dirty="0" err="1">
                <a:latin typeface="Consolas" charset="0"/>
                <a:cs typeface="Consolas" charset="0"/>
              </a:rPr>
              <a:t>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&lt;string&gt;(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a:t>
            </a:r>
            <a:r>
              <a:rPr lang="en-US" altLang="zh-CN" sz="2400" b="1" dirty="0">
                <a:latin typeface="Consolas" charset="0"/>
                <a:cs typeface="Consolas" charset="0"/>
              </a:rPr>
              <a:t>int</a:t>
            </a:r>
            <a:r>
              <a:rPr lang="en" altLang="zh-CN" sz="2400" b="1" dirty="0">
                <a:latin typeface="Consolas" charset="0"/>
                <a:cs typeface="Consolas" charset="0"/>
              </a:rPr>
              <a:t>&gt;(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 altLang="zh-CN" sz="2400" b="1" dirty="0" err="1">
                <a:latin typeface="Consolas" charset="0"/>
                <a:cs typeface="Consolas" charset="0"/>
              </a:rPr>
              <a:t>static_cast</a:t>
            </a:r>
            <a:r>
              <a:rPr lang="en" altLang="zh-CN" sz="2400" b="1" dirty="0">
                <a:latin typeface="Consolas" charset="0"/>
                <a:cs typeface="Consolas" charset="0"/>
              </a:rPr>
              <a:t>&lt;double&gt;(</a:t>
            </a:r>
            <a:r>
              <a:rPr lang="en"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US" altLang="zh-CN" sz="2400" b="1" dirty="0">
                <a:latin typeface="Consolas" charset="0"/>
                <a:cs typeface="Consolas" charset="0"/>
              </a:rPr>
              <a:t>	</a:t>
            </a:r>
            <a:r>
              <a:rPr lang="en-US" altLang="zh-CN" sz="2400" b="1" dirty="0">
                <a:solidFill>
                  <a:srgbClr val="C00000"/>
                </a:solidFill>
                <a:latin typeface="Consolas" charset="0"/>
                <a:cs typeface="Consolas" charset="0"/>
              </a:rPr>
              <a:t>return</a:t>
            </a:r>
            <a:r>
              <a:rPr lang="zh-CN" altLang="en-US" sz="2400" b="1" dirty="0">
                <a:latin typeface="Consolas" charset="0"/>
                <a:cs typeface="Consolas" charset="0"/>
              </a:rPr>
              <a:t> </a:t>
            </a:r>
            <a:r>
              <a:rPr lang="en-US" altLang="zh-CN" sz="2400" b="1" dirty="0">
                <a:latin typeface="Consolas" charset="0"/>
                <a:cs typeface="Consolas" charset="0"/>
              </a:rPr>
              <a:t>0;</a:t>
            </a:r>
            <a:endParaRPr lang="en" altLang="zh-CN" sz="2400" b="1" dirty="0">
              <a:latin typeface="Consolas" charset="0"/>
              <a:cs typeface="Consolas" charset="0"/>
            </a:endParaRPr>
          </a:p>
          <a:p>
            <a:r>
              <a:rPr lang="en" altLang="zh-CN" sz="2400" b="1" dirty="0">
                <a:latin typeface="Consolas" charset="0"/>
                <a:cs typeface="Consolas" charset="0"/>
              </a:rPr>
              <a:t>}</a:t>
            </a:r>
          </a:p>
        </p:txBody>
      </p:sp>
    </p:spTree>
    <p:extLst>
      <p:ext uri="{BB962C8B-B14F-4D97-AF65-F5344CB8AC3E}">
        <p14:creationId xmlns:p14="http://schemas.microsoft.com/office/powerpoint/2010/main" val="40298995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作用：用参数对象的内容初始化当前对象</a:t>
            </a:r>
          </a:p>
        </p:txBody>
      </p:sp>
      <p:sp>
        <p:nvSpPr>
          <p:cNvPr id="7" name="内容占位符 2"/>
          <p:cNvSpPr txBox="1">
            <a:spLocks/>
          </p:cNvSpPr>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p>
        </p:txBody>
      </p:sp>
      <p:sp>
        <p:nvSpPr>
          <p:cNvPr id="9" name="内容占位符 2">
            <a:extLst>
              <a:ext uri="{FF2B5EF4-FFF2-40B4-BE49-F238E27FC236}">
                <a16:creationId xmlns:a16="http://schemas.microsoft.com/office/drawing/2014/main" id="{070646B4-7636-41EE-B505-60F76050705A}"/>
              </a:ext>
            </a:extLst>
          </p:cNvPr>
          <p:cNvSpPr txBox="1">
            <a:spLocks/>
          </p:cNvSpPr>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p>
        </p:txBody>
      </p:sp>
    </p:spTree>
    <p:extLst>
      <p:ext uri="{BB962C8B-B14F-4D97-AF65-F5344CB8AC3E}">
        <p14:creationId xmlns:p14="http://schemas.microsoft.com/office/powerpoint/2010/main" val="159146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、用一个类对象定义另一个新的类对象</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p>
          <a:p>
            <a:pPr marL="0" indent="0">
              <a:lnSpc>
                <a:spcPct val="100000"/>
              </a:lnSpc>
              <a:buNone/>
            </a:pPr>
            <a:r>
              <a:rPr kumimoji="1" lang="zh-CN" altLang="en-US" sz="2400" dirty="0"/>
              <a:t>编译器会自动调用“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extLst>
      <p:ext uri="{BB962C8B-B14F-4D97-AF65-F5344CB8AC3E}">
        <p14:creationId xmlns:p14="http://schemas.microsoft.com/office/powerpoint/2010/main" val="354622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类的新对象被定义后，会调用构造函数或拷贝构造函数。如果调用拷贝构造函数且当前没有给类显式定义拷贝构造函数，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自动合成“隐式定义的拷贝构造函数”</a:t>
            </a:r>
            <a:r>
              <a:rPr kumimoji="1" lang="zh-CN" altLang="en-US" dirty="0">
                <a:solidFill>
                  <a:srgbClr val="002060"/>
                </a:solidFill>
              </a:rPr>
              <a:t>，其功能是调用所有数据成员的</a:t>
            </a:r>
            <a:r>
              <a:rPr kumimoji="1" lang="zh-CN" altLang="en-US" dirty="0">
                <a:solidFill>
                  <a:srgbClr val="FF0000"/>
                </a:solidFill>
              </a:rPr>
              <a:t>拷贝构造函数</a:t>
            </a:r>
            <a:r>
              <a:rPr kumimoji="1" lang="zh-CN" altLang="en-US" dirty="0">
                <a:solidFill>
                  <a:srgbClr val="002060"/>
                </a:solidFill>
              </a:rPr>
              <a:t>或</a:t>
            </a:r>
            <a:r>
              <a:rPr kumimoji="1" lang="zh-CN" altLang="en-US" dirty="0">
                <a:solidFill>
                  <a:srgbClr val="FF0000"/>
                </a:solidFill>
              </a:rPr>
              <a:t>拷贝赋值运算符</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对于基础类型来说，默认的拷贝方式为</a:t>
            </a:r>
            <a:r>
              <a:rPr kumimoji="1" lang="zh-CN" altLang="en-US" dirty="0">
                <a:solidFill>
                  <a:srgbClr val="FF0000"/>
                </a:solidFill>
              </a:rPr>
              <a:t>位拷贝</a:t>
            </a:r>
            <a:r>
              <a:rPr kumimoji="1" lang="en-US" altLang="zh-CN" dirty="0">
                <a:solidFill>
                  <a:srgbClr val="FF0000"/>
                </a:solidFill>
              </a:rPr>
              <a:t>(Bitwise Copy)</a:t>
            </a:r>
            <a:r>
              <a:rPr kumimoji="1" lang="zh-CN" altLang="en-US" dirty="0">
                <a:solidFill>
                  <a:srgbClr val="002060"/>
                </a:solidFill>
              </a:rPr>
              <a:t>，即直接对整块内存进行复制。</a:t>
            </a:r>
            <a:endParaRPr kumimoji="1" lang="en-US" altLang="zh-CN" dirty="0">
              <a:solidFill>
                <a:srgbClr val="002060"/>
              </a:solidFill>
            </a:endParaRPr>
          </a:p>
        </p:txBody>
      </p:sp>
      <p:sp>
        <p:nvSpPr>
          <p:cNvPr id="2" name="矩形: 圆角 1">
            <a:extLst>
              <a:ext uri="{FF2B5EF4-FFF2-40B4-BE49-F238E27FC236}">
                <a16:creationId xmlns:a16="http://schemas.microsoft.com/office/drawing/2014/main" id="{B797AC23-94D2-4203-AE6A-6BCBA84991BB}"/>
              </a:ext>
            </a:extLst>
          </p:cNvPr>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位拷贝原本是</a:t>
            </a:r>
            <a:r>
              <a:rPr lang="en-US" altLang="zh-CN" sz="2000" b="1" dirty="0"/>
              <a:t>C</a:t>
            </a:r>
            <a:r>
              <a:rPr lang="zh-CN" altLang="en-US" sz="2000" b="1" dirty="0"/>
              <a:t>中的概念。</a:t>
            </a:r>
            <a:r>
              <a:rPr lang="zh-CN" altLang="en-US" sz="2000" b="1" u="sng" dirty="0"/>
              <a:t>在</a:t>
            </a:r>
            <a:r>
              <a:rPr lang="en-US" altLang="zh-CN" sz="2000" b="1" u="sng" dirty="0"/>
              <a:t>C++</a:t>
            </a:r>
            <a:r>
              <a:rPr lang="zh-CN" altLang="en-US" sz="2000" b="1" u="sng" dirty="0"/>
              <a:t>中，只有基础类型（</a:t>
            </a:r>
            <a:r>
              <a:rPr lang="en-US" altLang="zh-CN" sz="2000" b="1" u="sng" dirty="0"/>
              <a:t>int, double</a:t>
            </a:r>
            <a:r>
              <a:rPr lang="zh-CN" altLang="en-US" sz="2000" b="1" u="sng" dirty="0"/>
              <a:t>等）才会进行位拷贝；对于自定义类，编译器会递归调用所有数据成员的拷贝构造函数或拷贝赋值运算符。</a:t>
            </a:r>
            <a:r>
              <a:rPr lang="zh-CN" altLang="en-US" sz="2000" b="1" dirty="0"/>
              <a:t>但一些教材中仍然把这种行为称为“位拷贝”，以区别用户自定义的拷贝方法。</a:t>
            </a:r>
          </a:p>
        </p:txBody>
      </p:sp>
    </p:spTree>
    <p:extLst>
      <p:ext uri="{BB962C8B-B14F-4D97-AF65-F5344CB8AC3E}">
        <p14:creationId xmlns:p14="http://schemas.microsoft.com/office/powerpoint/2010/main" val="885665536"/>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21814</TotalTime>
  <Words>8610</Words>
  <Application>Microsoft Macintosh PowerPoint</Application>
  <PresentationFormat>On-screen Show (4:3)</PresentationFormat>
  <Paragraphs>1118</Paragraphs>
  <Slides>62</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Microsoft YaHei</vt:lpstr>
      <vt:lpstr>Microsoft YaHei</vt:lpstr>
      <vt:lpstr>STKaiti</vt:lpstr>
      <vt:lpstr>STKaiti</vt:lpstr>
      <vt:lpstr>Arial</vt:lpstr>
      <vt:lpstr>Calibri</vt:lpstr>
      <vt:lpstr>Calibri Light</vt:lpstr>
      <vt:lpstr>Consolas</vt:lpstr>
      <vt:lpstr>Menlo-Regular</vt:lpstr>
      <vt:lpstr>Wingdings</vt:lpstr>
      <vt:lpstr>Office Theme</vt:lpstr>
      <vt:lpstr>引用与复制 （OOP）</vt:lpstr>
      <vt:lpstr>上期要点回顾</vt:lpstr>
      <vt:lpstr>本讲内容提要</vt:lpstr>
      <vt:lpstr>回顾：引用</vt:lpstr>
      <vt:lpstr>回顾：常量成员和常量对象</vt:lpstr>
      <vt:lpstr>参数中的常量和常量引用</vt:lpstr>
      <vt:lpstr>拷贝构造函数</vt:lpstr>
      <vt:lpstr>拷贝构造函数</vt:lpstr>
      <vt:lpstr>拷贝构造函数</vt:lpstr>
      <vt:lpstr>拷贝构造函数</vt:lpstr>
      <vt:lpstr>拷贝构造函数：执行顺序</vt:lpstr>
      <vt:lpstr>拷贝构造函数：实例1</vt:lpstr>
      <vt:lpstr>拷贝构造函数：实例1</vt:lpstr>
      <vt:lpstr>拷贝构造函数的调用时机</vt:lpstr>
      <vt:lpstr>拷贝构造函数：实例2</vt:lpstr>
      <vt:lpstr>拷贝构造函数：实例2</vt:lpstr>
      <vt:lpstr>拷贝构造函数</vt:lpstr>
      <vt:lpstr>拷贝构造函数</vt:lpstr>
      <vt:lpstr>拷贝构造函数</vt:lpstr>
      <vt:lpstr>右值引用</vt:lpstr>
      <vt:lpstr>右值引用</vt:lpstr>
      <vt:lpstr>右值引用</vt:lpstr>
      <vt:lpstr>引用的绑定</vt:lpstr>
      <vt:lpstr>右值引用示例</vt:lpstr>
      <vt:lpstr>右值引用示例</vt:lpstr>
      <vt:lpstr>右值引用示例</vt:lpstr>
      <vt:lpstr>右值引用示例</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拷贝/移动构造函数的调用时机</vt:lpstr>
      <vt:lpstr>拷贝/移动构造函数的调用时机</vt:lpstr>
      <vt:lpstr>拷贝赋值运算符</vt:lpstr>
      <vt:lpstr>拷贝赋值运算符：实例</vt:lpstr>
      <vt:lpstr>移动赋值运算符</vt:lpstr>
      <vt:lpstr>拷贝/移动赋值运算符的调用时机</vt:lpstr>
      <vt:lpstr>编译器自动合成的函数/运算符</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禁止自动类型转换</vt:lpstr>
      <vt:lpstr>禁止自动类型转换</vt:lpstr>
      <vt:lpstr>强制类型转换</vt:lpstr>
      <vt:lpstr>强制类型转换</vt:lpstr>
      <vt:lpstr>课后阅读及思考</vt:lpstr>
      <vt:lpstr>课后练习（不提交）</vt:lpstr>
      <vt:lpstr>课后练习（不提交）</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2388</cp:revision>
  <cp:lastPrinted>2020-03-21T00:59:24Z</cp:lastPrinted>
  <dcterms:created xsi:type="dcterms:W3CDTF">2002-09-18T00:55:13Z</dcterms:created>
  <dcterms:modified xsi:type="dcterms:W3CDTF">2023-03-26T10:35:57Z</dcterms:modified>
</cp:coreProperties>
</file>