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466" r:id="rId3"/>
    <p:sldId id="579" r:id="rId5"/>
    <p:sldId id="480" r:id="rId6"/>
    <p:sldId id="557" r:id="rId7"/>
    <p:sldId id="558" r:id="rId8"/>
    <p:sldId id="534" r:id="rId9"/>
    <p:sldId id="549" r:id="rId10"/>
    <p:sldId id="550" r:id="rId11"/>
    <p:sldId id="548" r:id="rId12"/>
    <p:sldId id="482" r:id="rId13"/>
    <p:sldId id="483" r:id="rId14"/>
    <p:sldId id="484" r:id="rId15"/>
    <p:sldId id="607" r:id="rId16"/>
    <p:sldId id="602" r:id="rId17"/>
    <p:sldId id="603" r:id="rId18"/>
    <p:sldId id="595" r:id="rId19"/>
    <p:sldId id="559" r:id="rId20"/>
    <p:sldId id="604" r:id="rId21"/>
    <p:sldId id="605" r:id="rId22"/>
    <p:sldId id="487" r:id="rId23"/>
    <p:sldId id="560" r:id="rId24"/>
    <p:sldId id="562" r:id="rId25"/>
    <p:sldId id="582" r:id="rId26"/>
    <p:sldId id="583" r:id="rId27"/>
    <p:sldId id="584" r:id="rId28"/>
    <p:sldId id="576" r:id="rId29"/>
    <p:sldId id="577" r:id="rId30"/>
    <p:sldId id="535" r:id="rId31"/>
    <p:sldId id="536" r:id="rId32"/>
    <p:sldId id="600" r:id="rId33"/>
    <p:sldId id="601" r:id="rId34"/>
    <p:sldId id="556" r:id="rId35"/>
    <p:sldId id="580" r:id="rId36"/>
    <p:sldId id="575" r:id="rId37"/>
    <p:sldId id="544" r:id="rId38"/>
    <p:sldId id="552" r:id="rId39"/>
    <p:sldId id="553" r:id="rId40"/>
    <p:sldId id="555" r:id="rId41"/>
    <p:sldId id="538" r:id="rId42"/>
    <p:sldId id="539" r:id="rId43"/>
    <p:sldId id="494" r:id="rId44"/>
    <p:sldId id="495" r:id="rId45"/>
    <p:sldId id="606" r:id="rId46"/>
    <p:sldId id="545" r:id="rId47"/>
    <p:sldId id="566" r:id="rId48"/>
    <p:sldId id="567" r:id="rId49"/>
    <p:sldId id="608" r:id="rId50"/>
    <p:sldId id="568" r:id="rId51"/>
    <p:sldId id="578" r:id="rId52"/>
    <p:sldId id="609" r:id="rId53"/>
    <p:sldId id="610" r:id="rId54"/>
    <p:sldId id="475" r:id="rId55"/>
  </p:sldIdLst>
  <p:sldSz cx="9144000" cy="6858000" type="screen4x3"/>
  <p:notesSz cx="6858000" cy="9144000"/>
  <p:custDataLst>
    <p:tags r:id="rId59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B40061"/>
    <a:srgbClr val="1614FF"/>
    <a:srgbClr val="18851B"/>
    <a:srgbClr val="00FF00"/>
    <a:srgbClr val="0066CC"/>
    <a:srgbClr val="003366"/>
    <a:srgbClr val="FF0000"/>
    <a:srgbClr val="00CC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1" autoAdjust="0"/>
    <p:restoredTop sz="83155" autoAdjust="0"/>
  </p:normalViewPr>
  <p:slideViewPr>
    <p:cSldViewPr showGuides="1">
      <p:cViewPr varScale="1">
        <p:scale>
          <a:sx n="88" d="100"/>
          <a:sy n="88" d="100"/>
        </p:scale>
        <p:origin x="23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9" Type="http://schemas.openxmlformats.org/officeDocument/2006/relationships/tags" Target="tags/tag1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比如，我能不能用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;</a:t>
            </a:r>
            <a:r>
              <a:rPr kumimoji="1" lang="zh-CN" altLang="en-US" dirty="0"/>
              <a:t>构造对象？不能，因为</a:t>
            </a:r>
            <a:r>
              <a:rPr kumimoji="1" lang="zh-CN" altLang="en-US" baseline="0" dirty="0"/>
              <a:t> 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 没有默认构造函数。</a:t>
            </a:r>
            <a:endParaRPr kumimoji="1" lang="en-US" altLang="zh-CN" dirty="0"/>
          </a:p>
          <a:p>
            <a:r>
              <a:rPr kumimoji="1" lang="zh-CN" altLang="en-US" dirty="0"/>
              <a:t>这个例子，如果没有</a:t>
            </a:r>
            <a:r>
              <a:rPr kumimoji="1" lang="en-US" altLang="zh-CN" dirty="0"/>
              <a:t>Base()</a:t>
            </a:r>
            <a:r>
              <a:rPr kumimoji="1" lang="zh-CN" altLang="en-US" dirty="0"/>
              <a:t>，则不能定义派生类构造函数</a:t>
            </a:r>
            <a:r>
              <a:rPr kumimoji="1" lang="en-US" altLang="zh-CN" dirty="0"/>
              <a:t>Derive(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</a:t>
            </a:r>
            <a:r>
              <a:rPr kumimoji="1" lang="en-US" altLang="zh-CN" baseline="0" dirty="0"/>
              <a:t>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j,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k)</a:t>
            </a:r>
            <a:endParaRPr kumimoji="1" lang="en-US" altLang="zh-CN" dirty="0"/>
          </a:p>
          <a:p>
            <a:r>
              <a:rPr kumimoji="1" lang="zh-CN" altLang="en-US" dirty="0"/>
              <a:t>因为无显式调用基类构造函数时会选择调用基类默认构造函数，若基类默认构造函数不存在，则编译不通过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-US" altLang="zh-CN" dirty="0"/>
              <a:t>using</a:t>
            </a:r>
            <a:r>
              <a:rPr kumimoji="1" lang="zh-CN" altLang="en-US" dirty="0"/>
              <a:t> 关键字：</a:t>
            </a:r>
            <a:r>
              <a:rPr kumimoji="1" lang="en-US" altLang="zh-CN" dirty="0"/>
              <a:t>http://</a:t>
            </a:r>
            <a:r>
              <a:rPr kumimoji="1" lang="en-US" altLang="zh-CN" dirty="0" err="1"/>
              <a:t>zh.cppreference.com</a:t>
            </a:r>
            <a:r>
              <a:rPr kumimoji="1" lang="en-US" altLang="zh-CN" dirty="0"/>
              <a:t>/w/</a:t>
            </a:r>
            <a:r>
              <a:rPr kumimoji="1" lang="en-US" altLang="zh-CN" dirty="0" err="1"/>
              <a:t>cpp</a:t>
            </a:r>
            <a:r>
              <a:rPr kumimoji="1" lang="en-US" altLang="zh-CN" dirty="0"/>
              <a:t>/language/</a:t>
            </a:r>
            <a:r>
              <a:rPr kumimoji="1" lang="en-US" altLang="zh-CN" dirty="0" err="1"/>
              <a:t>using_declaration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当私有继承时，我们是 “照此实现” 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is-implementing-in-terms-of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）；也就是说，创建的新类具有基类的所有数据和功能，但这些功能是隐藏的，所以它只是部分的内部实现。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该类的用户访问不到这些内部功能，并且一个对象不能被看做是这个基类的实例。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***相当于重新实现了一遍基类的功能，而且它们是私有的。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保护继承 不常用，存在只是为了语言的完备性</a:t>
            </a:r>
            <a:endParaRPr lang="zh-CN" alt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***相当于重新实现了一遍基类的功能，而且它们是私有的。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集合交：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 成员 和 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 继承</a:t>
            </a:r>
            <a:r>
              <a:rPr kumimoji="1" lang="en-US" altLang="zh-CN" dirty="0"/>
              <a:t>--》</a:t>
            </a:r>
            <a:r>
              <a:rPr kumimoji="1" lang="zh-CN" altLang="en-US" dirty="0"/>
              <a:t>相交得到 </a:t>
            </a:r>
            <a:r>
              <a:rPr kumimoji="1" lang="en-US" altLang="zh-CN" dirty="0"/>
              <a:t>private</a:t>
            </a:r>
            <a:endParaRPr kumimoji="1" lang="en-US" altLang="zh-CN" dirty="0"/>
          </a:p>
          <a:p>
            <a:r>
              <a:rPr kumimoji="1" lang="en-US" altLang="zh-CN" dirty="0"/>
              <a:t>Public</a:t>
            </a:r>
            <a:r>
              <a:rPr kumimoji="1" lang="zh-CN" altLang="en-US" dirty="0"/>
              <a:t> 成员 与 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 继承 </a:t>
            </a:r>
            <a:r>
              <a:rPr kumimoji="1" lang="en-US" altLang="zh-CN" dirty="0"/>
              <a:t>--》</a:t>
            </a:r>
            <a:r>
              <a:rPr kumimoji="1" lang="zh-CN" altLang="en-US" dirty="0"/>
              <a:t>得到</a:t>
            </a:r>
            <a:r>
              <a:rPr kumimoji="1" lang="en-US" altLang="zh-CN" dirty="0"/>
              <a:t>private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程序编译时系统就能决定调用哪个函数，因此静态多态性又称为编译时的多态性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多态分为两类：静态多态性和动态多态性，以前学过的函数重载和运算符重载实现的多态性属于静态多态性，在程序编译时系统就能决定调用哪个函数，因此静态多态性又称为编译时的多态性。静态多态性是通过函数的重载实现的。动态多态性是在程序运行过程中才动态地确定操作所针对的对象。它又称运行时的多态性。动态多态性是通过虚函数实现的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若没有定义基类的默认构造函数（基类也无自动生成的构造函数），则派生类不能</a:t>
            </a:r>
            <a:r>
              <a:rPr lang="zh-CN" altLang="en-US" sz="12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无显示调用基类构造函数</a:t>
            </a:r>
            <a:r>
              <a:rPr lang="en-US" altLang="zh-CN" sz="12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en-US" sz="12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编译错误</a:t>
            </a:r>
            <a:r>
              <a:rPr lang="en-US" altLang="zh-CN" sz="12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比如，我能不能用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;</a:t>
            </a:r>
            <a:r>
              <a:rPr kumimoji="1" lang="zh-CN" altLang="en-US" dirty="0"/>
              <a:t>构造对象？不能，因为</a:t>
            </a:r>
            <a:r>
              <a:rPr kumimoji="1" lang="zh-CN" altLang="en-US" baseline="0" dirty="0"/>
              <a:t> 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 没有默认构造函数</a:t>
            </a:r>
            <a:endParaRPr kumimoji="1" lang="en-US" altLang="zh-CN" dirty="0"/>
          </a:p>
          <a:p>
            <a:r>
              <a:rPr kumimoji="1" lang="zh-CN" altLang="en-US" dirty="0"/>
              <a:t>这个例子，如果没有</a:t>
            </a:r>
            <a:r>
              <a:rPr kumimoji="1" lang="en-US" altLang="zh-CN" dirty="0"/>
              <a:t>Base();</a:t>
            </a:r>
            <a:r>
              <a:rPr kumimoji="1" lang="zh-CN" altLang="en-US" dirty="0"/>
              <a:t>则不能定义派生类构造函数</a:t>
            </a:r>
            <a:r>
              <a:rPr kumimoji="1" lang="en-US" altLang="zh-CN" dirty="0"/>
              <a:t>Derive(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</a:t>
            </a:r>
            <a:r>
              <a:rPr kumimoji="1" lang="en-US" altLang="zh-CN" baseline="0" dirty="0"/>
              <a:t>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j,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k)</a:t>
            </a:r>
            <a:endParaRPr kumimoji="1" lang="en-US" altLang="zh-CN" dirty="0"/>
          </a:p>
          <a:p>
            <a:r>
              <a:rPr kumimoji="1" lang="zh-CN" altLang="en-US" dirty="0"/>
              <a:t>因为无显示调用基类构造函数时会选择调用基类默认构造函数，若基类默认构造函数不存在则编译不通过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-US" altLang="zh-CN" dirty="0"/>
              <a:t>using</a:t>
            </a:r>
            <a:r>
              <a:rPr kumimoji="1" lang="zh-CN" altLang="en-US" dirty="0"/>
              <a:t> 关键字：</a:t>
            </a:r>
            <a:r>
              <a:rPr kumimoji="1" lang="en-US" altLang="zh-CN" dirty="0"/>
              <a:t>http://</a:t>
            </a:r>
            <a:r>
              <a:rPr kumimoji="1" lang="en-US" altLang="zh-CN" dirty="0" err="1"/>
              <a:t>zh.cppreference.com</a:t>
            </a:r>
            <a:r>
              <a:rPr kumimoji="1" lang="en-US" altLang="zh-CN" dirty="0"/>
              <a:t>/w/</a:t>
            </a:r>
            <a:r>
              <a:rPr kumimoji="1" lang="en-US" altLang="zh-CN" dirty="0" err="1"/>
              <a:t>cpp</a:t>
            </a:r>
            <a:r>
              <a:rPr kumimoji="1" lang="en-US" altLang="zh-CN" dirty="0"/>
              <a:t>/language/</a:t>
            </a:r>
            <a:r>
              <a:rPr kumimoji="1" lang="en-US" altLang="zh-CN" dirty="0" err="1"/>
              <a:t>using_declaration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hyperlink" Target="http://coai.cs.tsinghua.edu.cn/hml/" TargetMode="External"/><Relationship Id="rId2" Type="http://schemas.openxmlformats.org/officeDocument/2006/relationships/hyperlink" Target="https://nlp.csai.tsinghua.edu.cn/" TargetMode="External"/><Relationship Id="rId1" Type="http://schemas.openxmlformats.org/officeDocument/2006/relationships/hyperlink" Target="mailto:liuzy@tsinghua.edu.c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en.cppreference.com/w/cpp/keyword/using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>
                <a:solidFill>
                  <a:srgbClr val="0066CC"/>
                </a:solidFill>
              </a:rPr>
              <a:t>组合与继承</a:t>
            </a:r>
            <a:b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66CC"/>
                </a:solidFill>
              </a:rPr>
              <a:t>（</a:t>
            </a:r>
            <a:r>
              <a:rPr lang="en-US" altLang="zh-CN" dirty="0">
                <a:solidFill>
                  <a:srgbClr val="0066CC"/>
                </a:solidFill>
              </a:rPr>
              <a:t>OOP</a:t>
            </a:r>
            <a:r>
              <a:rPr lang="zh-CN" altLang="en-US" dirty="0">
                <a:solidFill>
                  <a:srgbClr val="0066CC"/>
                </a:solidFill>
              </a:rPr>
              <a:t>）</a:t>
            </a:r>
            <a:endParaRPr lang="zh-CN" altLang="en-US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副标题 2"/>
          <p:cNvSpPr txBox="1"/>
          <p:nvPr/>
        </p:nvSpPr>
        <p:spPr bwMode="auto">
          <a:xfrm>
            <a:off x="1040396" y="4509120"/>
            <a:ext cx="7128296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/>
              <a:t>刘知远</a:t>
            </a:r>
            <a:r>
              <a:rPr lang="zh-CN" altLang="en-US" sz="2800" b="1" dirty="0"/>
              <a:t> </a:t>
            </a:r>
            <a:endParaRPr lang="en-US" altLang="zh-CN" sz="2800" b="1" dirty="0"/>
          </a:p>
          <a:p>
            <a:r>
              <a:rPr lang="en-US" altLang="zh-CN" sz="2800" b="1" dirty="0">
                <a:hlinkClick r:id="rId1"/>
              </a:rPr>
              <a:t>liuzy@tsinghua.edu.cn</a:t>
            </a:r>
            <a:endParaRPr lang="en-US" altLang="zh-CN" sz="2800" b="1" dirty="0"/>
          </a:p>
          <a:p>
            <a:r>
              <a:rPr lang="en-US" altLang="zh-CN" sz="2800" b="1" dirty="0">
                <a:hlinkClick r:id="rId2"/>
              </a:rPr>
              <a:t>https://nlp.csai.tsinghua.edu.cn/</a:t>
            </a:r>
            <a:endParaRPr lang="en-US" altLang="zh-CN" sz="2800" b="1" dirty="0">
              <a:hlinkClick r:id="rId3"/>
            </a:endParaRPr>
          </a:p>
          <a:p>
            <a:r>
              <a:rPr lang="zh-CN" altLang="en-US" sz="2800" b="1" dirty="0"/>
              <a:t>课程团队：刘知远 任炬 黄民烈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对象组合示例</a:t>
            </a:r>
            <a:br>
              <a:rPr kumimoji="1" lang="en-US" altLang="zh-CN" dirty="0">
                <a:solidFill>
                  <a:srgbClr val="0066CC"/>
                </a:solidFill>
              </a:rPr>
            </a:br>
            <a:r>
              <a:rPr kumimoji="1" lang="zh-CN" altLang="en-US" dirty="0">
                <a:solidFill>
                  <a:srgbClr val="0066CC"/>
                </a:solidFill>
              </a:rPr>
              <a:t>构造与析构</a:t>
            </a:r>
            <a:endParaRPr kumimoji="1" lang="zh-CN" altLang="en-US" dirty="0">
              <a:solidFill>
                <a:srgbClr val="0066CC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487025"/>
            <a:ext cx="763284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6E200D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 err="1">
                <a:solidFill>
                  <a:srgbClr val="BA0011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&gt;</a:t>
            </a:r>
            <a:endParaRPr lang="en-US" altLang="zh-CN" sz="2400" dirty="0">
              <a:solidFill>
                <a:srgbClr val="6E200D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S1 {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//Single1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类别</a:t>
            </a:r>
            <a:endParaRPr lang="en-US" altLang="zh-CN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altLang="zh-CN" sz="2400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  <a:endParaRPr lang="fr-FR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altLang="zh-CN" sz="2400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fr-FR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1(</a:t>
            </a:r>
            <a:r>
              <a:rPr lang="fr-FR" altLang="zh-CN" sz="2400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id) : ID(id) { cout &lt;&lt; </a:t>
            </a:r>
            <a:r>
              <a:rPr lang="fr-FR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S</a:t>
            </a:r>
            <a:r>
              <a:rPr lang="fr-FR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1(</a:t>
            </a:r>
            <a:r>
              <a:rPr lang="fr-FR" altLang="zh-CN" sz="2400" dirty="0" err="1">
                <a:solidFill>
                  <a:srgbClr val="BA0011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)"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fr-FR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fr-FR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~S1() {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"~S1()"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S2 {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//Single2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类别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S2() {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"S2()"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~S2() {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"~S2()"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对象组合示例</a:t>
            </a:r>
            <a:br>
              <a:rPr kumimoji="1" lang="en-US" altLang="zh-CN" dirty="0">
                <a:solidFill>
                  <a:srgbClr val="0066CC"/>
                </a:solidFill>
              </a:rPr>
            </a:br>
            <a:r>
              <a:rPr kumimoji="1" lang="zh-CN" altLang="en-US" dirty="0">
                <a:solidFill>
                  <a:srgbClr val="0066CC"/>
                </a:solidFill>
              </a:rPr>
              <a:t>构造与析构</a:t>
            </a:r>
            <a:endParaRPr kumimoji="1" lang="zh-CN" altLang="en-US" dirty="0">
              <a:solidFill>
                <a:srgbClr val="0066CC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3364" y="268424"/>
            <a:ext cx="8568952" cy="649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C3 {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//Composite3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类别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S1 sub_obj1;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构造函数带参数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S2 sub_obj2;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构造函数不带参数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C3() 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), sub_obj1(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123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构造函数初始化列表中构造子对象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"C3()"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C3(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n) 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(n), sub_obj1(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123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"C3(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C3(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k) 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(n), sub_obj1(k)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"C3(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~C3()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"~C3()"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C3 a, b(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), c(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), d(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对象组合运行结果</a:t>
            </a:r>
            <a:endParaRPr kumimoji="1" lang="zh-CN" altLang="en-US" dirty="0">
              <a:solidFill>
                <a:srgbClr val="0066CC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69763" y="116632"/>
            <a:ext cx="2088232" cy="674030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S1(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S2()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C3()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S1(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S2()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C3(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S1(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S2()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C3(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S1(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S2()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C3(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, 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~C3()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~S2()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~S1()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~C3()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~S2()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~S1()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~C3()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~S2()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~S1()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~C3()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~S2()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~S1()</a:t>
            </a:r>
            <a:endParaRPr lang="zh-CN" altLang="en-US" b="1" dirty="0">
              <a:solidFill>
                <a:srgbClr val="008000"/>
              </a:solidFill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1481731" y="144915"/>
            <a:ext cx="216024" cy="79208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1481731" y="1023641"/>
            <a:ext cx="216024" cy="72666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1481731" y="1844215"/>
            <a:ext cx="216024" cy="72666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1481731" y="2672805"/>
            <a:ext cx="216024" cy="72666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19131" y="269767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a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19131" y="115302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b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19131" y="1945115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c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19131" y="279004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d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47456" y="1153027"/>
            <a:ext cx="4896544" cy="485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C3 {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S1 sub_obj1;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S2 sub_obj2;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……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C3 a, b(</a:t>
            </a:r>
            <a:r>
              <a:rPr lang="en-U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), c(</a:t>
            </a:r>
            <a:r>
              <a:rPr lang="en-U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), d(</a:t>
            </a:r>
            <a:r>
              <a:rPr lang="en-U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is-I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s-IS" altLang="zh-CN" sz="2000" dirty="0">
                <a:solidFill>
                  <a:srgbClr val="B40062"/>
                </a:solidFill>
                <a:latin typeface="Consolas" panose="020B0609020204030204" pitchFamily="49" charset="0"/>
              </a:rPr>
              <a:t>return</a:t>
            </a:r>
            <a:r>
              <a:rPr lang="is-I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s-I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0</a:t>
            </a:r>
            <a:r>
              <a:rPr lang="is-I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is-I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is-I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s-I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7776864" cy="5184576"/>
          </a:xfrm>
        </p:spPr>
        <p:txBody>
          <a:bodyPr/>
          <a:lstStyle/>
          <a:p>
            <a:r>
              <a:rPr kumimoji="1" lang="zh-CN" altLang="en-US" dirty="0"/>
              <a:t>回忆：隐式定义的拷贝构造与赋值运算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如果调用拷贝构造函数且没有给类显式定义拷贝构造函数，编译器将提供“隐式定义的拷贝构造函数”。该函数的功能为：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递归调用所有子对象的拷贝构造函数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对于基础类型，采用位拷贝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赋值运算的默认操作类似</a:t>
            </a:r>
            <a:endParaRPr kumimoji="1" lang="en-US" altLang="zh-CN" sz="2800" dirty="0"/>
          </a:p>
          <a:p>
            <a:pPr marL="457200" lvl="1" indent="0">
              <a:buNone/>
            </a:pPr>
            <a:endParaRPr kumimoji="1" lang="en-US" altLang="zh-CN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对象组合示例</a:t>
            </a:r>
            <a:br>
              <a:rPr kumimoji="1" lang="en-US" altLang="zh-CN" dirty="0">
                <a:solidFill>
                  <a:srgbClr val="0066CC"/>
                </a:solidFill>
              </a:rPr>
            </a:br>
            <a:r>
              <a:rPr kumimoji="1" lang="zh-CN" altLang="en-US" dirty="0">
                <a:solidFill>
                  <a:srgbClr val="0066CC"/>
                </a:solidFill>
              </a:rPr>
              <a:t>拷贝与赋值</a:t>
            </a:r>
            <a:endParaRPr kumimoji="1" lang="zh-CN" altLang="en-US" dirty="0">
              <a:solidFill>
                <a:srgbClr val="0066CC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289024"/>
            <a:ext cx="928903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dirty="0">
                <a:latin typeface="Consolas" panose="020B0609020204030204" pitchFamily="49" charset="0"/>
              </a:rPr>
              <a:t>C1{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</a:rPr>
              <a:t>C1(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dirty="0">
                <a:latin typeface="Consolas" panose="020B0609020204030204" pitchFamily="49" charset="0"/>
              </a:rPr>
              <a:t>n):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(n){}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</a:rPr>
              <a:t>C1(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const </a:t>
            </a:r>
            <a:r>
              <a:rPr lang="en-US" altLang="zh-CN" dirty="0">
                <a:latin typeface="Consolas" panose="020B0609020204030204" pitchFamily="49" charset="0"/>
              </a:rPr>
              <a:t>C1 &amp;other)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显式定义拷贝构造函数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>
                <a:latin typeface="Consolas" panose="020B0609020204030204" pitchFamily="49" charset="0"/>
              </a:rPr>
              <a:t>{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en-US" altLang="zh-CN" dirty="0" err="1">
                <a:latin typeface="Consolas" panose="020B0609020204030204" pitchFamily="49" charset="0"/>
              </a:rPr>
              <a:t>other.i</a:t>
            </a:r>
            <a:r>
              <a:rPr lang="en-US" altLang="zh-CN" dirty="0"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"C1(const C1 &amp;other)"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dirty="0">
                <a:latin typeface="Consolas" panose="020B0609020204030204" pitchFamily="49" charset="0"/>
              </a:rPr>
              <a:t>C2{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int </a:t>
            </a:r>
            <a:r>
              <a:rPr lang="en-US" altLang="zh-CN" dirty="0">
                <a:latin typeface="Consolas" panose="020B0609020204030204" pitchFamily="49" charset="0"/>
              </a:rPr>
              <a:t>j;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C2(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dirty="0">
                <a:latin typeface="Consolas" panose="020B0609020204030204" pitchFamily="49" charset="0"/>
              </a:rPr>
              <a:t>n):j(n){}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C2&amp; operator= (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</a:rPr>
              <a:t> C2&amp; right){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显式定义赋值运算符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	if</a:t>
            </a:r>
            <a:r>
              <a:rPr lang="en-US" altLang="zh-CN" dirty="0">
                <a:latin typeface="Consolas" panose="020B0609020204030204" pitchFamily="49" charset="0"/>
              </a:rPr>
              <a:t>(this != &amp;right){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		j = </a:t>
            </a:r>
            <a:r>
              <a:rPr lang="en-US" altLang="zh-CN" dirty="0" err="1">
                <a:latin typeface="Consolas" panose="020B0609020204030204" pitchFamily="49" charset="0"/>
              </a:rPr>
              <a:t>right.j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		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"operator=(const C2&amp;)"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	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	return </a:t>
            </a:r>
            <a:r>
              <a:rPr lang="en-US" altLang="zh-CN" dirty="0">
                <a:latin typeface="Consolas" panose="020B0609020204030204" pitchFamily="49" charset="0"/>
              </a:rPr>
              <a:t>*this;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对象组合示例</a:t>
            </a:r>
            <a:br>
              <a:rPr kumimoji="1" lang="en-US" altLang="zh-CN" dirty="0">
                <a:solidFill>
                  <a:srgbClr val="0066CC"/>
                </a:solidFill>
              </a:rPr>
            </a:br>
            <a:r>
              <a:rPr kumimoji="1" lang="zh-CN" altLang="en-US" dirty="0">
                <a:solidFill>
                  <a:srgbClr val="0066CC"/>
                </a:solidFill>
              </a:rPr>
              <a:t>拷贝与赋值</a:t>
            </a:r>
            <a:endParaRPr kumimoji="1" lang="zh-CN" altLang="en-US" dirty="0">
              <a:solidFill>
                <a:srgbClr val="0066CC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-48875"/>
            <a:ext cx="9289032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40061"/>
                </a:solidFill>
              </a:rPr>
              <a:t>class</a:t>
            </a:r>
            <a:r>
              <a:rPr lang="en-US" altLang="zh-CN" dirty="0"/>
              <a:t> C3{</a:t>
            </a:r>
            <a:endParaRPr lang="en-US" altLang="zh-CN" dirty="0"/>
          </a:p>
          <a:p>
            <a:r>
              <a:rPr lang="en-US" altLang="zh-CN" dirty="0">
                <a:solidFill>
                  <a:srgbClr val="B40061"/>
                </a:solidFill>
              </a:rPr>
              <a:t>public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	C1 c1;</a:t>
            </a:r>
            <a:endParaRPr lang="en-US" altLang="zh-CN" dirty="0"/>
          </a:p>
          <a:p>
            <a:r>
              <a:rPr lang="en-US" altLang="zh-CN" dirty="0"/>
              <a:t>	C2 c2;</a:t>
            </a:r>
            <a:endParaRPr lang="en-US" altLang="zh-CN" dirty="0"/>
          </a:p>
          <a:p>
            <a:r>
              <a:rPr lang="en-US" altLang="zh-CN" dirty="0"/>
              <a:t>	C3():c1(</a:t>
            </a:r>
            <a:r>
              <a:rPr lang="en-US" altLang="zh-CN" dirty="0">
                <a:solidFill>
                  <a:srgbClr val="1614FF"/>
                </a:solidFill>
              </a:rPr>
              <a:t>0</a:t>
            </a:r>
            <a:r>
              <a:rPr lang="en-US" altLang="zh-CN" dirty="0"/>
              <a:t>), c2(</a:t>
            </a:r>
            <a:r>
              <a:rPr lang="en-US" altLang="zh-CN" dirty="0">
                <a:solidFill>
                  <a:srgbClr val="1614FF"/>
                </a:solidFill>
              </a:rPr>
              <a:t>0</a:t>
            </a:r>
            <a:r>
              <a:rPr lang="en-US" altLang="zh-CN" dirty="0"/>
              <a:t>){}</a:t>
            </a:r>
            <a:endParaRPr lang="en-US" altLang="zh-CN" dirty="0"/>
          </a:p>
          <a:p>
            <a:r>
              <a:rPr lang="en-US" altLang="zh-CN" dirty="0"/>
              <a:t>	C3(</a:t>
            </a:r>
            <a:r>
              <a:rPr lang="en-US" altLang="zh-CN" dirty="0">
                <a:solidFill>
                  <a:srgbClr val="B40061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B40061"/>
                </a:solidFill>
              </a:rPr>
              <a:t>int</a:t>
            </a:r>
            <a:r>
              <a:rPr lang="en-US" altLang="zh-CN" dirty="0"/>
              <a:t> j):c1(</a:t>
            </a:r>
            <a:r>
              <a:rPr lang="en-US" altLang="zh-CN" dirty="0" err="1"/>
              <a:t>i</a:t>
            </a:r>
            <a:r>
              <a:rPr lang="en-US" altLang="zh-CN" dirty="0"/>
              <a:t>), c2(j){}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B40061"/>
                </a:solidFill>
              </a:rPr>
              <a:t>void</a:t>
            </a:r>
            <a:r>
              <a:rPr lang="en-US" altLang="zh-CN" dirty="0"/>
              <a:t> print(){</a:t>
            </a:r>
            <a:r>
              <a:rPr lang="en-US" altLang="zh-CN" dirty="0" err="1"/>
              <a:t>cout</a:t>
            </a:r>
            <a:r>
              <a:rPr lang="en-US" altLang="zh-CN" dirty="0"/>
              <a:t> &lt;&lt; "c1.i = " &lt;&lt; c1.i &lt;&lt; " c2.j = " &lt;&lt; c2.j &lt;&lt; 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  <a:p>
            <a:r>
              <a:rPr lang="en-US" altLang="zh-CN" dirty="0">
                <a:solidFill>
                  <a:srgbClr val="B40061"/>
                </a:solidFill>
              </a:rPr>
              <a:t>int</a:t>
            </a:r>
            <a:r>
              <a:rPr lang="en-US" altLang="zh-CN" dirty="0"/>
              <a:t> main(){</a:t>
            </a:r>
            <a:endParaRPr lang="en-US" altLang="zh-CN" dirty="0"/>
          </a:p>
          <a:p>
            <a:r>
              <a:rPr lang="en-US" altLang="zh-CN" dirty="0"/>
              <a:t>	C3 a(</a:t>
            </a:r>
            <a:r>
              <a:rPr lang="en-US" altLang="zh-CN" dirty="0">
                <a:solidFill>
                  <a:srgbClr val="1614FF"/>
                </a:solidFill>
              </a:rPr>
              <a:t>1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1614FF"/>
                </a:solidFill>
              </a:rPr>
              <a:t>2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	C3 b(a);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en-US" altLang="zh-CN" sz="1600" dirty="0">
                <a:solidFill>
                  <a:srgbClr val="18851B"/>
                </a:solidFill>
              </a:rPr>
              <a:t>//C1</a:t>
            </a:r>
            <a:r>
              <a:rPr lang="zh-CN" altLang="en-US" sz="1600" dirty="0">
                <a:solidFill>
                  <a:srgbClr val="18851B"/>
                </a:solidFill>
              </a:rPr>
              <a:t>执行显式定义的拷贝构造，</a:t>
            </a:r>
            <a:br>
              <a:rPr lang="en-US" altLang="zh-CN" sz="1600" dirty="0">
                <a:solidFill>
                  <a:srgbClr val="18851B"/>
                </a:solidFill>
              </a:rPr>
            </a:br>
            <a:r>
              <a:rPr lang="zh-CN" altLang="en-US" sz="1600" dirty="0">
                <a:solidFill>
                  <a:srgbClr val="18851B"/>
                </a:solidFill>
              </a:rPr>
              <a:t>                               </a:t>
            </a:r>
            <a:r>
              <a:rPr lang="en-US" altLang="zh-CN" sz="1600" dirty="0">
                <a:solidFill>
                  <a:srgbClr val="18851B"/>
                </a:solidFill>
              </a:rPr>
              <a:t>C2</a:t>
            </a:r>
            <a:r>
              <a:rPr lang="zh-CN" altLang="en-US" sz="1600" dirty="0">
                <a:solidFill>
                  <a:srgbClr val="18851B"/>
                </a:solidFill>
              </a:rPr>
              <a:t>执行隐式定义的拷贝构造</a:t>
            </a:r>
            <a:endParaRPr lang="en-US" altLang="zh-CN" sz="1600" dirty="0">
              <a:solidFill>
                <a:srgbClr val="18851B"/>
              </a:solidFill>
            </a:endParaRP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"b: ";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b.print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C3 c;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"c: ";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c.print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	c = a;  </a:t>
            </a:r>
            <a:r>
              <a:rPr lang="en-US" altLang="zh-CN" sz="1600" dirty="0">
                <a:solidFill>
                  <a:srgbClr val="18851B"/>
                </a:solidFill>
              </a:rPr>
              <a:t>//C1</a:t>
            </a:r>
            <a:r>
              <a:rPr lang="zh-CN" altLang="en-US" sz="1600" dirty="0">
                <a:solidFill>
                  <a:srgbClr val="18851B"/>
                </a:solidFill>
              </a:rPr>
              <a:t>执行隐式定义的拷贝赋值，</a:t>
            </a:r>
            <a:br>
              <a:rPr lang="en-US" altLang="zh-CN" sz="1600" dirty="0">
                <a:solidFill>
                  <a:srgbClr val="18851B"/>
                </a:solidFill>
              </a:rPr>
            </a:br>
            <a:r>
              <a:rPr lang="zh-CN" altLang="en-US" sz="1600" dirty="0">
                <a:solidFill>
                  <a:srgbClr val="18851B"/>
                </a:solidFill>
              </a:rPr>
              <a:t>                          </a:t>
            </a:r>
            <a:r>
              <a:rPr lang="en-US" altLang="zh-CN" sz="1600" dirty="0">
                <a:solidFill>
                  <a:srgbClr val="18851B"/>
                </a:solidFill>
              </a:rPr>
              <a:t>C2</a:t>
            </a:r>
            <a:r>
              <a:rPr lang="zh-CN" altLang="en-US" sz="1600" dirty="0">
                <a:solidFill>
                  <a:srgbClr val="18851B"/>
                </a:solidFill>
              </a:rPr>
              <a:t>执行显式定义的拷贝赋值</a:t>
            </a:r>
            <a:endParaRPr lang="en-US" altLang="zh-CN" dirty="0">
              <a:solidFill>
                <a:srgbClr val="18851B"/>
              </a:solidFill>
            </a:endParaRP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"c: ";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c.print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B40061"/>
                </a:solidFill>
              </a:rPr>
              <a:t>return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1614FF"/>
                </a:solidFill>
              </a:rPr>
              <a:t>0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508104" y="3645024"/>
            <a:ext cx="37654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8851B"/>
                </a:solidFill>
                <a:latin typeface="Menlo" panose="020B0609030804020204" pitchFamily="49" charset="0"/>
              </a:rPr>
              <a:t>C1(const C1 &amp;other)</a:t>
            </a:r>
            <a:endParaRPr lang="en-US" altLang="zh-CN" sz="2000" dirty="0">
              <a:solidFill>
                <a:srgbClr val="18851B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18851B"/>
                </a:solidFill>
                <a:latin typeface="Menlo" panose="020B0609030804020204" pitchFamily="49" charset="0"/>
              </a:rPr>
              <a:t>b: c1.i = 1 c2.j = 2</a:t>
            </a:r>
            <a:endParaRPr lang="en-US" altLang="zh-CN" sz="2000" dirty="0">
              <a:solidFill>
                <a:srgbClr val="18851B"/>
              </a:solidFill>
              <a:latin typeface="Menlo" panose="020B0609030804020204" pitchFamily="49" charset="0"/>
            </a:endParaRPr>
          </a:p>
          <a:p>
            <a:endParaRPr lang="en-US" altLang="zh-CN" sz="2000" dirty="0">
              <a:solidFill>
                <a:srgbClr val="18851B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18851B"/>
                </a:solidFill>
                <a:latin typeface="Menlo" panose="020B0609030804020204" pitchFamily="49" charset="0"/>
              </a:rPr>
              <a:t>c: c1.i = 0 c2.j = 0</a:t>
            </a:r>
            <a:endParaRPr lang="en-US" altLang="zh-CN" sz="2000" dirty="0">
              <a:solidFill>
                <a:srgbClr val="18851B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18851B"/>
                </a:solidFill>
                <a:latin typeface="Menlo" panose="020B0609030804020204" pitchFamily="49" charset="0"/>
              </a:rPr>
              <a:t>operator=(const C2&amp;)</a:t>
            </a:r>
            <a:endParaRPr lang="en-US" altLang="zh-CN" sz="2000" dirty="0">
              <a:solidFill>
                <a:srgbClr val="18851B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18851B"/>
                </a:solidFill>
                <a:latin typeface="Menlo" panose="020B0609030804020204" pitchFamily="49" charset="0"/>
              </a:rPr>
              <a:t>c: c1.i = 1 c2.j = 2</a:t>
            </a:r>
            <a:endParaRPr lang="en-US" altLang="zh-CN" sz="2000" dirty="0">
              <a:solidFill>
                <a:srgbClr val="18851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40079" y="3128650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继承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760"/>
            <a:ext cx="8047806" cy="5256584"/>
          </a:xfrm>
        </p:spPr>
        <p:txBody>
          <a:bodyPr/>
          <a:lstStyle/>
          <a:p>
            <a:r>
              <a:rPr kumimoji="1" lang="en-US" altLang="zh-CN" dirty="0"/>
              <a:t>is-a</a:t>
            </a:r>
            <a:r>
              <a:rPr kumimoji="1" lang="zh-CN" altLang="en-US" dirty="0"/>
              <a:t>：“</a:t>
            </a:r>
            <a:r>
              <a:rPr kumimoji="1" lang="zh-CN" altLang="en-US" dirty="0">
                <a:solidFill>
                  <a:srgbClr val="FF0000"/>
                </a:solidFill>
              </a:rPr>
              <a:t>一般－特殊”</a:t>
            </a:r>
            <a:r>
              <a:rPr kumimoji="1" lang="zh-CN" altLang="en-US" dirty="0"/>
              <a:t>结构，也称“分类结构”，是由一组具有“一般－特殊”关系的类所组成的结构。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如果类</a:t>
            </a:r>
            <a:r>
              <a:rPr kumimoji="1" lang="en-US" altLang="zh-CN" dirty="0"/>
              <a:t>A</a:t>
            </a:r>
            <a:r>
              <a:rPr kumimoji="1" lang="zh-CN" altLang="en-US" dirty="0"/>
              <a:t>具有类</a:t>
            </a:r>
            <a:r>
              <a:rPr kumimoji="1" lang="en-US" altLang="zh-CN" dirty="0"/>
              <a:t>B</a:t>
            </a:r>
            <a:r>
              <a:rPr kumimoji="1" lang="zh-CN" altLang="en-US" dirty="0"/>
              <a:t>全部的属性和服务，而且具有自己特有的某些属性或服务，则称</a:t>
            </a:r>
            <a:r>
              <a:rPr kumimoji="1" lang="en-US" altLang="zh-CN" dirty="0"/>
              <a:t>A</a:t>
            </a:r>
            <a:r>
              <a:rPr kumimoji="1" lang="zh-CN" altLang="en-US" dirty="0"/>
              <a:t>为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的特殊类，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为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的一般类。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如果类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的全部对象都是类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的对象，而且类</a:t>
            </a:r>
            <a:r>
              <a:rPr kumimoji="1" lang="en-US" altLang="zh-CN" dirty="0"/>
              <a:t>B</a:t>
            </a:r>
            <a:r>
              <a:rPr kumimoji="1" lang="zh-CN" altLang="en-US" dirty="0"/>
              <a:t>中存在不属于类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的对象，则</a:t>
            </a:r>
            <a:r>
              <a:rPr kumimoji="1" lang="en-US" altLang="zh-CN" dirty="0"/>
              <a:t>A</a:t>
            </a:r>
            <a:r>
              <a:rPr kumimoji="1" lang="zh-CN" altLang="en-US" dirty="0"/>
              <a:t>是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的特殊类，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是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的一般类。</a:t>
            </a:r>
            <a:endParaRPr kumimoji="1" lang="zh-CN" altLang="en-US" dirty="0"/>
          </a:p>
          <a:p>
            <a:r>
              <a:rPr kumimoji="1" lang="en-US" altLang="zh-CN" dirty="0"/>
              <a:t>C++</a:t>
            </a:r>
            <a:r>
              <a:rPr kumimoji="1" lang="zh-CN" altLang="en-US" dirty="0"/>
              <a:t>使用</a:t>
            </a:r>
            <a:r>
              <a:rPr kumimoji="1" lang="zh-CN" altLang="en-US" dirty="0">
                <a:solidFill>
                  <a:srgbClr val="FF0000"/>
                </a:solidFill>
              </a:rPr>
              <a:t>继承</a:t>
            </a:r>
            <a:r>
              <a:rPr kumimoji="1" lang="zh-CN" altLang="en-US" dirty="0"/>
              <a:t>来表达类间的“一般－特殊结构”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上述例子中类</a:t>
            </a:r>
            <a:r>
              <a:rPr kumimoji="1" lang="en-US" altLang="zh-CN" dirty="0"/>
              <a:t>A</a:t>
            </a:r>
            <a:r>
              <a:rPr kumimoji="1" lang="zh-CN" altLang="en-US" dirty="0"/>
              <a:t>继承类</a:t>
            </a:r>
            <a:r>
              <a:rPr kumimoji="1" lang="en-US" altLang="zh-CN" dirty="0"/>
              <a:t>B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“矩形” 继承 “形状”</a:t>
            </a:r>
            <a:endParaRPr kumimoji="1" lang="zh-CN" altLang="en-US" dirty="0"/>
          </a:p>
          <a:p>
            <a:pPr lvl="1"/>
            <a:endParaRPr kumimoji="1" lang="zh-CN" altLang="en-US" dirty="0"/>
          </a:p>
          <a:p>
            <a:pPr lvl="1"/>
            <a:endParaRPr kumimoji="1" lang="zh-CN" altLang="en-US" dirty="0"/>
          </a:p>
          <a:p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3635896" y="4747146"/>
            <a:ext cx="4612140" cy="2027357"/>
            <a:chOff x="4335257" y="4067687"/>
            <a:chExt cx="4612140" cy="2027357"/>
          </a:xfrm>
        </p:grpSpPr>
        <p:sp>
          <p:nvSpPr>
            <p:cNvPr id="5" name="矩形 4"/>
            <p:cNvSpPr/>
            <p:nvPr/>
          </p:nvSpPr>
          <p:spPr>
            <a:xfrm>
              <a:off x="6011831" y="4067687"/>
              <a:ext cx="1347761" cy="42324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形状</a:t>
              </a:r>
              <a:endParaRPr kumimoji="1"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667838" y="5725533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矩形</a:t>
              </a:r>
              <a:endParaRPr kumimoji="1" lang="zh-CN" altLang="en-US" b="1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335823" y="5725533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圆形</a:t>
              </a:r>
              <a:endParaRPr kumimoji="1" lang="zh-CN" altLang="en-US" b="1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767608" y="5725712"/>
              <a:ext cx="898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三角形</a:t>
              </a:r>
              <a:endParaRPr kumimoji="1" lang="zh-CN" altLang="en-US" b="1" dirty="0"/>
            </a:p>
          </p:txBody>
        </p:sp>
        <p:grpSp>
          <p:nvGrpSpPr>
            <p:cNvPr id="9" name="组 8"/>
            <p:cNvGrpSpPr/>
            <p:nvPr/>
          </p:nvGrpSpPr>
          <p:grpSpPr>
            <a:xfrm>
              <a:off x="7518299" y="5210603"/>
              <a:ext cx="1429098" cy="423240"/>
              <a:chOff x="6905064" y="6322161"/>
              <a:chExt cx="1429098" cy="42324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7598349" y="6322161"/>
                <a:ext cx="735813" cy="423240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/>
                  <a:t>特性</a:t>
                </a:r>
                <a:endParaRPr kumimoji="1"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905064" y="6322161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  <a:endParaRPr kumimoji="1" lang="zh-CN" altLang="en-US" dirty="0"/>
              </a:p>
            </p:txBody>
          </p:sp>
        </p:grpSp>
        <p:grpSp>
          <p:nvGrpSpPr>
            <p:cNvPr id="10" name="组 9"/>
            <p:cNvGrpSpPr/>
            <p:nvPr/>
          </p:nvGrpSpPr>
          <p:grpSpPr>
            <a:xfrm>
              <a:off x="6011831" y="5207930"/>
              <a:ext cx="1412467" cy="423240"/>
              <a:chOff x="6011831" y="5207930"/>
              <a:chExt cx="1412467" cy="42324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6695863" y="5207930"/>
                <a:ext cx="728435" cy="42324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特性</a:t>
                </a:r>
                <a:endParaRPr kumimoji="1"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011831" y="5207930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  <a:endParaRPr kumimoji="1" lang="zh-CN" altLang="en-US" dirty="0"/>
              </a:p>
            </p:txBody>
          </p:sp>
        </p:grpSp>
        <p:grpSp>
          <p:nvGrpSpPr>
            <p:cNvPr id="11" name="组 10"/>
            <p:cNvGrpSpPr/>
            <p:nvPr/>
          </p:nvGrpSpPr>
          <p:grpSpPr>
            <a:xfrm>
              <a:off x="4335257" y="5207930"/>
              <a:ext cx="1378418" cy="423240"/>
              <a:chOff x="4335257" y="5207930"/>
              <a:chExt cx="1378418" cy="42324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5027878" y="5207930"/>
                <a:ext cx="685797" cy="42324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特性</a:t>
                </a:r>
                <a:endParaRPr kumimoji="1" lang="zh-CN" altLang="en-US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335257" y="5207930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  <a:endParaRPr kumimoji="1" lang="zh-CN" altLang="en-US" dirty="0"/>
              </a:p>
            </p:txBody>
          </p:sp>
        </p:grpSp>
        <p:cxnSp>
          <p:nvCxnSpPr>
            <p:cNvPr id="12" name="直线箭头连接符 11"/>
            <p:cNvCxnSpPr/>
            <p:nvPr/>
          </p:nvCxnSpPr>
          <p:spPr>
            <a:xfrm flipV="1">
              <a:off x="5027878" y="4490927"/>
              <a:ext cx="1330263" cy="70226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/>
            <p:cNvCxnSpPr>
              <a:endCxn id="5" idx="2"/>
            </p:cNvCxnSpPr>
            <p:nvPr/>
          </p:nvCxnSpPr>
          <p:spPr>
            <a:xfrm flipV="1">
              <a:off x="6680747" y="4490927"/>
              <a:ext cx="4965" cy="70227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/>
            <p:cNvCxnSpPr/>
            <p:nvPr/>
          </p:nvCxnSpPr>
          <p:spPr>
            <a:xfrm flipH="1" flipV="1">
              <a:off x="7060080" y="4490927"/>
              <a:ext cx="1126618" cy="702269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继承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760"/>
            <a:ext cx="8047806" cy="5256584"/>
          </a:xfrm>
        </p:spPr>
        <p:txBody>
          <a:bodyPr/>
          <a:lstStyle/>
          <a:p>
            <a:r>
              <a:rPr kumimoji="1" lang="zh-CN" altLang="en-US" dirty="0"/>
              <a:t>被继承的已有类，被称为</a:t>
            </a:r>
            <a:r>
              <a:rPr kumimoji="1" lang="zh-CN" altLang="en-US" dirty="0">
                <a:solidFill>
                  <a:srgbClr val="FF0000"/>
                </a:solidFill>
              </a:rPr>
              <a:t>基类</a:t>
            </a:r>
            <a:r>
              <a:rPr kumimoji="1" lang="en-US" altLang="zh-CN" dirty="0"/>
              <a:t>(base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class)</a:t>
            </a:r>
            <a:r>
              <a:rPr kumimoji="1" lang="zh-CN" altLang="en-US" dirty="0"/>
              <a:t>，也称“父类”。</a:t>
            </a:r>
            <a:endParaRPr kumimoji="1" lang="zh-CN" altLang="en-US" dirty="0"/>
          </a:p>
          <a:p>
            <a:r>
              <a:rPr kumimoji="1" lang="zh-CN" altLang="en-US" dirty="0"/>
              <a:t>通过继承得到的新类，被为</a:t>
            </a:r>
            <a:r>
              <a:rPr kumimoji="1" lang="zh-CN" altLang="en-US" dirty="0">
                <a:solidFill>
                  <a:srgbClr val="FF0000"/>
                </a:solidFill>
              </a:rPr>
              <a:t>派生类</a:t>
            </a:r>
            <a:r>
              <a:rPr kumimoji="1" lang="en-US" altLang="zh-CN" dirty="0"/>
              <a:t>(derived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，也称“</a:t>
            </a:r>
            <a:r>
              <a:rPr kumimoji="1" lang="zh-CN" altLang="en-US" dirty="0">
                <a:solidFill>
                  <a:srgbClr val="FF0000"/>
                </a:solidFill>
              </a:rPr>
              <a:t>子类</a:t>
            </a:r>
            <a:r>
              <a:rPr kumimoji="1" lang="zh-CN" altLang="en-US" dirty="0"/>
              <a:t>”、“</a:t>
            </a:r>
            <a:r>
              <a:rPr kumimoji="1" lang="zh-CN" altLang="en-US" dirty="0">
                <a:solidFill>
                  <a:srgbClr val="FF0000"/>
                </a:solidFill>
              </a:rPr>
              <a:t>扩展类</a:t>
            </a:r>
            <a:r>
              <a:rPr kumimoji="1" lang="zh-CN" altLang="en-US" dirty="0"/>
              <a:t>”。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常见的继承方式：</a:t>
            </a:r>
            <a:r>
              <a:rPr kumimoji="1" lang="en-US" altLang="zh-CN" dirty="0"/>
              <a:t>public,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private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class </a:t>
            </a:r>
            <a:r>
              <a:rPr kumimoji="1" lang="en-US" altLang="zh-CN" dirty="0"/>
              <a:t>Derived</a:t>
            </a:r>
            <a:r>
              <a:rPr kumimoji="1" lang="en-US" altLang="zh-CN" dirty="0">
                <a:solidFill>
                  <a:srgbClr val="FF0000"/>
                </a:solidFill>
              </a:rPr>
              <a:t> : [private] </a:t>
            </a:r>
            <a:r>
              <a:rPr kumimoji="1" lang="en-US" altLang="zh-CN" dirty="0"/>
              <a:t>Base</a:t>
            </a:r>
            <a:r>
              <a:rPr kumimoji="1" lang="en-US" altLang="zh-CN" dirty="0">
                <a:solidFill>
                  <a:srgbClr val="FF0000"/>
                </a:solidFill>
              </a:rPr>
              <a:t> { .. }; </a:t>
            </a:r>
            <a:r>
              <a:rPr kumimoji="1" lang="zh-CN" altLang="en-US" dirty="0"/>
              <a:t>缺省继承方式为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继承。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class </a:t>
            </a:r>
            <a:r>
              <a:rPr kumimoji="1" lang="en-US" altLang="zh-CN" dirty="0"/>
              <a:t>Derived</a:t>
            </a:r>
            <a:r>
              <a:rPr kumimoji="1" lang="en-US" altLang="zh-CN" dirty="0">
                <a:solidFill>
                  <a:srgbClr val="FF0000"/>
                </a:solidFill>
              </a:rPr>
              <a:t> : public </a:t>
            </a:r>
            <a:r>
              <a:rPr kumimoji="1" lang="en-US" altLang="zh-CN" dirty="0"/>
              <a:t>Base</a:t>
            </a:r>
            <a:r>
              <a:rPr kumimoji="1" lang="en-US" altLang="zh-CN" dirty="0">
                <a:solidFill>
                  <a:srgbClr val="FF0000"/>
                </a:solidFill>
              </a:rPr>
              <a:t> { ... };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/>
              <a:t>protected </a:t>
            </a:r>
            <a:r>
              <a:rPr kumimoji="1" lang="zh-CN" altLang="en-US" dirty="0"/>
              <a:t>继承很少被使用</a:t>
            </a:r>
            <a:endParaRPr kumimoji="1" lang="zh-CN" altLang="en-US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class </a:t>
            </a:r>
            <a:r>
              <a:rPr kumimoji="1" lang="en-US" altLang="zh-CN" dirty="0"/>
              <a:t>Derived</a:t>
            </a:r>
            <a:r>
              <a:rPr kumimoji="1" lang="en-US" altLang="zh-CN" dirty="0">
                <a:solidFill>
                  <a:srgbClr val="FF0000"/>
                </a:solidFill>
              </a:rPr>
              <a:t> : protected </a:t>
            </a:r>
            <a:r>
              <a:rPr kumimoji="1" lang="en-US" altLang="zh-CN" dirty="0"/>
              <a:t>Base</a:t>
            </a:r>
            <a:r>
              <a:rPr kumimoji="1" lang="en-US" altLang="zh-CN" dirty="0">
                <a:solidFill>
                  <a:srgbClr val="FF0000"/>
                </a:solidFill>
              </a:rPr>
              <a:t> { ... };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继承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760"/>
            <a:ext cx="8047806" cy="5256584"/>
          </a:xfrm>
        </p:spPr>
        <p:txBody>
          <a:bodyPr/>
          <a:lstStyle/>
          <a:p>
            <a:r>
              <a:rPr kumimoji="1" lang="zh-CN" altLang="en-US" dirty="0"/>
              <a:t>什么不能被继承？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构造函数</a:t>
            </a:r>
            <a:r>
              <a:rPr kumimoji="1" lang="zh-CN" altLang="en-US" dirty="0"/>
              <a:t>：创建派生类对象时，必须调用派生类的构造函数，派生类构造函数调用基类的构造函数，以创建派生对象的基类部分。</a:t>
            </a:r>
            <a:r>
              <a:rPr kumimoji="1" lang="en-US" altLang="zh-CN" dirty="0"/>
              <a:t>C++11</a:t>
            </a:r>
            <a:r>
              <a:rPr kumimoji="1" lang="zh-CN" altLang="en-US" dirty="0"/>
              <a:t>新增了继承构造函数的机制（使用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），但默认不继承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析构函数</a:t>
            </a:r>
            <a:r>
              <a:rPr kumimoji="1" lang="zh-CN" altLang="en-US" dirty="0"/>
              <a:t>：释放对象时，先调用派生类析构函数，再调用基类析构函数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赋值运算符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编译器不会继承基类的赋值运算符（参数为基类）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但会自动合成隐式定义的赋值运算符（参数为派生类），其功能为调用基类的赋值运算符。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友元函数</a:t>
            </a:r>
            <a:r>
              <a:rPr kumimoji="1" lang="zh-CN" altLang="en-US" dirty="0"/>
              <a:t>：不是类成员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2992" y="76154"/>
            <a:ext cx="8778015" cy="676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using namespace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std;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Base{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k = </a:t>
            </a:r>
            <a:r>
              <a:rPr lang="en-US" altLang="zh-CN" dirty="0">
                <a:solidFill>
                  <a:srgbClr val="1614F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f(){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"Base::f()" &lt;&lt;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Base &amp; operator= (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Base &amp;right){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if(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this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!= &amp;right){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	k =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right.k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	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"operator= (const Base &amp;right)" &lt;&lt;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}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this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}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Base{};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main(){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Derive d, d2;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d.k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8851B"/>
                </a:solidFill>
                <a:latin typeface="Menlo" panose="020B0609030804020204" pitchFamily="49" charset="0"/>
              </a:rPr>
              <a:t>//Base</a:t>
            </a:r>
            <a:r>
              <a:rPr lang="zh-CN" altLang="en-US" dirty="0">
                <a:solidFill>
                  <a:srgbClr val="18851B"/>
                </a:solidFill>
                <a:latin typeface="Menlo" panose="020B0609030804020204" pitchFamily="49" charset="0"/>
              </a:rPr>
              <a:t>数据成员被继承</a:t>
            </a:r>
            <a:endParaRPr lang="en-US" altLang="zh-CN" dirty="0">
              <a:solidFill>
                <a:srgbClr val="18851B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d.f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8851B"/>
                </a:solidFill>
                <a:latin typeface="Menlo" panose="020B0609030804020204" pitchFamily="49" charset="0"/>
              </a:rPr>
              <a:t>//Base::f()</a:t>
            </a:r>
            <a:r>
              <a:rPr lang="zh-CN" altLang="en-US" dirty="0">
                <a:solidFill>
                  <a:srgbClr val="18851B"/>
                </a:solidFill>
                <a:latin typeface="Menlo" panose="020B0609030804020204" pitchFamily="49" charset="0"/>
              </a:rPr>
              <a:t>被继承</a:t>
            </a:r>
            <a:endParaRPr lang="en-US" altLang="zh-CN" dirty="0">
              <a:solidFill>
                <a:srgbClr val="18851B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Base e;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Menlo" panose="020B0609030804020204" pitchFamily="49" charset="0"/>
              </a:rPr>
              <a:t>//d = e; //</a:t>
            </a:r>
            <a:r>
              <a:rPr lang="zh-CN" altLang="en-US" dirty="0">
                <a:solidFill>
                  <a:srgbClr val="FF0000"/>
                </a:solidFill>
                <a:latin typeface="Menlo" panose="020B0609030804020204" pitchFamily="49" charset="0"/>
              </a:rPr>
              <a:t>编译错误，</a:t>
            </a:r>
            <a:r>
              <a:rPr lang="en-US" altLang="zh-CN" dirty="0">
                <a:solidFill>
                  <a:srgbClr val="FF0000"/>
                </a:solidFill>
                <a:latin typeface="Menlo" panose="020B0609030804020204" pitchFamily="49" charset="0"/>
              </a:rPr>
              <a:t>Base</a:t>
            </a:r>
            <a:r>
              <a:rPr lang="zh-CN" altLang="en-US" dirty="0">
                <a:solidFill>
                  <a:srgbClr val="FF0000"/>
                </a:solidFill>
                <a:latin typeface="Menlo" panose="020B0609030804020204" pitchFamily="49" charset="0"/>
              </a:rPr>
              <a:t>的赋值运算符不被继承</a:t>
            </a:r>
            <a:endParaRPr lang="en-US" altLang="zh-CN" dirty="0">
              <a:solidFill>
                <a:srgbClr val="FF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latin typeface="Menlo" panose="020B0609030804020204" pitchFamily="49" charset="0"/>
              </a:rPr>
              <a:t>	d = d2;  </a:t>
            </a:r>
            <a:r>
              <a:rPr lang="en-US" altLang="zh-CN" dirty="0">
                <a:solidFill>
                  <a:srgbClr val="18851B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18851B"/>
                </a:solidFill>
                <a:latin typeface="Menlo" panose="020B0609030804020204" pitchFamily="49" charset="0"/>
              </a:rPr>
              <a:t>调用隐式定义的赋值运算符</a:t>
            </a:r>
            <a:endParaRPr lang="en-US" altLang="zh-CN" dirty="0"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614F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继承示例</a:t>
            </a:r>
            <a:endParaRPr kumimoji="1" lang="zh-CN" altLang="en-US" dirty="0">
              <a:solidFill>
                <a:srgbClr val="0066CC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72200" y="3909324"/>
            <a:ext cx="3024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0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Base::f()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operator= (const Base &amp;right)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72200" y="3446520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上期要点回顾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拷贝构造函数：对象之间的拷贝</a:t>
            </a:r>
            <a:endParaRPr lang="en-US" altLang="zh-CN" dirty="0"/>
          </a:p>
          <a:p>
            <a:r>
              <a:rPr lang="zh-CN" altLang="en-US" dirty="0"/>
              <a:t>右值引用：延长临时对象的生命周期</a:t>
            </a:r>
            <a:endParaRPr lang="en-US" altLang="zh-CN" dirty="0"/>
          </a:p>
          <a:p>
            <a:r>
              <a:rPr lang="zh-CN" altLang="en-US" dirty="0"/>
              <a:t>移动构造函数：避免频繁的拷贝</a:t>
            </a:r>
            <a:endParaRPr lang="zh-CN" altLang="en-US" dirty="0"/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派生类对象的构造与析构过程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424936" cy="5184576"/>
          </a:xfrm>
        </p:spPr>
        <p:txBody>
          <a:bodyPr/>
          <a:lstStyle/>
          <a:p>
            <a:r>
              <a:rPr kumimoji="1" lang="zh-CN" altLang="en-US" dirty="0"/>
              <a:t>基类中的数据成员，通过继承成为派生类对象的一部分，需要在构造派生类对象的过程中</a:t>
            </a:r>
            <a:r>
              <a:rPr kumimoji="1" lang="zh-CN" altLang="en-US" dirty="0">
                <a:solidFill>
                  <a:srgbClr val="FF0000"/>
                </a:solidFill>
              </a:rPr>
              <a:t>调用基类构造函数</a:t>
            </a:r>
            <a:r>
              <a:rPr kumimoji="1" lang="zh-CN" altLang="en-US" dirty="0"/>
              <a:t>来正确初始化。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若没有显式调用，则编译器会自动调用基类的默认构造函数。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若想要显式调用，则只能在派生类构造函数的</a:t>
            </a:r>
            <a:r>
              <a:rPr kumimoji="1" lang="zh-CN" altLang="en-US" dirty="0">
                <a:solidFill>
                  <a:srgbClr val="FF0000"/>
                </a:solidFill>
              </a:rPr>
              <a:t>初始化成员列表</a:t>
            </a:r>
            <a:r>
              <a:rPr kumimoji="1" lang="zh-CN" altLang="en-US" dirty="0"/>
              <a:t>中进行，既可以调用基类中不带参数的默认构造函数，也可以调用合适的带参数的其他构造函数。</a:t>
            </a:r>
            <a:endParaRPr kumimoji="1" lang="zh-CN" altLang="en-US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先执行基类</a:t>
            </a:r>
            <a:r>
              <a:rPr kumimoji="1" lang="zh-CN" altLang="en-US" dirty="0"/>
              <a:t>的构造函数来初始化继承来的数据，</a:t>
            </a:r>
            <a:r>
              <a:rPr kumimoji="1" lang="zh-CN" altLang="en-US" dirty="0">
                <a:solidFill>
                  <a:srgbClr val="FF0000"/>
                </a:solidFill>
              </a:rPr>
              <a:t>再执行派生类</a:t>
            </a:r>
            <a:r>
              <a:rPr kumimoji="1" lang="zh-CN" altLang="en-US" dirty="0"/>
              <a:t>的构造函数。</a:t>
            </a:r>
            <a:endParaRPr kumimoji="1" lang="zh-CN" altLang="en-US" dirty="0"/>
          </a:p>
          <a:p>
            <a:r>
              <a:rPr kumimoji="1" lang="zh-CN" altLang="en-US" dirty="0"/>
              <a:t>对象析构时，</a:t>
            </a:r>
            <a:r>
              <a:rPr kumimoji="1" lang="zh-CN" altLang="en-US" dirty="0">
                <a:solidFill>
                  <a:srgbClr val="FF0000"/>
                </a:solidFill>
              </a:rPr>
              <a:t>先执行派生类</a:t>
            </a:r>
            <a:r>
              <a:rPr kumimoji="1" lang="zh-CN" altLang="en-US" dirty="0"/>
              <a:t>析构函数，</a:t>
            </a:r>
            <a:r>
              <a:rPr kumimoji="1" lang="zh-CN" altLang="en-US" dirty="0">
                <a:solidFill>
                  <a:srgbClr val="FF0000"/>
                </a:solidFill>
              </a:rPr>
              <a:t>再执行</a:t>
            </a:r>
            <a:r>
              <a:rPr kumimoji="1" lang="zh-CN" altLang="en-US" dirty="0"/>
              <a:t>由编译器自动调用的</a:t>
            </a:r>
            <a:r>
              <a:rPr kumimoji="1" lang="zh-CN" altLang="en-US" dirty="0">
                <a:solidFill>
                  <a:srgbClr val="FF0000"/>
                </a:solidFill>
              </a:rPr>
              <a:t>基类</a:t>
            </a:r>
            <a:r>
              <a:rPr kumimoji="1" lang="zh-CN" altLang="en-US" dirty="0"/>
              <a:t>的析构函数。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调用基类构造函数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8047806" cy="1656184"/>
          </a:xfrm>
        </p:spPr>
        <p:txBody>
          <a:bodyPr/>
          <a:lstStyle/>
          <a:p>
            <a:r>
              <a:rPr kumimoji="1" lang="zh-CN" altLang="en-US" dirty="0"/>
              <a:t>若没有显式调用，则编译器会自动生成一个对基类的默认构造函数的调用。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1916832"/>
            <a:ext cx="806489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 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data;</a:t>
            </a:r>
            <a:endParaRPr lang="nl-NL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nl-NL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Base() : data(</a:t>
            </a:r>
            <a:r>
              <a:rPr lang="en-US" altLang="zh-CN" sz="1600" dirty="0">
                <a:solidFill>
                  <a:srgbClr val="1614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data 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默认构造函数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Base(</a:t>
            </a:r>
            <a:r>
              <a:rPr lang="en-US" altLang="zh-CN" sz="1600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: data(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data 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Derive : </a:t>
            </a:r>
            <a:r>
              <a:rPr lang="en-US" altLang="zh-CN" sz="1600" dirty="0">
                <a:solidFill>
                  <a:srgbClr val="18851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 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nl-NL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"Derive</a:t>
            </a:r>
            <a:r>
              <a:rPr lang="en-US" altLang="zh-CN" sz="1600" dirty="0">
                <a:solidFill>
                  <a:srgbClr val="BA0011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::Derive()"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 </a:t>
            </a:r>
            <a:b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sz="1600" dirty="0">
                <a:solidFill>
                  <a:srgbClr val="B40062"/>
                </a:solidFill>
                <a:latin typeface="Consolas" panose="020B0609020204030204" pitchFamily="49" charset="0"/>
              </a:rPr>
              <a:t>   </a:t>
            </a:r>
            <a:r>
              <a:rPr lang="zh-CN" altLang="en-US" sz="1600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///</a:t>
            </a:r>
            <a:r>
              <a:rPr lang="zh-CN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无显式调用基类构造函数，则调用基类默认构造函数</a:t>
            </a:r>
            <a:endParaRPr lang="nl-NL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600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fi-FI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a-DK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</a:t>
            </a:r>
            <a:r>
              <a:rPr lang="da-DK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da-DK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	</a:t>
            </a:r>
            <a:endParaRPr lang="da-DK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s-IS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sz="1600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s-I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g++ 1.cpp –o 1.out -</a:t>
            </a:r>
            <a:r>
              <a:rPr lang="en-US" altLang="zh-CN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11</a:t>
            </a:r>
            <a:endParaRPr lang="zh-CN" altLang="en-US" sz="1600" b="1" dirty="0">
              <a:solidFill>
                <a:srgbClr val="008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37895" y="5807005"/>
            <a:ext cx="2421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Base::Base(0)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Derive::Derive()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37895" y="534420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调用基类构造函数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8047806" cy="1656184"/>
          </a:xfrm>
        </p:spPr>
        <p:txBody>
          <a:bodyPr/>
          <a:lstStyle/>
          <a:p>
            <a:r>
              <a:rPr kumimoji="1" lang="zh-CN" altLang="en-US" dirty="0"/>
              <a:t>若想要显式调用，则只能在派生类构造函数的</a:t>
            </a:r>
            <a:r>
              <a:rPr kumimoji="1" lang="zh-CN" altLang="en-US" dirty="0">
                <a:solidFill>
                  <a:srgbClr val="FF0000"/>
                </a:solidFill>
              </a:rPr>
              <a:t>初始化成员列表</a:t>
            </a:r>
            <a:r>
              <a:rPr kumimoji="1" lang="zh-CN" altLang="en-US" dirty="0"/>
              <a:t>中进行。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1917407"/>
            <a:ext cx="806489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 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data;</a:t>
            </a:r>
            <a:endParaRPr lang="nl-NL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nl-NL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Base() : data(</a:t>
            </a:r>
            <a:r>
              <a:rPr lang="en-US" altLang="zh-CN" sz="1600" dirty="0">
                <a:solidFill>
                  <a:srgbClr val="1614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data 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默认构造函数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Base(</a:t>
            </a:r>
            <a:r>
              <a:rPr lang="en-US" altLang="zh-CN" sz="1600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: data(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data 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Derive : </a:t>
            </a:r>
            <a:r>
              <a:rPr lang="en-US" altLang="zh-CN" sz="1600" dirty="0">
                <a:solidFill>
                  <a:srgbClr val="18851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 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nl-NL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altLang="zh-CN" dirty="0">
                <a:latin typeface="Consolas" panose="020B0609020204030204" pitchFamily="49" charset="0"/>
              </a:rPr>
              <a:t>   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Derive(</a:t>
            </a:r>
            <a:r>
              <a:rPr lang="en-US" altLang="zh-CN" sz="1600" dirty="0" err="1">
                <a:solidFill>
                  <a:srgbClr val="B40062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: Base(i) {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BA0011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“Derive::Derive()”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nl-NL" altLang="zh-CN" sz="16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显式调用基类构造函数</a:t>
            </a:r>
            <a:endParaRPr lang="nl-NL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600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fi-FI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a-DK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</a:t>
            </a:r>
            <a:r>
              <a:rPr lang="da-DK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da-DK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a-DK" altLang="zh-CN" sz="1600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356</a:t>
            </a:r>
            <a:r>
              <a:rPr lang="da-DK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	</a:t>
            </a:r>
            <a:endParaRPr lang="da-DK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s-IS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sz="1600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s-I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g++ 1.cpp –o 1.out -</a:t>
            </a:r>
            <a:r>
              <a:rPr lang="en-US" altLang="zh-CN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11</a:t>
            </a:r>
            <a:endParaRPr lang="zh-CN" altLang="en-US" sz="1600" b="1" dirty="0">
              <a:solidFill>
                <a:srgbClr val="008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37895" y="6095037"/>
            <a:ext cx="2421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Base::Base(356)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Derive::Derive()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37895" y="563223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继承基类构造函数（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8047806" cy="1656184"/>
          </a:xfrm>
        </p:spPr>
        <p:txBody>
          <a:bodyPr/>
          <a:lstStyle/>
          <a:p>
            <a:r>
              <a:rPr kumimoji="1" lang="zh-CN" altLang="en-US" dirty="0"/>
              <a:t>在派生类中使用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Base::Base;</a:t>
            </a:r>
            <a:r>
              <a:rPr kumimoji="1" lang="zh-CN" altLang="en-US" dirty="0"/>
              <a:t> 来继承基类构造函数，相当于给派生类“定义”了相应参数的构造函数，如</a:t>
            </a:r>
            <a:r>
              <a:rPr kumimoji="1" lang="en-US" altLang="zh-CN" sz="2000" dirty="0">
                <a:solidFill>
                  <a:schemeClr val="tx1"/>
                </a:solidFill>
              </a:rPr>
              <a:t>	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13556" y="2378299"/>
            <a:ext cx="787892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 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data;</a:t>
            </a:r>
            <a:endParaRPr lang="nl-NL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nl-NL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Base(</a:t>
            </a:r>
            <a:r>
              <a:rPr lang="en-US" altLang="zh-CN" sz="1600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: data(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Derive : </a:t>
            </a:r>
            <a:r>
              <a:rPr lang="en-US" altLang="zh-CN" sz="1600" dirty="0">
                <a:solidFill>
                  <a:srgbClr val="18851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 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nl-NL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Base::Base;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相当于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Derive(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):Base(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){};</a:t>
            </a:r>
            <a:endParaRPr lang="nl-NL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fi-FI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600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fi-FI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Derive obj(</a:t>
            </a:r>
            <a:r>
              <a:rPr lang="da-DK" altLang="zh-CN" sz="1600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356</a:t>
            </a:r>
            <a:r>
              <a:rPr lang="da-DK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a-DK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ro-RO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s-IS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sz="1600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s-I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g++ 1.cpp –o 1.out -</a:t>
            </a:r>
            <a:r>
              <a:rPr lang="en-US" altLang="zh-CN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11</a:t>
            </a:r>
            <a:endParaRPr lang="zh-CN" altLang="en-US" sz="1600" b="1" dirty="0">
              <a:solidFill>
                <a:srgbClr val="008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虚尾箭头 5"/>
          <p:cNvSpPr/>
          <p:nvPr/>
        </p:nvSpPr>
        <p:spPr>
          <a:xfrm rot="10800000">
            <a:off x="3762822" y="4365104"/>
            <a:ext cx="360040" cy="320743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37895" y="6095037"/>
            <a:ext cx="2421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Base::Base(356)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37895" y="563223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继承基类构造函数（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7920880" cy="5256584"/>
          </a:xfrm>
        </p:spPr>
        <p:txBody>
          <a:bodyPr/>
          <a:lstStyle/>
          <a:p>
            <a:r>
              <a:rPr kumimoji="1" lang="zh-CN" altLang="en-US" dirty="0"/>
              <a:t>当基类存在多个构造函数时，使用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会给派生类自动构造多个相应的构造函数。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69540" y="2191921"/>
            <a:ext cx="76629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 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data;</a:t>
            </a:r>
            <a:endParaRPr lang="nl-NL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nl-NL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Base(</a:t>
            </a:r>
            <a:r>
              <a:rPr lang="en-US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: data(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Base(</a:t>
            </a:r>
            <a:r>
              <a:rPr lang="en-US" altLang="zh-CN" sz="1600" dirty="0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j) 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{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“," </a:t>
            </a:r>
            <a:r>
              <a:rPr lang="en-US" altLang="zh-CN" sz="16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j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Derive : </a:t>
            </a:r>
            <a:r>
              <a:rPr lang="en-US" altLang="zh-CN" sz="1600" dirty="0">
                <a:solidFill>
                  <a:srgbClr val="18851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 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nl-NL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Base::Base;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相当于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Derive(</a:t>
            </a:r>
            <a:r>
              <a:rPr lang="en-US" altLang="zh-CN" sz="1600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):Base(</a:t>
            </a:r>
            <a:r>
              <a:rPr lang="en-US" altLang="zh-CN" sz="1600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){};</a:t>
            </a:r>
            <a:endParaRPr lang="en-US" altLang="zh-CN" sz="1600" dirty="0">
              <a:solidFill>
                <a:srgbClr val="008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B40062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加上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Derive(int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, int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j):Base(</a:t>
            </a:r>
            <a:r>
              <a:rPr lang="en-US" altLang="zh-CN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j){};</a:t>
            </a:r>
            <a:endParaRPr lang="nl-NL" altLang="zh-CN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fi-FI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600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fi-FI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a-DK" altLang="zh-CN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 obj1(</a:t>
            </a:r>
            <a:r>
              <a:rPr lang="da-DK" altLang="zh-CN" sz="160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356</a:t>
            </a:r>
            <a:r>
              <a:rPr lang="da-DK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a-DK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Derive obj2(</a:t>
            </a:r>
            <a:r>
              <a:rPr lang="da-DK" altLang="zh-CN" sz="1600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356, 789</a:t>
            </a:r>
            <a:r>
              <a:rPr lang="da-DK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o-RO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s-IS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sz="1600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s-I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g++ 1.cpp –o 1.out -</a:t>
            </a:r>
            <a:r>
              <a:rPr lang="en-US" altLang="zh-CN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11</a:t>
            </a:r>
            <a:endParaRPr lang="zh-CN" altLang="en-US" sz="1600" b="1" dirty="0">
              <a:solidFill>
                <a:srgbClr val="008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45229" y="6006294"/>
            <a:ext cx="2819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Base::Base(356)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Base::Base(356,789)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45229" y="5543490"/>
            <a:ext cx="164834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  <p:sp>
        <p:nvSpPr>
          <p:cNvPr id="8" name="虚尾箭头 5"/>
          <p:cNvSpPr/>
          <p:nvPr/>
        </p:nvSpPr>
        <p:spPr>
          <a:xfrm rot="10800000">
            <a:off x="3707904" y="4620424"/>
            <a:ext cx="360040" cy="320743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继承基类构造函数（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如果基类的某个构造函数被声明为私有成员函数，则不能在派生类中声明继承该构造函数。</a:t>
            </a:r>
            <a:endParaRPr kumimoji="1" lang="zh-CN" altLang="en-US" dirty="0"/>
          </a:p>
          <a:p>
            <a:r>
              <a:rPr kumimoji="1" lang="zh-CN" altLang="en-US" dirty="0"/>
              <a:t>如果派生类使用了继承构造函数，编译器就不会再为派生类生成隐式定义的默认构造函数。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前面的例子，不能用</a:t>
            </a:r>
            <a:r>
              <a:rPr kumimoji="1" lang="en-US" altLang="zh-CN" dirty="0">
                <a:solidFill>
                  <a:srgbClr val="FF0000"/>
                </a:solidFill>
              </a:rPr>
              <a:t>Derive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 err="1">
                <a:solidFill>
                  <a:srgbClr val="FF0000"/>
                </a:solidFill>
              </a:rPr>
              <a:t>dr</a:t>
            </a:r>
            <a:r>
              <a:rPr kumimoji="1" lang="zh-CN" altLang="en-US" dirty="0">
                <a:solidFill>
                  <a:srgbClr val="FF0000"/>
                </a:solidFill>
              </a:rPr>
              <a:t>；定义对象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zh-CN" dirty="0">
              <a:solidFill>
                <a:srgbClr val="008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如何选择继承方式？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en-US" altLang="zh-CN" dirty="0"/>
              <a:t>public</a:t>
            </a:r>
            <a:r>
              <a:rPr kumimoji="1" lang="zh-CN" altLang="en-US" dirty="0"/>
              <a:t>继承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基类中公有成员仍能在派生类中保持公有。原接口可沿用。最常用。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is-a</a:t>
            </a:r>
            <a:r>
              <a:rPr kumimoji="1" lang="zh-CN" altLang="en-US" dirty="0"/>
              <a:t>：基类对象能使用的地方，派生类对象也能使用。</a:t>
            </a:r>
            <a:endParaRPr kumimoji="1" lang="zh-CN" altLang="en-US" dirty="0"/>
          </a:p>
        </p:txBody>
      </p:sp>
      <p:sp>
        <p:nvSpPr>
          <p:cNvPr id="4" name="Rectangle 21" descr="Wide upward diagonal"/>
          <p:cNvSpPr>
            <a:spLocks noChangeArrowheads="1"/>
          </p:cNvSpPr>
          <p:nvPr/>
        </p:nvSpPr>
        <p:spPr bwMode="auto">
          <a:xfrm>
            <a:off x="2195711" y="4259088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97298" y="3820938"/>
            <a:ext cx="1293813" cy="40005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panose="02010609060101010101" charset="-122"/>
              </a:rPr>
              <a:t>私有</a:t>
            </a:r>
            <a:endParaRPr kumimoji="0" lang="zh-CN" altLang="en-US" sz="2000" b="1" dirty="0">
              <a:ea typeface="黑体" panose="02010609060101010101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051248" y="3172906"/>
            <a:ext cx="15843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方正姚体" panose="02010601030101010101" charset="-122"/>
              </a:rPr>
              <a:t>基类</a:t>
            </a:r>
            <a:endParaRPr kumimoji="0" lang="zh-CN" altLang="en-US" sz="2000" b="1" dirty="0">
              <a:solidFill>
                <a:srgbClr val="0000FF"/>
              </a:solidFill>
              <a:ea typeface="方正姚体" panose="02010601030101010101" charset="-122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048448" y="3126869"/>
            <a:ext cx="201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方正姚体" panose="02010601030101010101" charset="-122"/>
              </a:rPr>
              <a:t>派生类</a:t>
            </a:r>
            <a:endParaRPr kumimoji="0" lang="zh-CN" altLang="en-US" sz="2000" b="1" dirty="0">
              <a:solidFill>
                <a:srgbClr val="0000FF"/>
              </a:solidFill>
              <a:ea typeface="方正姚体" panose="02010601030101010101" charset="-122"/>
            </a:endParaRPr>
          </a:p>
        </p:txBody>
      </p:sp>
      <p:sp>
        <p:nvSpPr>
          <p:cNvPr id="8" name="Rectangle 10" descr="Wide upward diagonal"/>
          <p:cNvSpPr>
            <a:spLocks noChangeArrowheads="1"/>
          </p:cNvSpPr>
          <p:nvPr/>
        </p:nvSpPr>
        <p:spPr bwMode="auto">
          <a:xfrm>
            <a:off x="5437386" y="4222576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9" name="Rectangle 12" descr="Solid diamond"/>
          <p:cNvSpPr>
            <a:spLocks noChangeArrowheads="1"/>
          </p:cNvSpPr>
          <p:nvPr/>
        </p:nvSpPr>
        <p:spPr bwMode="auto">
          <a:xfrm>
            <a:off x="5437386" y="6165676"/>
            <a:ext cx="1295400" cy="647700"/>
          </a:xfrm>
          <a:prstGeom prst="rect">
            <a:avLst/>
          </a:prstGeom>
          <a:pattFill prst="solidDmnd">
            <a:fgClr>
              <a:schemeClr val="bg2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3780036" y="4436888"/>
            <a:ext cx="1225550" cy="360363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8575">
            <a:solidFill>
              <a:srgbClr val="FF006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548262" y="5957713"/>
            <a:ext cx="165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latin typeface="Courier New" panose="02070309020205020404" charset="0"/>
              </a:rPr>
              <a:t>派生类</a:t>
            </a:r>
            <a:r>
              <a:rPr kumimoji="0" lang="zh-CN" altLang="en-US" sz="2000" b="1">
                <a:latin typeface="Courier New" panose="02070309020205020404" charset="0"/>
              </a:rPr>
              <a:t>定义的新成员</a:t>
            </a:r>
            <a:endParaRPr kumimoji="0" lang="zh-CN" altLang="en-US" sz="2000" b="1" dirty="0">
              <a:latin typeface="Courier New" panose="02070309020205020404" charset="0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437386" y="5765626"/>
            <a:ext cx="1295400" cy="400050"/>
          </a:xfrm>
          <a:prstGeom prst="rect">
            <a:avLst/>
          </a:prstGeom>
          <a:solidFill>
            <a:schemeClr val="hlink"/>
          </a:solidFill>
          <a:ln w="28575">
            <a:solidFill>
              <a:srgbClr val="33CCFF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FFFF00"/>
                </a:solidFill>
                <a:ea typeface="黑体" panose="02010609060101010101" charset="-122"/>
              </a:rPr>
              <a:t>私有</a:t>
            </a:r>
            <a:endParaRPr kumimoji="0" lang="zh-CN" altLang="en-US" sz="2000" b="1" dirty="0">
              <a:solidFill>
                <a:srgbClr val="FFFF00"/>
              </a:solidFill>
              <a:ea typeface="黑体" panose="02010609060101010101" charset="-122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5437386" y="3820938"/>
            <a:ext cx="1293812" cy="40005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panose="02010609060101010101" charset="-122"/>
              </a:rPr>
              <a:t>私有</a:t>
            </a:r>
            <a:endParaRPr kumimoji="0" lang="zh-CN" altLang="en-US" sz="2000" b="1" dirty="0">
              <a:ea typeface="黑体" panose="02010609060101010101" charset="-122"/>
            </a:endParaRP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5580261" y="4725813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panose="02010609060101010101" charset="-122"/>
              </a:rPr>
              <a:t>公有</a:t>
            </a:r>
            <a:endParaRPr kumimoji="0" lang="zh-CN" altLang="en-US" sz="2000" b="1" dirty="0">
              <a:solidFill>
                <a:srgbClr val="0000FF"/>
              </a:solidFill>
              <a:ea typeface="黑体" panose="02010609060101010101" charset="-122"/>
            </a:endParaRPr>
          </a:p>
        </p:txBody>
      </p:sp>
      <p:sp>
        <p:nvSpPr>
          <p:cNvPr id="15" name="AutoShape 23"/>
          <p:cNvSpPr/>
          <p:nvPr/>
        </p:nvSpPr>
        <p:spPr bwMode="auto">
          <a:xfrm flipH="1">
            <a:off x="1906786" y="4259088"/>
            <a:ext cx="288925" cy="1511300"/>
          </a:xfrm>
          <a:prstGeom prst="rightBrace">
            <a:avLst>
              <a:gd name="adj1" fmla="val 43590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1187647" y="4806776"/>
            <a:ext cx="766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/>
              <a:t>接口</a:t>
            </a:r>
            <a:endParaRPr kumimoji="0" lang="zh-CN" altLang="en-US" sz="2000" b="1" dirty="0"/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6948686" y="6294263"/>
            <a:ext cx="79216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>
                <a:latin typeface="Courier New" panose="02070309020205020404" charset="0"/>
              </a:rPr>
              <a:t>接口</a:t>
            </a:r>
            <a:endParaRPr kumimoji="0" lang="zh-CN" altLang="en-US" sz="2000" b="1" dirty="0">
              <a:latin typeface="Courier New" panose="02070309020205020404" charset="0"/>
            </a:endParaRPr>
          </a:p>
        </p:txBody>
      </p:sp>
      <p:sp>
        <p:nvSpPr>
          <p:cNvPr id="18" name="AutoShape 26"/>
          <p:cNvSpPr/>
          <p:nvPr/>
        </p:nvSpPr>
        <p:spPr bwMode="auto">
          <a:xfrm>
            <a:off x="6758186" y="4259088"/>
            <a:ext cx="215900" cy="1439863"/>
          </a:xfrm>
          <a:prstGeom prst="rightBrace">
            <a:avLst>
              <a:gd name="adj1" fmla="val 55576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9" name="AutoShape 27"/>
          <p:cNvSpPr/>
          <p:nvPr/>
        </p:nvSpPr>
        <p:spPr bwMode="auto">
          <a:xfrm>
            <a:off x="6732786" y="6195838"/>
            <a:ext cx="287337" cy="576263"/>
          </a:xfrm>
          <a:prstGeom prst="rightBrace">
            <a:avLst>
              <a:gd name="adj1" fmla="val 16713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7020124" y="4797251"/>
            <a:ext cx="72072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>
                <a:latin typeface="Courier New" panose="02070309020205020404" charset="0"/>
              </a:rPr>
              <a:t>接口</a:t>
            </a:r>
            <a:endParaRPr kumimoji="0" lang="zh-CN" altLang="en-US" sz="2000" b="1">
              <a:latin typeface="Courier New" panose="02070309020205020404" charset="0"/>
            </a:endParaRP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1187648" y="3632026"/>
            <a:ext cx="6985000" cy="2124075"/>
          </a:xfrm>
          <a:prstGeom prst="rect">
            <a:avLst/>
          </a:prstGeom>
          <a:noFill/>
          <a:ln w="28575">
            <a:solidFill>
              <a:srgbClr val="CC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2340173" y="4725813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panose="02010609060101010101" charset="-122"/>
              </a:rPr>
              <a:t>公有</a:t>
            </a:r>
            <a:endParaRPr kumimoji="0" lang="zh-CN" altLang="en-US" sz="2000" b="1" dirty="0">
              <a:solidFill>
                <a:srgbClr val="0000FF"/>
              </a:solidFill>
              <a:ea typeface="黑体" panose="02010609060101010101" charset="-122"/>
            </a:endParaRPr>
          </a:p>
        </p:txBody>
      </p:sp>
      <p:sp>
        <p:nvSpPr>
          <p:cNvPr id="23" name="AutoShape 23"/>
          <p:cNvSpPr/>
          <p:nvPr/>
        </p:nvSpPr>
        <p:spPr bwMode="auto">
          <a:xfrm flipH="1">
            <a:off x="5132586" y="5805313"/>
            <a:ext cx="288925" cy="971550"/>
          </a:xfrm>
          <a:prstGeom prst="rightBrace">
            <a:avLst>
              <a:gd name="adj1" fmla="val 43434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5508823" y="6316488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panose="02010609060101010101" charset="-122"/>
              </a:rPr>
              <a:t>公有</a:t>
            </a:r>
            <a:endParaRPr kumimoji="0" lang="zh-CN" altLang="en-US" sz="2000" b="1" dirty="0">
              <a:solidFill>
                <a:srgbClr val="0000FF"/>
              </a:solidFill>
              <a:ea typeface="黑体" panose="02010609060101010101" charset="-122"/>
            </a:endParaRPr>
          </a:p>
        </p:txBody>
      </p:sp>
      <p:sp>
        <p:nvSpPr>
          <p:cNvPr id="25" name="Text Box 39"/>
          <p:cNvSpPr txBox="1">
            <a:spLocks noChangeArrowheads="1"/>
          </p:cNvSpPr>
          <p:nvPr/>
        </p:nvSpPr>
        <p:spPr bwMode="auto">
          <a:xfrm>
            <a:off x="8194853" y="4489723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>
                <a:solidFill>
                  <a:srgbClr val="0000FF"/>
                </a:solidFill>
                <a:latin typeface="Courier New" panose="02070309020205020404" charset="0"/>
                <a:ea typeface="方正姚体" panose="02010601030101010101" charset="-122"/>
              </a:rPr>
              <a:t>继承</a:t>
            </a:r>
            <a:endParaRPr kumimoji="0" lang="zh-CN" altLang="en-US" sz="2000" b="1" dirty="0">
              <a:solidFill>
                <a:srgbClr val="0000FF"/>
              </a:solidFill>
              <a:latin typeface="Courier New" panose="02070309020205020404" charset="0"/>
              <a:ea typeface="方正姚体" panose="02010601030101010101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如何选择继承方式？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en-US" altLang="zh-CN" dirty="0"/>
              <a:t>private</a:t>
            </a:r>
            <a:r>
              <a:rPr kumimoji="1" lang="zh-CN" altLang="en-US" dirty="0"/>
              <a:t>继承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is-implementing-in-terms-of(</a:t>
            </a:r>
            <a:r>
              <a:rPr kumimoji="1" lang="zh-CN" altLang="en-US" b="1" dirty="0">
                <a:solidFill>
                  <a:srgbClr val="C00000"/>
                </a:solidFill>
              </a:rPr>
              <a:t>照此实现</a:t>
            </a:r>
            <a:r>
              <a:rPr kumimoji="1" lang="en-US" altLang="zh-CN" dirty="0"/>
              <a:t>)</a:t>
            </a:r>
            <a:r>
              <a:rPr kumimoji="1" lang="zh-CN" altLang="en-US" dirty="0"/>
              <a:t>：用</a:t>
            </a:r>
            <a:r>
              <a:rPr kumimoji="1" lang="zh-CN" altLang="en-US" dirty="0">
                <a:solidFill>
                  <a:srgbClr val="FF0000"/>
                </a:solidFill>
              </a:rPr>
              <a:t>基类接口实现派生类功能</a:t>
            </a:r>
            <a:r>
              <a:rPr kumimoji="1" lang="zh-CN" altLang="en-US" dirty="0"/>
              <a:t>。移除了 </a:t>
            </a:r>
            <a:r>
              <a:rPr kumimoji="1" lang="en-US" altLang="zh-CN" dirty="0"/>
              <a:t>is-a</a:t>
            </a:r>
            <a:r>
              <a:rPr kumimoji="1" lang="zh-CN" altLang="en-US" dirty="0"/>
              <a:t> 关系。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通常不使用，</a:t>
            </a:r>
            <a:r>
              <a:rPr kumimoji="1" lang="zh-CN" altLang="en-US" dirty="0">
                <a:solidFill>
                  <a:srgbClr val="FF0000"/>
                </a:solidFill>
              </a:rPr>
              <a:t>用组合替代</a:t>
            </a:r>
            <a:r>
              <a:rPr kumimoji="1" lang="zh-CN" altLang="en-US" dirty="0"/>
              <a:t>。</a:t>
            </a:r>
            <a:r>
              <a:rPr kumimoji="1" lang="zh-CN" altLang="en-US" b="1" dirty="0"/>
              <a:t>可用于隐藏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公开基类的部分接口</a:t>
            </a:r>
            <a:r>
              <a:rPr kumimoji="1" lang="zh-CN" altLang="en-US" dirty="0"/>
              <a:t>。公开方法：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关键字。</a:t>
            </a:r>
            <a:endParaRPr kumimoji="1" lang="zh-CN" altLang="en-US" dirty="0"/>
          </a:p>
        </p:txBody>
      </p:sp>
      <p:sp>
        <p:nvSpPr>
          <p:cNvPr id="4" name="Rectangle 21" descr="Wide upward diagonal"/>
          <p:cNvSpPr>
            <a:spLocks noChangeArrowheads="1"/>
          </p:cNvSpPr>
          <p:nvPr/>
        </p:nvSpPr>
        <p:spPr bwMode="auto">
          <a:xfrm>
            <a:off x="2195711" y="4259088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97298" y="3820938"/>
            <a:ext cx="1293813" cy="40005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panose="02010609060101010101" charset="-122"/>
              </a:rPr>
              <a:t>私有</a:t>
            </a:r>
            <a:endParaRPr kumimoji="0" lang="zh-CN" altLang="en-US" sz="2000" b="1" dirty="0">
              <a:ea typeface="黑体" panose="02010609060101010101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051248" y="3172906"/>
            <a:ext cx="15843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方正姚体" panose="02010601030101010101" charset="-122"/>
              </a:rPr>
              <a:t>基类</a:t>
            </a:r>
            <a:endParaRPr kumimoji="0" lang="zh-CN" altLang="en-US" sz="2000" b="1" dirty="0">
              <a:solidFill>
                <a:srgbClr val="0000FF"/>
              </a:solidFill>
              <a:ea typeface="方正姚体" panose="02010601030101010101" charset="-122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048448" y="3126869"/>
            <a:ext cx="201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方正姚体" panose="02010601030101010101" charset="-122"/>
              </a:rPr>
              <a:t>派生类</a:t>
            </a:r>
            <a:endParaRPr kumimoji="0" lang="zh-CN" altLang="en-US" sz="2000" b="1" dirty="0">
              <a:solidFill>
                <a:srgbClr val="0000FF"/>
              </a:solidFill>
              <a:ea typeface="方正姚体" panose="02010601030101010101" charset="-122"/>
            </a:endParaRPr>
          </a:p>
        </p:txBody>
      </p:sp>
      <p:sp>
        <p:nvSpPr>
          <p:cNvPr id="8" name="Rectangle 10" descr="Wide upward diagonal"/>
          <p:cNvSpPr>
            <a:spLocks noChangeArrowheads="1"/>
          </p:cNvSpPr>
          <p:nvPr/>
        </p:nvSpPr>
        <p:spPr bwMode="auto">
          <a:xfrm>
            <a:off x="5437386" y="4222576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9" name="Rectangle 12" descr="Solid diamond"/>
          <p:cNvSpPr>
            <a:spLocks noChangeArrowheads="1"/>
          </p:cNvSpPr>
          <p:nvPr/>
        </p:nvSpPr>
        <p:spPr bwMode="auto">
          <a:xfrm>
            <a:off x="5437386" y="6165676"/>
            <a:ext cx="1295400" cy="647700"/>
          </a:xfrm>
          <a:prstGeom prst="rect">
            <a:avLst/>
          </a:prstGeom>
          <a:pattFill prst="solidDmnd">
            <a:fgClr>
              <a:schemeClr val="bg2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3780036" y="4436888"/>
            <a:ext cx="1225550" cy="360363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8575">
            <a:solidFill>
              <a:srgbClr val="FF006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548262" y="5957713"/>
            <a:ext cx="165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latin typeface="Courier New" panose="02070309020205020404" charset="0"/>
              </a:rPr>
              <a:t>派生类</a:t>
            </a:r>
            <a:r>
              <a:rPr kumimoji="0" lang="zh-CN" altLang="en-US" sz="2000" b="1">
                <a:latin typeface="Courier New" panose="02070309020205020404" charset="0"/>
              </a:rPr>
              <a:t>定义的新成员</a:t>
            </a:r>
            <a:endParaRPr kumimoji="0" lang="zh-CN" altLang="en-US" sz="2000" b="1" dirty="0">
              <a:latin typeface="Courier New" panose="02070309020205020404" charset="0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437386" y="5765626"/>
            <a:ext cx="1295400" cy="400050"/>
          </a:xfrm>
          <a:prstGeom prst="rect">
            <a:avLst/>
          </a:prstGeom>
          <a:solidFill>
            <a:schemeClr val="hlink"/>
          </a:solidFill>
          <a:ln w="28575">
            <a:solidFill>
              <a:srgbClr val="33CCFF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FFFF00"/>
                </a:solidFill>
                <a:ea typeface="黑体" panose="02010609060101010101" charset="-122"/>
              </a:rPr>
              <a:t>私有</a:t>
            </a:r>
            <a:endParaRPr kumimoji="0" lang="zh-CN" altLang="en-US" sz="2000" b="1" dirty="0">
              <a:solidFill>
                <a:srgbClr val="FFFF00"/>
              </a:solidFill>
              <a:ea typeface="黑体" panose="02010609060101010101" charset="-122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5437386" y="3820938"/>
            <a:ext cx="1293812" cy="40005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panose="02010609060101010101" charset="-122"/>
              </a:rPr>
              <a:t>私有</a:t>
            </a:r>
            <a:endParaRPr kumimoji="0" lang="zh-CN" altLang="en-US" sz="2000" b="1" dirty="0">
              <a:ea typeface="黑体" panose="02010609060101010101" charset="-122"/>
            </a:endParaRP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5580261" y="4725813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panose="02010609060101010101" charset="-122"/>
              </a:rPr>
              <a:t>私有</a:t>
            </a:r>
            <a:endParaRPr kumimoji="0" lang="zh-CN" altLang="en-US" sz="2000" b="1" dirty="0">
              <a:solidFill>
                <a:srgbClr val="0000FF"/>
              </a:solidFill>
              <a:ea typeface="黑体" panose="02010609060101010101" charset="-122"/>
            </a:endParaRPr>
          </a:p>
        </p:txBody>
      </p:sp>
      <p:sp>
        <p:nvSpPr>
          <p:cNvPr id="15" name="AutoShape 23"/>
          <p:cNvSpPr/>
          <p:nvPr/>
        </p:nvSpPr>
        <p:spPr bwMode="auto">
          <a:xfrm flipH="1">
            <a:off x="1906786" y="4259088"/>
            <a:ext cx="288925" cy="1511300"/>
          </a:xfrm>
          <a:prstGeom prst="rightBrace">
            <a:avLst>
              <a:gd name="adj1" fmla="val 43590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1187647" y="4806776"/>
            <a:ext cx="766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/>
              <a:t>接口</a:t>
            </a:r>
            <a:endParaRPr kumimoji="0" lang="zh-CN" altLang="en-US" sz="2000" b="1" dirty="0"/>
          </a:p>
        </p:txBody>
      </p:sp>
      <p:sp>
        <p:nvSpPr>
          <p:cNvPr id="19" name="AutoShape 27"/>
          <p:cNvSpPr/>
          <p:nvPr/>
        </p:nvSpPr>
        <p:spPr bwMode="auto">
          <a:xfrm>
            <a:off x="6732786" y="6195838"/>
            <a:ext cx="287337" cy="576263"/>
          </a:xfrm>
          <a:prstGeom prst="rightBrace">
            <a:avLst>
              <a:gd name="adj1" fmla="val 16713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1187648" y="3632026"/>
            <a:ext cx="6985000" cy="2124075"/>
          </a:xfrm>
          <a:prstGeom prst="rect">
            <a:avLst/>
          </a:prstGeom>
          <a:noFill/>
          <a:ln w="28575">
            <a:solidFill>
              <a:srgbClr val="CC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2340173" y="4725813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panose="02010609060101010101" charset="-122"/>
              </a:rPr>
              <a:t>公有</a:t>
            </a:r>
            <a:endParaRPr kumimoji="0" lang="zh-CN" altLang="en-US" sz="2000" b="1" dirty="0">
              <a:solidFill>
                <a:srgbClr val="0000FF"/>
              </a:solidFill>
              <a:ea typeface="黑体" panose="02010609060101010101" charset="-122"/>
            </a:endParaRPr>
          </a:p>
        </p:txBody>
      </p:sp>
      <p:sp>
        <p:nvSpPr>
          <p:cNvPr id="23" name="AutoShape 23"/>
          <p:cNvSpPr/>
          <p:nvPr/>
        </p:nvSpPr>
        <p:spPr bwMode="auto">
          <a:xfrm flipH="1">
            <a:off x="5132586" y="5805313"/>
            <a:ext cx="288925" cy="971550"/>
          </a:xfrm>
          <a:prstGeom prst="rightBrace">
            <a:avLst>
              <a:gd name="adj1" fmla="val 43434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5508823" y="6316488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panose="02010609060101010101" charset="-122"/>
              </a:rPr>
              <a:t>公有</a:t>
            </a:r>
            <a:endParaRPr kumimoji="0" lang="zh-CN" altLang="en-US" sz="2000" b="1" dirty="0">
              <a:solidFill>
                <a:srgbClr val="0000FF"/>
              </a:solidFill>
              <a:ea typeface="黑体" panose="02010609060101010101" charset="-122"/>
            </a:endParaRPr>
          </a:p>
        </p:txBody>
      </p:sp>
      <p:sp>
        <p:nvSpPr>
          <p:cNvPr id="25" name="Text Box 39"/>
          <p:cNvSpPr txBox="1">
            <a:spLocks noChangeArrowheads="1"/>
          </p:cNvSpPr>
          <p:nvPr/>
        </p:nvSpPr>
        <p:spPr bwMode="auto">
          <a:xfrm>
            <a:off x="8194853" y="4489723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>
                <a:solidFill>
                  <a:srgbClr val="0000FF"/>
                </a:solidFill>
                <a:latin typeface="Courier New" panose="02070309020205020404" charset="0"/>
                <a:ea typeface="方正姚体" panose="02010601030101010101" charset="-122"/>
              </a:rPr>
              <a:t>继承</a:t>
            </a:r>
            <a:endParaRPr kumimoji="0" lang="zh-CN" altLang="en-US" sz="2000" b="1" dirty="0">
              <a:solidFill>
                <a:srgbClr val="0000FF"/>
              </a:solidFill>
              <a:latin typeface="Courier New" panose="02070309020205020404" charset="0"/>
              <a:ea typeface="方正姚体" panose="02010601030101010101" charset="-122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6948686" y="6294263"/>
            <a:ext cx="79216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>
                <a:latin typeface="Courier New" panose="02070309020205020404" charset="0"/>
              </a:rPr>
              <a:t>接口</a:t>
            </a:r>
            <a:endParaRPr kumimoji="0" lang="zh-CN" altLang="en-US" sz="2000" b="1" dirty="0">
              <a:latin typeface="Courier New" panose="020703090202050204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成员访问权限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zh-CN" altLang="en-US" dirty="0"/>
              <a:t>基类中的私有成员，</a:t>
            </a:r>
            <a:r>
              <a:rPr kumimoji="1" lang="zh-CN" altLang="en-US" dirty="0">
                <a:solidFill>
                  <a:srgbClr val="FF0000"/>
                </a:solidFill>
              </a:rPr>
              <a:t>不允许在派生类成员函数中访问</a:t>
            </a:r>
            <a:r>
              <a:rPr kumimoji="1" lang="zh-CN" altLang="en-US" dirty="0"/>
              <a:t>，也不允许派生类的对象访问它们。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真正体现“基类私有”，对派生类也不开放其权限！</a:t>
            </a:r>
            <a:endParaRPr kumimoji="1" lang="zh-CN" altLang="en-US" dirty="0"/>
          </a:p>
          <a:p>
            <a:r>
              <a:rPr kumimoji="1" lang="zh-CN" altLang="en-US" dirty="0"/>
              <a:t>基类中的公有成员：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允许在派生类成员函数中被访问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若是使用</a:t>
            </a:r>
            <a:r>
              <a:rPr kumimoji="1" lang="en-US" altLang="zh-CN" dirty="0">
                <a:solidFill>
                  <a:srgbClr val="FF0000"/>
                </a:solidFill>
              </a:rPr>
              <a:t>public</a:t>
            </a:r>
            <a:r>
              <a:rPr kumimoji="1" lang="zh-CN" altLang="en-US" dirty="0"/>
              <a:t>继承方式，则成为派生类公有成员，可以被派生类的对象访问；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若是使用</a:t>
            </a:r>
            <a:r>
              <a:rPr kumimoji="1" lang="en-US" altLang="zh-CN" dirty="0">
                <a:solidFill>
                  <a:srgbClr val="FF0000"/>
                </a:solidFill>
              </a:rPr>
              <a:t>private/protected</a:t>
            </a:r>
            <a:r>
              <a:rPr kumimoji="1" lang="zh-CN" altLang="en-US" dirty="0"/>
              <a:t>继承方式，则成为派生类私有</a:t>
            </a:r>
            <a:r>
              <a:rPr kumimoji="1" lang="en-US" altLang="zh-CN" dirty="0"/>
              <a:t>/</a:t>
            </a:r>
            <a:r>
              <a:rPr kumimoji="1" lang="zh-CN" altLang="en-US" dirty="0"/>
              <a:t>保护成员，不能被派生类的对象访问。若想让某成员能被派生类的对象访问，可在派生类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部分用关键字</a:t>
            </a:r>
            <a:r>
              <a:rPr kumimoji="1" lang="en-US" altLang="zh-CN" dirty="0">
                <a:solidFill>
                  <a:srgbClr val="FF0000"/>
                </a:solidFill>
              </a:rPr>
              <a:t>using</a:t>
            </a:r>
            <a:r>
              <a:rPr kumimoji="1" lang="zh-CN" altLang="en-US" dirty="0"/>
              <a:t>声明它的名字。</a:t>
            </a:r>
            <a:endParaRPr kumimoji="1" lang="zh-CN" altLang="en-US" dirty="0"/>
          </a:p>
          <a:p>
            <a:r>
              <a:rPr kumimoji="1" lang="zh-CN" altLang="en-US" dirty="0"/>
              <a:t>基类中的保护成员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保护成员</a:t>
            </a:r>
            <a:r>
              <a:rPr kumimoji="1" lang="zh-CN" altLang="en-US" dirty="0">
                <a:solidFill>
                  <a:srgbClr val="FF0000"/>
                </a:solidFill>
              </a:rPr>
              <a:t>允许在派生类成员函数</a:t>
            </a:r>
            <a:r>
              <a:rPr kumimoji="1" lang="zh-CN" altLang="en-US" dirty="0"/>
              <a:t>中被访问，但不能被外部函数访问。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59271" y="1474409"/>
            <a:ext cx="8484729" cy="4452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std;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baseFunc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"in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baseFunc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()..."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endParaRPr lang="zh-CN" altLang="en-US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1: </a:t>
            </a:r>
            <a:r>
              <a:rPr lang="fi-FI" altLang="zh-CN" b="1" dirty="0" err="1">
                <a:solidFill>
                  <a:srgbClr val="B4006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{};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D1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类的继承方式是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继承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erive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 obj1;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"calling obj1.baseFunc()..."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obj1.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baseFunc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altLang="zh-CN" b="1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基类接口成为派生类接口的一部分，派生类对象可调用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sz="4000" dirty="0">
                <a:solidFill>
                  <a:srgbClr val="0066CC"/>
                </a:solidFill>
              </a:rPr>
              <a:t>公有继承、基类公有成员的访问</a:t>
            </a:r>
            <a:endParaRPr kumimoji="1" lang="zh-CN" altLang="en-US" sz="4000" dirty="0">
              <a:solidFill>
                <a:srgbClr val="0066C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本讲内容提要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组合</a:t>
            </a:r>
            <a:endParaRPr lang="zh-CN" altLang="en-US" dirty="0"/>
          </a:p>
          <a:p>
            <a:r>
              <a:rPr lang="zh-CN" altLang="en-US" dirty="0"/>
              <a:t> 继承</a:t>
            </a:r>
            <a:endParaRPr lang="zh-CN" altLang="en-US" dirty="0"/>
          </a:p>
          <a:p>
            <a:r>
              <a:rPr lang="zh-CN" altLang="en-US" dirty="0"/>
              <a:t> 成员访问权限</a:t>
            </a:r>
            <a:endParaRPr lang="zh-CN" altLang="en-US" dirty="0"/>
          </a:p>
          <a:p>
            <a:r>
              <a:rPr lang="zh-CN" altLang="en-US" dirty="0"/>
              <a:t> 重写隐藏与重载</a:t>
            </a:r>
            <a:endParaRPr lang="en-US" altLang="zh-CN" dirty="0"/>
          </a:p>
          <a:p>
            <a:r>
              <a:rPr lang="zh-CN" altLang="en-US" dirty="0"/>
              <a:t> 多重继承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8145" y="773648"/>
            <a:ext cx="9481641" cy="6183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baseFunc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"in B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baseFunc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()..."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endParaRPr lang="zh-CN" altLang="en-US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Derive2: </a:t>
            </a:r>
            <a:r>
              <a:rPr lang="en-US" altLang="zh-CN" b="1" dirty="0">
                <a:solidFill>
                  <a:srgbClr val="B4006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私有继承，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is-implementing-in-terms-of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：用基类接口实现派生类功能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deriveFunc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“in Derive2::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deriveFunc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(), </a:t>
            </a:r>
            <a:b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calling Base::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baseFunc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()..."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baseFunc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私有继承时，基类接口在派生类成员函数中可以使用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Derive2 obj2;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"calling obj2.deriveFunc()..."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obj2.deriveFunc();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//obj2.baseFunc();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基类接口不允许从派生类对象调用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15616" y="-200819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sz="4000" dirty="0">
                <a:solidFill>
                  <a:srgbClr val="0066CC"/>
                </a:solidFill>
              </a:rPr>
              <a:t>私有继承、基类公有成员的访问</a:t>
            </a:r>
            <a:endParaRPr kumimoji="1" lang="zh-CN" altLang="en-US" sz="4000" dirty="0">
              <a:solidFill>
                <a:srgbClr val="0066CC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9275" y="1196752"/>
            <a:ext cx="865304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baseFunc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"in B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baseFunc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()..."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Derive3: </a:t>
            </a:r>
            <a:r>
              <a:rPr lang="en-US" altLang="zh-CN" b="1" dirty="0">
                <a:solidFill>
                  <a:srgbClr val="B4006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 {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B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的私有继承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私有继承时，在派生类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部分声明基类成员名字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baseFunc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Derive3 obj3;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"calling obj3.baseFunc()..."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obj3.baseFunc();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基类接口在派生类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部分声明，则派生类对象可调用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94812" cy="1325563"/>
          </a:xfrm>
        </p:spPr>
        <p:txBody>
          <a:bodyPr/>
          <a:lstStyle/>
          <a:p>
            <a:pPr algn="r"/>
            <a:r>
              <a:rPr kumimoji="1" lang="zh-CN" altLang="en-US" sz="3600" dirty="0">
                <a:solidFill>
                  <a:srgbClr val="0066CC"/>
                </a:solidFill>
              </a:rPr>
              <a:t>私有继承，打开基类公有成员的访问权限</a:t>
            </a:r>
            <a:endParaRPr kumimoji="1" lang="zh-CN" altLang="en-US" sz="3600" dirty="0">
              <a:solidFill>
                <a:srgbClr val="0066CC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sz="4000" dirty="0">
                <a:solidFill>
                  <a:srgbClr val="0066CC"/>
                </a:solidFill>
              </a:rPr>
              <a:t>私有继承中，基类中的</a:t>
            </a:r>
            <a:br>
              <a:rPr kumimoji="1" lang="zh-CN" altLang="en-US" sz="4000" dirty="0">
                <a:solidFill>
                  <a:srgbClr val="0066CC"/>
                </a:solidFill>
              </a:rPr>
            </a:br>
            <a:r>
              <a:rPr kumimoji="1" lang="zh-CN" altLang="en-US" sz="4000" dirty="0">
                <a:solidFill>
                  <a:srgbClr val="0066CC"/>
                </a:solidFill>
              </a:rPr>
              <a:t>私有、保护成员访问</a:t>
            </a:r>
            <a:endParaRPr kumimoji="1"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1724" y="411043"/>
            <a:ext cx="817473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a{</a:t>
            </a:r>
            <a:r>
              <a:rPr lang="fi-FI" altLang="zh-CN" dirty="0">
                <a:solidFill>
                  <a:srgbClr val="1614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protected: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b{</a:t>
            </a:r>
            <a:r>
              <a:rPr lang="fi-FI" altLang="zh-CN" dirty="0">
                <a:solidFill>
                  <a:srgbClr val="1614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fi-FI" altLang="zh-CN" b="1" dirty="0" err="1">
                <a:solidFill>
                  <a:srgbClr val="B4006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fi-FI" altLang="zh-CN" dirty="0">
                <a:solidFill>
                  <a:srgbClr val="0066C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getA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;}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编译错误，不可访问基类中私有成员</a:t>
            </a:r>
            <a:endParaRPr lang="fi-FI" altLang="zh-CN" dirty="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getB(){cout&lt;&lt;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&lt;&lt;endl;}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可以访问基类中保护成员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getB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//</a:t>
            </a:r>
            <a:r>
              <a:rPr lang="fi-FI" altLang="zh-CN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fi-FI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.b;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编译错误，派生类对象不可访问基类中保护成员</a:t>
            </a:r>
            <a:endParaRPr lang="fi-FI" altLang="zh-CN" dirty="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380" y="147264"/>
            <a:ext cx="8352928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&lt;iostream&gt;</a:t>
            </a:r>
            <a:b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 {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data{</a:t>
            </a:r>
            <a:r>
              <a:rPr lang="en-US" altLang="zh-CN" dirty="0">
                <a:solidFill>
                  <a:srgbClr val="1614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getData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data;}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setData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 data=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;}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Derive1 :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 {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Base::getData;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main() {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Derive1 d1;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&lt;&lt;d1.getData();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//d1.setData(10);  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隐藏了基类的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setData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函数，不可访问</a:t>
            </a:r>
            <a:b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//Base&amp; b = d1;       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不允许私有继承的向上转换</a:t>
            </a:r>
            <a:b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b.setData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(10);  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否则可以绕过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D1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，调用基类的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setData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函数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return 0</a:t>
            </a:r>
            <a: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；</a:t>
            </a:r>
            <a:b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zh-CN" altLang="en-US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标题 1"/>
          <p:cNvSpPr txBox="1"/>
          <p:nvPr/>
        </p:nvSpPr>
        <p:spPr bwMode="auto">
          <a:xfrm>
            <a:off x="1043608" y="168882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r" defTabSz="914400"/>
            <a:r>
              <a:rPr kumimoji="1" lang="zh-CN" altLang="en-US" sz="4000">
                <a:solidFill>
                  <a:srgbClr val="0066CC"/>
                </a:solidFill>
              </a:rPr>
              <a:t>私有继承中，基类中的</a:t>
            </a:r>
            <a:br>
              <a:rPr kumimoji="1" lang="zh-CN" altLang="en-US" sz="4000">
                <a:solidFill>
                  <a:srgbClr val="0066CC"/>
                </a:solidFill>
              </a:rPr>
            </a:br>
            <a:r>
              <a:rPr kumimoji="1" lang="zh-CN" altLang="en-US" sz="4000">
                <a:solidFill>
                  <a:srgbClr val="0066CC"/>
                </a:solidFill>
              </a:rPr>
              <a:t>私有、保护成员访问</a:t>
            </a:r>
            <a:endParaRPr kumimoji="1" lang="zh-CN" altLang="en-US" sz="4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68952" cy="1325563"/>
          </a:xfrm>
        </p:spPr>
        <p:txBody>
          <a:bodyPr/>
          <a:lstStyle/>
          <a:p>
            <a:r>
              <a:rPr kumimoji="1" lang="zh-CN" altLang="en-US"/>
              <a:t>基类成员访问</a:t>
            </a:r>
            <a:r>
              <a:rPr kumimoji="1" lang="zh-CN" altLang="en-US" dirty="0"/>
              <a:t>权限与三种继承方式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en-US" altLang="zh-CN" dirty="0"/>
              <a:t>public</a:t>
            </a:r>
            <a:r>
              <a:rPr kumimoji="1" lang="zh-CN" altLang="en-US" dirty="0"/>
              <a:t>继承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基类的公有成员，保护成员，私有成员作为派生类的成员时，都</a:t>
            </a:r>
            <a:r>
              <a:rPr kumimoji="1" lang="zh-CN" altLang="en-US" dirty="0">
                <a:solidFill>
                  <a:srgbClr val="FF0000"/>
                </a:solidFill>
              </a:rPr>
              <a:t>保持</a:t>
            </a:r>
            <a:r>
              <a:rPr kumimoji="1" lang="zh-CN" altLang="en-US" dirty="0"/>
              <a:t>原有的状态。</a:t>
            </a:r>
            <a:endParaRPr kumimoji="1" lang="zh-CN" altLang="en-US" dirty="0"/>
          </a:p>
          <a:p>
            <a:r>
              <a:rPr kumimoji="1" lang="en-US" altLang="zh-CN" dirty="0"/>
              <a:t>private</a:t>
            </a:r>
            <a:r>
              <a:rPr kumimoji="1" lang="zh-CN" altLang="en-US" dirty="0"/>
              <a:t>继承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基类的公有成员，保护成员，私有成员作为派生类的成员时，都作为</a:t>
            </a:r>
            <a:r>
              <a:rPr kumimoji="1" lang="zh-CN" altLang="en-US" dirty="0">
                <a:solidFill>
                  <a:srgbClr val="FF0000"/>
                </a:solidFill>
              </a:rPr>
              <a:t>私有</a:t>
            </a:r>
            <a:r>
              <a:rPr kumimoji="1" lang="zh-CN" altLang="en-US" dirty="0"/>
              <a:t>成员。</a:t>
            </a:r>
            <a:endParaRPr kumimoji="1" lang="zh-CN" altLang="en-US" dirty="0"/>
          </a:p>
          <a:p>
            <a:r>
              <a:rPr kumimoji="1" lang="en-US" altLang="zh-CN" dirty="0"/>
              <a:t>protected</a:t>
            </a:r>
            <a:r>
              <a:rPr kumimoji="1" lang="zh-CN" altLang="en-US" dirty="0"/>
              <a:t>继承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基类的公有成员，保护成员作为派生类的成员时，都成为</a:t>
            </a:r>
            <a:r>
              <a:rPr kumimoji="1" lang="zh-CN" altLang="en-US" dirty="0">
                <a:solidFill>
                  <a:srgbClr val="FF0000"/>
                </a:solidFill>
              </a:rPr>
              <a:t>保护</a:t>
            </a:r>
            <a:r>
              <a:rPr kumimoji="1" lang="zh-CN" altLang="en-US" dirty="0"/>
              <a:t>成员，基类的私有成员仍然是</a:t>
            </a:r>
            <a:r>
              <a:rPr kumimoji="1" lang="zh-CN" altLang="en-US" dirty="0">
                <a:solidFill>
                  <a:srgbClr val="FF0000"/>
                </a:solidFill>
              </a:rPr>
              <a:t>私有</a:t>
            </a:r>
            <a:r>
              <a:rPr kumimoji="1" lang="zh-CN" altLang="en-US" dirty="0"/>
              <a:t>的。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成员访问权限</a:t>
            </a:r>
            <a:endParaRPr kumimoji="1" lang="zh-CN" alt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/>
        </p:nvGraphicFramePr>
        <p:xfrm>
          <a:off x="153715" y="1458799"/>
          <a:ext cx="8882780" cy="2232026"/>
        </p:xfrm>
        <a:graphic>
          <a:graphicData uri="http://schemas.openxmlformats.org/drawingml/2006/table">
            <a:tbl>
              <a:tblPr/>
              <a:tblGrid>
                <a:gridCol w="1910784"/>
                <a:gridCol w="1776103"/>
                <a:gridCol w="587382"/>
                <a:gridCol w="1079424"/>
                <a:gridCol w="710391"/>
                <a:gridCol w="946489"/>
                <a:gridCol w="590884"/>
                <a:gridCol w="1281323"/>
              </a:tblGrid>
              <a:tr h="4318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继承表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rowSpan="2" hMerge="1"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黑体" panose="02010609060101010101" charset="-122"/>
                          <a:cs typeface="+mn-cs"/>
                        </a:rPr>
                        <a:t>继承方法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黑体" panose="02010609060101010101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</a:tr>
              <a:tr h="431800">
                <a:tc vMerge="1" gridSpan="2"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vMerge="1"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public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private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protected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</a:tr>
              <a:tr h="46831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基类中</a:t>
                      </a:r>
                      <a:b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</a:b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成员类型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public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OK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pub/yes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charset="-122"/>
                          <a:cs typeface="+mn-cs"/>
                        </a:rPr>
                        <a:t>OK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/no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charset="-122"/>
                          <a:cs typeface="+mn-cs"/>
                        </a:rPr>
                        <a:t>OK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pro/no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</a:tr>
              <a:tr h="46831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private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/no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charset="-122"/>
                          <a:cs typeface="+mn-cs"/>
                        </a:rPr>
                        <a:t>NO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/no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charset="-122"/>
                          <a:cs typeface="+mn-cs"/>
                        </a:rPr>
                        <a:t>NO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/no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</a:tr>
              <a:tr h="43180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protected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OK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pro/no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charset="-122"/>
                          <a:cs typeface="+mn-cs"/>
                        </a:rPr>
                        <a:t>OK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/no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charset="-122"/>
                          <a:cs typeface="+mn-cs"/>
                        </a:rPr>
                        <a:t>OK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pro/no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</a:tr>
            </a:tbl>
          </a:graphicData>
        </a:graphic>
      </p:graphicFrame>
      <p:sp>
        <p:nvSpPr>
          <p:cNvPr id="9" name="Line 46"/>
          <p:cNvSpPr>
            <a:spLocks noChangeShapeType="1"/>
          </p:cNvSpPr>
          <p:nvPr/>
        </p:nvSpPr>
        <p:spPr bwMode="auto">
          <a:xfrm>
            <a:off x="4139952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Text Box 47"/>
          <p:cNvSpPr txBox="1">
            <a:spLocks noChangeArrowheads="1"/>
          </p:cNvSpPr>
          <p:nvPr/>
        </p:nvSpPr>
        <p:spPr bwMode="auto">
          <a:xfrm>
            <a:off x="827584" y="3884191"/>
            <a:ext cx="3024138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FF"/>
            </a:solidFill>
            <a:miter lim="800000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solidFill>
                  <a:srgbClr val="7030A0"/>
                </a:solidFill>
              </a:rPr>
              <a:t>派生类成员函数</a:t>
            </a:r>
            <a:br>
              <a:rPr kumimoji="0" lang="en-US" altLang="zh-CN" sz="2000" b="1" dirty="0">
                <a:solidFill>
                  <a:srgbClr val="7030A0"/>
                </a:solidFill>
              </a:rPr>
            </a:br>
            <a:r>
              <a:rPr kumimoji="0" lang="zh-CN" altLang="en-US" sz="2000" b="1" dirty="0"/>
              <a:t>能否访问基类成员</a:t>
            </a:r>
            <a:endParaRPr kumimoji="0" lang="en-US" altLang="zh-CN" sz="2000" b="1" dirty="0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>
            <a:off x="5003800" y="3741316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Text Box 49"/>
          <p:cNvSpPr txBox="1">
            <a:spLocks noChangeArrowheads="1"/>
          </p:cNvSpPr>
          <p:nvPr/>
        </p:nvSpPr>
        <p:spPr bwMode="auto">
          <a:xfrm>
            <a:off x="4140200" y="4676353"/>
            <a:ext cx="4151393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FF"/>
            </a:solidFill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latin typeface="+mn-lt"/>
                <a:ea typeface="宋体" panose="02010600030101010101" pitchFamily="2" charset="-122"/>
              </a:rPr>
              <a:t>基类成员在派生类中的成员类型，</a:t>
            </a:r>
            <a:endParaRPr lang="zh-CN" altLang="en-US" sz="2000" b="1" dirty="0">
              <a:latin typeface="+mn-lt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sz="2000" b="1" dirty="0">
                <a:solidFill>
                  <a:srgbClr val="008000"/>
                </a:solidFill>
                <a:latin typeface="+mn-lt"/>
                <a:ea typeface="宋体" panose="02010600030101010101" pitchFamily="2" charset="-122"/>
              </a:rPr>
              <a:t>派生类对象</a:t>
            </a:r>
            <a:r>
              <a:rPr lang="zh-CN" altLang="en-US" sz="2000" b="1" dirty="0">
                <a:latin typeface="+mn-lt"/>
                <a:ea typeface="宋体" panose="02010600030101010101" pitchFamily="2" charset="-122"/>
              </a:rPr>
              <a:t>能否访问基类成员</a:t>
            </a:r>
            <a:endParaRPr lang="en-US" altLang="zh-CN" sz="2000" b="1" dirty="0">
              <a:solidFill>
                <a:srgbClr val="0000FF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3" name="Line 48"/>
          <p:cNvSpPr>
            <a:spLocks noChangeShapeType="1"/>
          </p:cNvSpPr>
          <p:nvPr/>
        </p:nvSpPr>
        <p:spPr bwMode="auto">
          <a:xfrm>
            <a:off x="6588224" y="3741316"/>
            <a:ext cx="0" cy="9350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" name="Line 48"/>
          <p:cNvSpPr>
            <a:spLocks noChangeShapeType="1"/>
          </p:cNvSpPr>
          <p:nvPr/>
        </p:nvSpPr>
        <p:spPr bwMode="auto">
          <a:xfrm>
            <a:off x="8460432" y="3741316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" name="Line 48"/>
          <p:cNvSpPr>
            <a:spLocks noChangeShapeType="1"/>
          </p:cNvSpPr>
          <p:nvPr/>
        </p:nvSpPr>
        <p:spPr bwMode="auto">
          <a:xfrm>
            <a:off x="5003800" y="4460453"/>
            <a:ext cx="345663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6" name="Line 46"/>
          <p:cNvSpPr>
            <a:spLocks noChangeShapeType="1"/>
          </p:cNvSpPr>
          <p:nvPr/>
        </p:nvSpPr>
        <p:spPr bwMode="auto">
          <a:xfrm>
            <a:off x="5868144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Line 46"/>
          <p:cNvSpPr>
            <a:spLocks noChangeShapeType="1"/>
          </p:cNvSpPr>
          <p:nvPr/>
        </p:nvSpPr>
        <p:spPr bwMode="auto">
          <a:xfrm>
            <a:off x="7452320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" name="Line 48"/>
          <p:cNvSpPr>
            <a:spLocks noChangeShapeType="1"/>
          </p:cNvSpPr>
          <p:nvPr/>
        </p:nvSpPr>
        <p:spPr bwMode="auto">
          <a:xfrm>
            <a:off x="3851920" y="4173116"/>
            <a:ext cx="3600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539750" y="5457403"/>
            <a:ext cx="23034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prv: private</a:t>
            </a:r>
            <a:endParaRPr kumimoji="0" lang="en-US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pro: protected</a:t>
            </a:r>
            <a:endParaRPr kumimoji="0" lang="en-US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pub: public</a:t>
            </a:r>
            <a:endParaRPr kumimoji="0" lang="zh-CN" altLang="en-US" sz="1800"/>
          </a:p>
        </p:txBody>
      </p:sp>
      <p:sp>
        <p:nvSpPr>
          <p:cNvPr id="3" name="矩形 2"/>
          <p:cNvSpPr/>
          <p:nvPr/>
        </p:nvSpPr>
        <p:spPr>
          <a:xfrm>
            <a:off x="3600072" y="5880360"/>
            <a:ext cx="5076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类似集合交运算</a:t>
            </a:r>
            <a:r>
              <a:rPr kumimoji="1" lang="en-US" altLang="zh-CN" dirty="0"/>
              <a:t>(</a:t>
            </a:r>
            <a:r>
              <a:rPr kumimoji="1" lang="zh-CN" altLang="en-US" dirty="0"/>
              <a:t>成员类型与继承类型之间取交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Order: public </a:t>
            </a:r>
            <a:r>
              <a:rPr kumimoji="1" lang="zh-CN" altLang="en-US" b="1" dirty="0"/>
              <a:t>    </a:t>
            </a:r>
            <a:r>
              <a:rPr kumimoji="1" lang="zh-CN" altLang="en-US" dirty="0"/>
              <a:t> </a:t>
            </a:r>
            <a:r>
              <a:rPr kumimoji="1" lang="en-US" altLang="zh-CN" dirty="0"/>
              <a:t> protected </a:t>
            </a:r>
            <a:r>
              <a:rPr kumimoji="1" lang="zh-CN" altLang="en-US" b="1" dirty="0"/>
              <a:t>   </a:t>
            </a:r>
            <a:r>
              <a:rPr kumimoji="1" lang="en-US" altLang="zh-CN" dirty="0"/>
              <a:t> </a:t>
            </a:r>
            <a:r>
              <a:rPr kumimoji="1" lang="zh-CN" altLang="en-US" dirty="0"/>
              <a:t>  </a:t>
            </a:r>
            <a:r>
              <a:rPr kumimoji="1" lang="en-US" altLang="zh-CN" dirty="0"/>
              <a:t>private</a:t>
            </a:r>
            <a:endParaRPr kumimoji="1" lang="en-US" altLang="zh-CN" dirty="0"/>
          </a:p>
        </p:txBody>
      </p:sp>
      <p:sp>
        <p:nvSpPr>
          <p:cNvPr id="20" name="文本框 19"/>
          <p:cNvSpPr txBox="1"/>
          <p:nvPr/>
        </p:nvSpPr>
        <p:spPr>
          <a:xfrm rot="10800000">
            <a:off x="6167789" y="6237312"/>
            <a:ext cx="492443" cy="2590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000" b="1"/>
              <a:t>U</a:t>
            </a:r>
            <a:endParaRPr kumimoji="1" lang="zh-CN" altLang="en-US" sz="2000" b="1" dirty="0"/>
          </a:p>
        </p:txBody>
      </p:sp>
      <p:sp>
        <p:nvSpPr>
          <p:cNvPr id="21" name="文本框 20"/>
          <p:cNvSpPr txBox="1"/>
          <p:nvPr/>
        </p:nvSpPr>
        <p:spPr>
          <a:xfrm rot="10800000">
            <a:off x="4860033" y="6237312"/>
            <a:ext cx="492443" cy="2590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000" b="1" dirty="0"/>
              <a:t>U</a:t>
            </a:r>
            <a:endParaRPr kumimoji="1"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组合与继承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zh-CN" altLang="en-US" dirty="0"/>
              <a:t>组合与继承的优点：支持增量开发。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允许引入新代码而不影响已有代码正确性。</a:t>
            </a:r>
            <a:endParaRPr kumimoji="1" lang="zh-CN" altLang="en-US" dirty="0"/>
          </a:p>
          <a:p>
            <a:r>
              <a:rPr kumimoji="1" lang="zh-CN" altLang="en-US" dirty="0"/>
              <a:t>相似：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实现代码重用。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将子对象引入新类。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使用构造函数的初始化成员列表初始化。</a:t>
            </a:r>
            <a:endParaRPr kumimoji="1" lang="zh-CN" altLang="en-US" dirty="0"/>
          </a:p>
          <a:p>
            <a:r>
              <a:rPr kumimoji="1" lang="zh-CN" altLang="en-US" dirty="0"/>
              <a:t>不同：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组合：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嵌入一个对象以实现新类的功能。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has-a </a:t>
            </a:r>
            <a:r>
              <a:rPr kumimoji="1" lang="zh-CN" altLang="en-US" dirty="0"/>
              <a:t>关系。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继承：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沿用已存在的类提供的接口。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public</a:t>
            </a:r>
            <a:r>
              <a:rPr kumimoji="1" lang="zh-CN" altLang="en-US" dirty="0"/>
              <a:t> 继承：</a:t>
            </a:r>
            <a:r>
              <a:rPr kumimoji="1" lang="en-US" altLang="zh-CN" dirty="0"/>
              <a:t>is-a</a:t>
            </a:r>
            <a:r>
              <a:rPr kumimoji="1" lang="zh-CN" altLang="en-US" dirty="0"/>
              <a:t>。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private</a:t>
            </a:r>
            <a:r>
              <a:rPr kumimoji="1" lang="zh-CN" altLang="en-US" dirty="0"/>
              <a:t> 继承：</a:t>
            </a:r>
            <a:r>
              <a:rPr kumimoji="1" lang="en-US" altLang="zh-CN" dirty="0"/>
              <a:t>is-implementing-in-terms-of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组合示例</a:t>
            </a:r>
            <a:br>
              <a:rPr kumimoji="1" lang="zh-CN" altLang="en-US" dirty="0">
                <a:solidFill>
                  <a:srgbClr val="0070C0"/>
                </a:solidFill>
              </a:rPr>
            </a:br>
            <a:r>
              <a:rPr kumimoji="1" lang="en-US" altLang="zh-CN" dirty="0">
                <a:solidFill>
                  <a:srgbClr val="0070C0"/>
                </a:solidFill>
              </a:rPr>
              <a:t>has-a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1724" y="411043"/>
            <a:ext cx="464634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Wheel{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inflate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cout&lt;&lt;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"Wheel::inflate"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&lt;&lt;endl;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Engine{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cout&lt;&lt;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"Engine::start"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&lt;&lt;endl;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stop(){}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Engine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engine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Wheel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wheel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[4];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24128" y="2211535"/>
            <a:ext cx="34540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o-RO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o-RO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car.wheel</a:t>
            </a:r>
            <a:r>
              <a:rPr lang="ro-RO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o-RO" altLang="zh-CN" dirty="0">
                <a:solidFill>
                  <a:srgbClr val="1614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o-RO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ro-RO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inflate</a:t>
            </a:r>
            <a:r>
              <a:rPr lang="ro-RO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o-RO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o-RO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car.engine.start</a:t>
            </a:r>
            <a:r>
              <a:rPr lang="ro-RO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o-RO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24128" y="5422754"/>
            <a:ext cx="2421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Wheel::inflate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Engine::start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24128" y="4959950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继承示例</a:t>
            </a:r>
            <a:br>
              <a:rPr kumimoji="1" lang="zh-CN" altLang="en-US" dirty="0">
                <a:solidFill>
                  <a:srgbClr val="0070C0"/>
                </a:solidFill>
              </a:rPr>
            </a:br>
            <a:r>
              <a:rPr kumimoji="1" lang="en-US" altLang="zh-CN" dirty="0">
                <a:solidFill>
                  <a:srgbClr val="0070C0"/>
                </a:solidFill>
              </a:rPr>
              <a:t>is-a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1724" y="411043"/>
            <a:ext cx="579846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Pet{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eat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Pet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eat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sleep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Pet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sleep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Duck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Pet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eat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Duck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eat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Duck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duck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duck.eat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duck.sleep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08104" y="5403972"/>
            <a:ext cx="2421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Duck eat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 sleep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08104" y="4941168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重写隐藏与重载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重载</a:t>
            </a:r>
            <a:r>
              <a:rPr kumimoji="1" lang="en-US" altLang="zh-CN" dirty="0"/>
              <a:t>(overload)</a:t>
            </a:r>
            <a:r>
              <a:rPr kumimoji="1" lang="zh-CN" altLang="en-US" dirty="0"/>
              <a:t>：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目的：提供同名函数的不同实现，属于</a:t>
            </a:r>
            <a:r>
              <a:rPr kumimoji="1" lang="zh-CN" altLang="en-US" b="1" dirty="0"/>
              <a:t>静态多态</a:t>
            </a:r>
            <a:r>
              <a:rPr kumimoji="1" lang="zh-CN" altLang="en-US" dirty="0"/>
              <a:t>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函数名必须相同，函数参数必须</a:t>
            </a:r>
            <a:r>
              <a:rPr kumimoji="1" lang="zh-CN" altLang="en-US" dirty="0">
                <a:solidFill>
                  <a:srgbClr val="FF0000"/>
                </a:solidFill>
              </a:rPr>
              <a:t>不同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作用域相同（如位于同一个类中；或同名全局函数）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重写隐藏</a:t>
            </a:r>
            <a:r>
              <a:rPr kumimoji="1" lang="en-US" altLang="zh-CN" dirty="0"/>
              <a:t>(redefining)</a:t>
            </a:r>
            <a:r>
              <a:rPr kumimoji="1" lang="zh-CN" altLang="en-US" dirty="0"/>
              <a:t>：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目的：在</a:t>
            </a:r>
            <a:r>
              <a:rPr kumimoji="1" lang="zh-CN" altLang="en-US" b="1" dirty="0">
                <a:solidFill>
                  <a:srgbClr val="FF0000"/>
                </a:solidFill>
              </a:rPr>
              <a:t>派生类中重新定义基类函数</a:t>
            </a:r>
            <a:r>
              <a:rPr kumimoji="1" lang="zh-CN" altLang="en-US" dirty="0"/>
              <a:t>，实现派生类的特殊功能。</a:t>
            </a:r>
            <a:endParaRPr kumimoji="1" lang="zh-CN" altLang="en-US" dirty="0"/>
          </a:p>
          <a:p>
            <a:pPr lvl="1"/>
            <a:r>
              <a:rPr lang="zh-CN" altLang="en-US" dirty="0"/>
              <a:t>屏蔽了基类的所有其它</a:t>
            </a:r>
            <a:r>
              <a:rPr lang="zh-CN" altLang="en-US" dirty="0">
                <a:solidFill>
                  <a:srgbClr val="FF0000"/>
                </a:solidFill>
              </a:rPr>
              <a:t>同名</a:t>
            </a:r>
            <a:r>
              <a:rPr lang="zh-CN" altLang="en-US" dirty="0"/>
              <a:t>函数。</a:t>
            </a:r>
            <a:endParaRPr lang="zh-CN" altLang="en-US" dirty="0"/>
          </a:p>
          <a:p>
            <a:pPr lvl="1"/>
            <a:r>
              <a:rPr kumimoji="1" lang="zh-CN" altLang="en-US" dirty="0"/>
              <a:t>函数名必须相同，函数参数可以不同</a:t>
            </a:r>
            <a:endParaRPr kumimoji="1" lang="en-US" altLang="zh-CN" dirty="0"/>
          </a:p>
          <a:p>
            <a:pPr lvl="1"/>
            <a:endParaRPr lang="zh-CN" altLang="en-US" b="0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</a:t>
            </a:r>
            <a:r>
              <a:rPr kumimoji="1" lang="en-US" altLang="zh-CN" dirty="0"/>
              <a:t>(</a:t>
            </a:r>
            <a:r>
              <a:rPr kumimoji="1" lang="zh-CN" altLang="en-US" dirty="0"/>
              <a:t>类</a:t>
            </a:r>
            <a:r>
              <a:rPr kumimoji="1" lang="en-US" altLang="zh-CN" dirty="0"/>
              <a:t>)</a:t>
            </a:r>
            <a:r>
              <a:rPr kumimoji="1" lang="zh-CN" altLang="en-US" dirty="0"/>
              <a:t>之间的关系？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047806" cy="5184576"/>
          </a:xfrm>
        </p:spPr>
        <p:txBody>
          <a:bodyPr/>
          <a:lstStyle/>
          <a:p>
            <a:r>
              <a:rPr kumimoji="1" lang="zh-CN" altLang="en-US" dirty="0"/>
              <a:t>思考：这些是什么关系？</a:t>
            </a:r>
            <a:endParaRPr kumimoji="1" lang="zh-CN" altLang="en-US" dirty="0"/>
          </a:p>
          <a:p>
            <a:r>
              <a:rPr kumimoji="1" lang="zh-CN" altLang="en-US" dirty="0"/>
              <a:t>汽车：车门、车窗、引擎、轮胎</a:t>
            </a:r>
            <a:endParaRPr kumimoji="1" lang="zh-CN" altLang="en-US" dirty="0"/>
          </a:p>
          <a:p>
            <a:r>
              <a:rPr kumimoji="1" lang="zh-CN" altLang="en-US" dirty="0"/>
              <a:t>形状：矩形，圆形，三角形，正方形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重写隐藏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重写隐藏发生时，基类中该成员函数的其他重载函数都将被屏蔽掉，不能提供给派生类对象使用</a:t>
            </a:r>
            <a:endParaRPr kumimoji="1" lang="zh-CN" altLang="en-US" dirty="0"/>
          </a:p>
          <a:p>
            <a:endParaRPr kumimoji="1" lang="en-US" altLang="zh-CN" dirty="0"/>
          </a:p>
          <a:p>
            <a:r>
              <a:rPr kumimoji="1" lang="zh-CN" altLang="en-US" dirty="0"/>
              <a:t>可以在派生类中通过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类名</a:t>
            </a:r>
            <a:r>
              <a:rPr kumimoji="1" lang="en-US" altLang="zh-CN" dirty="0"/>
              <a:t>::</a:t>
            </a:r>
            <a:r>
              <a:rPr kumimoji="1" lang="zh-CN" altLang="en-US" dirty="0"/>
              <a:t>成员函数名</a:t>
            </a:r>
            <a:r>
              <a:rPr kumimoji="1" lang="en-US" altLang="zh-CN" dirty="0"/>
              <a:t>;</a:t>
            </a:r>
            <a:r>
              <a:rPr kumimoji="1" lang="zh-CN" altLang="en-US" dirty="0"/>
              <a:t> 在派生类中“恢复”指定的基类成员函数（即去掉屏蔽），使之重新可用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函数重写隐藏示例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476672"/>
            <a:ext cx="88204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 {};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f()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"B::f()\n"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::f("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i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重载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::f("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d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重载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f(T)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::f(T)\n"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重载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erive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::f("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i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重写隐藏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D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i-FI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i-FI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4.9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编译警告。执行自动类型转换。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 </a:t>
            </a:r>
            <a:r>
              <a:rPr lang="fi-FI" altLang="zh-CN" dirty="0" err="1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d.f</a:t>
            </a:r>
            <a:r>
              <a:rPr lang="fi-FI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被屏蔽，编译错误</a:t>
            </a:r>
            <a:endParaRPr lang="fi-FI" altLang="zh-CN" dirty="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 </a:t>
            </a:r>
            <a:r>
              <a:rPr lang="fi-FI" altLang="zh-CN" dirty="0" err="1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d.f</a:t>
            </a:r>
            <a:r>
              <a:rPr lang="fi-FI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(T()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被屏蔽，编译错误</a:t>
            </a:r>
            <a:endParaRPr lang="fi-FI" altLang="zh-CN" dirty="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91911" y="4863643"/>
            <a:ext cx="1584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CC00"/>
                </a:solidFill>
                <a:latin typeface="AndaleMono" charset="0"/>
              </a:rPr>
              <a:t>D1::f(10)</a:t>
            </a:r>
            <a:endParaRPr lang="en-US" altLang="zh-CN" b="1">
              <a:solidFill>
                <a:srgbClr val="00CC00"/>
              </a:solidFill>
              <a:latin typeface="AndaleMono" charset="0"/>
            </a:endParaRPr>
          </a:p>
          <a:p>
            <a:r>
              <a:rPr lang="en-US" altLang="zh-CN" b="1">
                <a:solidFill>
                  <a:srgbClr val="00CC00"/>
                </a:solidFill>
                <a:latin typeface="AndaleMono" charset="0"/>
              </a:rPr>
              <a:t>D1::f(4)</a:t>
            </a:r>
            <a:endParaRPr lang="zh-CN" altLang="en-US" b="1">
              <a:solidFill>
                <a:srgbClr val="00CC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70232" y="4365104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6300192" y="5311416"/>
            <a:ext cx="870040" cy="712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149154" y="5385119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4.9</a:t>
            </a:r>
            <a:r>
              <a:rPr kumimoji="1" lang="zh-CN" altLang="en-US" sz="2400" b="1" dirty="0"/>
              <a:t> </a:t>
            </a:r>
            <a:r>
              <a:rPr kumimoji="1" lang="zh-CN" altLang="en-US" sz="2400" b="1" dirty="0">
                <a:sym typeface="Wingdings" panose="05000000000000000000"/>
              </a:rPr>
              <a:t> </a:t>
            </a:r>
            <a:r>
              <a:rPr kumimoji="1" lang="en-US" altLang="zh-CN" sz="2400" b="1" dirty="0">
                <a:sym typeface="Wingdings" panose="05000000000000000000"/>
              </a:rPr>
              <a:t>4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323528" y="3645024"/>
            <a:ext cx="2232248" cy="21602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9512" y="260648"/>
            <a:ext cx="806489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 {};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f()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::f()\n"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::f("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i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::f("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d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f(T)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::f(T)\n"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Base::f;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erive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::f("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i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D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i-FI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i-FI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4.9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(T());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>
                <a:solidFill>
                  <a:srgbClr val="0070C0"/>
                </a:solidFill>
              </a:rPr>
              <a:t>恢复基类成员函数示例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70959" y="4737918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4970959" y="5220691"/>
            <a:ext cx="20493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CC00"/>
                </a:solidFill>
                <a:latin typeface="AndaleMono" charset="0"/>
              </a:rPr>
              <a:t>Derive::f(10)</a:t>
            </a:r>
            <a:endParaRPr lang="en-US" altLang="zh-CN" b="1" dirty="0">
              <a:solidFill>
                <a:srgbClr val="00CC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CC00"/>
                </a:solidFill>
                <a:latin typeface="AndaleMono" charset="0"/>
              </a:rPr>
              <a:t>B::f(4.9)</a:t>
            </a:r>
            <a:endParaRPr lang="en-US" altLang="zh-CN" b="1" dirty="0">
              <a:solidFill>
                <a:srgbClr val="00CC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CC00"/>
                </a:solidFill>
                <a:latin typeface="AndaleMono" charset="0"/>
              </a:rPr>
              <a:t>B::f()</a:t>
            </a:r>
            <a:endParaRPr lang="en-US" altLang="zh-CN" b="1" dirty="0">
              <a:solidFill>
                <a:srgbClr val="00CC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CC00"/>
                </a:solidFill>
                <a:latin typeface="AndaleMono" charset="0"/>
              </a:rPr>
              <a:t>B::f(T)</a:t>
            </a:r>
            <a:endParaRPr lang="zh-CN" altLang="en-US" b="1" dirty="0">
              <a:solidFill>
                <a:srgbClr val="00CC00"/>
              </a:solidFill>
            </a:endParaRPr>
          </a:p>
        </p:txBody>
      </p:sp>
      <p:sp>
        <p:nvSpPr>
          <p:cNvPr id="11" name="虚尾箭头 10"/>
          <p:cNvSpPr/>
          <p:nvPr/>
        </p:nvSpPr>
        <p:spPr>
          <a:xfrm rot="10800000">
            <a:off x="2718706" y="3645024"/>
            <a:ext cx="360040" cy="216024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131840" y="3460938"/>
            <a:ext cx="460735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rgbClr val="FF0000"/>
                </a:solidFill>
              </a:rPr>
              <a:t>使用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using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 基类名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::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函数名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;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恢复基类函数</a:t>
            </a:r>
            <a:endParaRPr kumimoji="1"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using</a:t>
            </a:r>
            <a:r>
              <a:rPr kumimoji="1" lang="zh-CN" altLang="en-US" dirty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96752"/>
            <a:ext cx="8047806" cy="4749029"/>
          </a:xfrm>
        </p:spPr>
        <p:txBody>
          <a:bodyPr/>
          <a:lstStyle/>
          <a:p>
            <a:r>
              <a:rPr kumimoji="1" lang="en-US" altLang="zh-CN" dirty="0"/>
              <a:t>using</a:t>
            </a:r>
            <a:r>
              <a:rPr kumimoji="1" lang="zh-CN" altLang="en-US" dirty="0"/>
              <a:t>关键字除了可用于：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继承基类构造函数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恢复被屏蔽的基类成员函数</a:t>
            </a:r>
            <a:endParaRPr kumimoji="1" lang="en-US" altLang="zh-CN" dirty="0"/>
          </a:p>
          <a:p>
            <a:r>
              <a:rPr kumimoji="1" lang="zh-CN" altLang="en-US" dirty="0"/>
              <a:t>还可用于：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指示命名空间，如：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>
                <a:solidFill>
                  <a:srgbClr val="B40061"/>
                </a:solidFill>
              </a:rPr>
              <a:t>	using namespace </a:t>
            </a:r>
            <a:r>
              <a:rPr kumimoji="1" lang="en-US" altLang="zh-CN" dirty="0"/>
              <a:t>std;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将另一个命名空间的成员引入当前命名空间，如：</a:t>
            </a:r>
            <a:r>
              <a:rPr kumimoji="1" lang="en-US" altLang="zh-CN" dirty="0"/>
              <a:t>	</a:t>
            </a:r>
            <a:r>
              <a:rPr kumimoji="1" lang="en-US" altLang="zh-CN" dirty="0">
                <a:solidFill>
                  <a:srgbClr val="B40061"/>
                </a:solidFill>
              </a:rPr>
              <a:t>using</a:t>
            </a:r>
            <a:r>
              <a:rPr kumimoji="1" lang="en-US" altLang="zh-CN" dirty="0"/>
              <a:t> std::</a:t>
            </a:r>
            <a:r>
              <a:rPr kumimoji="1" lang="en-US" altLang="zh-CN" dirty="0" err="1"/>
              <a:t>cout</a:t>
            </a:r>
            <a:r>
              <a:rPr kumimoji="1" lang="en-US" altLang="zh-CN" dirty="0"/>
              <a:t>;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cout</a:t>
            </a:r>
            <a:r>
              <a:rPr kumimoji="1" lang="en-US" altLang="zh-CN" dirty="0"/>
              <a:t> &lt;&lt; </a:t>
            </a:r>
            <a:r>
              <a:rPr kumimoji="1" lang="en-US" altLang="zh-CN" dirty="0" err="1"/>
              <a:t>endl</a:t>
            </a:r>
            <a:r>
              <a:rPr kumimoji="1" lang="en-US" altLang="zh-CN" dirty="0"/>
              <a:t>;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定义类型别名，如：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>
                <a:solidFill>
                  <a:srgbClr val="B40061"/>
                </a:solidFill>
              </a:rPr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 = </a:t>
            </a:r>
            <a:r>
              <a:rPr kumimoji="1" lang="en-US" altLang="zh-CN" dirty="0">
                <a:solidFill>
                  <a:srgbClr val="B40061"/>
                </a:solidFill>
              </a:rPr>
              <a:t>int</a:t>
            </a:r>
            <a:r>
              <a:rPr kumimoji="1" lang="en-US" altLang="zh-CN" dirty="0"/>
              <a:t>;</a:t>
            </a:r>
            <a:endParaRPr kumimoji="1" lang="en-US" altLang="zh-CN" dirty="0"/>
          </a:p>
          <a:p>
            <a:pPr marL="914400" lvl="2" indent="0">
              <a:buNone/>
            </a:pPr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903848" y="5945781"/>
            <a:ext cx="72451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进一步阅读</a:t>
            </a:r>
            <a:r>
              <a:rPr lang="zh-CN" altLang="en-US" sz="2000" dirty="0"/>
              <a:t>：</a:t>
            </a:r>
            <a:r>
              <a:rPr lang="en-US" altLang="zh-CN" sz="2000" dirty="0">
                <a:hlinkClick r:id="rId1"/>
              </a:rPr>
              <a:t> https://en.cppreference.com/w/cpp/keyword/using</a:t>
            </a:r>
            <a:r>
              <a:rPr lang="en-US" altLang="zh-CN" sz="2000" dirty="0"/>
              <a:t> 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派生类同时继承多个基类</a:t>
            </a:r>
            <a:endParaRPr kumimoji="1" lang="zh-CN" altLang="en-US" dirty="0"/>
          </a:p>
          <a:p>
            <a:r>
              <a:rPr kumimoji="1" lang="zh-CN" altLang="en-US" dirty="0"/>
              <a:t>应用场景</a:t>
            </a:r>
            <a:endParaRPr kumimoji="1" lang="zh-CN" altLang="en-US" dirty="0"/>
          </a:p>
          <a:p>
            <a:pPr lvl="1"/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多重继承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2815634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{};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{};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OutputFile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{};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IOFile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OutputFile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411760" y="507467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urier" charset="0"/>
                <a:ea typeface="Courier" charset="0"/>
                <a:cs typeface="Courier" charset="0"/>
              </a:rPr>
              <a:t>InputFile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001616" y="5074676"/>
            <a:ext cx="165861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Courier" charset="0"/>
                <a:ea typeface="Courier" charset="0"/>
                <a:cs typeface="Courier" charset="0"/>
              </a:rPr>
              <a:t>OutputFile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04523" y="4035300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995936" y="6217324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urier" charset="0"/>
                <a:ea typeface="Courier" charset="0"/>
                <a:cs typeface="Courier" charset="0"/>
              </a:rPr>
              <a:t>IOFile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0" name="直线箭头连接符 9"/>
          <p:cNvCxnSpPr>
            <a:stCxn id="13" idx="0"/>
          </p:cNvCxnSpPr>
          <p:nvPr/>
        </p:nvCxnSpPr>
        <p:spPr>
          <a:xfrm flipH="1" flipV="1">
            <a:off x="3383868" y="5578732"/>
            <a:ext cx="1152128" cy="638592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13" idx="0"/>
            <a:endCxn id="11" idx="2"/>
          </p:cNvCxnSpPr>
          <p:nvPr/>
        </p:nvCxnSpPr>
        <p:spPr>
          <a:xfrm flipV="1">
            <a:off x="4535996" y="5578732"/>
            <a:ext cx="1294928" cy="638592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10" idx="0"/>
            <a:endCxn id="12" idx="2"/>
          </p:cNvCxnSpPr>
          <p:nvPr/>
        </p:nvCxnSpPr>
        <p:spPr>
          <a:xfrm flipV="1">
            <a:off x="3167844" y="4539356"/>
            <a:ext cx="1276739" cy="53532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11" idx="0"/>
            <a:endCxn id="12" idx="2"/>
          </p:cNvCxnSpPr>
          <p:nvPr/>
        </p:nvCxnSpPr>
        <p:spPr>
          <a:xfrm flipH="1" flipV="1">
            <a:off x="4444583" y="4539356"/>
            <a:ext cx="1386341" cy="53532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数据存储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如果派生类</a:t>
            </a:r>
            <a:r>
              <a:rPr kumimoji="1" lang="en-US" altLang="zh-CN" dirty="0"/>
              <a:t>D</a:t>
            </a:r>
            <a:r>
              <a:rPr kumimoji="1" lang="zh-CN" altLang="en-US" dirty="0"/>
              <a:t>继承的两个基类</a:t>
            </a:r>
            <a:r>
              <a:rPr kumimoji="1" lang="en-US" altLang="zh-CN" dirty="0"/>
              <a:t>A,B</a:t>
            </a:r>
            <a:r>
              <a:rPr kumimoji="1" lang="zh-CN" altLang="en-US" dirty="0"/>
              <a:t>，是同一基类</a:t>
            </a:r>
            <a:r>
              <a:rPr kumimoji="1" lang="en-US" altLang="zh-CN" dirty="0"/>
              <a:t>Base</a:t>
            </a:r>
            <a:r>
              <a:rPr kumimoji="1" lang="zh-CN" altLang="en-US" dirty="0"/>
              <a:t>的不同继承，则</a:t>
            </a:r>
            <a:r>
              <a:rPr kumimoji="1" lang="en-US" altLang="zh-CN" dirty="0"/>
              <a:t>A,B</a:t>
            </a:r>
            <a:r>
              <a:rPr kumimoji="1" lang="zh-CN" altLang="en-US" dirty="0"/>
              <a:t>中继承自</a:t>
            </a:r>
            <a:r>
              <a:rPr kumimoji="1" lang="en-US" altLang="zh-CN" dirty="0"/>
              <a:t>Base</a:t>
            </a:r>
            <a:r>
              <a:rPr kumimoji="1" lang="zh-CN" altLang="en-US" dirty="0"/>
              <a:t>的数据成员会在</a:t>
            </a:r>
            <a:r>
              <a:rPr kumimoji="1" lang="en-US" altLang="zh-CN" dirty="0"/>
              <a:t>D</a:t>
            </a:r>
            <a:r>
              <a:rPr kumimoji="1" lang="zh-CN" altLang="en-US" dirty="0"/>
              <a:t>有两份独立的副本，可能带来数据冗余。</a:t>
            </a:r>
            <a:endParaRPr kumimoji="1" lang="zh-CN" altLang="en-US" dirty="0"/>
          </a:p>
          <a:p>
            <a:r>
              <a:rPr kumimoji="1" lang="zh-CN" altLang="en-US" dirty="0"/>
              <a:t>二义性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如果派生类</a:t>
            </a:r>
            <a:r>
              <a:rPr kumimoji="1" lang="en-US" altLang="zh-CN" dirty="0"/>
              <a:t>D</a:t>
            </a:r>
            <a:r>
              <a:rPr kumimoji="1" lang="zh-CN" altLang="en-US" dirty="0"/>
              <a:t>继承的两个基类</a:t>
            </a:r>
            <a:r>
              <a:rPr kumimoji="1" lang="en-US" altLang="zh-CN" dirty="0"/>
              <a:t>A,B</a:t>
            </a:r>
            <a:r>
              <a:rPr kumimoji="1" lang="zh-CN" altLang="en-US" dirty="0"/>
              <a:t>，有同名成员</a:t>
            </a:r>
            <a:r>
              <a:rPr kumimoji="1" lang="en-US" altLang="zh-CN" dirty="0"/>
              <a:t>a</a:t>
            </a:r>
            <a:r>
              <a:rPr kumimoji="1" lang="zh-CN" altLang="en-US" dirty="0"/>
              <a:t>，则访问</a:t>
            </a:r>
            <a:r>
              <a:rPr kumimoji="1" lang="en-US" altLang="zh-CN" dirty="0"/>
              <a:t>D</a:t>
            </a:r>
            <a:r>
              <a:rPr kumimoji="1" lang="zh-CN" altLang="en-US" dirty="0"/>
              <a:t>中</a:t>
            </a:r>
            <a:r>
              <a:rPr kumimoji="1" lang="en-US" altLang="zh-CN" dirty="0"/>
              <a:t>a</a:t>
            </a:r>
            <a:r>
              <a:rPr kumimoji="1" lang="zh-CN" altLang="en-US" dirty="0"/>
              <a:t>时，编译器无法判断要访问的哪一个基类成员。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多重继承问题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多重继承示例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476672"/>
            <a:ext cx="78488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a{0};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MiddleA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A()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++a &lt;&lt;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"A::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Middle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 :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B()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++a &lt;&lt;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"B::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Middle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Middle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多重继承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835696" y="3294464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urier" charset="0"/>
                <a:ea typeface="Courier" charset="0"/>
                <a:cs typeface="Courier" charset="0"/>
              </a:rPr>
              <a:t>MiddelA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425552" y="3294464"/>
            <a:ext cx="165861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urier" charset="0"/>
                <a:ea typeface="Courier" charset="0"/>
                <a:cs typeface="Courier" charset="0"/>
              </a:rPr>
              <a:t>MiddleB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274453" y="2255088"/>
            <a:ext cx="11881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Base::a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872" y="4437112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Derive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0" name="直线箭头连接符 9"/>
          <p:cNvCxnSpPr>
            <a:stCxn id="13" idx="0"/>
          </p:cNvCxnSpPr>
          <p:nvPr/>
        </p:nvCxnSpPr>
        <p:spPr>
          <a:xfrm flipH="1" flipV="1">
            <a:off x="2807804" y="3798520"/>
            <a:ext cx="1152128" cy="638592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13" idx="0"/>
            <a:endCxn id="11" idx="2"/>
          </p:cNvCxnSpPr>
          <p:nvPr/>
        </p:nvCxnSpPr>
        <p:spPr>
          <a:xfrm flipV="1">
            <a:off x="3959932" y="3798520"/>
            <a:ext cx="1294928" cy="638592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10" idx="0"/>
            <a:endCxn id="12" idx="2"/>
          </p:cNvCxnSpPr>
          <p:nvPr/>
        </p:nvCxnSpPr>
        <p:spPr>
          <a:xfrm flipV="1">
            <a:off x="2591780" y="2759144"/>
            <a:ext cx="1276739" cy="53532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11" idx="0"/>
            <a:endCxn id="12" idx="2"/>
          </p:cNvCxnSpPr>
          <p:nvPr/>
        </p:nvCxnSpPr>
        <p:spPr>
          <a:xfrm flipH="1" flipV="1">
            <a:off x="3868519" y="2759144"/>
            <a:ext cx="1386341" cy="53532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多重继承示例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4958" y="620688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2400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D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erive</a:t>
            </a:r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d;</a:t>
            </a:r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d.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A(); 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输出 </a:t>
            </a: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a=1</a:t>
            </a:r>
            <a:r>
              <a:rPr lang="zh-CN" altLang="en-US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。</a:t>
            </a:r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d.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B(); 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仍然输出 </a:t>
            </a: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a=1</a:t>
            </a:r>
            <a:r>
              <a:rPr lang="zh-CN" altLang="en-US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。</a:t>
            </a:r>
            <a:endParaRPr lang="en-US" altLang="zh-CN" sz="2400" dirty="0">
              <a:solidFill>
                <a:srgbClr val="1D8519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4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d.addB</a:t>
            </a:r>
            <a:r>
              <a:rPr lang="en-US" altLang="zh-CN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///</a:t>
            </a:r>
            <a:r>
              <a:rPr lang="zh-CN" altLang="en-US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输出 </a:t>
            </a: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a=2</a:t>
            </a:r>
            <a:r>
              <a:rPr lang="zh-CN" altLang="en-US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。</a:t>
            </a:r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sz="24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fi-FI" altLang="zh-CN" sz="2400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sz="24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sz="2400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d.a</a:t>
            </a:r>
            <a:r>
              <a:rPr lang="fi-FI" altLang="zh-CN" sz="24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b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编译错误，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MiddleA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MiddleB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都有成员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d.Middle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A::</a:t>
            </a:r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 &lt;&lt; </a:t>
            </a:r>
            <a:r>
              <a:rPr lang="fi-FI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输出</a:t>
            </a: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zh-CN" altLang="en-US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中的成员</a:t>
            </a: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zh-CN" altLang="en-US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的值</a:t>
            </a: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1</a:t>
            </a:r>
            <a:endParaRPr lang="zh-CN" altLang="en-US" sz="2400" dirty="0">
              <a:solidFill>
                <a:srgbClr val="1D8519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sz="24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fi-FI" altLang="zh-CN" sz="2400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d.bar</a:t>
            </a:r>
            <a:r>
              <a:rPr lang="fi-FI" altLang="zh-CN" sz="24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zh-CN" altLang="en-US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b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编译错误，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MiddleA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MiddleB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都有成员函数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bar</a:t>
            </a:r>
            <a:endParaRPr lang="fi-FI" altLang="zh-CN" sz="2400" dirty="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d.MiddleB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::a &lt;&lt;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输出</a:t>
            </a: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zh-CN" altLang="en-US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中的成员</a:t>
            </a: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zh-CN" altLang="en-US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的值</a:t>
            </a: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2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s-IS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sz="2400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s-IS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s-IS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课后阅读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《C++</a:t>
            </a:r>
            <a:r>
              <a:rPr kumimoji="1" lang="zh-CN" altLang="en-US" dirty="0"/>
              <a:t>编程思想</a:t>
            </a:r>
            <a:r>
              <a:rPr kumimoji="1" lang="en-US" altLang="zh-CN" dirty="0"/>
              <a:t>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继承与组合，第十四章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修改</a:t>
            </a:r>
            <a:r>
              <a:rPr kumimoji="1" lang="en-US" altLang="zh-CN" dirty="0"/>
              <a:t>p7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p8</a:t>
            </a:r>
            <a:r>
              <a:rPr kumimoji="1" lang="zh-CN" altLang="en-US" dirty="0"/>
              <a:t>代码，使得</a:t>
            </a:r>
            <a:r>
              <a:rPr kumimoji="1" lang="en-US" altLang="zh-CN" dirty="0"/>
              <a:t>Wheel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Engine</a:t>
            </a:r>
            <a:r>
              <a:rPr kumimoji="1" lang="zh-CN" altLang="en-US" dirty="0"/>
              <a:t>的构造函数带参数，实现各种构造函数版本</a:t>
            </a:r>
            <a:endParaRPr kumimoji="1" lang="en-US" altLang="zh-CN" dirty="0"/>
          </a:p>
          <a:p>
            <a:r>
              <a:rPr kumimoji="1" lang="zh-CN" altLang="en-US" dirty="0"/>
              <a:t>编写小程序，探索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protected</a:t>
            </a:r>
            <a:r>
              <a:rPr kumimoji="1" lang="zh-CN" altLang="en-US" dirty="0"/>
              <a:t>继承对基类各种类型变量的访问权限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</a:t>
            </a:r>
            <a:r>
              <a:rPr kumimoji="1" lang="en-US" altLang="zh-CN" dirty="0"/>
              <a:t>(</a:t>
            </a:r>
            <a:r>
              <a:rPr kumimoji="1" lang="zh-CN" altLang="en-US" dirty="0"/>
              <a:t>类</a:t>
            </a:r>
            <a:r>
              <a:rPr kumimoji="1" lang="en-US" altLang="zh-CN" dirty="0"/>
              <a:t>)</a:t>
            </a:r>
            <a:r>
              <a:rPr kumimoji="1" lang="zh-CN" altLang="en-US" dirty="0"/>
              <a:t>之间的关系？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047806" cy="5184576"/>
          </a:xfrm>
        </p:spPr>
        <p:txBody>
          <a:bodyPr/>
          <a:lstStyle/>
          <a:p>
            <a:r>
              <a:rPr kumimoji="1" lang="zh-CN" altLang="en-US" dirty="0"/>
              <a:t>思考：这些是什么关系？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has-a</a:t>
            </a:r>
            <a:r>
              <a:rPr kumimoji="1" lang="zh-CN" altLang="en-US" dirty="0"/>
              <a:t>：车门，车窗，引擎是汽车的</a:t>
            </a:r>
            <a:r>
              <a:rPr kumimoji="1" lang="zh-CN" altLang="en-US" dirty="0">
                <a:solidFill>
                  <a:srgbClr val="FF0000"/>
                </a:solidFill>
              </a:rPr>
              <a:t>组成部分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/>
              <a:t>is-a</a:t>
            </a:r>
            <a:r>
              <a:rPr kumimoji="1" lang="zh-CN" altLang="en-US" dirty="0"/>
              <a:t>：矩形，圆形，三角形是一种</a:t>
            </a:r>
            <a:r>
              <a:rPr kumimoji="1" lang="zh-CN" altLang="en-US" dirty="0">
                <a:solidFill>
                  <a:srgbClr val="FF0000"/>
                </a:solidFill>
              </a:rPr>
              <a:t>特殊</a:t>
            </a:r>
            <a:r>
              <a:rPr kumimoji="1" lang="zh-CN" altLang="en-US" dirty="0"/>
              <a:t>的形状</a:t>
            </a:r>
            <a:endParaRPr kumimoji="1" lang="zh-CN" altLang="en-US" dirty="0"/>
          </a:p>
          <a:p>
            <a:r>
              <a:rPr kumimoji="1" lang="zh-CN" altLang="en-US" dirty="0"/>
              <a:t>区分：“整体</a:t>
            </a:r>
            <a:r>
              <a:rPr kumimoji="1" lang="en-US" altLang="zh-CN" dirty="0"/>
              <a:t>-</a:t>
            </a:r>
            <a:r>
              <a:rPr kumimoji="1" lang="zh-CN" altLang="en-US" dirty="0"/>
              <a:t>部分” </a:t>
            </a:r>
            <a:r>
              <a:rPr kumimoji="1" lang="en-US" altLang="zh-CN" dirty="0"/>
              <a:t>vs.</a:t>
            </a:r>
            <a:r>
              <a:rPr kumimoji="1" lang="zh-CN" altLang="en-US" dirty="0"/>
              <a:t> “一般</a:t>
            </a:r>
            <a:r>
              <a:rPr kumimoji="1" lang="en-US" altLang="zh-CN" dirty="0"/>
              <a:t>-</a:t>
            </a:r>
            <a:r>
              <a:rPr kumimoji="1" lang="zh-CN" altLang="en-US" dirty="0"/>
              <a:t>特殊”</a:t>
            </a:r>
            <a:endParaRPr kumimoji="1" lang="zh-CN" altLang="en-US" dirty="0"/>
          </a:p>
        </p:txBody>
      </p:sp>
      <p:grpSp>
        <p:nvGrpSpPr>
          <p:cNvPr id="19" name="组 18"/>
          <p:cNvGrpSpPr/>
          <p:nvPr/>
        </p:nvGrpSpPr>
        <p:grpSpPr>
          <a:xfrm>
            <a:off x="899592" y="3501008"/>
            <a:ext cx="2808312" cy="2808312"/>
            <a:chOff x="899592" y="3501008"/>
            <a:chExt cx="2808312" cy="2808312"/>
          </a:xfrm>
        </p:grpSpPr>
        <p:sp>
          <p:nvSpPr>
            <p:cNvPr id="4" name="椭圆 3"/>
            <p:cNvSpPr/>
            <p:nvPr/>
          </p:nvSpPr>
          <p:spPr>
            <a:xfrm>
              <a:off x="899592" y="3501008"/>
              <a:ext cx="2808312" cy="280831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07704" y="5631170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b="1"/>
                <a:t>汽车</a:t>
              </a:r>
              <a:endParaRPr kumimoji="1" lang="zh-CN" altLang="en-US" sz="2800" b="1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187624" y="4617132"/>
              <a:ext cx="100811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车门</a:t>
              </a:r>
              <a:endParaRPr kumimoji="1" lang="zh-CN" altLang="en-US" dirty="0"/>
            </a:p>
          </p:txBody>
        </p:sp>
        <p:sp>
          <p:nvSpPr>
            <p:cNvPr id="7" name="平行四边形 6"/>
            <p:cNvSpPr/>
            <p:nvPr/>
          </p:nvSpPr>
          <p:spPr>
            <a:xfrm>
              <a:off x="2591780" y="4437112"/>
              <a:ext cx="684076" cy="936104"/>
            </a:xfrm>
            <a:prstGeom prst="parallelogram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车窗</a:t>
              </a:r>
              <a:endParaRPr kumimoji="1"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1726790" y="3797848"/>
              <a:ext cx="1026114" cy="68407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引擎</a:t>
              </a:r>
              <a:endParaRPr kumimoji="1" lang="zh-CN" altLang="en-US" dirty="0"/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4335257" y="3795522"/>
            <a:ext cx="4612140" cy="2358868"/>
            <a:chOff x="4335257" y="3795522"/>
            <a:chExt cx="4612140" cy="2358868"/>
          </a:xfrm>
        </p:grpSpPr>
        <p:sp>
          <p:nvSpPr>
            <p:cNvPr id="9" name="矩形 8"/>
            <p:cNvSpPr/>
            <p:nvPr/>
          </p:nvSpPr>
          <p:spPr>
            <a:xfrm>
              <a:off x="6341028" y="3795522"/>
              <a:ext cx="692621" cy="42324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形状</a:t>
              </a:r>
              <a:endParaRPr kumimoji="1"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650696" y="578505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矩形</a:t>
              </a:r>
              <a:endParaRPr kumimoji="1" lang="zh-CN" altLang="en-US" b="1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288753" y="5782245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圆形</a:t>
              </a:r>
              <a:endParaRPr kumimoji="1" lang="zh-CN" altLang="en-US" b="1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760987" y="5782245"/>
              <a:ext cx="898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三角形</a:t>
              </a:r>
              <a:endParaRPr kumimoji="1" lang="zh-CN" altLang="en-US" b="1" dirty="0"/>
            </a:p>
          </p:txBody>
        </p:sp>
        <p:grpSp>
          <p:nvGrpSpPr>
            <p:cNvPr id="27" name="组 26"/>
            <p:cNvGrpSpPr/>
            <p:nvPr/>
          </p:nvGrpSpPr>
          <p:grpSpPr>
            <a:xfrm>
              <a:off x="7518299" y="5210603"/>
              <a:ext cx="1429098" cy="423240"/>
              <a:chOff x="6905064" y="6322161"/>
              <a:chExt cx="1429098" cy="42324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598349" y="6322161"/>
                <a:ext cx="735813" cy="423240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/>
                  <a:t>特性</a:t>
                </a:r>
                <a:endParaRPr kumimoji="1"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905064" y="6322161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  <a:endParaRPr kumimoji="1" lang="zh-CN" altLang="en-US" dirty="0"/>
              </a:p>
            </p:txBody>
          </p:sp>
        </p:grpSp>
        <p:grpSp>
          <p:nvGrpSpPr>
            <p:cNvPr id="37" name="组 36"/>
            <p:cNvGrpSpPr/>
            <p:nvPr/>
          </p:nvGrpSpPr>
          <p:grpSpPr>
            <a:xfrm>
              <a:off x="6011831" y="5207930"/>
              <a:ext cx="1412467" cy="423240"/>
              <a:chOff x="6011831" y="5207930"/>
              <a:chExt cx="1412467" cy="42324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6695863" y="5207930"/>
                <a:ext cx="728435" cy="42324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特性</a:t>
                </a:r>
                <a:endParaRPr kumimoji="1" lang="zh-CN" altLang="en-US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11831" y="5207930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  <a:endParaRPr kumimoji="1" lang="zh-CN" altLang="en-US" dirty="0"/>
              </a:p>
            </p:txBody>
          </p:sp>
        </p:grpSp>
        <p:grpSp>
          <p:nvGrpSpPr>
            <p:cNvPr id="38" name="组 37"/>
            <p:cNvGrpSpPr/>
            <p:nvPr/>
          </p:nvGrpSpPr>
          <p:grpSpPr>
            <a:xfrm>
              <a:off x="4335257" y="5207930"/>
              <a:ext cx="1378418" cy="423240"/>
              <a:chOff x="4335257" y="5207930"/>
              <a:chExt cx="1378418" cy="42324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027878" y="5207930"/>
                <a:ext cx="685797" cy="42324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特性</a:t>
                </a:r>
                <a:endParaRPr kumimoji="1" lang="zh-CN" altLang="en-US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335257" y="5207930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  <a:endParaRPr kumimoji="1" lang="zh-CN" altLang="en-US" dirty="0"/>
              </a:p>
            </p:txBody>
          </p:sp>
        </p:grpSp>
        <p:cxnSp>
          <p:nvCxnSpPr>
            <p:cNvPr id="11" name="直线箭头连接符 10"/>
            <p:cNvCxnSpPr/>
            <p:nvPr/>
          </p:nvCxnSpPr>
          <p:spPr>
            <a:xfrm flipV="1">
              <a:off x="5027878" y="4218762"/>
              <a:ext cx="1423127" cy="97443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/>
            <p:cNvCxnSpPr>
              <a:endCxn id="9" idx="2"/>
            </p:cNvCxnSpPr>
            <p:nvPr/>
          </p:nvCxnSpPr>
          <p:spPr>
            <a:xfrm flipV="1">
              <a:off x="6680746" y="4218762"/>
              <a:ext cx="6593" cy="97443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/>
            <p:cNvCxnSpPr/>
            <p:nvPr/>
          </p:nvCxnSpPr>
          <p:spPr>
            <a:xfrm flipH="1" flipV="1">
              <a:off x="6923674" y="4218762"/>
              <a:ext cx="1263023" cy="974434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课后练习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b="0" dirty="0">
                <a:solidFill>
                  <a:schemeClr val="tx1"/>
                </a:solidFill>
              </a:rPr>
              <a:t>一家工厂生产飞机、汽车和摩托车。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 b="0" dirty="0">
                <a:solidFill>
                  <a:schemeClr val="tx1"/>
                </a:solidFill>
              </a:rPr>
              <a:t>一架飞机需要三个轮子，和两个机翼；一辆汽车需要四个轮子；一辆摩托车需要两个轮子。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 b="0" dirty="0">
                <a:solidFill>
                  <a:schemeClr val="tx1"/>
                </a:solidFill>
              </a:rPr>
              <a:t>这些交通工具都具有一个</a:t>
            </a:r>
            <a:r>
              <a:rPr lang="en-US" altLang="zh-CN" sz="2400" b="0" dirty="0">
                <a:solidFill>
                  <a:schemeClr val="tx1"/>
                </a:solidFill>
              </a:rPr>
              <a:t>run </a:t>
            </a:r>
            <a:r>
              <a:rPr lang="zh-CN" altLang="en-US" sz="2400" b="0" dirty="0">
                <a:solidFill>
                  <a:schemeClr val="tx1"/>
                </a:solidFill>
              </a:rPr>
              <a:t>函数，其中汽车和摩托车调用时输出 “</a:t>
            </a:r>
            <a:r>
              <a:rPr lang="en-US" altLang="zh-CN" sz="2400" b="0" dirty="0">
                <a:solidFill>
                  <a:schemeClr val="tx1"/>
                </a:solidFill>
              </a:rPr>
              <a:t>I am running”</a:t>
            </a:r>
            <a:r>
              <a:rPr lang="zh-CN" altLang="en-US" sz="2400" b="0" dirty="0">
                <a:solidFill>
                  <a:schemeClr val="tx1"/>
                </a:solidFill>
              </a:rPr>
              <a:t>，但是飞机调用时输出 “</a:t>
            </a:r>
            <a:r>
              <a:rPr lang="en-US" altLang="zh-CN" sz="2400" b="0" dirty="0">
                <a:solidFill>
                  <a:schemeClr val="tx1"/>
                </a:solidFill>
              </a:rPr>
              <a:t>I am running and flying”</a:t>
            </a:r>
            <a:r>
              <a:rPr lang="zh-CN" altLang="en-US" sz="2400" b="0" dirty="0">
                <a:solidFill>
                  <a:schemeClr val="tx1"/>
                </a:solidFill>
              </a:rPr>
              <a:t>。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 b="0" dirty="0">
                <a:solidFill>
                  <a:schemeClr val="tx1"/>
                </a:solidFill>
              </a:rPr>
              <a:t>编写以下几个类： </a:t>
            </a:r>
            <a:r>
              <a:rPr lang="en-US" altLang="zh-CN" sz="2400" b="0" dirty="0">
                <a:solidFill>
                  <a:schemeClr val="tx1"/>
                </a:solidFill>
              </a:rPr>
              <a:t>Plane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Motor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Car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Wing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Wheel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Vehicle(</a:t>
            </a:r>
            <a:r>
              <a:rPr lang="zh-CN" altLang="en-US" sz="2400" b="0" dirty="0">
                <a:solidFill>
                  <a:schemeClr val="tx1"/>
                </a:solidFill>
              </a:rPr>
              <a:t>交通工具</a:t>
            </a:r>
            <a:r>
              <a:rPr lang="en-US" altLang="zh-CN" sz="2400" b="0" dirty="0">
                <a:solidFill>
                  <a:schemeClr val="tx1"/>
                </a:solidFill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</a:rPr>
              <a:t>，设计合理的继承、组合关系以及使用合理使用函数的继承与重写实现</a:t>
            </a:r>
            <a:r>
              <a:rPr lang="en-US" altLang="zh-CN" sz="2400" b="0" dirty="0" err="1">
                <a:solidFill>
                  <a:schemeClr val="tx1"/>
                </a:solidFill>
              </a:rPr>
              <a:t>add_wing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 err="1">
                <a:solidFill>
                  <a:schemeClr val="tx1"/>
                </a:solidFill>
              </a:rPr>
              <a:t>add_wheel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finished </a:t>
            </a:r>
            <a:r>
              <a:rPr lang="zh-CN" altLang="en-US" sz="2400" b="0" dirty="0">
                <a:solidFill>
                  <a:schemeClr val="tx1"/>
                </a:solidFill>
              </a:rPr>
              <a:t>以及 </a:t>
            </a:r>
            <a:r>
              <a:rPr lang="en-US" altLang="zh-CN" sz="2400" b="0" dirty="0">
                <a:solidFill>
                  <a:schemeClr val="tx1"/>
                </a:solidFill>
              </a:rPr>
              <a:t>run </a:t>
            </a:r>
            <a:r>
              <a:rPr lang="zh-CN" altLang="en-US" sz="2400" b="0" dirty="0">
                <a:solidFill>
                  <a:schemeClr val="tx1"/>
                </a:solidFill>
              </a:rPr>
              <a:t>函数。测试代码见下页：</a:t>
            </a: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3"/>
          <p:cNvSpPr/>
          <p:nvPr/>
        </p:nvSpPr>
        <p:spPr>
          <a:xfrm>
            <a:off x="323528" y="151179"/>
            <a:ext cx="5400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"Car.h"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"Plane.h"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"Motor.h"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"Wing.h"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"Wheel.h"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main() {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int m;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std::cin &gt;&gt; m;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Plane planes = new Plane[100];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Car cars = new Car[100];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Motor motors = new Motor[100];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int i_p = 0, i_c = 0, i_m = 0;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for (int i = 0; i &lt; m; ++i) {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int op;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std::cin &gt;&gt; op;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if (op == 0) {// plane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		int part;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std::cin &gt;&gt; part;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if (part == 0) planes[i_p].add_wing(new Wing());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else planes[i_p].add_wheel(new Wheel());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if (planes[i_p].finished()) planes[i_p++].run();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else if (op == 1) { // car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cars[i_c].add_wheel(new Wheel());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if (cars[i_c].finished()) cars[i_c++].run();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else { // motor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motors[i_m].add_wheel(new Wheel());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if (motors[i_m].finished())motors[i_m++].run();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 0;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s-IS" altLang="zh-CN" sz="1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66699" y="332656"/>
            <a:ext cx="16561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输入：</a:t>
            </a:r>
            <a:endParaRPr lang="en-US" dirty="0"/>
          </a:p>
          <a:p>
            <a:r>
              <a:rPr lang="en-US" dirty="0"/>
              <a:t>0 0</a:t>
            </a:r>
            <a:endParaRPr lang="en-US" dirty="0"/>
          </a:p>
          <a:p>
            <a:r>
              <a:rPr lang="en-US" dirty="0"/>
              <a:t>0 0</a:t>
            </a:r>
            <a:endParaRPr lang="en-US" dirty="0"/>
          </a:p>
          <a:p>
            <a:r>
              <a:rPr lang="en-US" dirty="0"/>
              <a:t>0 1</a:t>
            </a:r>
            <a:endParaRPr lang="en-US" dirty="0"/>
          </a:p>
          <a:p>
            <a:r>
              <a:rPr lang="en-US" dirty="0"/>
              <a:t>0 1</a:t>
            </a:r>
            <a:endParaRPr lang="en-US" dirty="0"/>
          </a:p>
          <a:p>
            <a:r>
              <a:rPr lang="en-US" dirty="0"/>
              <a:t>0 1</a:t>
            </a:r>
            <a:endParaRPr lang="en-US" dirty="0"/>
          </a:p>
          <a:p>
            <a:r>
              <a:rPr lang="en-US" dirty="0"/>
              <a:t>1</a:t>
            </a:r>
            <a:endParaRPr lang="en-US" dirty="0"/>
          </a:p>
          <a:p>
            <a:r>
              <a:rPr lang="en-US" dirty="0"/>
              <a:t>1</a:t>
            </a:r>
            <a:endParaRPr lang="en-US" dirty="0"/>
          </a:p>
          <a:p>
            <a:r>
              <a:rPr lang="en-US" dirty="0"/>
              <a:t>2</a:t>
            </a:r>
            <a:endParaRPr lang="en-US" dirty="0"/>
          </a:p>
          <a:p>
            <a:r>
              <a:rPr lang="en-US" dirty="0"/>
              <a:t>2</a:t>
            </a:r>
            <a:endParaRPr lang="en-US" dirty="0"/>
          </a:p>
          <a:p>
            <a:r>
              <a:rPr lang="en-US" dirty="0"/>
              <a:t>1</a:t>
            </a:r>
            <a:endParaRPr lang="en-US" dirty="0"/>
          </a:p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84168" y="4365104"/>
            <a:ext cx="27363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8000"/>
                </a:solidFill>
              </a:rPr>
              <a:t>输出：</a:t>
            </a:r>
            <a:endParaRPr lang="en-US" sz="2000" dirty="0">
              <a:solidFill>
                <a:srgbClr val="008000"/>
              </a:solidFill>
            </a:endParaRPr>
          </a:p>
          <a:p>
            <a:r>
              <a:rPr lang="en-US" sz="2000" dirty="0">
                <a:solidFill>
                  <a:srgbClr val="008000"/>
                </a:solidFill>
              </a:rPr>
              <a:t>I am running and flying</a:t>
            </a:r>
            <a:endParaRPr lang="en-US" sz="2000" dirty="0">
              <a:solidFill>
                <a:srgbClr val="008000"/>
              </a:solidFill>
            </a:endParaRPr>
          </a:p>
          <a:p>
            <a:r>
              <a:rPr lang="en-US" sz="2000" dirty="0">
                <a:solidFill>
                  <a:srgbClr val="008000"/>
                </a:solidFill>
              </a:rPr>
              <a:t>I am running</a:t>
            </a:r>
            <a:endParaRPr lang="en-US" sz="2000" dirty="0">
              <a:solidFill>
                <a:srgbClr val="008000"/>
              </a:solidFill>
            </a:endParaRPr>
          </a:p>
          <a:p>
            <a:r>
              <a:rPr lang="en-US" sz="2000" dirty="0">
                <a:solidFill>
                  <a:srgbClr val="008000"/>
                </a:solidFill>
              </a:rPr>
              <a:t>I am running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>
                <a:solidFill>
                  <a:srgbClr val="0070C0"/>
                </a:solidFill>
              </a:rPr>
              <a:t>结 束</a:t>
            </a:r>
            <a:endParaRPr lang="en-US" altLang="zh-CN" sz="115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047806" cy="5184576"/>
          </a:xfrm>
        </p:spPr>
        <p:txBody>
          <a:bodyPr/>
          <a:lstStyle/>
          <a:p>
            <a:r>
              <a:rPr kumimoji="1" lang="en-US" altLang="zh-CN" dirty="0"/>
              <a:t>has-a</a:t>
            </a:r>
            <a:r>
              <a:rPr kumimoji="1" lang="zh-CN" altLang="en-US" dirty="0"/>
              <a:t>：如果对象</a:t>
            </a:r>
            <a:r>
              <a:rPr kumimoji="1" lang="en-US" altLang="zh-CN" dirty="0"/>
              <a:t>a</a:t>
            </a:r>
            <a:r>
              <a:rPr kumimoji="1" lang="zh-CN" altLang="en-US" dirty="0"/>
              <a:t>是对象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的一个组成部分，则称</a:t>
            </a:r>
            <a:r>
              <a:rPr kumimoji="1" lang="en-US" altLang="zh-CN" dirty="0"/>
              <a:t>b</a:t>
            </a:r>
            <a:r>
              <a:rPr kumimoji="1" lang="zh-CN" altLang="en-US" dirty="0"/>
              <a:t>为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的整体对象，</a:t>
            </a:r>
            <a:r>
              <a:rPr kumimoji="1" lang="en-US" altLang="zh-CN" dirty="0"/>
              <a:t>a</a:t>
            </a:r>
            <a:r>
              <a:rPr kumimoji="1" lang="zh-CN" altLang="en-US" dirty="0"/>
              <a:t>为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的部分对象。并把</a:t>
            </a:r>
            <a:r>
              <a:rPr kumimoji="1" lang="en-US" altLang="zh-CN" dirty="0"/>
              <a:t>b</a:t>
            </a:r>
            <a:r>
              <a:rPr kumimoji="1" lang="zh-CN" altLang="en-US" dirty="0"/>
              <a:t>和</a:t>
            </a:r>
            <a:r>
              <a:rPr kumimoji="1" lang="en-US" altLang="zh-CN" dirty="0"/>
              <a:t>a</a:t>
            </a:r>
            <a:r>
              <a:rPr kumimoji="1" lang="zh-CN" altLang="en-US" dirty="0"/>
              <a:t>之间的关系，称为</a:t>
            </a:r>
            <a:r>
              <a:rPr kumimoji="1" lang="zh-CN" altLang="en-US" dirty="0">
                <a:solidFill>
                  <a:srgbClr val="FF0000"/>
                </a:solidFill>
              </a:rPr>
              <a:t>“整体－部分”</a:t>
            </a:r>
            <a:r>
              <a:rPr kumimoji="1" lang="zh-CN" altLang="en-US" dirty="0"/>
              <a:t>关系（也可称为“</a:t>
            </a:r>
            <a:r>
              <a:rPr kumimoji="1" lang="zh-CN" altLang="en-US" dirty="0">
                <a:solidFill>
                  <a:srgbClr val="FF0000"/>
                </a:solidFill>
              </a:rPr>
              <a:t>组合</a:t>
            </a:r>
            <a:r>
              <a:rPr kumimoji="1" lang="zh-CN" altLang="en-US" dirty="0"/>
              <a:t>”或</a:t>
            </a:r>
            <a:r>
              <a:rPr kumimoji="1" lang="en-US" altLang="zh-CN" dirty="0"/>
              <a:t>“</a:t>
            </a:r>
            <a:r>
              <a:rPr kumimoji="1" lang="en-US" altLang="zh-CN" dirty="0">
                <a:solidFill>
                  <a:srgbClr val="FF0000"/>
                </a:solidFill>
              </a:rPr>
              <a:t>has-a</a:t>
            </a:r>
            <a:r>
              <a:rPr kumimoji="1" lang="en-US" altLang="zh-CN" dirty="0"/>
              <a:t>”</a:t>
            </a:r>
            <a:r>
              <a:rPr kumimoji="1" lang="zh-CN" altLang="en-US" dirty="0"/>
              <a:t>关系）。</a:t>
            </a:r>
            <a:endParaRPr kumimoji="1" lang="en-US" altLang="zh-CN" dirty="0"/>
          </a:p>
          <a:p>
            <a:r>
              <a:rPr kumimoji="1" lang="zh-CN" altLang="en-US" dirty="0"/>
              <a:t>程序设计反映对客观世界的认知习惯</a:t>
            </a:r>
            <a:endParaRPr kumimoji="1" lang="en-US" altLang="zh-CN" dirty="0"/>
          </a:p>
        </p:txBody>
      </p:sp>
      <p:grpSp>
        <p:nvGrpSpPr>
          <p:cNvPr id="5" name="组 4"/>
          <p:cNvGrpSpPr/>
          <p:nvPr/>
        </p:nvGrpSpPr>
        <p:grpSpPr>
          <a:xfrm>
            <a:off x="6084168" y="3537012"/>
            <a:ext cx="2808312" cy="2808312"/>
            <a:chOff x="899592" y="3501008"/>
            <a:chExt cx="2808312" cy="2808312"/>
          </a:xfrm>
        </p:grpSpPr>
        <p:sp>
          <p:nvSpPr>
            <p:cNvPr id="6" name="椭圆 5"/>
            <p:cNvSpPr/>
            <p:nvPr/>
          </p:nvSpPr>
          <p:spPr>
            <a:xfrm>
              <a:off x="899592" y="3501008"/>
              <a:ext cx="2808312" cy="280831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07704" y="5631170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b="1"/>
                <a:t>汽车</a:t>
              </a:r>
              <a:endParaRPr kumimoji="1" lang="zh-CN" altLang="en-US" sz="2800" b="1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87624" y="4617132"/>
              <a:ext cx="100811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车门</a:t>
              </a:r>
              <a:endParaRPr kumimoji="1" lang="zh-CN" altLang="en-US" dirty="0"/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2591780" y="4437112"/>
              <a:ext cx="684076" cy="936104"/>
            </a:xfrm>
            <a:prstGeom prst="parallelogram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车窗</a:t>
              </a:r>
              <a:endParaRPr kumimoji="1"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1726790" y="3797848"/>
              <a:ext cx="1026114" cy="68407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引擎</a:t>
              </a:r>
              <a:endParaRPr kumimoji="1" lang="zh-CN" altLang="en-US" dirty="0"/>
            </a:p>
          </p:txBody>
        </p:sp>
      </p:grpSp>
      <p:sp>
        <p:nvSpPr>
          <p:cNvPr id="11" name="内容占位符 2"/>
          <p:cNvSpPr txBox="1"/>
          <p:nvPr/>
        </p:nvSpPr>
        <p:spPr bwMode="auto">
          <a:xfrm>
            <a:off x="611560" y="3537012"/>
            <a:ext cx="5312405" cy="34563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kumimoji="1" lang="zh-CN" altLang="en-US" dirty="0"/>
              <a:t>对象组合的两种实现方法：</a:t>
            </a:r>
            <a:endParaRPr kumimoji="1" lang="zh-CN" altLang="en-US" dirty="0"/>
          </a:p>
          <a:p>
            <a:pPr lvl="1" defTabSz="914400"/>
            <a:r>
              <a:rPr kumimoji="1" lang="zh-CN" altLang="en-US" dirty="0"/>
              <a:t>已有类的对象作为新类的</a:t>
            </a:r>
            <a:r>
              <a:rPr kumimoji="1" lang="zh-CN" altLang="en-US" dirty="0">
                <a:solidFill>
                  <a:srgbClr val="FF0000"/>
                </a:solidFill>
              </a:rPr>
              <a:t>公有</a:t>
            </a:r>
            <a:r>
              <a:rPr kumimoji="1" lang="zh-CN" altLang="en-US" dirty="0"/>
              <a:t>数据成员，这样通过允许直接访问子对象而“提供”旧类接口</a:t>
            </a:r>
            <a:endParaRPr kumimoji="1" lang="zh-CN" altLang="en-US" dirty="0"/>
          </a:p>
          <a:p>
            <a:pPr lvl="1" defTabSz="914400"/>
            <a:r>
              <a:rPr kumimoji="1" lang="zh-CN" altLang="en-US" dirty="0"/>
              <a:t>已有类的对象作为新类的</a:t>
            </a:r>
            <a:r>
              <a:rPr kumimoji="1" lang="zh-CN" altLang="en-US" dirty="0">
                <a:solidFill>
                  <a:srgbClr val="FF0000"/>
                </a:solidFill>
              </a:rPr>
              <a:t>私有</a:t>
            </a:r>
            <a:r>
              <a:rPr kumimoji="1" lang="zh-CN" altLang="en-US" dirty="0"/>
              <a:t>数据成员。新类可以调整旧类的对外接口，可以不使用旧类原有的接口（相当于对接口作了转换）</a:t>
            </a:r>
            <a:endParaRPr kumimoji="1" lang="zh-CN" altLang="en-US" dirty="0"/>
          </a:p>
          <a:p>
            <a:pPr marL="0" indent="0" defTabSz="914400">
              <a:buFont typeface="Wingdings" panose="05000000000000000000" pitchFamily="2" charset="2"/>
              <a:buNone/>
            </a:pPr>
            <a:endParaRPr kumimoji="1"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>
                <a:solidFill>
                  <a:srgbClr val="0066CC"/>
                </a:solidFill>
              </a:rPr>
              <a:t>对象组合示例</a:t>
            </a:r>
            <a:endParaRPr kumimoji="1" lang="zh-CN" altLang="en-US">
              <a:solidFill>
                <a:srgbClr val="0066CC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441451"/>
            <a:ext cx="76328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2400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sz="2400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Wheel{</a:t>
            </a:r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2400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fi-FI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void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set(</a:t>
            </a:r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n){_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=n;}</a:t>
            </a:r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Engine{</a:t>
            </a:r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400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void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set(</a:t>
            </a:r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n){_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=n;}</a:t>
            </a:r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>
                <a:solidFill>
                  <a:srgbClr val="0066CC"/>
                </a:solidFill>
              </a:rPr>
              <a:t>对象组合示例</a:t>
            </a:r>
            <a:endParaRPr kumimoji="1" lang="zh-CN" altLang="en-US">
              <a:solidFill>
                <a:srgbClr val="0066CC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4930" y="1083108"/>
            <a:ext cx="7632848" cy="4912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private:</a:t>
            </a: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Wheel w;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Engine e;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公有成员，直接访问其接口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void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setWheel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n){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w.set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(n);}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提供私有成员的访问接口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main()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Car c;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c.e.set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(1);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c.setWheel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(4);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Menlo-Regular" charset="0"/>
              </a:rPr>
              <a:t> return</a:t>
            </a: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0;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849104" y="3212976"/>
            <a:ext cx="3744912" cy="140335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noFill/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sz="18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49104" y="3212976"/>
            <a:ext cx="3744912" cy="30241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sz="180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374885" y="3851151"/>
            <a:ext cx="938077" cy="40011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panose="02010600030101010101" pitchFamily="2" charset="-122"/>
              </a:rPr>
              <a:t>对象 </a:t>
            </a:r>
            <a:r>
              <a:rPr lang="en-US" altLang="zh-CN" sz="2000" b="1" dirty="0">
                <a:latin typeface="+mj-lt"/>
                <a:ea typeface="宋体" panose="02010600030101010101" pitchFamily="2" charset="-122"/>
              </a:rPr>
              <a:t>w</a:t>
            </a:r>
            <a:endParaRPr lang="en-US" altLang="zh-CN" sz="2000" b="1" dirty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398159" y="5471988"/>
            <a:ext cx="885179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j-lt"/>
                <a:ea typeface="宋体" panose="02010600030101010101" pitchFamily="2" charset="-122"/>
              </a:rPr>
              <a:t>对象 </a:t>
            </a:r>
            <a:r>
              <a:rPr lang="en-US" altLang="zh-CN" sz="2000" b="1" dirty="0">
                <a:solidFill>
                  <a:schemeClr val="bg1"/>
                </a:solidFill>
                <a:latin typeface="+mj-lt"/>
                <a:ea typeface="宋体" panose="02010600030101010101" pitchFamily="2" charset="-122"/>
              </a:rPr>
              <a:t>e</a:t>
            </a:r>
            <a:endParaRPr lang="en-US" altLang="zh-CN" sz="2000" b="1" dirty="0">
              <a:solidFill>
                <a:schemeClr val="bg1"/>
              </a:solidFill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847469" y="4613383"/>
            <a:ext cx="3743325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267954" y="5678764"/>
            <a:ext cx="4128601" cy="1321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279317" y="4804334"/>
            <a:ext cx="1657350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noFill/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j-lt"/>
                <a:ea typeface="宋体" panose="02010600030101010101" pitchFamily="2" charset="-122"/>
              </a:rPr>
              <a:t>新接口</a:t>
            </a:r>
            <a:r>
              <a:rPr lang="en-US" altLang="zh-CN" sz="2000" b="1" dirty="0" err="1">
                <a:solidFill>
                  <a:schemeClr val="bg1"/>
                </a:solidFill>
                <a:latin typeface="+mj-lt"/>
                <a:ea typeface="宋体" panose="02010600030101010101" pitchFamily="2" charset="-122"/>
              </a:rPr>
              <a:t>setWheel</a:t>
            </a:r>
            <a:endParaRPr lang="en-US" altLang="zh-CN" sz="2000" b="1" dirty="0">
              <a:solidFill>
                <a:schemeClr val="bg1"/>
              </a:solidFill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36666" y="4330576"/>
            <a:ext cx="828675" cy="7842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3267955" y="5150685"/>
            <a:ext cx="2011362" cy="8626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512929" y="3243138"/>
            <a:ext cx="1081087" cy="40005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panose="02010600030101010101" pitchFamily="2" charset="-122"/>
              </a:rPr>
              <a:t>私有</a:t>
            </a:r>
            <a:endParaRPr lang="en-US" altLang="zh-CN" sz="2000" b="1" dirty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579556" y="4722688"/>
            <a:ext cx="1011238" cy="40005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panose="02010600030101010101" pitchFamily="2" charset="-122"/>
              </a:rPr>
              <a:t>公有</a:t>
            </a:r>
            <a:endParaRPr lang="en-US" altLang="zh-CN" sz="2000" b="1" dirty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520435" y="6340351"/>
            <a:ext cx="2467343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</a:rPr>
              <a:t>新对象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</a:rPr>
              <a:t>c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</a:rPr>
              <a:t>（组合）</a:t>
            </a:r>
            <a:endParaRPr lang="en-US" altLang="zh-CN" sz="2400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423104" y="4727132"/>
            <a:ext cx="2405733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panose="02010600030101010101" pitchFamily="2" charset="-122"/>
              </a:rPr>
              <a:t>方法二：私有成员</a:t>
            </a:r>
            <a:endParaRPr lang="en-US" altLang="zh-CN" sz="2000" b="1" dirty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2402838" y="5795167"/>
            <a:ext cx="2405733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panose="02010600030101010101" pitchFamily="2" charset="-122"/>
              </a:rPr>
              <a:t>方法一：公有成员</a:t>
            </a:r>
            <a:endParaRPr lang="en-US" altLang="zh-CN" sz="2000" b="1" dirty="0">
              <a:latin typeface="+mj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7704856" cy="5184576"/>
          </a:xfrm>
        </p:spPr>
        <p:txBody>
          <a:bodyPr/>
          <a:lstStyle/>
          <a:p>
            <a:r>
              <a:rPr kumimoji="1" lang="zh-CN" altLang="en-US" dirty="0"/>
              <a:t>子对象构造时若需要参数，则应在当前类的</a:t>
            </a:r>
            <a:r>
              <a:rPr kumimoji="1" lang="zh-CN" altLang="en-US" dirty="0">
                <a:solidFill>
                  <a:srgbClr val="FF0000"/>
                </a:solidFill>
              </a:rPr>
              <a:t>构造函数的初始化列表</a:t>
            </a:r>
            <a:r>
              <a:rPr kumimoji="1" lang="zh-CN" altLang="en-US" dirty="0"/>
              <a:t>中进行。若使用默认构造函数来构造子对象，则不用做任何处理。</a:t>
            </a:r>
            <a:endParaRPr kumimoji="1" lang="zh-CN" altLang="en-US" dirty="0"/>
          </a:p>
          <a:p>
            <a:pPr lvl="1"/>
            <a:r>
              <a:rPr kumimoji="1" lang="zh-CN" altLang="en-US" sz="2200" dirty="0"/>
              <a:t>课后尝试：修改代码，使得</a:t>
            </a:r>
            <a:r>
              <a:rPr kumimoji="1" lang="en-US" altLang="zh-CN" sz="2200" dirty="0"/>
              <a:t>Wheel</a:t>
            </a:r>
            <a:r>
              <a:rPr kumimoji="1" lang="zh-CN" altLang="en-US" sz="2200" dirty="0"/>
              <a:t>、</a:t>
            </a:r>
            <a:r>
              <a:rPr kumimoji="1" lang="en-US" altLang="zh-CN" sz="2200" dirty="0"/>
              <a:t>Engine</a:t>
            </a:r>
            <a:r>
              <a:rPr kumimoji="1" lang="zh-CN" altLang="en-US" sz="2200" dirty="0"/>
              <a:t>的构造函数带参数</a:t>
            </a:r>
            <a:endParaRPr kumimoji="1" lang="en-US" altLang="zh-CN" sz="2200" dirty="0"/>
          </a:p>
          <a:p>
            <a:endParaRPr kumimoji="1" lang="en-US" altLang="zh-CN" dirty="0"/>
          </a:p>
          <a:p>
            <a:r>
              <a:rPr kumimoji="1" lang="zh-CN" altLang="en-US" dirty="0"/>
              <a:t>对象构造与析构函数的次序</a:t>
            </a:r>
            <a:endParaRPr kumimoji="1" lang="zh-CN" altLang="en-US" dirty="0"/>
          </a:p>
          <a:p>
            <a:pPr lvl="1"/>
            <a:r>
              <a:rPr kumimoji="1" lang="zh-CN" altLang="en-US" sz="2200" dirty="0"/>
              <a:t>先完成子对象构造，再完成当前对象构造</a:t>
            </a:r>
            <a:endParaRPr kumimoji="1" lang="zh-CN" altLang="en-US" sz="2200" dirty="0"/>
          </a:p>
          <a:p>
            <a:pPr lvl="1"/>
            <a:r>
              <a:rPr kumimoji="1" lang="zh-CN" altLang="en-US" sz="2200" dirty="0"/>
              <a:t>子对象构造的次序仅由在类中</a:t>
            </a:r>
            <a:r>
              <a:rPr kumimoji="1" lang="zh-CN" altLang="en-US" sz="2200" dirty="0">
                <a:solidFill>
                  <a:srgbClr val="FF0000"/>
                </a:solidFill>
              </a:rPr>
              <a:t>声明的次序</a:t>
            </a:r>
            <a:r>
              <a:rPr kumimoji="1" lang="zh-CN" altLang="en-US" sz="2200" dirty="0"/>
              <a:t>所决定</a:t>
            </a:r>
            <a:endParaRPr kumimoji="1" lang="zh-CN" altLang="en-US" sz="2200" dirty="0"/>
          </a:p>
          <a:p>
            <a:pPr lvl="1"/>
            <a:r>
              <a:rPr kumimoji="1" lang="zh-CN" altLang="en-US" sz="2200" dirty="0"/>
              <a:t>析构函数的次序与构造函数</a:t>
            </a:r>
            <a:r>
              <a:rPr kumimoji="1" lang="zh-CN" altLang="en-US" sz="2200" dirty="0">
                <a:solidFill>
                  <a:srgbClr val="FF0000"/>
                </a:solidFill>
              </a:rPr>
              <a:t>相反</a:t>
            </a:r>
            <a:endParaRPr kumimoji="1" lang="en-US" altLang="zh-CN" sz="22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kumimoji="1" lang="en-US" altLang="zh-CN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a1cf37a8-f701-4594-8c4a-1e43f2d2d249"/>
  <p:tag name="COMMONDATA" val="eyJoZGlkIjoiYzNkNmYwYjRhNDdkMTFlNWVhNWRmNzk3MGI1NzVkOWUifQ==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OOP2017-L3</Template>
  <TotalTime>0</TotalTime>
  <Words>14201</Words>
  <Application>WPS 演示</Application>
  <PresentationFormat>全屏显示(4:3)</PresentationFormat>
  <Paragraphs>1150</Paragraphs>
  <Slides>52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73" baseType="lpstr">
      <vt:lpstr>Arial</vt:lpstr>
      <vt:lpstr>宋体</vt:lpstr>
      <vt:lpstr>Wingdings</vt:lpstr>
      <vt:lpstr>Calibri</vt:lpstr>
      <vt:lpstr>微软雅黑</vt:lpstr>
      <vt:lpstr>Calibri Light</vt:lpstr>
      <vt:lpstr>Consolas</vt:lpstr>
      <vt:lpstr>华文楷体</vt:lpstr>
      <vt:lpstr>Menlo-Regular</vt:lpstr>
      <vt:lpstr>ksdb</vt:lpstr>
      <vt:lpstr>Arial Unicode MS</vt:lpstr>
      <vt:lpstr>等线</vt:lpstr>
      <vt:lpstr>AndaleMono</vt:lpstr>
      <vt:lpstr>Menlo</vt:lpstr>
      <vt:lpstr>Segoe Print</vt:lpstr>
      <vt:lpstr>黑体</vt:lpstr>
      <vt:lpstr>方正姚体</vt:lpstr>
      <vt:lpstr>Courier New</vt:lpstr>
      <vt:lpstr>Wingdings</vt:lpstr>
      <vt:lpstr>Courier</vt:lpstr>
      <vt:lpstr>Office 主题</vt:lpstr>
      <vt:lpstr>组合与继承 （OOP）</vt:lpstr>
      <vt:lpstr>上期要点回顾</vt:lpstr>
      <vt:lpstr>本讲内容提要</vt:lpstr>
      <vt:lpstr>对象(类)之间的关系？</vt:lpstr>
      <vt:lpstr>对象(类)之间的关系？</vt:lpstr>
      <vt:lpstr>组合</vt:lpstr>
      <vt:lpstr>对象组合示例</vt:lpstr>
      <vt:lpstr>对象组合示例</vt:lpstr>
      <vt:lpstr>组合</vt:lpstr>
      <vt:lpstr>对象组合示例 构造与析构</vt:lpstr>
      <vt:lpstr>对象组合示例 构造与析构</vt:lpstr>
      <vt:lpstr>对象组合运行结果</vt:lpstr>
      <vt:lpstr>组合</vt:lpstr>
      <vt:lpstr>对象组合示例 拷贝与赋值</vt:lpstr>
      <vt:lpstr>对象组合示例 拷贝与赋值</vt:lpstr>
      <vt:lpstr>继承</vt:lpstr>
      <vt:lpstr>继承</vt:lpstr>
      <vt:lpstr>继承</vt:lpstr>
      <vt:lpstr>继承示例</vt:lpstr>
      <vt:lpstr>派生类对象的构造与析构过程</vt:lpstr>
      <vt:lpstr>调用基类构造函数</vt:lpstr>
      <vt:lpstr>调用基类构造函数</vt:lpstr>
      <vt:lpstr>继承基类构造函数（1）</vt:lpstr>
      <vt:lpstr>继承基类构造函数（2）</vt:lpstr>
      <vt:lpstr>继承基类构造函数（3）</vt:lpstr>
      <vt:lpstr>如何选择继承方式？</vt:lpstr>
      <vt:lpstr>如何选择继承方式？</vt:lpstr>
      <vt:lpstr>成员访问权限</vt:lpstr>
      <vt:lpstr>公有继承、基类公有成员的访问</vt:lpstr>
      <vt:lpstr>私有继承、基类公有成员的访问</vt:lpstr>
      <vt:lpstr>私有继承，打开基类公有成员的访问权限</vt:lpstr>
      <vt:lpstr>私有继承中，基类中的 私有、保护成员访问</vt:lpstr>
      <vt:lpstr>PowerPoint 演示文稿</vt:lpstr>
      <vt:lpstr>基类成员访问权限与三种继承方式</vt:lpstr>
      <vt:lpstr>成员访问权限</vt:lpstr>
      <vt:lpstr>组合与继承</vt:lpstr>
      <vt:lpstr>组合示例 has-a</vt:lpstr>
      <vt:lpstr>继承示例 is-a</vt:lpstr>
      <vt:lpstr>重写隐藏与重载</vt:lpstr>
      <vt:lpstr>重写隐藏</vt:lpstr>
      <vt:lpstr>函数重写隐藏示例</vt:lpstr>
      <vt:lpstr>恢复基类成员函数示例</vt:lpstr>
      <vt:lpstr>using关键字</vt:lpstr>
      <vt:lpstr>多重继承</vt:lpstr>
      <vt:lpstr>多重继承问题</vt:lpstr>
      <vt:lpstr>多重继承示例</vt:lpstr>
      <vt:lpstr>多重继承</vt:lpstr>
      <vt:lpstr>多重继承示例</vt:lpstr>
      <vt:lpstr>课后阅读</vt:lpstr>
      <vt:lpstr>课后练习</vt:lpstr>
      <vt:lpstr>PowerPoint 演示文稿</vt:lpstr>
      <vt:lpstr>结 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面向对象程序设计基础 （OOP）</dc:title>
  <dc:creator>Microsoft Office 用户</dc:creator>
  <cp:lastModifiedBy>zyt</cp:lastModifiedBy>
  <cp:revision>470</cp:revision>
  <cp:lastPrinted>2021-04-11T03:47:00Z</cp:lastPrinted>
  <dcterms:created xsi:type="dcterms:W3CDTF">2018-01-30T01:46:00Z</dcterms:created>
  <dcterms:modified xsi:type="dcterms:W3CDTF">2023-05-31T05:26:28Z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51403586ED3B4426A82B7D0049C2EF7E_12</vt:lpwstr>
  </property>
  <property fmtid="{D5CDD505-2E9C-101B-9397-08002B2CF9AE}" pid="3" name="KSOProductBuildVer">
    <vt:lpwstr>2052-11.1.0.14036</vt:lpwstr>
  </property>
</Properties>
</file>