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1"/>
  </p:notesMasterIdLst>
  <p:sldIdLst>
    <p:sldId id="392" r:id="rId2"/>
    <p:sldId id="663" r:id="rId3"/>
    <p:sldId id="610" r:id="rId4"/>
    <p:sldId id="621" r:id="rId5"/>
    <p:sldId id="534" r:id="rId6"/>
    <p:sldId id="635" r:id="rId7"/>
    <p:sldId id="637" r:id="rId8"/>
    <p:sldId id="638" r:id="rId9"/>
    <p:sldId id="573" r:id="rId10"/>
    <p:sldId id="657" r:id="rId11"/>
    <p:sldId id="574" r:id="rId12"/>
    <p:sldId id="656" r:id="rId13"/>
    <p:sldId id="658" r:id="rId14"/>
    <p:sldId id="636" r:id="rId15"/>
    <p:sldId id="639" r:id="rId16"/>
    <p:sldId id="535" r:id="rId17"/>
    <p:sldId id="611" r:id="rId18"/>
    <p:sldId id="538" r:id="rId19"/>
    <p:sldId id="624" r:id="rId20"/>
    <p:sldId id="541" r:id="rId21"/>
    <p:sldId id="542" r:id="rId22"/>
    <p:sldId id="265" r:id="rId23"/>
    <p:sldId id="266" r:id="rId24"/>
    <p:sldId id="548" r:id="rId25"/>
    <p:sldId id="608" r:id="rId26"/>
    <p:sldId id="609" r:id="rId27"/>
    <p:sldId id="539" r:id="rId28"/>
    <p:sldId id="544" r:id="rId29"/>
    <p:sldId id="545" r:id="rId30"/>
    <p:sldId id="572" r:id="rId31"/>
    <p:sldId id="601" r:id="rId32"/>
    <p:sldId id="508" r:id="rId33"/>
    <p:sldId id="603" r:id="rId34"/>
    <p:sldId id="625" r:id="rId35"/>
    <p:sldId id="570" r:id="rId36"/>
    <p:sldId id="605" r:id="rId37"/>
    <p:sldId id="607" r:id="rId38"/>
    <p:sldId id="626" r:id="rId39"/>
    <p:sldId id="571" r:id="rId40"/>
    <p:sldId id="634" r:id="rId41"/>
    <p:sldId id="531" r:id="rId42"/>
    <p:sldId id="600" r:id="rId43"/>
    <p:sldId id="654" r:id="rId44"/>
    <p:sldId id="655" r:id="rId45"/>
    <p:sldId id="659" r:id="rId46"/>
    <p:sldId id="652" r:id="rId47"/>
    <p:sldId id="653" r:id="rId48"/>
    <p:sldId id="664" r:id="rId49"/>
    <p:sldId id="475" r:id="rId5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CC00"/>
    <a:srgbClr val="008000"/>
    <a:srgbClr val="B40061"/>
    <a:srgbClr val="003366"/>
    <a:srgbClr val="FF0000"/>
    <a:srgbClr val="B40062"/>
    <a:srgbClr val="FFFF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78503" autoAdjust="0"/>
  </p:normalViewPr>
  <p:slideViewPr>
    <p:cSldViewPr>
      <p:cViewPr varScale="1">
        <p:scale>
          <a:sx n="99" d="100"/>
          <a:sy n="99" d="100"/>
        </p:scale>
        <p:origin x="2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enosDoIt/p/359049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4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对象自身要包含自己实际类型的信息：虚函数表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6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基类先初始化；此时派生类对象还没有初始化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52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这个被隐藏的具体含义是什么？即无法被调用，编译不能通过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>
                <a:solidFill>
                  <a:prstClr val="black"/>
                </a:solidFill>
                <a:ea typeface="宋体"/>
              </a:rPr>
              <a:pPr>
                <a:defRPr/>
              </a:pPr>
              <a:t>32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1424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75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565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73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39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01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675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01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不能，对象不是协变的。协变的定义很复杂，在最后有链接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375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441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232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数据成员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07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早绑定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函数成员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6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注意这里没有对象切片产生，因为传递的是引用。</a:t>
            </a:r>
            <a:endParaRPr lang="en-US" altLang="zh-CN" dirty="0"/>
          </a:p>
          <a:p>
            <a:r>
              <a:rPr lang="zh-CN" altLang="en-US" dirty="0"/>
              <a:t>这里是因为 编译器早绑定产生的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46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</a:p>
          <a:p>
            <a:r>
              <a:rPr kumimoji="1" lang="zh-CN" altLang="en-US" dirty="0"/>
              <a:t>说明对象自身要包含自己实际类型的信息。</a:t>
            </a:r>
          </a:p>
          <a:p>
            <a:r>
              <a:rPr kumimoji="1" lang="zh-CN" altLang="en-US" dirty="0"/>
              <a:t>用虚函数解决早捆绑，实现多态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csai.tsinghua.edu.cn/" TargetMode="External"/><Relationship Id="rId2" Type="http://schemas.openxmlformats.org/officeDocument/2006/relationships/hyperlink" Target="mailto:liuzy@tsinghua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ai.cs.tsinghua.edu.cn/hm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v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cppreference.com/w/cpp/language/virtua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717253-6758-1706-6FE2-E6B92D8D4D2E}"/>
              </a:ext>
            </a:extLst>
          </p:cNvPr>
          <p:cNvSpPr txBox="1">
            <a:spLocks/>
          </p:cNvSpPr>
          <p:nvPr/>
        </p:nvSpPr>
        <p:spPr bwMode="auto">
          <a:xfrm>
            <a:off x="1040396" y="4509120"/>
            <a:ext cx="712829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liuzy@tsinghua.edu.cn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https://nlp.csai.tsinghua.edu.cn/</a:t>
            </a:r>
            <a:endParaRPr lang="en-US" altLang="zh-CN" sz="2800" b="1" dirty="0">
              <a:hlinkClick r:id="rId4"/>
            </a:endParaRPr>
          </a:p>
          <a:p>
            <a:r>
              <a:rPr lang="zh-CN" altLang="en-US" sz="2800" b="1" dirty="0"/>
              <a:t>课程团队：刘知远 任炬 黄民烈</a:t>
            </a:r>
          </a:p>
        </p:txBody>
      </p:sp>
    </p:spTree>
    <p:extLst>
      <p:ext uri="{BB962C8B-B14F-4D97-AF65-F5344CB8AC3E}">
        <p14:creationId xmlns:p14="http://schemas.microsoft.com/office/powerpoint/2010/main" val="24399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对象切片，只赋值基类数据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p.att_j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;  //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cs typeface="Consolas" charset="0"/>
              </a:rPr>
              <a:t>没有该参数，编译错误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03164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"Dog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对象切片（传参），调用基类的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 p = g;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p.name();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对象切片（赋值），调用基类的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716192" y="4034681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5868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257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指针（引用）的向上转换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当派生类的指针（引用）被转换为基类指针（引用）时，不会创建新的对象，但只保留基类的接口。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30289" y="27402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基类部分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3491880" y="386104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3491880" y="602004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3129930" y="537234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5837202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派生类新定义部分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91880" y="537076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21696" y="61295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4812680" y="389756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4787280" y="605656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20093" y="443572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495055" y="316889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80792" y="443572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693492" y="612958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400FFE40-4BC2-439C-BB8C-122855A3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717" y="5148619"/>
            <a:ext cx="2696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派生类指针（引用）可访问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2C84B020-65E0-414B-932F-927C000F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11" y="4152895"/>
            <a:ext cx="2119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基类指针（引用）可访问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ED8CC0-2177-4F17-B13D-8CFE122FBFA7}"/>
              </a:ext>
            </a:extLst>
          </p:cNvPr>
          <p:cNvCxnSpPr>
            <a:stCxn id="28" idx="3"/>
            <a:endCxn id="8" idx="1"/>
          </p:cNvCxnSpPr>
          <p:nvPr/>
        </p:nvCxnSpPr>
        <p:spPr>
          <a:xfrm>
            <a:off x="2608365" y="4506838"/>
            <a:ext cx="883515" cy="10986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B7DF77-23AF-4C41-B65B-2E4665E50481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flipH="1" flipV="1">
            <a:off x="5470510" y="4835833"/>
            <a:ext cx="601207" cy="6667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090E0E-62E1-461C-BA6B-5938B5F6F1E0}"/>
              </a:ext>
            </a:extLst>
          </p:cNvPr>
          <p:cNvCxnSpPr>
            <a:cxnSpLocks/>
            <a:stCxn id="27" idx="1"/>
            <a:endCxn id="17" idx="0"/>
          </p:cNvCxnSpPr>
          <p:nvPr/>
        </p:nvCxnSpPr>
        <p:spPr>
          <a:xfrm flipH="1">
            <a:off x="5470510" y="5502562"/>
            <a:ext cx="601207" cy="62702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Pet&amp;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引用向上转换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= 1;       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修改基类存在的数据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影响派生类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7444860" y="3746649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1 3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4536" y="32849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740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542" y="342962"/>
            <a:ext cx="89824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//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Redefine interface function: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，编译器早绑定，无对象切片产生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Instrument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= flute;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366420" y="4612022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096" y="415035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3763E7-335D-9A4D-A081-E2AB16623311}"/>
              </a:ext>
            </a:extLst>
          </p:cNvPr>
          <p:cNvSpPr txBox="1"/>
          <p:nvPr/>
        </p:nvSpPr>
        <p:spPr>
          <a:xfrm>
            <a:off x="4318640" y="361456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的参数修改为指针？</a:t>
            </a:r>
          </a:p>
        </p:txBody>
      </p:sp>
    </p:spTree>
    <p:extLst>
      <p:ext uri="{BB962C8B-B14F-4D97-AF65-F5344CB8AC3E}">
        <p14:creationId xmlns:p14="http://schemas.microsoft.com/office/powerpoint/2010/main" val="3200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</a:p>
        </p:txBody>
      </p:sp>
    </p:spTree>
    <p:extLst>
      <p:ext uri="{BB962C8B-B14F-4D97-AF65-F5344CB8AC3E}">
        <p14:creationId xmlns:p14="http://schemas.microsoft.com/office/powerpoint/2010/main" val="37669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即将函数体的具体实现代码，与调用的函数名绑定。执行到调用代码时直接进入捆绑好的函数体内部。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zh-CN" altLang="en-US" sz="2400" dirty="0"/>
              <a:t>它时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同名，同参数函数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 ，无论是否声明为虚函数，该成员函数都仍然是虚函数。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 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向上类型转换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重写覆盖虚函数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向上类型转换，对象切片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259835"/>
            <a:ext cx="5256584" cy="5256584"/>
          </a:xfrm>
        </p:spPr>
        <p:txBody>
          <a:bodyPr/>
          <a:lstStyle/>
          <a:p>
            <a:r>
              <a:rPr kumimoji="1" lang="zh-CN" altLang="en-US" sz="2000" dirty="0"/>
              <a:t>返回值优化条件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返回的值类型与函数签名的返回值类型相同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返回的是一个局部对象的左值</a:t>
            </a:r>
            <a:endParaRPr lang="en-US" altLang="zh-CN" sz="2000" dirty="0"/>
          </a:p>
          <a:p>
            <a:r>
              <a:rPr lang="zh-CN" altLang="en-US" sz="2000" dirty="0"/>
              <a:t>建议做法包括</a:t>
            </a:r>
            <a:r>
              <a:rPr lang="en-US" altLang="zh-CN" sz="2000" dirty="0"/>
              <a:t>(1)(4)(5)(6),</a:t>
            </a:r>
            <a:r>
              <a:rPr lang="zh-CN" altLang="en-US" sz="2000" dirty="0"/>
              <a:t>避免多余拷贝，优化资源利用</a:t>
            </a:r>
            <a:endParaRPr lang="en-US" altLang="zh-CN" sz="2000" dirty="0"/>
          </a:p>
          <a:p>
            <a:pPr lvl="1"/>
            <a:r>
              <a:rPr lang="en-US" altLang="zh-CN" sz="2000" dirty="0"/>
              <a:t>Test fn1(); </a:t>
            </a:r>
            <a:r>
              <a:rPr lang="zh-CN" altLang="en-US" sz="2000" dirty="0"/>
              <a:t>满足返回值优化条件</a:t>
            </a:r>
            <a:endParaRPr lang="en-US" altLang="zh-CN" sz="2000" dirty="0"/>
          </a:p>
          <a:p>
            <a:pPr lvl="1"/>
            <a:r>
              <a:rPr lang="zh-CN" altLang="en-US" sz="2000" dirty="0"/>
              <a:t>可利用常量左值引用（</a:t>
            </a:r>
            <a:r>
              <a:rPr lang="en-US" altLang="zh-CN" sz="2000" dirty="0"/>
              <a:t>4</a:t>
            </a:r>
            <a:r>
              <a:rPr lang="zh-CN" altLang="en-US" sz="2000" dirty="0"/>
              <a:t>），右值引用（</a:t>
            </a:r>
            <a:r>
              <a:rPr lang="en-US" altLang="zh-CN" sz="2000" dirty="0"/>
              <a:t>5</a:t>
            </a:r>
            <a:r>
              <a:rPr lang="zh-CN" altLang="en-US" sz="2000" dirty="0"/>
              <a:t>），构造新对象（</a:t>
            </a:r>
            <a:r>
              <a:rPr lang="en-US" altLang="zh-CN" sz="2000" dirty="0"/>
              <a:t>6</a:t>
            </a:r>
            <a:r>
              <a:rPr lang="zh-CN" altLang="en-US" sz="2000" dirty="0"/>
              <a:t>）的方式接收返回值</a:t>
            </a:r>
            <a:endParaRPr lang="en-US" altLang="zh-CN" sz="2000" dirty="0"/>
          </a:p>
          <a:p>
            <a:r>
              <a:rPr lang="zh-CN" altLang="en-US" sz="2000" dirty="0"/>
              <a:t>不建议做法包括</a:t>
            </a:r>
            <a:r>
              <a:rPr lang="en-US" altLang="zh-CN" sz="2000" dirty="0"/>
              <a:t>(2)(3)(7)</a:t>
            </a:r>
          </a:p>
          <a:p>
            <a:pPr lvl="1"/>
            <a:r>
              <a:rPr kumimoji="1" lang="en-US" altLang="zh-CN" sz="2000" dirty="0"/>
              <a:t>(2)(7) d</a:t>
            </a:r>
            <a:r>
              <a:rPr kumimoji="1" lang="zh-CN" altLang="en-US" sz="2000" dirty="0"/>
              <a:t>会指向被析构的</a:t>
            </a:r>
            <a:r>
              <a:rPr kumimoji="1" lang="en-US" altLang="zh-CN" sz="2000" dirty="0" err="1"/>
              <a:t>tmp</a:t>
            </a:r>
            <a:r>
              <a:rPr kumimoji="1" lang="zh-CN" altLang="en-US" sz="2000" dirty="0"/>
              <a:t>，出现运行错误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std::move()</a:t>
            </a:r>
            <a:r>
              <a:rPr lang="zh-CN" altLang="en-US" sz="2000" dirty="0"/>
              <a:t>将左值转变为右值，不进行返回值优化，</a:t>
            </a:r>
            <a:r>
              <a:rPr lang="en-US" altLang="zh-CN" sz="2000" dirty="0"/>
              <a:t>(3)</a:t>
            </a:r>
            <a:r>
              <a:rPr lang="zh-CN" altLang="en-US" sz="2000" dirty="0"/>
              <a:t>会移动构造临时变量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利用返回值优化提高执行效率</a:t>
            </a: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D9C75654-BE4E-9C4D-8539-6236082496B8}"/>
              </a:ext>
            </a:extLst>
          </p:cNvPr>
          <p:cNvSpPr/>
          <p:nvPr/>
        </p:nvSpPr>
        <p:spPr>
          <a:xfrm>
            <a:off x="107504" y="1262945"/>
            <a:ext cx="389373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Test(const Test&amp;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Test(Test&amp;&amp;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fn1(){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1"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//(1)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Test&amp;&amp; fn2(){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//(2)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fn3(){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//(3)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Test&amp; a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//(4)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b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//(5)</a:t>
            </a:r>
          </a:p>
          <a:p>
            <a:pPr>
              <a:lnSpc>
                <a:spcPts val="1520"/>
              </a:lnSpc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c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//(6)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d = fn2();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//(7)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85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884" y="16888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>
                <a:latin typeface="Consolas" panose="020B0609020204030204" pitchFamily="49" charset="0"/>
              </a:rPr>
              <a:t>pack(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没有虚函数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457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&lt;&lt;"int: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&lt;&lt;"void* 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(void*)&lt;&lt;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</a:p>
        </p:txBody>
      </p:sp>
    </p:spTree>
    <p:extLst>
      <p:ext uri="{BB962C8B-B14F-4D97-AF65-F5344CB8AC3E}">
        <p14:creationId xmlns:p14="http://schemas.microsoft.com/office/powerpoint/2010/main" val="501867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j):Base(),_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_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num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在普通函数中调用虚函数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直接调用虚函数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3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</a:p>
          <a:p>
            <a:pPr lvl="1"/>
            <a:r>
              <a:rPr kumimoji="1" lang="zh-CN" altLang="en-US" dirty="0"/>
              <a:t>派生类对象初始化顺序：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基类初始化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对象成员初始化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构造函数体</a:t>
            </a:r>
            <a:endParaRPr kumimoji="1" lang="zh-CN" altLang="en-US" b="1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只调用了基类的虚析构函数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派生类虚析构函数调用完后调用基类的虚析构函数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Base1()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45372" y="4581128"/>
            <a:ext cx="582045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/>
              <a:t>重要原则：</a:t>
            </a:r>
            <a:endParaRPr kumimoji="1" lang="en-US" altLang="zh-CN" sz="2400" dirty="0"/>
          </a:p>
          <a:p>
            <a:r>
              <a:rPr kumimoji="1" lang="zh-CN" altLang="en-US" sz="2400" dirty="0"/>
              <a:t>总是将基类的析构函数设置为虚析构函数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同一个类，或同为全局函数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重写隐藏中</a:t>
            </a:r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1196752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040560"/>
          </a:xfrm>
        </p:spPr>
        <p:txBody>
          <a:bodyPr/>
          <a:lstStyle/>
          <a:p>
            <a:r>
              <a:rPr kumimoji="1" lang="zh-CN" altLang="en-US" dirty="0"/>
              <a:t>重写覆盖和重写隐藏：</a:t>
            </a:r>
          </a:p>
          <a:p>
            <a:pPr lvl="1"/>
            <a:r>
              <a:rPr kumimoji="1" lang="zh-CN" altLang="en-US" dirty="0"/>
              <a:t>相同点：</a:t>
            </a:r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dirty="0"/>
              <a:t>都会</a:t>
            </a:r>
            <a:r>
              <a:rPr kumimoji="1" lang="zh-CN" altLang="en-US" dirty="0">
                <a:solidFill>
                  <a:srgbClr val="FF0000"/>
                </a:solidFill>
              </a:rPr>
              <a:t>屏蔽</a:t>
            </a:r>
            <a:r>
              <a:rPr kumimoji="1" lang="zh-CN" altLang="en-US" dirty="0"/>
              <a:t>基类中的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函数，即派生类的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</a:p>
          <a:p>
            <a:pPr lvl="1"/>
            <a:r>
              <a:rPr kumimoji="1" lang="zh-CN" altLang="en-US" dirty="0"/>
              <a:t>不同点：</a:t>
            </a:r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1268760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 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重载、重写隐藏与重写覆盖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59802"/>
              </p:ext>
            </p:extLst>
          </p:nvPr>
        </p:nvGraphicFramePr>
        <p:xfrm>
          <a:off x="395536" y="1988840"/>
          <a:ext cx="856895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不能仅返回值不同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无要求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相同或协变的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4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其他要求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如果函数参数相同，则基类函数不能为虚函数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基类函数为虚函数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圆角矩形 2">
            <a:extLst>
              <a:ext uri="{FF2B5EF4-FFF2-40B4-BE49-F238E27FC236}">
                <a16:creationId xmlns:a16="http://schemas.microsoft.com/office/drawing/2014/main" id="{83363789-591B-4F4A-82EB-01DCEB71612B}"/>
              </a:ext>
            </a:extLst>
          </p:cNvPr>
          <p:cNvSpPr/>
          <p:nvPr/>
        </p:nvSpPr>
        <p:spPr>
          <a:xfrm>
            <a:off x="1907704" y="5589240"/>
            <a:ext cx="44644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重写覆盖同样会隐藏掉基类的同名函数！</a:t>
            </a:r>
          </a:p>
        </p:txBody>
      </p:sp>
    </p:spTree>
    <p:extLst>
      <p:ext uri="{BB962C8B-B14F-4D97-AF65-F5344CB8AC3E}">
        <p14:creationId xmlns:p14="http://schemas.microsoft.com/office/powerpoint/2010/main" val="3451298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9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foo(int )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7951" y="510367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6163" y="501317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26451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68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重写覆盖正确，与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foo(float 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参数不同，不是重写覆盖，编译错误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非虚函数，编译错误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77776" y="5721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重写隐藏，调用的是基类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指定此类不可被继承。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6743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33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Animal\</a:t>
            </a:r>
            <a:r>
              <a:rPr kumimoji="1" lang="zh-CN" altLang="en-US" dirty="0"/>
              <a:t>模板设计的例子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is-implementing-in-terms-of:</a:t>
            </a:r>
            <a:r>
              <a:rPr kumimoji="1" lang="zh-CN" altLang="en-US" dirty="0"/>
              <a:t> 客观世界的认知关系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多态性与虚函数，第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重写覆盖的条件（课后探究）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604438-8B63-1345-8536-26C8AAA9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628800"/>
            <a:ext cx="8047806" cy="4749029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一个例子：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修饰成员函数，可能导致重写覆盖失效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A5BA83-7571-0C40-A91F-417BC6F10B4D}"/>
              </a:ext>
            </a:extLst>
          </p:cNvPr>
          <p:cNvSpPr txBox="1"/>
          <p:nvPr/>
        </p:nvSpPr>
        <p:spPr>
          <a:xfrm>
            <a:off x="816906" y="5122890"/>
            <a:ext cx="736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进一步阅读：</a:t>
            </a:r>
            <a:r>
              <a:rPr lang="en-US" altLang="zh-CN" sz="2000" dirty="0">
                <a:hlinkClick r:id="rId3"/>
              </a:rPr>
              <a:t> </a:t>
            </a:r>
            <a:r>
              <a:rPr lang="en-US" altLang="zh-CN" sz="2000" dirty="0">
                <a:hlinkClick r:id="rId4"/>
              </a:rPr>
              <a:t>https://en.cppreference.com/w/cpp/language/virtual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EE64C-94A4-4DA5-9FB7-D8F30CB35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01" y="1386893"/>
            <a:ext cx="8079058" cy="20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1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FB1CBD-DD92-1946-9B84-EAEF695DD0D1}"/>
              </a:ext>
            </a:extLst>
          </p:cNvPr>
          <p:cNvSpPr/>
          <p:nvPr/>
        </p:nvSpPr>
        <p:spPr>
          <a:xfrm>
            <a:off x="-36512" y="0"/>
            <a:ext cx="644420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”Base1::f"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Derive1: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重写覆盖失效，其实是重写隐藏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恢复被隐藏的基类函数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Base1::f;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Derive2: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Base2::g;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97F1E4-3A2D-7E46-9781-07659DD8BD51}"/>
              </a:ext>
            </a:extLst>
          </p:cNvPr>
          <p:cNvSpPr/>
          <p:nvPr/>
        </p:nvSpPr>
        <p:spPr>
          <a:xfrm>
            <a:off x="4860032" y="1552306"/>
            <a:ext cx="4320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Derive1 a;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const Derive1 b;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//Base1::f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已被恢复，非常量对象优先匹配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Base1::f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常量对象调用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Derive1::f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Base2 c;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Derive2 d;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重写覆盖，调用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Derive2::g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E1520F-665E-BA45-9372-FB8918287CA4}"/>
              </a:ext>
            </a:extLst>
          </p:cNvPr>
          <p:cNvCxnSpPr>
            <a:cxnSpLocks/>
          </p:cNvCxnSpPr>
          <p:nvPr/>
        </p:nvCxnSpPr>
        <p:spPr>
          <a:xfrm>
            <a:off x="4860032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7D6E66D-939D-7440-BAB2-5890662C2E53}"/>
              </a:ext>
            </a:extLst>
          </p:cNvPr>
          <p:cNvSpPr/>
          <p:nvPr/>
        </p:nvSpPr>
        <p:spPr>
          <a:xfrm>
            <a:off x="6440743" y="5428171"/>
            <a:ext cx="1415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Base1::f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Base2::g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Derive2::g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C1977-4A9B-5B46-AE28-47DF1C23F6EF}"/>
              </a:ext>
            </a:extLst>
          </p:cNvPr>
          <p:cNvSpPr txBox="1"/>
          <p:nvPr/>
        </p:nvSpPr>
        <p:spPr>
          <a:xfrm>
            <a:off x="6444208" y="480598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0CE025E-42DB-254F-997A-70F55747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>
                <a:solidFill>
                  <a:srgbClr val="0070C0"/>
                </a:solidFill>
              </a:rPr>
              <a:t>对重写覆盖</a:t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和重写隐藏的影响</a:t>
            </a:r>
          </a:p>
        </p:txBody>
      </p:sp>
    </p:spTree>
    <p:extLst>
      <p:ext uri="{BB962C8B-B14F-4D97-AF65-F5344CB8AC3E}">
        <p14:creationId xmlns:p14="http://schemas.microsoft.com/office/powerpoint/2010/main" val="3933243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虚函数的返回值（课后探究）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一般来说，派生类虚函数的返回类型应该和基类</a:t>
            </a:r>
            <a:r>
              <a:rPr kumimoji="1" lang="zh-CN" altLang="en-US" sz="2400" dirty="0">
                <a:solidFill>
                  <a:srgbClr val="C00000"/>
                </a:solidFill>
              </a:rPr>
              <a:t>相同</a:t>
            </a:r>
            <a:r>
              <a:rPr kumimoji="1" lang="zh-CN" altLang="en-US" sz="2400" dirty="0"/>
              <a:t>；</a:t>
            </a:r>
            <a:endParaRPr kumimoji="1" lang="en-US" altLang="zh-CN" sz="2400" dirty="0"/>
          </a:p>
          <a:p>
            <a:r>
              <a:rPr kumimoji="1" lang="zh-CN" altLang="en-US" sz="2400" dirty="0"/>
              <a:t>或者，是协变</a:t>
            </a:r>
            <a:r>
              <a:rPr kumimoji="1" lang="en-US" altLang="zh-CN" sz="2400" dirty="0"/>
              <a:t>(</a:t>
            </a:r>
            <a:r>
              <a:rPr lang="en-US" altLang="zh-CN" sz="2400" dirty="0"/>
              <a:t>Covariant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的，例如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基类和派生类的指针是协变的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基类和派生类的引用是协变的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E7BB2A-160F-4244-8D89-2948C4DBB31C}"/>
              </a:ext>
            </a:extLst>
          </p:cNvPr>
          <p:cNvSpPr/>
          <p:nvPr/>
        </p:nvSpPr>
        <p:spPr>
          <a:xfrm>
            <a:off x="927156" y="2893615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Instrument&amp;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 return *this;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Wind&amp;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return *this;}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//Wind&amp;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Instrument&amp;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协变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AFBD9-2BAF-4ACD-996E-29A7C7EEE319}"/>
              </a:ext>
            </a:extLst>
          </p:cNvPr>
          <p:cNvSpPr txBox="1"/>
          <p:nvPr/>
        </p:nvSpPr>
        <p:spPr>
          <a:xfrm>
            <a:off x="4932040" y="6149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去掉引用是否能够编译？</a:t>
            </a:r>
          </a:p>
        </p:txBody>
      </p:sp>
    </p:spTree>
    <p:extLst>
      <p:ext uri="{BB962C8B-B14F-4D97-AF65-F5344CB8AC3E}">
        <p14:creationId xmlns:p14="http://schemas.microsoft.com/office/powerpoint/2010/main" val="1307973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1325563"/>
          </a:xfrm>
        </p:spPr>
        <p:txBody>
          <a:bodyPr/>
          <a:lstStyle/>
          <a:p>
            <a:r>
              <a:rPr kumimoji="1" lang="zh-CN" altLang="en-US" dirty="0"/>
              <a:t>虚函数的返回值类型（课后探究）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50" y="1196752"/>
            <a:ext cx="8866149" cy="2448272"/>
          </a:xfrm>
        </p:spPr>
        <p:txBody>
          <a:bodyPr/>
          <a:lstStyle/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ReturnType1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f(argument){}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 Derive : public Base {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ReturnType2 f(argument)()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ts val="1860"/>
              </a:lnSpc>
            </a:pPr>
            <a:r>
              <a:rPr kumimoji="1" lang="zh-CN" altLang="en-US" sz="2000" b="0" dirty="0"/>
              <a:t>虚函数的返回类型需要满足如下两个条件之一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返回类型与</a:t>
            </a: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的相同</a:t>
            </a:r>
            <a:endParaRPr kumimoji="1" lang="en-US" altLang="zh-CN" sz="1800" dirty="0"/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Derive::f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返回类型和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的返回类型是协变的，即满足如下所有条件</a:t>
            </a:r>
            <a:r>
              <a:rPr kumimoji="1" lang="en-US" altLang="zh-CN" sz="1800" dirty="0"/>
              <a:t>:</a:t>
            </a:r>
          </a:p>
          <a:p>
            <a:pPr lvl="2">
              <a:lnSpc>
                <a:spcPts val="1860"/>
              </a:lnSpc>
            </a:pPr>
            <a:r>
              <a:rPr kumimoji="1" lang="zh-CN" altLang="en-US" sz="1800" dirty="0"/>
              <a:t>都是指针（不能是多级指针）、都是左值引用或都是右值引用，且在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声明时，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的返回类型必须是</a:t>
            </a:r>
            <a:r>
              <a:rPr kumimoji="1" lang="en-US" altLang="zh-CN" sz="1800" dirty="0"/>
              <a:t>Derive</a:t>
            </a:r>
            <a:r>
              <a:rPr kumimoji="1" lang="zh-CN" altLang="en-US" sz="1800" dirty="0"/>
              <a:t>或其他已经完整定义的类型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ReturnType1</a:t>
            </a:r>
            <a:r>
              <a:rPr kumimoji="1" lang="zh-CN" altLang="en-US" sz="1800" dirty="0"/>
              <a:t>中被引用或指向的类是</a:t>
            </a:r>
            <a:r>
              <a:rPr kumimoji="1" lang="en-US" altLang="zh-CN" sz="1800" dirty="0"/>
              <a:t>ReturnType2</a:t>
            </a:r>
            <a:r>
              <a:rPr kumimoji="1" lang="zh-CN" altLang="en-US" sz="1800" dirty="0"/>
              <a:t>中被引用或指向的类的祖先类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的返回类型相比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的返回类型同等或更加</a:t>
            </a:r>
            <a:r>
              <a:rPr kumimoji="1" lang="en-US" altLang="zh-CN" sz="1800" u="sng" dirty="0">
                <a:solidFill>
                  <a:srgbClr val="00B0F0"/>
                </a:solidFill>
              </a:rPr>
              <a:t>cv-qualified</a:t>
            </a:r>
          </a:p>
          <a:p>
            <a:pPr lvl="2">
              <a:lnSpc>
                <a:spcPts val="18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01FD66-A78D-BF4E-BBB1-664B23272273}"/>
              </a:ext>
            </a:extLst>
          </p:cNvPr>
          <p:cNvSpPr txBox="1"/>
          <p:nvPr/>
        </p:nvSpPr>
        <p:spPr>
          <a:xfrm>
            <a:off x="1588851" y="6309320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进一步阅读：</a:t>
            </a:r>
            <a:r>
              <a:rPr lang="en-US" altLang="zh-CN" dirty="0"/>
              <a:t> https://en.cppreference.com/w/cpp/language/virtual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6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866149" cy="6741368"/>
          </a:xfrm>
        </p:spPr>
        <p:txBody>
          <a:bodyPr/>
          <a:lstStyle/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B,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 f1(){}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Base** f2(){}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Base&amp; f3(){}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A&amp; f4(){}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Derive :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 {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Derive* f1(){}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返回值类型都是指针，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编译错误，不能是多级指针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Base**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返回值类型相同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Derive&amp; f3(){}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 f3(){}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编译错误，类型不同，且非协变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D&amp; f4(){}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 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A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lvl="2">
              <a:lnSpc>
                <a:spcPts val="15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25D933-C082-074B-9D67-9CCA9C4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00" y="-23068"/>
            <a:ext cx="4718348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虚函数返回类型</a:t>
            </a:r>
          </a:p>
        </p:txBody>
      </p:sp>
    </p:spTree>
    <p:extLst>
      <p:ext uri="{BB962C8B-B14F-4D97-AF65-F5344CB8AC3E}">
        <p14:creationId xmlns:p14="http://schemas.microsoft.com/office/powerpoint/2010/main" val="1463510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471D-A1B8-403F-8E46-E96C07F6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355806" cy="1325563"/>
          </a:xfrm>
        </p:spPr>
        <p:txBody>
          <a:bodyPr/>
          <a:lstStyle/>
          <a:p>
            <a:r>
              <a:rPr lang="zh-CN" altLang="en-US" dirty="0"/>
              <a:t>使用虚函数实现多态（课后练习）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10D8E-37A5-4103-B667-95A40304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2" y="1364793"/>
            <a:ext cx="8047806" cy="4749029"/>
          </a:xfrm>
        </p:spPr>
        <p:txBody>
          <a:bodyPr/>
          <a:lstStyle/>
          <a:p>
            <a:r>
              <a:rPr lang="zh-CN" altLang="en-US" dirty="0"/>
              <a:t>根据以下代码实现</a:t>
            </a:r>
            <a:r>
              <a:rPr lang="en-US" altLang="zh-CN" dirty="0"/>
              <a:t>Animal</a:t>
            </a:r>
            <a:r>
              <a:rPr lang="zh-CN" altLang="en-US" dirty="0"/>
              <a:t>、</a:t>
            </a:r>
            <a:r>
              <a:rPr lang="en-US" altLang="zh-CN" dirty="0"/>
              <a:t>Bird</a:t>
            </a:r>
            <a:r>
              <a:rPr lang="zh-CN" altLang="en-US" dirty="0"/>
              <a:t>、</a:t>
            </a:r>
            <a:r>
              <a:rPr lang="en-US" altLang="zh-CN" dirty="0"/>
              <a:t>Fish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AAC2B-EB38-427B-B02A-2E73D3A9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73322-4A2C-43C2-9F74-39ED07FF0DDA}"/>
              </a:ext>
            </a:extLst>
          </p:cNvPr>
          <p:cNvSpPr txBox="1"/>
          <p:nvPr/>
        </p:nvSpPr>
        <p:spPr>
          <a:xfrm>
            <a:off x="694991" y="1847721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action(Animal* 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sing();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swim();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int main(){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 = new Bird();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 = new Fish();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return 0;</a:t>
            </a:r>
          </a:p>
          <a:p>
            <a:pPr marL="0" lvl="1"/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86AF86-E8F2-4904-ADF6-8F41E9C190D1}"/>
              </a:ext>
            </a:extLst>
          </p:cNvPr>
          <p:cNvSpPr txBox="1"/>
          <p:nvPr/>
        </p:nvSpPr>
        <p:spPr>
          <a:xfrm>
            <a:off x="5617394" y="3407916"/>
            <a:ext cx="2377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参考输出：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bird is singing.</a:t>
            </a:r>
          </a:p>
          <a:p>
            <a:r>
              <a:rPr lang="en-US" altLang="zh-CN" sz="2400" b="1" dirty="0"/>
              <a:t>bird can't swim.</a:t>
            </a:r>
          </a:p>
          <a:p>
            <a:r>
              <a:rPr lang="en-US" altLang="zh-CN" sz="2400" b="1" dirty="0"/>
              <a:t>fish can't sing.</a:t>
            </a:r>
          </a:p>
          <a:p>
            <a:r>
              <a:rPr lang="en-US" altLang="zh-CN" sz="2400" b="1" dirty="0"/>
              <a:t>fish is swimming.</a:t>
            </a:r>
          </a:p>
          <a:p>
            <a:r>
              <a:rPr lang="en-US" altLang="zh-CN" sz="2400" b="1" dirty="0"/>
              <a:t>bird has gone.</a:t>
            </a:r>
          </a:p>
          <a:p>
            <a:r>
              <a:rPr lang="en-US" altLang="zh-CN" sz="2400" b="1" dirty="0"/>
              <a:t>fish has gone.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558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向上类型转换</a:t>
            </a:r>
          </a:p>
          <a:p>
            <a:r>
              <a:rPr lang="zh-CN" altLang="en-US" dirty="0"/>
              <a:t> 对象切片</a:t>
            </a:r>
            <a:endParaRPr lang="en-US" altLang="zh-CN" dirty="0"/>
          </a:p>
          <a:p>
            <a:r>
              <a:rPr lang="zh-CN" altLang="en-US" dirty="0"/>
              <a:t> 函数调用捆绑</a:t>
            </a:r>
          </a:p>
          <a:p>
            <a:r>
              <a:rPr lang="zh-CN" altLang="en-US" dirty="0"/>
              <a:t> 虚函数和虚函数表</a:t>
            </a:r>
          </a:p>
          <a:p>
            <a:r>
              <a:rPr lang="zh-CN" altLang="en-US" dirty="0"/>
              <a:t> 虚函数和构造函数、析构函数</a:t>
            </a:r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</a:p>
          <a:p>
            <a:r>
              <a:rPr kumimoji="1" lang="zh-CN" altLang="en-US" sz="2400" dirty="0"/>
              <a:t>向上类型转换（派生类到基类）可以由编译器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对象的向上类型转换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本意：希望对</a:t>
            </a:r>
            <a:r>
              <a:rPr lang="en-US" altLang="zh-CN" dirty="0">
                <a:solidFill>
                  <a:srgbClr val="FF0000"/>
                </a:solidFill>
                <a:latin typeface="Menlo-Regular" charset="0"/>
              </a:rPr>
              <a:t>Drive::print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的调用</a:t>
            </a:r>
            <a:endParaRPr lang="ro-RO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Derive::print()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8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派生类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>
                <a:ea typeface="黑体" charset="0"/>
              </a:rPr>
              <a:t>cast</a:t>
            </a:r>
            <a:endParaRPr kumimoji="0" lang="zh-CN" altLang="en-US" sz="1800" b="1">
              <a:ea typeface="黑体" charset="0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charset="0"/>
              </a:rPr>
              <a:t>数据丢失！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charset="0"/>
              </a:rPr>
              <a:t>pragma</a:t>
            </a:r>
            <a:r>
              <a:rPr lang="en-US" altLang="zh-CN" dirty="0">
                <a:latin typeface="Consolas" panose="020B0609020204030204" pitchFamily="49" charset="0"/>
              </a:rPr>
              <a:t> pack(4)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(x) 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p = g;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charset="0"/>
              </a:rPr>
              <a:t>"Pet size:"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020272" y="4581128"/>
            <a:ext cx="1801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size:4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2342" y="412761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02107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16561</TotalTime>
  <Words>7592</Words>
  <Application>Microsoft Macintosh PowerPoint</Application>
  <PresentationFormat>全屏显示(4:3)</PresentationFormat>
  <Paragraphs>895</Paragraphs>
  <Slides>49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华文楷体</vt:lpstr>
      <vt:lpstr>微软雅黑</vt:lpstr>
      <vt:lpstr>Lantinghei SC Demibold</vt:lpstr>
      <vt:lpstr>AndaleMono</vt:lpstr>
      <vt:lpstr>Arial</vt:lpstr>
      <vt:lpstr>Calibri</vt:lpstr>
      <vt:lpstr>Calibri Light</vt:lpstr>
      <vt:lpstr>Consolas</vt:lpstr>
      <vt:lpstr>Menlo-Regular</vt:lpstr>
      <vt:lpstr>Wingdings</vt:lpstr>
      <vt:lpstr>Office 主题</vt:lpstr>
      <vt:lpstr>面向对象程序设计基础 （OOP）</vt:lpstr>
      <vt:lpstr>利用返回值优化提高执行效率</vt:lpstr>
      <vt:lpstr>上期要点回顾</vt:lpstr>
      <vt:lpstr>成员访问权限</vt:lpstr>
      <vt:lpstr>本讲内容提要</vt:lpstr>
      <vt:lpstr>向上类型转换</vt:lpstr>
      <vt:lpstr>对象的向上类型转换</vt:lpstr>
      <vt:lpstr>对象切片</vt:lpstr>
      <vt:lpstr>派生类新数据丢失示例</vt:lpstr>
      <vt:lpstr>派生类新数据丢失示例</vt:lpstr>
      <vt:lpstr>派生类新方法丢失示例</vt:lpstr>
      <vt:lpstr>指针（引用）的向上转换</vt:lpstr>
      <vt:lpstr>引用的向上类型转换</vt:lpstr>
      <vt:lpstr>引用的向上类型转换</vt:lpstr>
      <vt:lpstr>私有继承“照此实现”</vt:lpstr>
      <vt:lpstr>函数调用捆绑</vt:lpstr>
      <vt:lpstr>虚函数</vt:lpstr>
      <vt:lpstr>重写覆盖虚函数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重载、重写覆盖与重写隐藏</vt:lpstr>
      <vt:lpstr>重写覆盖与重写隐藏</vt:lpstr>
      <vt:lpstr>重载、重写隐藏与重写覆盖</vt:lpstr>
      <vt:lpstr>重写覆盖</vt:lpstr>
      <vt:lpstr>重写覆盖</vt:lpstr>
      <vt:lpstr>Override关键字</vt:lpstr>
      <vt:lpstr>Override关键字</vt:lpstr>
      <vt:lpstr>Override关键字</vt:lpstr>
      <vt:lpstr>Override关键字</vt:lpstr>
      <vt:lpstr>final关键字</vt:lpstr>
      <vt:lpstr>OOP核心思想</vt:lpstr>
      <vt:lpstr>OOP核心思想</vt:lpstr>
      <vt:lpstr>课后阅读</vt:lpstr>
      <vt:lpstr>重写覆盖的条件（课后探究）</vt:lpstr>
      <vt:lpstr>const对重写覆盖 和重写隐藏的影响</vt:lpstr>
      <vt:lpstr>虚函数的返回值（课后探究）</vt:lpstr>
      <vt:lpstr>虚函数的返回值类型（课后探究）</vt:lpstr>
      <vt:lpstr>虚函数返回类型</vt:lpstr>
      <vt:lpstr>使用虚函数实现多态（课后练习）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于 是</cp:lastModifiedBy>
  <cp:revision>638</cp:revision>
  <cp:lastPrinted>2021-04-18T14:09:54Z</cp:lastPrinted>
  <dcterms:created xsi:type="dcterms:W3CDTF">2018-01-30T12:02:41Z</dcterms:created>
  <dcterms:modified xsi:type="dcterms:W3CDTF">2023-04-09T15:05:06Z</dcterms:modified>
</cp:coreProperties>
</file>