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393" r:id="rId4"/>
    <p:sldId id="342" r:id="rId5"/>
    <p:sldId id="320" r:id="rId6"/>
    <p:sldId id="261" r:id="rId7"/>
    <p:sldId id="366" r:id="rId9"/>
    <p:sldId id="259" r:id="rId10"/>
    <p:sldId id="269" r:id="rId11"/>
    <p:sldId id="270" r:id="rId12"/>
    <p:sldId id="271" r:id="rId13"/>
    <p:sldId id="272" r:id="rId14"/>
    <p:sldId id="273" r:id="rId15"/>
    <p:sldId id="274" r:id="rId16"/>
    <p:sldId id="311" r:id="rId17"/>
    <p:sldId id="319" r:id="rId18"/>
    <p:sldId id="313" r:id="rId19"/>
    <p:sldId id="275" r:id="rId20"/>
    <p:sldId id="276" r:id="rId21"/>
    <p:sldId id="277" r:id="rId22"/>
    <p:sldId id="339" r:id="rId23"/>
    <p:sldId id="278" r:id="rId24"/>
    <p:sldId id="279" r:id="rId25"/>
    <p:sldId id="314" r:id="rId26"/>
    <p:sldId id="359" r:id="rId27"/>
    <p:sldId id="280" r:id="rId28"/>
    <p:sldId id="281" r:id="rId29"/>
    <p:sldId id="296" r:id="rId30"/>
    <p:sldId id="326" r:id="rId31"/>
    <p:sldId id="297" r:id="rId32"/>
    <p:sldId id="298" r:id="rId33"/>
    <p:sldId id="299" r:id="rId34"/>
    <p:sldId id="300" r:id="rId35"/>
    <p:sldId id="324" r:id="rId36"/>
    <p:sldId id="332" r:id="rId37"/>
    <p:sldId id="301" r:id="rId38"/>
    <p:sldId id="302" r:id="rId39"/>
    <p:sldId id="303" r:id="rId40"/>
    <p:sldId id="335" r:id="rId41"/>
    <p:sldId id="330" r:id="rId42"/>
    <p:sldId id="376" r:id="rId43"/>
    <p:sldId id="336" r:id="rId44"/>
    <p:sldId id="312" r:id="rId45"/>
    <p:sldId id="334" r:id="rId46"/>
    <p:sldId id="360" r:id="rId47"/>
    <p:sldId id="377" r:id="rId48"/>
    <p:sldId id="284" r:id="rId49"/>
    <p:sldId id="341" r:id="rId50"/>
    <p:sldId id="340" r:id="rId51"/>
    <p:sldId id="285" r:id="rId52"/>
    <p:sldId id="286" r:id="rId53"/>
    <p:sldId id="288" r:id="rId54"/>
    <p:sldId id="289" r:id="rId55"/>
    <p:sldId id="290" r:id="rId56"/>
    <p:sldId id="309" r:id="rId57"/>
    <p:sldId id="331" r:id="rId58"/>
    <p:sldId id="294" r:id="rId59"/>
    <p:sldId id="371" r:id="rId60"/>
    <p:sldId id="372" r:id="rId61"/>
    <p:sldId id="373" r:id="rId62"/>
    <p:sldId id="378" r:id="rId63"/>
    <p:sldId id="374" r:id="rId64"/>
    <p:sldId id="375" r:id="rId65"/>
    <p:sldId id="379" r:id="rId66"/>
    <p:sldId id="345" r:id="rId67"/>
    <p:sldId id="361" r:id="rId68"/>
    <p:sldId id="321" r:id="rId69"/>
    <p:sldId id="370" r:id="rId70"/>
    <p:sldId id="266" r:id="rId71"/>
    <p:sldId id="316" r:id="rId72"/>
    <p:sldId id="347" r:id="rId73"/>
    <p:sldId id="325" r:id="rId74"/>
    <p:sldId id="351" r:id="rId75"/>
    <p:sldId id="367" r:id="rId76"/>
    <p:sldId id="369" r:id="rId77"/>
    <p:sldId id="349" r:id="rId78"/>
    <p:sldId id="343" r:id="rId79"/>
    <p:sldId id="267" r:id="rId80"/>
    <p:sldId id="357" r:id="rId81"/>
    <p:sldId id="352" r:id="rId82"/>
    <p:sldId id="295" r:id="rId83"/>
  </p:sldIdLst>
  <p:sldSz cx="9144000" cy="6858000" type="screen4x3"/>
  <p:notesSz cx="6858000" cy="9144000"/>
  <p:custDataLst>
    <p:tags r:id="rId8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 autoAdjust="0"/>
    <p:restoredTop sz="78959" autoAdjust="0"/>
  </p:normalViewPr>
  <p:slideViewPr>
    <p:cSldViewPr snapToGrid="0">
      <p:cViewPr varScale="1">
        <p:scale>
          <a:sx n="157" d="100"/>
          <a:sy n="157" d="100"/>
        </p:scale>
        <p:origin x="48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7" Type="http://schemas.openxmlformats.org/officeDocument/2006/relationships/tags" Target="tags/tag109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351D-DC77-A845-815A-CA7E3B4274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****补充使用这些类的客户代码：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Push_back</a:t>
            </a:r>
            <a:r>
              <a:rPr kumimoji="1" lang="zh-CN" altLang="en-US" dirty="0"/>
              <a:t>到了一定程度之后，可能会造成数组的整体移动，导致所有的内存地址发生改变。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 err="1"/>
              <a:t>vec.end</a:t>
            </a:r>
            <a:r>
              <a:rPr kumimoji="1" lang="en-US" altLang="zh-CN" dirty="0"/>
              <a:t>()</a:t>
            </a:r>
            <a:r>
              <a:rPr kumimoji="1" lang="zh-CN" altLang="en-US" dirty="0"/>
              <a:t>为最后一个元素之后一位置的迭代器</a:t>
            </a:r>
            <a:endParaRPr kumimoji="1" lang="en-US" altLang="zh-CN" dirty="0"/>
          </a:p>
          <a:p>
            <a:r>
              <a:rPr kumimoji="1" lang="en-US" altLang="zh-CN" dirty="0"/>
              <a:t>【A】</a:t>
            </a:r>
            <a:r>
              <a:rPr kumimoji="1" lang="zh-CN" altLang="en-US" dirty="0"/>
              <a:t>注意，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答案</a:t>
            </a:r>
            <a:r>
              <a:rPr kumimoji="1" lang="zh-CN" altLang="en-US"/>
              <a:t>是错的。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函数对象：</a:t>
            </a:r>
            <a:endParaRPr kumimoji="1"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Compare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operator()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&amp;str1,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&amp;str2)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str1 &gt; str2;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多数操作复杂度为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list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底层实现是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双向链表，下标访问复杂度为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下标访问时如果元素不存在，则创建对应元素。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下标访问复杂度为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插入删除复杂度为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尾部插入平均复杂度为</a:t>
            </a:r>
            <a:r>
              <a:rPr kumimoji="1" lang="en-US" altLang="zh-CN" dirty="0"/>
              <a:t>O(1)</a:t>
            </a:r>
            <a:r>
              <a:rPr kumimoji="1" lang="zh-CN" altLang="en-US" dirty="0"/>
              <a:t>，头部为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kumimoji="1" lang="zh-CN" altLang="en-US" dirty="0"/>
              <a:t>具体的例子（即不允许的情况）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kumimoji="1" lang="zh-CN" altLang="en-US" dirty="0"/>
              <a:t>具体的例子（即不允许的情况）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****补充使用这些类的客户代码：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这一页要表达的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红色部分是我们课程涉及的内容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删除：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forward_as_tuple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返回右值引用的元组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Tuple</a:t>
            </a:r>
            <a:r>
              <a:rPr kumimoji="1" lang="zh-CN" altLang="en-US" dirty="0"/>
              <a:t>长度只在编译时确定，</a:t>
            </a:r>
            <a:r>
              <a:rPr kumimoji="1" lang="en-US" altLang="zh-CN" dirty="0"/>
              <a:t>pair</a:t>
            </a:r>
            <a:r>
              <a:rPr kumimoji="1" lang="zh-CN" altLang="en-US" dirty="0"/>
              <a:t>两成员类型可以不同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左值引用：可以取地址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hahaya.github.io/study-std-pair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0" Type="http://schemas.openxmlformats.org/officeDocument/2006/relationships/notesSlide" Target="../notesSlides/notesSlide7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7.xml"/><Relationship Id="rId27" Type="http://schemas.openxmlformats.org/officeDocument/2006/relationships/image" Target="../media/image2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plusplus.com/reference/vector/vector/push_back/" TargetMode="Externa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0" Type="http://schemas.openxmlformats.org/officeDocument/2006/relationships/notesSlide" Target="../notesSlides/notesSlide12.xml"/><Relationship Id="rId3" Type="http://schemas.openxmlformats.org/officeDocument/2006/relationships/tags" Target="../tags/tag3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4.xml"/><Relationship Id="rId27" Type="http://schemas.openxmlformats.org/officeDocument/2006/relationships/image" Target="../media/image2.png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cppreference.com/w/cpp/memory/allocator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0" Type="http://schemas.openxmlformats.org/officeDocument/2006/relationships/notesSlide" Target="../notesSlides/notesSlide15.xml"/><Relationship Id="rId3" Type="http://schemas.openxmlformats.org/officeDocument/2006/relationships/tags" Target="../tags/tag57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81.xml"/><Relationship Id="rId27" Type="http://schemas.openxmlformats.org/officeDocument/2006/relationships/image" Target="../media/image2.png"/><Relationship Id="rId26" Type="http://schemas.openxmlformats.org/officeDocument/2006/relationships/tags" Target="../tags/tag80.xml"/><Relationship Id="rId25" Type="http://schemas.openxmlformats.org/officeDocument/2006/relationships/tags" Target="../tags/tag79.xml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0" Type="http://schemas.openxmlformats.org/officeDocument/2006/relationships/notesSlide" Target="../notesSlides/notesSlide16.xml"/><Relationship Id="rId3" Type="http://schemas.openxmlformats.org/officeDocument/2006/relationships/tags" Target="../tags/tag84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08.xml"/><Relationship Id="rId27" Type="http://schemas.openxmlformats.org/officeDocument/2006/relationships/image" Target="../media/image2.png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  <a:endParaRPr lang="en-US" altLang="zh-CN" sz="2800" b="1" dirty="0"/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声明简化命名空间使用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使用整个命名空间：所有成员都直接可用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namespace A;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x = 3; y = 6;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使用部分成员：所选成员可直接使用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x = 3;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y = 6;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任何情况下，都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不应出现命名冲突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lang="zh-CN" altLang="en-US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标准模板库（英文：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Standard Template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，缩写：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），是一个高效的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软件库，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它被容纳于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标准程序库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Standard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其中包含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个组件，分别为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算法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基于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编写。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关键理念：将“在数据上执行的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操作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”与“要执行操作的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”分离。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21" y="2223640"/>
            <a:ext cx="6661358" cy="35553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的命名空间是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一般使用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::name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的函数或对象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也可以使用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using namespace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来引入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的命名空间（不推荐在大型工程中使用，容易污染命名空间）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的文档和例子可以在以下网址查询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http://www.cplusplus.com/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多写多查多用，是学习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库的最好方法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23675" y="1934527"/>
            <a:ext cx="8528948" cy="3709584"/>
            <a:chOff x="1811513" y="1452282"/>
            <a:chExt cx="9453242" cy="3709584"/>
          </a:xfrm>
        </p:grpSpPr>
        <p:sp>
          <p:nvSpPr>
            <p:cNvPr id="20" name="箭头: 右 19"/>
            <p:cNvSpPr/>
            <p:nvPr/>
          </p:nvSpPr>
          <p:spPr>
            <a:xfrm>
              <a:off x="1864634" y="2050214"/>
              <a:ext cx="9205148" cy="6723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             1998       </a:t>
              </a:r>
              <a:r>
                <a:rPr lang="en-US" altLang="zh-CN" sz="1600" dirty="0"/>
                <a:t>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2011                             2014</a:t>
              </a:r>
              <a:r>
                <a:rPr lang="en-US" altLang="zh-CN" sz="1600" dirty="0"/>
                <a:t>          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28390" y="1667366"/>
              <a:ext cx="135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C++98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69583" y="1674621"/>
              <a:ext cx="122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73674" y="1674621"/>
              <a:ext cx="118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C++14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14322" y="1674621"/>
              <a:ext cx="124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832412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078449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054156" y="1498179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811513" y="2668876"/>
              <a:ext cx="21830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containers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algorithms 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Strings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I/O Streams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78211" y="2641885"/>
              <a:ext cx="2079485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Move semantic </a:t>
              </a:r>
              <a:endParaRPr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Unified initialization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auto and 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decltype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Lambda functions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Multithreading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Regular expressions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Smart pointers</a:t>
              </a:r>
              <a:endParaRPr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Hash tables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::array</a:t>
              </a:r>
              <a:endParaRPr lang="en-US" altLang="zh-CN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78449" y="2691359"/>
              <a:ext cx="2034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Reader-writer locks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Generalized lambdas</a:t>
              </a:r>
              <a:endParaRPr lang="en-US" altLang="zh-CN" sz="1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174909" y="2668876"/>
              <a:ext cx="308984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Fold expressions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constexpr</a:t>
              </a:r>
              <a:r>
                <a:rPr lang="en-US" altLang="zh-CN" sz="1200" dirty="0"/>
                <a:t> if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Initializers in if and switch statements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Structured blinding declarations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Template deduction of constructors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Guarantees copy elision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auto_ptr</a:t>
              </a:r>
              <a:r>
                <a:rPr lang="en-US" altLang="zh-CN" sz="1200" dirty="0"/>
                <a:t> and trigraphs removes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string_view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Parallel algorithm of the STL 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The filesystem library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::any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::optional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::variant</a:t>
              </a:r>
              <a:endParaRPr lang="en-US" altLang="zh-CN" sz="12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79360" y="59803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课程主要介绍红色的部分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是包含、放置数据的工具。通常为数据结构。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包括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简单容器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simple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序列容器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sequence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关系容器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associative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190610" cy="40093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最简单的容器，由两个单独数据组成。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template&lt;class T1, class T2&gt; struct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pair{</a:t>
            </a:r>
            <a:endParaRPr lang="en-US" altLang="zh-CN" sz="2400" kern="1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T1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first;</a:t>
            </a:r>
            <a:endParaRPr lang="en-US" altLang="zh-CN" sz="2400" kern="1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T2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second;</a:t>
            </a:r>
            <a:endParaRPr lang="en-US" altLang="zh-CN" sz="2400" kern="1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若干其它函数</a:t>
            </a:r>
            <a:endParaRPr lang="en-US" altLang="zh-CN" sz="2400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}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24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通过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first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second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两个成员变量获取数据。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</a:t>
            </a:r>
            <a:r>
              <a:rPr lang="en-US" altLang="zh-CN" sz="2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t;</a:t>
            </a:r>
            <a:endParaRPr lang="en-US" altLang="zh-CN" sz="2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first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4;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second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5;</a:t>
            </a:r>
            <a:endParaRPr lang="en-US" altLang="zh-CN" sz="2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02035" y="3895687"/>
            <a:ext cx="55050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进一步阅读：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hlinkClick r:id="rId1"/>
              </a:rPr>
              <a:t>http://hahaya.github.io/study-std-pair/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创建：使用函数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auto t =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make_pair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(“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abc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”, 7.8);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优势：</a:t>
            </a:r>
            <a:r>
              <a:rPr lang="zh-CN" altLang="en-US" sz="28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自动推导成员类型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支持小于、等于等比较运算符。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先比较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first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，后比较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second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要求成员类型支持比较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实现比较运算符重载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15384" y="5051789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&lt;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(2, 3);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&gt;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2);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9219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使用举例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: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&lt;string&gt;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int main(){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p1("Alice", 90.5);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p2;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p2.first = "Bob";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p2.second = 85.0;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auto p3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make_pair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("David", "95.0");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return 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628650" y="303237"/>
            <a:ext cx="7886700" cy="13255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628650" y="1789884"/>
            <a:ext cx="8047806" cy="4749029"/>
          </a:xfrm>
        </p:spPr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纯虚函数与抽象类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向下类型转换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多重继承的利弊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多态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函数模板和类模板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C++11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新增，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的扩展，由若干成员组成的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元组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类型。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template&lt; class ... Types &gt; class tuple;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通过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::get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函数获取数据。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v0 =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::get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&lt;0&gt;(tuple1);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v1 =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::get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&lt;1&gt;(tuple2);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其下标需要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在编译时确定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：不能设定运行时可变的长度，不能当做数组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841539" y="5831027"/>
            <a:ext cx="5019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 = std::get&lt;</a:t>
            </a:r>
            <a:r>
              <a:rPr lang="en-US" altLang="zh-CN" sz="2000" b="1" kern="100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&gt;(tuple); </a:t>
            </a:r>
            <a:r>
              <a:rPr lang="en-US" altLang="zh-CN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编译错误</a:t>
            </a:r>
            <a:endParaRPr lang="en-US" altLang="zh-CN" sz="20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86750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auto t =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”, 7.8, 123, ‘3’);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tie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返回左值引用的元组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std::string x; double y; int z;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std::tie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(x, y, z)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”, 7.8, 123);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等价于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2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abc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"; y = 7.8; z = 123</a:t>
            </a:r>
            <a:endParaRPr lang="en-US" altLang="zh-CN" sz="2600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4262"/>
            <a:ext cx="8286750" cy="5227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用于函数多返回值的传递：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&lt;tuple&gt;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std::tuple&lt;int, double&gt; f(int x){ 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std::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make_tuple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(x, double(x)/2);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 {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int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 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double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std::tie(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 = f(7);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0;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作为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的特例，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可用于两个返回值的传递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除此之外，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中大量使用。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4614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下面关于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描述正确的是：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628775" y="24099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的长度可在运行时改变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628775" y="32672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的两个成员的类型必须相同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628775" y="4124460"/>
            <a:ext cx="696951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之间比较大小时，先比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first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，再比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second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628775" y="4981710"/>
            <a:ext cx="742671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make_pair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可自动推导成员类型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14400" y="247425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14400" y="333150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14400" y="41887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14400" y="504600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A: Tuple</a:t>
            </a:r>
            <a:r>
              <a:rPr kumimoji="1" lang="zh-CN" altLang="en-US" sz="2000">
                <a:solidFill>
                  <a:prstClr val="black"/>
                </a:solidFill>
              </a:rPr>
              <a:t>长度在编译时确定</a:t>
            </a:r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B: pair</a:t>
            </a:r>
            <a:r>
              <a:rPr kumimoji="1" lang="zh-CN" altLang="en-US" sz="2000">
                <a:solidFill>
                  <a:prstClr val="black"/>
                </a:solidFill>
              </a:rPr>
              <a:t>两成员类型可以不同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393431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会自动扩展容量的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，以循序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(Sequential)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的方式维护变量集合。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		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template&lt;class T, class Allocator = std::allocator&lt;T&gt;&gt; 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class vector;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中最基本的序列容器，提供有效、安全的数组以替代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语言中原生数组。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允许直接以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访问。（高速）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x;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当前数组长度：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size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清空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clear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在末尾添加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删除：（高速）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(1);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pop_back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（使用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）在中间添加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删除：（低速）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()+1, 5);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()+1);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一种检查容器内元素并遍历元素的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数据类型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提供一种方法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访问一个聚合对象中各个元素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而又不需暴露该对象的内部表示。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为遍历不同的聚合结构（需拥有相同的基类）提供一个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统一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的接口。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使用上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类似指针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template&lt;class T, class Allocator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::allocator&lt;T&gt;&gt; 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{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{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	...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}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vector&lt;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&gt;::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iterator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iter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定义了一个名为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的变量，它的数据类型是由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定义的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iterator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类型。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中第一个元素的迭代器。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中最后一个元素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之后的位置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函数构成所有元素的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左闭右开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区间。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++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上一个元素：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--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上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-=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访问元素值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——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解引用运算符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*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*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= 5;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解引用运算符返回的是左值引用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本讲内容提要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命名空间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容器与迭代器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函数模板与类模板特化（自学）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迭代器移动：与整数作加法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5;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元素位置差：迭代器相减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dist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iter1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–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iter2;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其本质都是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重定义运算符</a:t>
            </a:r>
            <a:endParaRPr lang="en-US" altLang="zh-CN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for(vector&lt;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&gt;::iterator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 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use *it</a:t>
            </a:r>
            <a:endParaRPr lang="en-US" altLang="zh-CN" sz="20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0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中常使用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auto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替代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&gt;:: iterator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，以简化代码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for(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auto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					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use *it</a:t>
            </a:r>
            <a:endParaRPr lang="en-US" altLang="zh-CN" sz="24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301706" cy="48021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完整示例：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&lt;iostream&gt;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&lt;vector&gt;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using namespace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std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main() {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{1,2,3,4,5};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-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++it){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*it *= 2;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*it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968378" y="2277588"/>
            <a:ext cx="103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5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6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8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2426" y="180265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中按范围遍历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for(auto x :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直接利用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中元素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与以下代码等价：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for(vector&lt;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&gt;::iterator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it !=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*it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，即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是指向元素的指针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auto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(it);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是否能继续使用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迭代器？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当迭代器不再指向本应指向的元素时，称此迭代器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中什么情况下会发生迭代器失效？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看作纯粹的指针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调用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insert/erase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后，所修改位置之后的所有迭代器失效。（原先的内存空间存储的元素被改变）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调用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push_back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等修改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大小的方法时，可能会使所有迭代器失效（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为什么？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自动扩展容量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</a:t>
            </a:r>
            <a:r>
              <a:rPr lang="zh-CN" altLang="en-US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数组</a:t>
            </a:r>
            <a:endParaRPr lang="en-US" altLang="zh-CN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除了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，另保存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：最大容量限制。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达到了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，则另申请一片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capacity*2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的空间，并整体迁移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内容。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其时间复杂度为均摊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O(1)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整体迁移过程使所有迭代器失效。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5" y="1970348"/>
            <a:ext cx="7757549" cy="41063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在遍历的时候增加元素，可能会导致迭代器失效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&lt;iostream&gt;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&lt;vector&gt;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namespace std;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main(){   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{1,2,3,4,5};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vec.push_back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(*it);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//Error</a:t>
            </a:r>
            <a:endParaRPr lang="en-US" altLang="zh-CN" sz="2000" kern="1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return 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1965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346450" y="2456587"/>
            <a:ext cx="3854825" cy="735106"/>
            <a:chOff x="1353670" y="2312894"/>
            <a:chExt cx="3854825" cy="735106"/>
          </a:xfrm>
        </p:grpSpPr>
        <p:sp>
          <p:nvSpPr>
            <p:cNvPr id="6" name="矩形 2"/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1668373" y="5090235"/>
            <a:ext cx="6167720" cy="735107"/>
            <a:chOff x="1353670" y="2312893"/>
            <a:chExt cx="6167720" cy="735107"/>
          </a:xfrm>
        </p:grpSpPr>
        <p:sp>
          <p:nvSpPr>
            <p:cNvPr id="14" name="矩形 27"/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5" name="矩形 28"/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29"/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3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30"/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1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31"/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32"/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20" name="矩形 33"/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7" name="矩形 33"/>
            <p:cNvSpPr/>
            <p:nvPr/>
          </p:nvSpPr>
          <p:spPr>
            <a:xfrm>
              <a:off x="6750425" y="2312893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21" name="直接箭头连接符 35"/>
          <p:cNvCxnSpPr/>
          <p:nvPr/>
        </p:nvCxnSpPr>
        <p:spPr>
          <a:xfrm>
            <a:off x="5836553" y="1834382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36"/>
          <p:cNvSpPr txBox="1"/>
          <p:nvPr/>
        </p:nvSpPr>
        <p:spPr>
          <a:xfrm>
            <a:off x="5830390" y="1613978"/>
            <a:ext cx="3098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push_back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41"/>
          <p:cNvSpPr txBox="1"/>
          <p:nvPr/>
        </p:nvSpPr>
        <p:spPr>
          <a:xfrm>
            <a:off x="1103763" y="373724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开辟新倍增内存并复制已有数据，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所有迭代器失效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41"/>
          <p:cNvSpPr txBox="1"/>
          <p:nvPr/>
        </p:nvSpPr>
        <p:spPr>
          <a:xfrm>
            <a:off x="5387785" y="319169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41"/>
          <p:cNvSpPr txBox="1"/>
          <p:nvPr/>
        </p:nvSpPr>
        <p:spPr>
          <a:xfrm>
            <a:off x="2250809" y="319816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begin()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5"/>
          <p:cNvCxnSpPr/>
          <p:nvPr/>
        </p:nvCxnSpPr>
        <p:spPr>
          <a:xfrm>
            <a:off x="5039348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5"/>
          <p:cNvCxnSpPr/>
          <p:nvPr/>
        </p:nvCxnSpPr>
        <p:spPr>
          <a:xfrm>
            <a:off x="2741146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1146" y="1944158"/>
            <a:ext cx="2292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41"/>
          <p:cNvSpPr txBox="1"/>
          <p:nvPr/>
        </p:nvSpPr>
        <p:spPr>
          <a:xfrm>
            <a:off x="3260231" y="148249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9" name="直接箭头连接符 35"/>
          <p:cNvCxnSpPr/>
          <p:nvPr/>
        </p:nvCxnSpPr>
        <p:spPr>
          <a:xfrm>
            <a:off x="7450268" y="4660728"/>
            <a:ext cx="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5"/>
          <p:cNvCxnSpPr/>
          <p:nvPr/>
        </p:nvCxnSpPr>
        <p:spPr>
          <a:xfrm>
            <a:off x="2061372" y="4660728"/>
            <a:ext cx="786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69232" y="4781988"/>
            <a:ext cx="5381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52290" y="430428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687" y="2562530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Address1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33914" y="5196178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Address1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在定义类时也可以将一些类型信息抽取出来，用模板参数来替换，从而使类更具通用性。这种类被称为“类模板”。例如：</a:t>
            </a:r>
            <a:endParaRPr kumimoji="1" lang="en-US" altLang="zh-CN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std;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void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print()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a.print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();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7254"/>
            <a:ext cx="8082213" cy="51742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erase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删除元素，被删除元素及之后的所有元素均会失效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{1,2,3,4,5};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auto first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auto second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+ 1;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auto third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+ 2;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auto ret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(second);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//first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second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third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//ret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353670" y="2312894"/>
            <a:ext cx="5396755" cy="735106"/>
            <a:chOff x="1353670" y="2312894"/>
            <a:chExt cx="5396755" cy="735106"/>
          </a:xfrm>
        </p:grpSpPr>
        <p:sp>
          <p:nvSpPr>
            <p:cNvPr id="3" name="矩形 2"/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4</a:t>
              </a:r>
              <a:endParaRPr lang="zh-CN" altLang="en-US" sz="4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5</a:t>
              </a:r>
              <a:endParaRPr lang="zh-CN" altLang="en-US" sz="4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53669" y="4769223"/>
            <a:ext cx="5396755" cy="735106"/>
            <a:chOff x="1353670" y="2312894"/>
            <a:chExt cx="5396755" cy="735106"/>
          </a:xfrm>
        </p:grpSpPr>
        <p:sp>
          <p:nvSpPr>
            <p:cNvPr id="28" name="矩形 27"/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3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4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5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36" name="直接箭头连接符 35"/>
          <p:cNvCxnSpPr>
            <a:endCxn id="7" idx="0"/>
          </p:cNvCxnSpPr>
          <p:nvPr/>
        </p:nvCxnSpPr>
        <p:spPr>
          <a:xfrm>
            <a:off x="2510118" y="1690689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751311" y="15818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1" name="直接箭头连接符 40"/>
          <p:cNvCxnSpPr>
            <a:stCxn id="3" idx="2"/>
            <a:endCxn id="28" idx="0"/>
          </p:cNvCxnSpPr>
          <p:nvPr/>
        </p:nvCxnSpPr>
        <p:spPr>
          <a:xfrm flipH="1">
            <a:off x="1739152" y="3048000"/>
            <a:ext cx="1" cy="17212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38415" y="35854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有效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4" name="直接箭头连接符 43"/>
          <p:cNvCxnSpPr>
            <a:stCxn id="7" idx="2"/>
          </p:cNvCxnSpPr>
          <p:nvPr/>
        </p:nvCxnSpPr>
        <p:spPr>
          <a:xfrm flipH="1">
            <a:off x="251011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281078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404040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4829293" y="3048436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031883" y="36607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失效</a:t>
            </a:r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89" y="1724123"/>
            <a:ext cx="8192622" cy="4802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迭代器是否会失效，和实现容器的</a:t>
            </a:r>
            <a:r>
              <a:rPr lang="zh-CN" altLang="en-US" sz="32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数据结构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有关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在文档中，容器的修改操作有一项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Iterator validity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，表示该操作是否会引发迭代器失效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一个</a:t>
            </a:r>
            <a:r>
              <a:rPr lang="zh-CN" altLang="en-US" sz="3200" b="1" u="sng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绝对安全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的准则：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在修改过容器后，不使用之前的迭代器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若一定要使用，查文档确定迭代器是否有效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329634" y="5916006"/>
            <a:ext cx="6531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</a:t>
            </a:r>
            <a:r>
              <a:rPr lang="zh-CN" altLang="en-US" sz="2000" dirty="0"/>
              <a:t>：查询</a:t>
            </a:r>
            <a:r>
              <a:rPr lang="en-US" altLang="zh-CN" sz="2000" dirty="0" err="1"/>
              <a:t>push_back</a:t>
            </a:r>
            <a:r>
              <a:rPr lang="zh-CN" altLang="en-US" sz="2000" dirty="0"/>
              <a:t>对迭代器是否失效的影响</a:t>
            </a:r>
            <a:endParaRPr lang="en-US" altLang="zh-CN" sz="2000" dirty="0"/>
          </a:p>
          <a:p>
            <a:r>
              <a:rPr lang="en-US" altLang="zh-CN" sz="2000" dirty="0">
                <a:hlinkClick r:id="rId1"/>
              </a:rPr>
              <a:t>http://cplusplus.com/reference/vector/vector/push_back/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29259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下面关于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的相关描述正确的是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70517" y="21727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在任意位置插入的平均复杂度为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O(1)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070517" y="3074608"/>
            <a:ext cx="79285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在大小发生改变时，可能致使所有迭代器失效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070516" y="4043371"/>
            <a:ext cx="792851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vector&lt;int&gt; 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{1,2,3};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则*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vec.end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70516" y="5067886"/>
            <a:ext cx="783930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达到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capacity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，则将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的内容迁移到另外申请的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2*capacity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的空间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56142" y="2237045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56142" y="31723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56142" y="410766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56142" y="494260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C: </a:t>
            </a:r>
            <a:r>
              <a:rPr kumimoji="1" lang="en-US" altLang="zh-CN" sz="2000" dirty="0" err="1"/>
              <a:t>vec.end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为最后一个元素的后一位置的迭代器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接下来简要介绍几种常见容器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无序集合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关联数组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具体使用方法大家可以在作业中多做探索</a:t>
            </a:r>
            <a:endParaRPr lang="zh-CN" altLang="en-US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链表容器（底层实现是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T,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= 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hlinkClick r:id="rId1"/>
              </a:rPr>
              <a:t>std::allocator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&lt;T&gt;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&gt; class list;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::list&lt;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l;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插入前端：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push_front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(1);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插入末端：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push_back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(2); </a:t>
            </a:r>
            <a:endParaRPr lang="en-US" altLang="zh-CN" sz="24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查询：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.begin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(),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.end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(), 2);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返回迭代器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插入指定位置：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(it, 4);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//it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为迭代器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不支持下标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等随机访问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支持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高速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的在任意位置插入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删除数据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其访问主要依赖迭代器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插入和删除操作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不会导致迭代器失效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（除指向被删除的元素的迭代器外）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不重复元素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无序集合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template&lt;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Compare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::less&lt;Key&gt;,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Allocator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::allocator&lt;Key&gt;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&gt; class set;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内部按大小顺序排列，比较器由函数对象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Compare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完成。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注意：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无序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是指不保持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，容器内部排列顺序是根据元素大小排列。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::set&lt;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s;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插入（不允许出现重复元素）：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查询值为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));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统计：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的个数，总是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类模板除了</a:t>
            </a:r>
            <a:r>
              <a:rPr kumimoji="1" lang="zh-CN" altLang="en-US" sz="2600" b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可以用于指定成员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变量的类型，还可以约束成员函数的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返回值类型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。例如：</a:t>
            </a:r>
            <a:endParaRPr kumimoji="1" lang="en-US" altLang="zh-CN" sz="2600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std;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 a, T b)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return a + b;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a.sum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(1, 2)&lt;&lt;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关联数组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每个元素由两个数据项组成，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将一个数据项映射到另一个数据项中。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Compare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::less&lt;Key&gt;,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::allocator&lt;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::pair&lt;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const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Key, T&gt; &gt;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&gt; class map;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9275"/>
            <a:ext cx="8082213" cy="5338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其值类型为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pair&lt;Key, T&gt;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中的元素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必须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互不相同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访问（即使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不是整数）。下标访问时如果元素不存在，则创建对应元素。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也可使用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函数进行插入。  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&lt;string&gt;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&lt;map&gt; 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 {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std::map&lt;std::string, int&gt; s;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s["Monday"] = 1;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s.insert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(std::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make_pair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(std::string("Tuesday"), 2));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0;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3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270024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查询键为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(key);   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统计键为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的元素个数：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count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(key);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返回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erase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s.find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(key));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导致被删元素的迭代器失效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常用作稀疏数组或以字符串为下标的数组。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&lt;string&gt;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&lt;map&gt; 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 {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std::map&lt;std::string, std::string&gt; M;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"] = "c";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oop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"] =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"] + "++";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 M["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oop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"] = 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0;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1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容器：关联容器原理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所用到的数据结构都是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红黑树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（一种二叉平衡树）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其几乎所有操作复杂度均为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O(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logn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相关内容将在数据结构课程中学习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序列容器：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list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关联容器：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序列容器与关联容器的区别：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序列容器中的元素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关联容器中的元素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无顺序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按数值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（大小）访问。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中插入删除操作会使操作位置之后全部的迭代器失效。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其他容器中只有被删除元素的迭代器失效。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选择合适的容器：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在实际应用中，容器的选择可能需要综合考虑多方面因素，包括算法复杂度，功能需求，内存分配策略等，下面提供几个可供参考但不完整的角度（</a:t>
            </a:r>
            <a:r>
              <a:rPr lang="zh-CN" altLang="en-US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可以进一步阅读</a:t>
            </a:r>
            <a:r>
              <a:rPr lang="en-US" altLang="zh-CN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《Effective STL》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）：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算法复杂度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：对于序列容器而言，如果在序列中间存在频繁的插入或删除操作，使用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，否则使用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（或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deque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元素的顺序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：如果需要在容器的任意位置插入新元素，需要选择序列容器而不是关联容器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元素查找速度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：如元素的查找速度是关键的考虑因素，可以考虑排序的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或关联容器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迭代器、指针或引用失效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：如果希望在元素插入和删除操作后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迭代器、指针或引用失效的情况尽可能少出现，可以考虑使用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和关联容器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是相应的同义词容器，可以使用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vector&lt;string&gt;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628648" y="2650733"/>
            <a:ext cx="78867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  <a:endParaRPr lang="en-US" altLang="zh-CN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 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628648" y="2579906"/>
            <a:ext cx="78867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private: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map&lt;string, vector&lt;string&gt;&gt; synonyms;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add(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synonym){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synonyms[word].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push_back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(synonym);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query(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if(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(word) ==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()){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没有找到</a:t>
            </a:r>
            <a:endParaRPr lang="en-US" altLang="zh-CN" sz="17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no synonyms found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else{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    for(auto &amp; x: synonyms[word])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x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回顾：函数模板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14267" cy="4462283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有些算法实现与类型无关，所以可以将函数的参数类型也定义为一种特殊的“参数”，这样就得到了“函数模板”。</a:t>
            </a:r>
            <a:endParaRPr kumimoji="1" lang="zh-CN" altLang="en-US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定义函数模板的方法</a:t>
            </a:r>
            <a:endParaRPr kumimoji="1" lang="zh-CN" altLang="en-US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ReturnType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Func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(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Args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)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；</a:t>
            </a:r>
            <a:endParaRPr kumimoji="1" lang="zh-CN" altLang="en-US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如：任意类型两个变量相加的“函数模板”</a:t>
            </a:r>
            <a:endParaRPr kumimoji="1" lang="zh-CN" altLang="en-US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en-US" altLang="zh-CN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增加需求：判定给定的两个词是否是同义词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是相应的同义词容器。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对于新增需求，需要查询一个词是否在另一个词的同义词容器里；如果一个词的同义词较多，可以使用</a:t>
            </a:r>
            <a:r>
              <a:rPr lang="en-US" altLang="zh-CN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set&lt;string&gt;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作为同义词容器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628647" y="2590567"/>
            <a:ext cx="8082213" cy="42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"angry")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628647" y="2499126"/>
            <a:ext cx="808221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private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map&lt;string, set&lt;string&gt;&gt; synonyms;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*省略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add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和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query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函数*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endParaRPr lang="en-US" altLang="zh-CN" sz="17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word2){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return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(word1) !=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&amp;&amp; synonyms[word1].find(word2) != synonyms[word1].end();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word2){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if(word1 == word2) return true;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else if(_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(word1, word2) ||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(word2, word1)) return true;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else return false;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1"/>
            <a:ext cx="7315200" cy="128301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下列关于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STL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的说法正确的是：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525905" y="2215390"/>
            <a:ext cx="709217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在大小发生改变时，可能致使所有迭代器失效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525905" y="32323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为了计算效率，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的访问主要依赖下标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525905" y="4330648"/>
            <a:ext cx="700296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通过下标访问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map&lt;int,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时，如果元素不存在，程序会抛出异常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525904" y="5310559"/>
            <a:ext cx="67799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关联容器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可以使用迭代器访问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11530" y="212854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11530" y="329663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11530" y="420754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11530" y="537485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B: </a:t>
            </a:r>
            <a:r>
              <a:rPr kumimoji="1" lang="en-US" altLang="zh-CN" sz="2000" dirty="0"/>
              <a:t>list</a:t>
            </a:r>
            <a:r>
              <a:rPr lang="zh-CN" altLang="en-US" sz="20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底层实现是</a:t>
            </a:r>
            <a:r>
              <a:rPr lang="zh-CN" altLang="en-US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双向链表，下标访问复杂度为</a:t>
            </a:r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  <a:endParaRPr lang="en-US" altLang="zh-CN" sz="2000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C: </a:t>
            </a:r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0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下标访问时，如果元素不存在，则创建对应元素。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下列从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运行效率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使用方式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的角度上考虑，关于容器的选择合理的是：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38506" y="2456656"/>
            <a:ext cx="717209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使用下标访问容器中的元素选择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438506" y="3313906"/>
            <a:ext cx="7172093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使用键值对方式访问元素选择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438506" y="4171156"/>
            <a:ext cx="741158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对容器的中间位置进行插入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删除选择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438507" y="502840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在容器的首尾插入元素选择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24132" y="252094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24132" y="337819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24132" y="423544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24132" y="509269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A. list</a:t>
            </a:r>
            <a:r>
              <a:rPr kumimoji="1" lang="zh-CN" altLang="en-US" sz="2000">
                <a:solidFill>
                  <a:prstClr val="black"/>
                </a:solidFill>
              </a:rPr>
              <a:t>下标访问复杂度为</a:t>
            </a:r>
            <a:r>
              <a:rPr kumimoji="1" lang="en-US" altLang="zh-CN" sz="2000">
                <a:solidFill>
                  <a:prstClr val="black"/>
                </a:solidFill>
              </a:rPr>
              <a:t>O(n)</a:t>
            </a:r>
            <a:r>
              <a:rPr kumimoji="1" lang="zh-CN" altLang="en-US" sz="2000">
                <a:solidFill>
                  <a:prstClr val="black"/>
                </a:solidFill>
              </a:rPr>
              <a:t>，</a:t>
            </a:r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C. vector</a:t>
            </a:r>
            <a:r>
              <a:rPr kumimoji="1" lang="zh-CN" altLang="en-US" sz="2000">
                <a:solidFill>
                  <a:prstClr val="black"/>
                </a:solidFill>
              </a:rPr>
              <a:t>插入删除复杂度为</a:t>
            </a:r>
            <a:r>
              <a:rPr kumimoji="1" lang="en-US" altLang="zh-CN" sz="2000">
                <a:solidFill>
                  <a:prstClr val="black"/>
                </a:solidFill>
              </a:rPr>
              <a:t>O(n)</a:t>
            </a:r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D. vector</a:t>
            </a:r>
            <a:r>
              <a:rPr kumimoji="1" lang="zh-CN" altLang="en-US" sz="2000">
                <a:solidFill>
                  <a:prstClr val="black"/>
                </a:solidFill>
              </a:rPr>
              <a:t>尾部插入平均复杂度为</a:t>
            </a:r>
            <a:r>
              <a:rPr kumimoji="1" lang="en-US" altLang="zh-CN" sz="2000">
                <a:solidFill>
                  <a:prstClr val="black"/>
                </a:solidFill>
              </a:rPr>
              <a:t>O(1)</a:t>
            </a:r>
            <a:r>
              <a:rPr kumimoji="1" lang="zh-CN" altLang="en-US" sz="2000">
                <a:solidFill>
                  <a:prstClr val="black"/>
                </a:solidFill>
              </a:rPr>
              <a:t>，头部为</a:t>
            </a:r>
            <a:r>
              <a:rPr kumimoji="1" lang="en-US" altLang="zh-CN" sz="2000">
                <a:solidFill>
                  <a:prstClr val="black"/>
                </a:solidFill>
              </a:rPr>
              <a:t>O(n)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课后阅读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2894"/>
            <a:ext cx="8082213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《C++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编程思想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》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模板介绍，第十六章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强烈推荐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《STL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源码剖析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》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函数模板与类模板特化</a:t>
            </a:r>
            <a:endParaRPr lang="en-US" altLang="zh-CN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（自学）</a:t>
            </a:r>
            <a:endParaRPr lang="zh-CN" altLang="en-US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有时，有些类型并不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合适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，则需要对模板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在某种情况下的具体类型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进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行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特殊处理，这称为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“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模板特化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”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对于如下模板进行特化的两种方法：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4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在函数名后用</a:t>
            </a:r>
            <a:r>
              <a:rPr lang="en-US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&lt;&gt;</a:t>
            </a: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括号括起具体类型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&lt;&gt;</a:t>
            </a: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char* sum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&lt;char*&gt;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(char* a, char* b)</a:t>
            </a:r>
            <a:endParaRPr lang="en-US" altLang="zh-CN" sz="2200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由编译器推导出具体类型，函数名为普通形式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template&lt;&gt; char* sum(char* a, char* b)</a:t>
            </a:r>
            <a:endParaRPr lang="zh-CN" altLang="zh-CN" sz="22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920" y="1585829"/>
            <a:ext cx="5637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fr-FR" altLang="zh-CN" dirty="0">
                <a:latin typeface="Consolas" panose="020B0609020204030204" pitchFamily="49" charset="0"/>
              </a:rPr>
              <a:t>T div2(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T&amp; val)</a:t>
            </a:r>
            <a:endParaRPr lang="fr-FR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/ 2;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div2(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函数模板特化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"better solution!"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&gt;&gt; 1;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右移取代除以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9438" y="1776758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&lt;&lt;div2(1.5)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0.75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better solution!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注意：对于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函数模板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，如果有多个模板参数 ，则特化时必须提供所有参数的特例类型，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不能部分特化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但可以用重载来替代部分特化。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zh-CN" altLang="en-US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623" y="1565998"/>
            <a:ext cx="8016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fr-FR" altLang="zh-CN" dirty="0">
                <a:latin typeface="Consolas" panose="020B0609020204030204" pitchFamily="49" charset="0"/>
              </a:rPr>
              <a:t>T 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  <a:endParaRPr lang="fr-FR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T(val1 + val2);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fr-FR" altLang="zh-CN" dirty="0">
                <a:latin typeface="Consolas" panose="020B0609020204030204" pitchFamily="49" charset="0"/>
              </a:rPr>
              <a:t>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  <a:endParaRPr lang="fr-FR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不是部分特化，而是重载函数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"overload"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(val1 + val2);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9435" y="1690689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main()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float y = sum&lt;float, float&gt;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(1.4, 2.4);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sum(1, 2);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x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3.8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overload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1602603"/>
            <a:ext cx="8769350" cy="3058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函数模板重载解析顺序：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类型匹配的普通函数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基础函数模板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全特化函数模板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如果有普通函数且类型匹配，则直接选中，重载解析结束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如果没有类型匹配的普通函数，则选择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最合适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的基础模板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如果选中的基础模板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有全特化版本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且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类型匹配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，则选择全特化版本，否则使用基础模板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8410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主函数调用的是哪一个版本？</a:t>
            </a:r>
            <a:r>
              <a:rPr lang="en-US" altLang="zh-CN" sz="2400" b="1" dirty="0">
                <a:solidFill>
                  <a:srgbClr val="00B050"/>
                </a:solidFill>
                <a:latin typeface="AndaleMono" charset="0"/>
              </a:rPr>
              <a:t>func3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优先匹配特化版本，前提是被特化的对应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基础函数模板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被匹配到。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sz="1800" dirty="0">
              <a:solidFill>
                <a:srgbClr val="BA001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的重载，仍是基础模板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char)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“overload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01759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主函数调用的是哪一个版本？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先从基础模板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中选择更匹配的模板实例，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 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参数类型更匹配，因此优先选中。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无特化版本，因此直接调用模板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sz="1800" dirty="0">
              <a:solidFill>
                <a:srgbClr val="BA001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char*)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的重载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仍是基础模板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也可以进行特化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对于以下模板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类似，可以进行全部特化：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emplate&lt;&gt; class A&lt;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5862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类模板特化：全部特化（自学）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986" y="1081484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&lt;iostream&gt;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namespace std;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T1, 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T2&gt; class Sum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类模板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Sum(T1 a, T2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"Sum general: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;}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 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template&lt;&gt; class Sum&lt;int, int&gt;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类模板全部特化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 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Sum(int a, int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"Sum specific: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;}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main(){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Sum&lt;int, int&gt; s1(1, 2);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Sum&lt;int, double&gt; s2(1, 2.5);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return 0;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558242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3.5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27918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还</a:t>
            </a:r>
            <a:r>
              <a: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允许</a:t>
            </a: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部分特化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，即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只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部分限制模板的通用性，如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通用模板为：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部分特化：第二个类型指定为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template&lt;</a:t>
            </a:r>
            <a:r>
              <a:rPr lang="en-US" altLang="zh-CN" kern="100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T1&gt; class A&lt;T1,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{...};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对比全部特化：指定所有类型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emplate&lt;&gt; class A&lt;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17013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类模板特化：部分特化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89700" y="977015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&lt;iostream&gt;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namespace std;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T1,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T2&gt; class Sum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类模板</a:t>
            </a:r>
            <a:endParaRPr lang="en-US" altLang="zh-CN" sz="19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Sum(T1 a, T2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"Sum general: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;}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 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T1 &gt; class Sum&lt;T1, int&gt;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类模板部分特化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Sum(T1 a, int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"Sum specific: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;}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main(){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Sum&lt;double, int&gt; s1(1.5, 2);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Sum&lt;double, double&gt; s2(1.5, 2.5);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return 0;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26955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3.5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4</a:t>
            </a:r>
            <a:endParaRPr lang="en-US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96631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模板特化总结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，编译器会根据调用时的类型参数自动选择合适的模板类。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代替部分特化的实现。编译器在编译阶段决定使用特化函数或者标准模板函数。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函数模板的全特化版本的匹配优先级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可能低于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重载的非特化基础函数模板，因此最好不要使用全特化函数模板而直接使用重载函数。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 束</a:t>
            </a:r>
            <a:endParaRPr lang="en-US" altLang="zh-CN" sz="115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为了避免在大规模程序的设计中，以及在程序员使用各种各样的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库时，标识符的命名发生冲突，标准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引入了关键字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namespace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（命名空间），可以更好地控制标识符的作用域。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库（不包括标准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库）中所包含的所有内容（包括常量、变量、结构、类和函数等）都被定义在命名空间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standard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标准）中。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cin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namespace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 {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x, y;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 = 3;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y = 6;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" val="ProblemSetting"/>
  <p:tag name="RAINPROBLEMTYPE" val="MultipleChoice"/>
</p:tagLst>
</file>

<file path=ppt/tags/tag108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. list下标访问复杂度为O(n)，&#10;C. vector插入删除复杂度为O(n)&#10;D. vector尾部插入平均复杂度为O(1)，头部为O(n)"/>
</p:tagLst>
</file>

<file path=ppt/tags/tag109.xml><?xml version="1.0" encoding="utf-8"?>
<p:tagLst xmlns:p="http://schemas.openxmlformats.org/presentationml/2006/main">
  <p:tag name="KSO_WPP_MARK_KEY" val="d898771d-3203-4d36-8cd8-60581fccf29d"/>
  <p:tag name="COMMONDATA" val="eyJoZGlkIjoiYzNkNmYwYjRhNDdkMTFlNWVhNWRmNzk3MGI1NzVkOWUifQ==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MA"/>
</p:tagLst>
</file>

<file path=ppt/tags/tag27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Tuple长度在编译时确定&#10;&#10;B: pair两成员类型可以不同"/>
</p:tagLst>
</file>

<file path=ppt/tags/tag28.xml><?xml version="1.0" encoding="utf-8"?>
<p:tagLst xmlns:p="http://schemas.openxmlformats.org/presentationml/2006/main">
  <p:tag name="RAINPROBLEM" val="ProblemBody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7.xml><?xml version="1.0" encoding="utf-8"?>
<p:tagLst xmlns:p="http://schemas.openxmlformats.org/presentationml/2006/main">
  <p:tag name="RAINPROBLEM" val="ProblemSubmit"/>
  <p:tag name="RAINPROBLEMTYPE" val="MultipleChoiceMA"/>
</p:tagLst>
</file>

<file path=ppt/tags/tag38.xml><?xml version="1.0" encoding="utf-8"?>
<p:tagLst xmlns:p="http://schemas.openxmlformats.org/presentationml/2006/main">
  <p:tag name="RAINPROBLEM" val="ProblemRemarkBoard"/>
</p:tagLst>
</file>

<file path=ppt/tags/tag39.xml><?xml version="1.0" encoding="utf-8"?>
<p:tagLst xmlns:p="http://schemas.openxmlformats.org/presentationml/2006/main">
  <p:tag name="PROBLEMREMARKTITLE" val="ProblemRemarkBoardTip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Remark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MA"/>
</p:tagLst>
</file>

<file path=ppt/tags/tag54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REMARK" val="C: vec.end()为最后一个元素的后一位置的迭代器"/>
  <p:tag name="PROBLEMSCORE_HALF" val="0.5"/>
</p:tagLst>
</file>

<file path=ppt/tags/tag55.xml><?xml version="1.0" encoding="utf-8"?>
<p:tagLst xmlns:p="http://schemas.openxmlformats.org/presentationml/2006/main">
  <p:tag name="RAINPROBLEM" val="ProblemBody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4.xml><?xml version="1.0" encoding="utf-8"?>
<p:tagLst xmlns:p="http://schemas.openxmlformats.org/presentationml/2006/main">
  <p:tag name="RAINPROBLEM" val="ProblemSubmit"/>
  <p:tag name="RAINPROBLEMTYPE" val="MultipleChoiceMA"/>
</p:tagLst>
</file>

<file path=ppt/tags/tag65.xml><?xml version="1.0" encoding="utf-8"?>
<p:tagLst xmlns:p="http://schemas.openxmlformats.org/presentationml/2006/main">
  <p:tag name="RAINPROBLEM" val="ProblemRemarkBoard"/>
</p:tagLst>
</file>

<file path=ppt/tags/tag66.xml><?xml version="1.0" encoding="utf-8"?>
<p:tagLst xmlns:p="http://schemas.openxmlformats.org/presentationml/2006/main">
  <p:tag name="PROBLEMREMARKTITLE" val="ProblemRemarkBoardTip"/>
</p:tagLst>
</file>

<file path=ppt/tags/tag67.xml><?xml version="1.0" encoding="utf-8"?>
<p:tagLst xmlns:p="http://schemas.openxmlformats.org/presentationml/2006/main">
  <p:tag name="RAINPROBLEM" val="ProblemRemark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p="http://schemas.openxmlformats.org/presentationml/2006/main">
  <p:tag name="RAINPROBLEM" val="ProblemSetting"/>
  <p:tag name="RAINPROBLEMTYPE" val="MultipleChoiceMA"/>
</p:tagLst>
</file>

<file path=ppt/tags/tag81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B: list底层实现是双向链表，下标访问复杂度为O(n)&#10;&#10;C: map下标访问时，如果元素不存在，则创建对应元素。"/>
</p:tagLst>
</file>

<file path=ppt/tags/tag82.xml><?xml version="1.0" encoding="utf-8"?>
<p:tagLst xmlns:p="http://schemas.openxmlformats.org/presentationml/2006/main">
  <p:tag name="RAINPROBLEM" val="ProblemBody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p="http://schemas.openxmlformats.org/presentationml/2006/main">
  <p:tag name="RAINPROBLEM" val="ProblemRemarkBoard"/>
</p:tagLst>
</file>

<file path=ppt/tags/tag93.xml><?xml version="1.0" encoding="utf-8"?>
<p:tagLst xmlns:p="http://schemas.openxmlformats.org/presentationml/2006/main">
  <p:tag name="PROBLEMREMARKTITLE" val="ProblemRemarkBoardTip"/>
</p:tagLst>
</file>

<file path=ppt/tags/tag94.xml><?xml version="1.0" encoding="utf-8"?>
<p:tagLst xmlns:p="http://schemas.openxmlformats.org/presentationml/2006/main">
  <p:tag name="RAINPROBLEM" val="ProblemRemark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15283</Words>
  <Application>WPS 演示</Application>
  <PresentationFormat>全屏显示(4:3)</PresentationFormat>
  <Paragraphs>1212</Paragraphs>
  <Slides>79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3" baseType="lpstr">
      <vt:lpstr>Arial</vt:lpstr>
      <vt:lpstr>宋体</vt:lpstr>
      <vt:lpstr>Wingdings</vt:lpstr>
      <vt:lpstr>微软雅黑</vt:lpstr>
      <vt:lpstr>Calibri Light</vt:lpstr>
      <vt:lpstr>Consolas</vt:lpstr>
      <vt:lpstr>华文楷体</vt:lpstr>
      <vt:lpstr>Arial Unicode MS</vt:lpstr>
      <vt:lpstr>Calibri</vt:lpstr>
      <vt:lpstr>等线</vt:lpstr>
      <vt:lpstr>AndaleMono</vt:lpstr>
      <vt:lpstr>ksdb</vt:lpstr>
      <vt:lpstr>Office 主题</vt:lpstr>
      <vt:lpstr>1_Office 主题</vt:lpstr>
      <vt:lpstr>面向对象程序设计基础 （OOP）</vt:lpstr>
      <vt:lpstr>上期要点回顾</vt:lpstr>
      <vt:lpstr>本讲内容提要</vt:lpstr>
      <vt:lpstr>回顾：类模板</vt:lpstr>
      <vt:lpstr>回顾：类模板</vt:lpstr>
      <vt:lpstr>回顾：函数模板</vt:lpstr>
      <vt:lpstr>PowerPoint 演示文稿</vt:lpstr>
      <vt:lpstr>命名空间（1）</vt:lpstr>
      <vt:lpstr>命名空间（2）</vt:lpstr>
      <vt:lpstr>命名空间（3）</vt:lpstr>
      <vt:lpstr>PowerPoint 演示文稿</vt:lpstr>
      <vt:lpstr>STL简介</vt:lpstr>
      <vt:lpstr>STL简介</vt:lpstr>
      <vt:lpstr>STL简介</vt:lpstr>
      <vt:lpstr>STL简介</vt:lpstr>
      <vt:lpstr>STL容器</vt:lpstr>
      <vt:lpstr>STL容器：pair</vt:lpstr>
      <vt:lpstr>STL容器：pair</vt:lpstr>
      <vt:lpstr>STL容器：pair举例</vt:lpstr>
      <vt:lpstr>STL容器：tuple</vt:lpstr>
      <vt:lpstr>STL容器：tuple</vt:lpstr>
      <vt:lpstr>STL容器：tuple举例</vt:lpstr>
      <vt:lpstr>PowerPoint 演示文稿</vt:lpstr>
      <vt:lpstr>STL容器：vector</vt:lpstr>
      <vt:lpstr>STL容器：vector</vt:lpstr>
      <vt:lpstr>迭代器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迭代器：失效</vt:lpstr>
      <vt:lpstr>STL容器：vector原理</vt:lpstr>
      <vt:lpstr>STL容器：vector原理</vt:lpstr>
      <vt:lpstr>迭代器：失效</vt:lpstr>
      <vt:lpstr>STL容器：push_back失效原理</vt:lpstr>
      <vt:lpstr>迭代器：失效</vt:lpstr>
      <vt:lpstr>STL容器：erase失效原理</vt:lpstr>
      <vt:lpstr>迭代器：失效</vt:lpstr>
      <vt:lpstr>PowerPoint 演示文稿</vt:lpstr>
      <vt:lpstr>STL容器</vt:lpstr>
      <vt:lpstr>STL容器：list</vt:lpstr>
      <vt:lpstr>STL容器：list</vt:lpstr>
      <vt:lpstr>STL容器：list</vt:lpstr>
      <vt:lpstr>STL容器：set</vt:lpstr>
      <vt:lpstr>STL容器：set</vt:lpstr>
      <vt:lpstr>STL容器：map</vt:lpstr>
      <vt:lpstr>STL容器：map</vt:lpstr>
      <vt:lpstr>STL容器：map</vt:lpstr>
      <vt:lpstr>STL容器：map举例</vt:lpstr>
      <vt:lpstr>STL容器：关联容器原理</vt:lpstr>
      <vt:lpstr>STL容器：总结</vt:lpstr>
      <vt:lpstr>STL容器：总结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PowerPoint 演示文稿</vt:lpstr>
      <vt:lpstr>PowerPoint 演示文稿</vt:lpstr>
      <vt:lpstr>课后阅读</vt:lpstr>
      <vt:lpstr>PowerPoint 演示文稿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类模板特化</vt:lpstr>
      <vt:lpstr>类模板特化：全部特化（自学）</vt:lpstr>
      <vt:lpstr>类模板特化</vt:lpstr>
      <vt:lpstr>类模板特化：部分特化</vt:lpstr>
      <vt:lpstr>模板特化总结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Windows 用户</dc:creator>
  <cp:lastModifiedBy>zyt</cp:lastModifiedBy>
  <cp:revision>818</cp:revision>
  <cp:lastPrinted>2020-04-26T13:53:00Z</cp:lastPrinted>
  <dcterms:created xsi:type="dcterms:W3CDTF">2018-01-30T06:43:00Z</dcterms:created>
  <dcterms:modified xsi:type="dcterms:W3CDTF">2023-05-08T01:23:58Z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F8FECF3110414EA7A5EC57EC8FCF8211_12</vt:lpwstr>
  </property>
  <property fmtid="{D5CDD505-2E9C-101B-9397-08002B2CF9AE}" pid="3" name="KSOProductBuildVer">
    <vt:lpwstr>2052-11.1.0.14036</vt:lpwstr>
  </property>
</Properties>
</file>