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70"/>
  </p:notesMasterIdLst>
  <p:sldIdLst>
    <p:sldId id="392" r:id="rId2"/>
    <p:sldId id="320" r:id="rId3"/>
    <p:sldId id="751" r:id="rId4"/>
    <p:sldId id="687" r:id="rId5"/>
    <p:sldId id="795" r:id="rId6"/>
    <p:sldId id="797" r:id="rId7"/>
    <p:sldId id="798" r:id="rId8"/>
    <p:sldId id="830" r:id="rId9"/>
    <p:sldId id="717" r:id="rId10"/>
    <p:sldId id="718" r:id="rId11"/>
    <p:sldId id="831" r:id="rId12"/>
    <p:sldId id="800" r:id="rId13"/>
    <p:sldId id="719" r:id="rId14"/>
    <p:sldId id="726" r:id="rId15"/>
    <p:sldId id="801" r:id="rId16"/>
    <p:sldId id="721" r:id="rId17"/>
    <p:sldId id="784" r:id="rId18"/>
    <p:sldId id="720" r:id="rId19"/>
    <p:sldId id="727" r:id="rId20"/>
    <p:sldId id="728" r:id="rId21"/>
    <p:sldId id="802" r:id="rId22"/>
    <p:sldId id="824" r:id="rId23"/>
    <p:sldId id="803" r:id="rId24"/>
    <p:sldId id="823" r:id="rId25"/>
    <p:sldId id="804" r:id="rId26"/>
    <p:sldId id="805" r:id="rId27"/>
    <p:sldId id="807" r:id="rId28"/>
    <p:sldId id="806" r:id="rId29"/>
    <p:sldId id="808" r:id="rId30"/>
    <p:sldId id="811" r:id="rId31"/>
    <p:sldId id="799" r:id="rId32"/>
    <p:sldId id="809" r:id="rId33"/>
    <p:sldId id="810" r:id="rId34"/>
    <p:sldId id="771" r:id="rId35"/>
    <p:sldId id="686" r:id="rId36"/>
    <p:sldId id="737" r:id="rId37"/>
    <p:sldId id="741" r:id="rId38"/>
    <p:sldId id="746" r:id="rId39"/>
    <p:sldId id="775" r:id="rId40"/>
    <p:sldId id="776" r:id="rId41"/>
    <p:sldId id="777" r:id="rId42"/>
    <p:sldId id="778" r:id="rId43"/>
    <p:sldId id="738" r:id="rId44"/>
    <p:sldId id="739" r:id="rId45"/>
    <p:sldId id="740" r:id="rId46"/>
    <p:sldId id="749" r:id="rId47"/>
    <p:sldId id="827" r:id="rId48"/>
    <p:sldId id="785" r:id="rId49"/>
    <p:sldId id="786" r:id="rId50"/>
    <p:sldId id="787" r:id="rId51"/>
    <p:sldId id="788" r:id="rId52"/>
    <p:sldId id="793" r:id="rId53"/>
    <p:sldId id="792" r:id="rId54"/>
    <p:sldId id="790" r:id="rId55"/>
    <p:sldId id="789" r:id="rId56"/>
    <p:sldId id="781" r:id="rId57"/>
    <p:sldId id="750" r:id="rId58"/>
    <p:sldId id="782" r:id="rId59"/>
    <p:sldId id="745" r:id="rId60"/>
    <p:sldId id="475" r:id="rId61"/>
    <p:sldId id="794" r:id="rId62"/>
    <p:sldId id="812" r:id="rId63"/>
    <p:sldId id="814" r:id="rId64"/>
    <p:sldId id="816" r:id="rId65"/>
    <p:sldId id="817" r:id="rId66"/>
    <p:sldId id="818" r:id="rId67"/>
    <p:sldId id="813" r:id="rId68"/>
    <p:sldId id="819" r:id="rId6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CC00"/>
    <a:srgbClr val="1D9A78"/>
    <a:srgbClr val="FF0000"/>
    <a:srgbClr val="FFFFFF"/>
    <a:srgbClr val="0066CC"/>
    <a:srgbClr val="3A536D"/>
    <a:srgbClr val="003366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5" autoAdjust="0"/>
    <p:restoredTop sz="91529" autoAdjust="0"/>
  </p:normalViewPr>
  <p:slideViewPr>
    <p:cSldViewPr>
      <p:cViewPr varScale="1">
        <p:scale>
          <a:sx n="115" d="100"/>
          <a:sy n="115" d="100"/>
        </p:scale>
        <p:origin x="14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152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881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527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&lt;iostream&gt;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&lt;functional&gt;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&lt;string&gt;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using namespace std;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input;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cin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input);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public: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operator()(){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string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("input.txt"), input);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return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};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template&lt;class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read,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    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calculate,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    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write)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data = read();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output = calculate(data);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write(output);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&lt;&lt; 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 main()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781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&lt;iostream&gt;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&lt;functional&gt;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&lt;string&gt;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using namespace std;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input;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cin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input);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public: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operator()(){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string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("input.txt"), input);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return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};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process(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function&lt;string()&gt; read,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function&lt;string(string)&gt; calculate,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function&lt;void(string)&gt; write)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data = read();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output = calculate(data);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write(output);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&lt;&lt; 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 main()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91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这一页 里的</a:t>
            </a:r>
            <a:r>
              <a:rPr kumimoji="1" lang="en-US" altLang="zh-CN" dirty="0"/>
              <a:t>p1</a:t>
            </a:r>
            <a:r>
              <a:rPr kumimoji="1" lang="zh-CN" altLang="en-US" dirty="0"/>
              <a:t>；</a:t>
            </a:r>
            <a:r>
              <a:rPr kumimoji="1" lang="en-US" altLang="zh-CN" dirty="0"/>
              <a:t>p4</a:t>
            </a:r>
            <a:r>
              <a:rPr kumimoji="1" lang="zh-CN" altLang="en-US" dirty="0"/>
              <a:t>是否删除比较好，反而分散同学们的注意力</a:t>
            </a:r>
            <a:endParaRPr kumimoji="1" lang="en-US" altLang="zh-CN" dirty="0"/>
          </a:p>
          <a:p>
            <a:r>
              <a:rPr kumimoji="1" lang="zh-CN" altLang="en-US" dirty="0"/>
              <a:t>第一行和第二行差别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719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303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Val</a:t>
            </a:r>
            <a:r>
              <a:rPr lang="zh-CN" altLang="en-US" dirty="0"/>
              <a:t> 修改为</a:t>
            </a:r>
            <a:r>
              <a:rPr lang="en-US" altLang="zh-CN" dirty="0"/>
              <a:t>p</a:t>
            </a:r>
            <a:r>
              <a:rPr lang="zh-CN" altLang="en-US" dirty="0"/>
              <a:t>比较好？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060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pB</a:t>
            </a:r>
            <a:r>
              <a:rPr lang="zh-CN" altLang="en-US" dirty="0"/>
              <a:t>时；</a:t>
            </a:r>
            <a:endParaRPr lang="en-US" altLang="zh-CN" dirty="0"/>
          </a:p>
          <a:p>
            <a:r>
              <a:rPr lang="en-US" altLang="zh-CN" dirty="0" err="1"/>
              <a:t>pB</a:t>
            </a:r>
            <a:r>
              <a:rPr lang="zh-CN" altLang="en-US" dirty="0"/>
              <a:t>的</a:t>
            </a:r>
            <a:r>
              <a:rPr lang="en-US" altLang="zh-CN" dirty="0" err="1"/>
              <a:t>rp</a:t>
            </a:r>
            <a:r>
              <a:rPr lang="zh-CN" altLang="en-US" dirty="0"/>
              <a:t>引用计数应该增加（因为另外的指针 指向了它）；</a:t>
            </a:r>
            <a:endParaRPr lang="en-US" altLang="zh-CN" dirty="0"/>
          </a:p>
          <a:p>
            <a:r>
              <a:rPr lang="zh-CN" altLang="en-US" dirty="0"/>
              <a:t>同时</a:t>
            </a:r>
            <a:r>
              <a:rPr lang="en-US" altLang="zh-CN" dirty="0" err="1"/>
              <a:t>pA</a:t>
            </a:r>
            <a:r>
              <a:rPr lang="zh-CN" altLang="en-US" dirty="0"/>
              <a:t>从别的地方指向了新的地方，导致其原来</a:t>
            </a:r>
            <a:r>
              <a:rPr lang="en-US" altLang="zh-CN" dirty="0" err="1"/>
              <a:t>rp</a:t>
            </a:r>
            <a:r>
              <a:rPr lang="zh-CN" altLang="en-US" dirty="0"/>
              <a:t>的引用计数应该减少；</a:t>
            </a:r>
            <a:endParaRPr lang="en-US" altLang="zh-CN" dirty="0"/>
          </a:p>
          <a:p>
            <a:r>
              <a:rPr lang="zh-CN" altLang="en-US" dirty="0"/>
              <a:t>同时，如果其</a:t>
            </a:r>
            <a:r>
              <a:rPr lang="en-US" altLang="zh-CN" dirty="0"/>
              <a:t>count==0</a:t>
            </a:r>
            <a:r>
              <a:rPr lang="zh-CN" altLang="en-US" dirty="0"/>
              <a:t>，</a:t>
            </a:r>
            <a:r>
              <a:rPr lang="en-US" altLang="zh-CN" dirty="0" err="1"/>
              <a:t>rp</a:t>
            </a:r>
            <a:r>
              <a:rPr lang="zh-CN" altLang="en-US" dirty="0"/>
              <a:t>对象应该被删除。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502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提示：数组的</a:t>
            </a:r>
            <a:r>
              <a:rPr lang="en-US" altLang="zh-CN" dirty="0"/>
              <a:t>delete</a:t>
            </a:r>
            <a:r>
              <a:rPr lang="zh-CN" altLang="en-US" dirty="0"/>
              <a:t>方式</a:t>
            </a:r>
            <a:r>
              <a:rPr lang="en-US" altLang="zh-CN" dirty="0"/>
              <a:t>;</a:t>
            </a:r>
            <a:r>
              <a:rPr lang="zh-CN" altLang="en-US" dirty="0"/>
              <a:t> 所有的实现都是</a:t>
            </a:r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p;</a:t>
            </a:r>
          </a:p>
          <a:p>
            <a:r>
              <a:rPr kumimoji="1" lang="zh-CN" altLang="en-US" dirty="0"/>
              <a:t>删除数组需要</a:t>
            </a:r>
            <a:r>
              <a:rPr kumimoji="1" lang="en-US" altLang="zh-CN" dirty="0"/>
              <a:t>delete[]</a:t>
            </a:r>
            <a:r>
              <a:rPr kumimoji="1" lang="zh-CN" altLang="en-US" dirty="0"/>
              <a:t> </a:t>
            </a:r>
            <a:r>
              <a:rPr kumimoji="1" lang="en-US" altLang="zh-CN" dirty="0"/>
              <a:t>p;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027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59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96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int&amp;(int)</a:t>
            </a:r>
            <a:r>
              <a:rPr lang="zh-CN" altLang="en-US" dirty="0"/>
              <a:t>也可以，这似乎有点违反规则，因为</a:t>
            </a:r>
            <a:r>
              <a:rPr lang="en-US" altLang="zh-CN" dirty="0"/>
              <a:t>int</a:t>
            </a:r>
            <a:r>
              <a:rPr lang="zh-CN" altLang="en-US" dirty="0"/>
              <a:t>无法直接传给</a:t>
            </a:r>
            <a:r>
              <a:rPr lang="en-US" altLang="zh-CN" dirty="0"/>
              <a:t>Func2()</a:t>
            </a:r>
          </a:p>
          <a:p>
            <a:r>
              <a:rPr lang="zh-CN" altLang="en-US" dirty="0"/>
              <a:t>但实际上，</a:t>
            </a:r>
            <a:r>
              <a:rPr lang="en-US" altLang="zh-CN" dirty="0"/>
              <a:t>pf2</a:t>
            </a:r>
            <a:r>
              <a:rPr lang="zh-CN" altLang="en-US" dirty="0"/>
              <a:t>的实现方式是拷贝了一份参数，然后将该参数的右值传给</a:t>
            </a:r>
            <a:r>
              <a:rPr lang="en-US" altLang="zh-CN" dirty="0"/>
              <a:t>Func2()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04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064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56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059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62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Duck_typing</a:t>
            </a:r>
            <a:r>
              <a:rPr lang="zh-CN" altLang="en-US" dirty="0"/>
              <a:t>：   </a:t>
            </a:r>
            <a:r>
              <a:rPr lang="en-US" altLang="zh-CN" dirty="0"/>
              <a:t>https://en.wikipedia.org/wiki/Duck_typing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42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第一个</a:t>
            </a:r>
            <a:r>
              <a:rPr lang="en-US" altLang="zh-CN" dirty="0"/>
              <a:t>Compare</a:t>
            </a:r>
            <a:r>
              <a:rPr lang="zh-CN" altLang="en-US" dirty="0"/>
              <a:t>是 函数指针  </a:t>
            </a:r>
            <a:r>
              <a:rPr lang="en-US" altLang="zh-CN" dirty="0"/>
              <a:t>bool (*)(</a:t>
            </a:r>
            <a:r>
              <a:rPr lang="en-US" altLang="zh-CN" dirty="0" err="1"/>
              <a:t>int,int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第二个</a:t>
            </a:r>
            <a:r>
              <a:rPr lang="en-US" altLang="zh-CN" dirty="0"/>
              <a:t>Compare</a:t>
            </a:r>
            <a:r>
              <a:rPr lang="zh-CN" altLang="en-US" dirty="0"/>
              <a:t>是 函数对象  </a:t>
            </a:r>
            <a:r>
              <a:rPr lang="en-US" altLang="zh-CN" dirty="0"/>
              <a:t>greater&lt;int&gt;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206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05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1.tmp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r>
              <a:rPr lang="zh-CN" altLang="en-US" sz="3600" b="1" dirty="0"/>
              <a:t>刘知远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/>
              <a:t>liuzy@tsinghua.edu.cn</a:t>
            </a:r>
          </a:p>
          <a:p>
            <a:r>
              <a:rPr lang="en-US" altLang="zh-CN" b="1" dirty="0"/>
              <a:t>http://nlp.csai.tsinghua.edu.cn/~</a:t>
            </a:r>
            <a:r>
              <a:rPr lang="en-US" altLang="zh-CN" b="1" dirty="0" err="1"/>
              <a:t>lzy</a:t>
            </a:r>
            <a:r>
              <a:rPr lang="en-US" altLang="zh-CN" b="1" dirty="0"/>
              <a:t>/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b="1" dirty="0"/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358897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14B66-CDB0-4078-8ADB-38E30F6C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函数作为变量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A0276-113E-491B-BE09-A5FE1B6D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35378"/>
            <a:ext cx="8047806" cy="4749029"/>
          </a:xfrm>
        </p:spPr>
        <p:txBody>
          <a:bodyPr/>
          <a:lstStyle/>
          <a:p>
            <a:r>
              <a:rPr lang="zh-CN" altLang="en-US" dirty="0"/>
              <a:t>如果想倒转排序？</a:t>
            </a:r>
            <a:endParaRPr lang="en-US" altLang="zh-CN" dirty="0"/>
          </a:p>
          <a:p>
            <a:r>
              <a:rPr lang="zh-CN" altLang="en-US" dirty="0"/>
              <a:t>注意到</a:t>
            </a:r>
            <a:r>
              <a:rPr lang="en-US" altLang="zh-CN" dirty="0"/>
              <a:t>sort</a:t>
            </a:r>
            <a:r>
              <a:rPr lang="zh-CN" altLang="en-US" dirty="0"/>
              <a:t>还重载了另一套参数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template &lt;class Iterator, class </a:t>
            </a:r>
            <a:r>
              <a:rPr lang="en-US" altLang="zh-CN" b="1" dirty="0">
                <a:solidFill>
                  <a:srgbClr val="FF0000"/>
                </a:solidFill>
              </a:rPr>
              <a:t>Compare</a:t>
            </a:r>
            <a:r>
              <a:rPr lang="en-US" altLang="zh-CN" b="1" dirty="0"/>
              <a:t>&gt;</a:t>
            </a:r>
          </a:p>
          <a:p>
            <a:pPr marL="457200" lvl="1" indent="0">
              <a:buNone/>
            </a:pPr>
            <a:r>
              <a:rPr lang="en-US" altLang="zh-CN" b="1" dirty="0"/>
              <a:t>void sort (Iterator first, </a:t>
            </a:r>
          </a:p>
          <a:p>
            <a:pPr marL="457200" lvl="1" indent="0">
              <a:buNone/>
            </a:pPr>
            <a:r>
              <a:rPr lang="en-US" altLang="zh-CN" b="1" dirty="0"/>
              <a:t>			Iterator last, </a:t>
            </a:r>
            <a:r>
              <a:rPr lang="en-US" altLang="zh-CN" b="1" dirty="0">
                <a:solidFill>
                  <a:srgbClr val="FF0000"/>
                </a:solidFill>
              </a:rPr>
              <a:t>Compare</a:t>
            </a:r>
            <a:r>
              <a:rPr lang="en-US" altLang="zh-CN" b="1" dirty="0"/>
              <a:t> comp);</a:t>
            </a:r>
          </a:p>
          <a:p>
            <a:pPr lvl="1"/>
            <a:endParaRPr lang="en-US" altLang="zh-CN" sz="1800" b="1" dirty="0"/>
          </a:p>
          <a:p>
            <a:endParaRPr lang="en-US" altLang="zh-CN" sz="2200" dirty="0"/>
          </a:p>
          <a:p>
            <a:endParaRPr lang="en-US" altLang="zh-CN" sz="2200" b="1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pPr lvl="1"/>
            <a:endParaRPr lang="en-US" altLang="zh-CN" sz="1800" b="1" dirty="0"/>
          </a:p>
          <a:p>
            <a:pPr lvl="1"/>
            <a:endParaRPr lang="zh-CN" altLang="en-US" sz="1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D28EF1-0512-4CE9-8567-0C241002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1B1756-4177-46F2-8B07-7D6C0C02D6C0}"/>
              </a:ext>
            </a:extLst>
          </p:cNvPr>
          <p:cNvSpPr txBox="1"/>
          <p:nvPr/>
        </p:nvSpPr>
        <p:spPr>
          <a:xfrm>
            <a:off x="1115616" y="3698070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比较函数</a:t>
            </a:r>
            <a:r>
              <a:rPr lang="en-US" altLang="zh-CN" sz="2000" b="1" dirty="0">
                <a:latin typeface="Consolas" panose="020B0609020204030204" pitchFamily="49" charset="0"/>
              </a:rPr>
              <a:t>comp</a:t>
            </a:r>
            <a:r>
              <a:rPr lang="zh-CN" altLang="en-US" sz="2000" b="1" dirty="0">
                <a:latin typeface="Consolas" panose="020B0609020204030204" pitchFamily="49" charset="0"/>
              </a:rPr>
              <a:t>：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bool comp(int a, int b)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//comp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函数传入两个值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若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前，则返回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若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后 或 </a:t>
            </a:r>
            <a:r>
              <a:rPr lang="en-US" altLang="zh-CN" sz="20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等于</a:t>
            </a:r>
            <a:r>
              <a:rPr lang="en-US" altLang="zh-CN" sz="20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，则返回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40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E732D-67EE-4176-AA36-96716E93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函数作为变量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8B2B1B-3202-4540-9EF2-221EA721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3360B6-3961-4F4D-B416-31BDA49B828D}"/>
              </a:ext>
            </a:extLst>
          </p:cNvPr>
          <p:cNvSpPr txBox="1"/>
          <p:nvPr/>
        </p:nvSpPr>
        <p:spPr>
          <a:xfrm>
            <a:off x="974874" y="1406360"/>
            <a:ext cx="67654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bool comp(int a, int b)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{ 	return a &gt; b;  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int main(){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int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[5] = { 5, 2, 3, 1, 7 };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std::sort(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+ 5, comp);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for (int 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x &lt;&lt; " ";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}  </a:t>
            </a:r>
            <a:r>
              <a:rPr lang="en-US" altLang="zh-CN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// 7 5 3 2 1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3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8F5EF-7D02-412A-A39F-3A8E6FBB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函数作为变量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6EA13-23B2-4034-A287-CCC05EC66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实际上，</a:t>
            </a:r>
            <a:r>
              <a:rPr lang="en-US" altLang="zh-CN" dirty="0"/>
              <a:t>Compare</a:t>
            </a:r>
            <a:r>
              <a:rPr lang="zh-CN" altLang="en-US" dirty="0"/>
              <a:t>就是</a:t>
            </a:r>
            <a:r>
              <a:rPr lang="en-US" altLang="zh-CN" dirty="0"/>
              <a:t>comp</a:t>
            </a:r>
            <a:r>
              <a:rPr lang="zh-CN" altLang="en-US" dirty="0"/>
              <a:t>的类型</a:t>
            </a:r>
            <a:endParaRPr lang="en-US" altLang="zh-CN" dirty="0"/>
          </a:p>
          <a:p>
            <a:pPr lvl="1"/>
            <a:r>
              <a:rPr lang="zh-CN" altLang="en-US" dirty="0"/>
              <a:t>函数指针：</a:t>
            </a:r>
            <a:r>
              <a:rPr lang="en-US" altLang="zh-CN" dirty="0"/>
              <a:t>bool (*)(</a:t>
            </a:r>
            <a:r>
              <a:rPr lang="en-US" altLang="zh-CN" dirty="0" err="1"/>
              <a:t>int,int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STL</a:t>
            </a:r>
            <a:r>
              <a:rPr lang="zh-CN" altLang="en-US" dirty="0"/>
              <a:t>提供了预定义的比较函数</a:t>
            </a:r>
            <a:r>
              <a:rPr lang="en-US" altLang="zh-CN" sz="2000" dirty="0"/>
              <a:t>(#include &lt;functional&gt;)</a:t>
            </a:r>
            <a:endParaRPr lang="en-US" altLang="zh-CN" dirty="0"/>
          </a:p>
          <a:p>
            <a:pPr lvl="1"/>
            <a:r>
              <a:rPr lang="zh-CN" altLang="en-US" dirty="0"/>
              <a:t>从小到大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2400" b="1" dirty="0"/>
              <a:t>sort(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arr+5, </a:t>
            </a:r>
            <a:r>
              <a:rPr lang="en-US" altLang="zh-CN" sz="2400" b="1" dirty="0">
                <a:solidFill>
                  <a:srgbClr val="FF0000"/>
                </a:solidFill>
              </a:rPr>
              <a:t>less&lt;int&gt;()</a:t>
            </a:r>
            <a:r>
              <a:rPr lang="en-US" altLang="zh-CN" sz="2400" b="1" dirty="0"/>
              <a:t>)</a:t>
            </a:r>
            <a:endParaRPr lang="zh-CN" altLang="en-US" sz="2400" b="1" dirty="0"/>
          </a:p>
          <a:p>
            <a:pPr lvl="1"/>
            <a:r>
              <a:rPr lang="zh-CN" altLang="en-US" dirty="0"/>
              <a:t>从大到小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2400" b="1" dirty="0"/>
              <a:t>sort(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arr+5, </a:t>
            </a:r>
            <a:r>
              <a:rPr lang="en-US" altLang="zh-CN" sz="2400" b="1" dirty="0">
                <a:solidFill>
                  <a:srgbClr val="FF0000"/>
                </a:solidFill>
              </a:rPr>
              <a:t>greater&lt;int&gt;()</a:t>
            </a:r>
            <a:r>
              <a:rPr lang="en-US" altLang="zh-CN" sz="2400" b="1" dirty="0"/>
              <a:t>)</a:t>
            </a:r>
          </a:p>
          <a:p>
            <a:r>
              <a:rPr lang="zh-CN" altLang="en-US" dirty="0"/>
              <a:t>疑问：</a:t>
            </a:r>
            <a:endParaRPr lang="en-US" altLang="zh-CN" dirty="0"/>
          </a:p>
          <a:p>
            <a:pPr lvl="1"/>
            <a:r>
              <a:rPr lang="zh-CN" altLang="en-US" dirty="0"/>
              <a:t>对比 </a:t>
            </a:r>
            <a:r>
              <a:rPr lang="en-US" altLang="zh-CN" dirty="0"/>
              <a:t>sort(</a:t>
            </a:r>
            <a:r>
              <a:rPr lang="en-US" altLang="zh-CN" dirty="0" err="1"/>
              <a:t>arr</a:t>
            </a:r>
            <a:r>
              <a:rPr lang="en-US" altLang="zh-CN" dirty="0"/>
              <a:t>, </a:t>
            </a:r>
            <a:r>
              <a:rPr lang="en-US" altLang="zh-CN" dirty="0" err="1"/>
              <a:t>arr</a:t>
            </a:r>
            <a:r>
              <a:rPr lang="en-US" altLang="zh-CN" dirty="0"/>
              <a:t> + 5, comp)</a:t>
            </a:r>
          </a:p>
          <a:p>
            <a:pPr lvl="1"/>
            <a:r>
              <a:rPr lang="en-US" altLang="zh-CN" dirty="0"/>
              <a:t>greater&lt;int&gt;()</a:t>
            </a:r>
            <a:r>
              <a:rPr lang="zh-CN" altLang="en-US" dirty="0"/>
              <a:t>为什么带括号？是什么？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2E797-5FF2-4606-BD93-7DE9652F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04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47BDA-335E-4EDE-A27D-A3955D24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1A1B4-AEB9-47BB-A0C9-CAB2897B4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39" y="1054485"/>
            <a:ext cx="8047806" cy="5803515"/>
          </a:xfrm>
        </p:spPr>
        <p:txBody>
          <a:bodyPr/>
          <a:lstStyle/>
          <a:p>
            <a:r>
              <a:rPr lang="zh-CN" altLang="en-US" dirty="0"/>
              <a:t>实际上，</a:t>
            </a:r>
            <a:r>
              <a:rPr lang="en-US" altLang="zh-CN" dirty="0"/>
              <a:t>greater&lt;int&gt;()</a:t>
            </a:r>
            <a:r>
              <a:rPr lang="zh-CN" altLang="en-US" dirty="0"/>
              <a:t>是一个对象</a:t>
            </a:r>
            <a:endParaRPr lang="en-US" altLang="zh-CN" dirty="0"/>
          </a:p>
          <a:p>
            <a:pPr lvl="1"/>
            <a:r>
              <a:rPr lang="en-US" altLang="zh-CN" dirty="0"/>
              <a:t>greater</a:t>
            </a:r>
            <a:r>
              <a:rPr lang="zh-CN" altLang="en-US" dirty="0"/>
              <a:t>是一个模板类</a:t>
            </a:r>
            <a:endParaRPr lang="en-US" altLang="zh-CN" dirty="0"/>
          </a:p>
          <a:p>
            <a:pPr lvl="1"/>
            <a:r>
              <a:rPr lang="en-US" altLang="zh-CN" dirty="0"/>
              <a:t>greater&lt;int&gt;  </a:t>
            </a:r>
            <a:r>
              <a:rPr lang="zh-CN" altLang="en-US" dirty="0"/>
              <a:t>用</a:t>
            </a:r>
            <a:r>
              <a:rPr lang="en-US" altLang="zh-CN" dirty="0"/>
              <a:t>int</a:t>
            </a:r>
            <a:r>
              <a:rPr lang="zh-CN" altLang="en-US" dirty="0"/>
              <a:t>实例化的类</a:t>
            </a:r>
            <a:endParaRPr lang="en-US" altLang="zh-CN" dirty="0"/>
          </a:p>
          <a:p>
            <a:pPr lvl="1"/>
            <a:r>
              <a:rPr lang="en-US" altLang="zh-CN" dirty="0"/>
              <a:t>greater&lt;int&gt;()  </a:t>
            </a:r>
            <a:r>
              <a:rPr lang="zh-CN" altLang="en-US" dirty="0"/>
              <a:t>该类的一个对象</a:t>
            </a:r>
            <a:endParaRPr lang="en-US" altLang="zh-CN" dirty="0"/>
          </a:p>
          <a:p>
            <a:r>
              <a:rPr lang="zh-CN" altLang="en-US" dirty="0"/>
              <a:t>同时，它表现的像一个函数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因此，这种对象被称为函数对象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4DE1B0-9973-40F1-ACCE-456809AF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71E107-DE71-4689-8FD5-BB6528FBB755}"/>
              </a:ext>
            </a:extLst>
          </p:cNvPr>
          <p:cNvSpPr txBox="1"/>
          <p:nvPr/>
        </p:nvSpPr>
        <p:spPr>
          <a:xfrm>
            <a:off x="1345796" y="3208292"/>
            <a:ext cx="64665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&lt;functional&gt;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auto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 = greater&lt;int&gt;();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(2,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//True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2)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pPr marL="0" lvl="1"/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12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2446F90-3012-41DF-8310-E58D41F04316}"/>
              </a:ext>
            </a:extLst>
          </p:cNvPr>
          <p:cNvSpPr txBox="1"/>
          <p:nvPr/>
        </p:nvSpPr>
        <p:spPr>
          <a:xfrm>
            <a:off x="323528" y="1641760"/>
            <a:ext cx="7250703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template&lt;class T&gt;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Greater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()(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T &amp;a,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T &amp;b)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a &gt; 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auto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 = Greater&lt;int&gt;();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(2,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//True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2)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pPr marL="0" lvl="1"/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9B0F68-5259-4ABA-BCF0-D192470B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4E5A4-19E0-482E-9453-43883EA8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864" y="1641760"/>
            <a:ext cx="8047806" cy="1512168"/>
          </a:xfrm>
        </p:spPr>
        <p:txBody>
          <a:bodyPr/>
          <a:lstStyle/>
          <a:p>
            <a:r>
              <a:rPr lang="zh-CN" altLang="en-US" dirty="0"/>
              <a:t>注意三个</a:t>
            </a:r>
            <a:r>
              <a:rPr lang="en-US" altLang="zh-CN" dirty="0"/>
              <a:t>const</a:t>
            </a:r>
          </a:p>
          <a:p>
            <a:pPr lvl="1"/>
            <a:r>
              <a:rPr lang="zh-CN" altLang="en-US" dirty="0"/>
              <a:t>排序中，</a:t>
            </a:r>
            <a:r>
              <a:rPr lang="en-US" altLang="zh-CN" dirty="0"/>
              <a:t>comp</a:t>
            </a:r>
            <a:r>
              <a:rPr lang="zh-CN" altLang="en-US" dirty="0"/>
              <a:t>不能修改数据</a:t>
            </a:r>
            <a:endParaRPr lang="en-US" altLang="zh-CN" dirty="0"/>
          </a:p>
          <a:p>
            <a:pPr lvl="1"/>
            <a:r>
              <a:rPr lang="zh-CN" altLang="en-US" dirty="0"/>
              <a:t>一般情况下，</a:t>
            </a:r>
            <a:r>
              <a:rPr lang="en-US" altLang="zh-CN" dirty="0"/>
              <a:t>comp</a:t>
            </a:r>
            <a:r>
              <a:rPr lang="zh-CN" altLang="en-US" dirty="0"/>
              <a:t>也不应该修改自身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0A7BF9-12A9-4457-B600-C921ED06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60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2153D-F76A-4671-888C-0F8B3500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6456D-70A1-4B92-9BAD-3694FCBD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函数对象的要求有哪些？</a:t>
            </a:r>
            <a:endParaRPr lang="en-US" altLang="zh-CN" dirty="0"/>
          </a:p>
          <a:p>
            <a:pPr lvl="1"/>
            <a:r>
              <a:rPr lang="zh-CN" altLang="en-US" dirty="0"/>
              <a:t>需要重载</a:t>
            </a:r>
            <a:r>
              <a:rPr lang="en-US" altLang="zh-CN" dirty="0"/>
              <a:t>operator()</a:t>
            </a:r>
            <a:r>
              <a:rPr lang="zh-CN" altLang="en-US" dirty="0"/>
              <a:t>运算符</a:t>
            </a:r>
            <a:endParaRPr lang="en-US" altLang="zh-CN" dirty="0"/>
          </a:p>
          <a:p>
            <a:pPr lvl="1"/>
            <a:r>
              <a:rPr lang="zh-CN" altLang="en-US" dirty="0"/>
              <a:t>并且该函数需要是</a:t>
            </a:r>
            <a:r>
              <a:rPr lang="en-US" altLang="zh-CN" dirty="0"/>
              <a:t>public</a:t>
            </a:r>
            <a:r>
              <a:rPr lang="zh-CN" altLang="en-US" dirty="0"/>
              <a:t>访问权限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小知识：</a:t>
            </a:r>
            <a:r>
              <a:rPr lang="en-US" altLang="zh-CN" dirty="0"/>
              <a:t>Duck Typing </a:t>
            </a:r>
            <a:r>
              <a:rPr lang="zh-CN" altLang="en-US" dirty="0"/>
              <a:t>鸭子类型</a:t>
            </a:r>
            <a:endParaRPr lang="en-US" altLang="zh-CN" dirty="0"/>
          </a:p>
          <a:p>
            <a:pPr lvl="1"/>
            <a:r>
              <a:rPr lang="zh-CN" altLang="en-US" dirty="0"/>
              <a:t>如果一个物体，叫声像鸭子、走路像鸭子，那么它就是鸭子；</a:t>
            </a:r>
            <a:endParaRPr lang="en-US" altLang="zh-CN" dirty="0"/>
          </a:p>
          <a:p>
            <a:pPr lvl="1"/>
            <a:r>
              <a:rPr lang="zh-CN" altLang="en-US" dirty="0"/>
              <a:t>如果一个对象，用起来像函数，那么它就是函数对象！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没有严格定义什么是函数对象</a:t>
            </a:r>
            <a:endParaRPr lang="en-US" altLang="zh-CN" dirty="0"/>
          </a:p>
          <a:p>
            <a:pPr lvl="1"/>
            <a:r>
              <a:rPr lang="zh-CN" altLang="en-US" dirty="0"/>
              <a:t>但是实践上按</a:t>
            </a:r>
            <a:r>
              <a:rPr lang="en-US" altLang="zh-CN" dirty="0"/>
              <a:t>Duck Typing</a:t>
            </a:r>
            <a:r>
              <a:rPr lang="zh-CN" altLang="en-US" dirty="0"/>
              <a:t>来处理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5882C5-D85C-48D1-80AF-B86B277C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77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4C055-94BE-4BE5-9A49-9C0CA5E9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</a:t>
            </a:r>
            <a:r>
              <a:rPr lang="en-US" altLang="zh-CN" dirty="0"/>
              <a:t>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89CB5-9408-451C-9F75-2114B7E7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sort</a:t>
            </a:r>
            <a:r>
              <a:rPr lang="zh-CN" altLang="en-US" dirty="0"/>
              <a:t>的第三个参数是什么类型？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template &lt;class Iterator, </a:t>
            </a:r>
            <a:r>
              <a:rPr lang="en-US" altLang="zh-CN" dirty="0">
                <a:solidFill>
                  <a:srgbClr val="FF0000"/>
                </a:solidFill>
              </a:rPr>
              <a:t>class Compare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/>
              <a:t>void sort (Iterator first, Iterator last, 			</a:t>
            </a:r>
            <a:r>
              <a:rPr lang="en-US" altLang="zh-CN" dirty="0">
                <a:solidFill>
                  <a:srgbClr val="FF0000"/>
                </a:solidFill>
              </a:rPr>
              <a:t>Compare</a:t>
            </a:r>
            <a:r>
              <a:rPr lang="en-US" altLang="zh-CN" dirty="0"/>
              <a:t> comp);</a:t>
            </a:r>
          </a:p>
          <a:p>
            <a:pPr lvl="1"/>
            <a:r>
              <a:rPr lang="zh-CN" altLang="en-US" dirty="0"/>
              <a:t>模板类型，可以接受函数指针</a:t>
            </a:r>
            <a:r>
              <a:rPr lang="en-US" altLang="zh-CN" dirty="0"/>
              <a:t>/</a:t>
            </a:r>
            <a:r>
              <a:rPr lang="zh-CN" altLang="en-US" dirty="0"/>
              <a:t>函数对象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EEC15-BFAA-4A6B-B5C7-D36159CF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BCFD18-06EB-4D9D-ADD4-9EA49989E7F7}"/>
              </a:ext>
            </a:extLst>
          </p:cNvPr>
          <p:cNvSpPr txBox="1"/>
          <p:nvPr/>
        </p:nvSpPr>
        <p:spPr>
          <a:xfrm>
            <a:off x="4055645" y="1442195"/>
            <a:ext cx="4980851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template&lt;class T&gt;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Greater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operator()(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……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//sort(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arr+5, greater&lt;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&gt;())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39BD9D-0C3C-48D6-8AA5-C098F66530AA}"/>
              </a:ext>
            </a:extLst>
          </p:cNvPr>
          <p:cNvSpPr txBox="1"/>
          <p:nvPr/>
        </p:nvSpPr>
        <p:spPr>
          <a:xfrm>
            <a:off x="107504" y="1749971"/>
            <a:ext cx="380215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bool comp(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b)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//sort(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, arr+5, comp);</a:t>
            </a:r>
          </a:p>
        </p:txBody>
      </p:sp>
    </p:spTree>
    <p:extLst>
      <p:ext uri="{BB962C8B-B14F-4D97-AF65-F5344CB8AC3E}">
        <p14:creationId xmlns:p14="http://schemas.microsoft.com/office/powerpoint/2010/main" val="62931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4C055-94BE-4BE5-9A49-9C0CA5E9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59" y="65654"/>
            <a:ext cx="4520641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实现自己的</a:t>
            </a:r>
            <a:r>
              <a:rPr lang="en-US" altLang="zh-CN" dirty="0">
                <a:solidFill>
                  <a:schemeClr val="accent4"/>
                </a:solidFill>
              </a:rPr>
              <a:t>sort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EEC15-BFAA-4A6B-B5C7-D36159CF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530964-FDBF-4BAC-996B-8D0858BC3DF1}"/>
              </a:ext>
            </a:extLst>
          </p:cNvPr>
          <p:cNvSpPr txBox="1"/>
          <p:nvPr/>
        </p:nvSpPr>
        <p:spPr>
          <a:xfrm>
            <a:off x="467543" y="145077"/>
            <a:ext cx="853658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#include &lt;functional&gt;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bool comp(int a, int b)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template&lt;class Iterator, class Compare&gt;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 </a:t>
            </a:r>
            <a:r>
              <a:rPr lang="en-US" altLang="zh-CN" b="1" dirty="0" err="1">
                <a:latin typeface="Consolas" panose="020B0609020204030204" pitchFamily="49" charset="0"/>
              </a:rPr>
              <a:t>mysort</a:t>
            </a:r>
            <a:r>
              <a:rPr lang="en-US" altLang="zh-CN" b="1" dirty="0">
                <a:latin typeface="Consolas" panose="020B0609020204030204" pitchFamily="49" charset="0"/>
              </a:rPr>
              <a:t>(Iterator first, Iterator last, Compare comp)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mysort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的时间复杂度为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O(n^2)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std::sort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的时间复杂度为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O(</a:t>
            </a:r>
            <a:r>
              <a:rPr lang="en-US" altLang="zh-CN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nlogn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for (auto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 = first;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 != last;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for (auto j =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; j != last; </a:t>
            </a:r>
            <a:r>
              <a:rPr lang="en-US" altLang="zh-CN" b="1" dirty="0" err="1">
                <a:latin typeface="Consolas" panose="020B0609020204030204" pitchFamily="49" charset="0"/>
              </a:rPr>
              <a:t>j++</a:t>
            </a:r>
            <a:r>
              <a:rPr lang="en-US" altLang="zh-CN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	if (!comp(*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, *j)) swap(*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, *j);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int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[5] = { 5, 2, 3, 1, 7 };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mysort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 + 5,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comp</a:t>
            </a:r>
            <a:r>
              <a:rPr lang="en-US" altLang="zh-CN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mysort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 + 5,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greater&lt;int&gt;()</a:t>
            </a:r>
            <a:r>
              <a:rPr lang="en-US" altLang="zh-CN" b="1" dirty="0"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既可接受函数指针，又可接受函数对象</a:t>
            </a:r>
            <a:endParaRPr lang="en-US" altLang="zh-CN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7552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6E73C-1DB2-48B8-A8B7-FB7B6C2F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29352-C5B4-48F8-94C2-AFA70EB7D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假设有一个</a:t>
            </a:r>
            <a:r>
              <a:rPr lang="en-US" altLang="zh-CN" dirty="0"/>
              <a:t>class People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如何按照年龄从小到大排序？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7ECDB3-FAE8-4974-9FB5-82FBD2B9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316940-AB26-4B3F-BA7C-11E184E36EC6}"/>
              </a:ext>
            </a:extLst>
          </p:cNvPr>
          <p:cNvSpPr txBox="1"/>
          <p:nvPr/>
        </p:nvSpPr>
        <p:spPr>
          <a:xfrm>
            <a:off x="1835696" y="2204864"/>
            <a:ext cx="33650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age, weight;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5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ED97-72E7-4C3F-9D41-438F9E0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CAC40-298C-40CC-A9B9-A1D830D00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091834"/>
            <a:ext cx="8047806" cy="4749029"/>
          </a:xfrm>
        </p:spPr>
        <p:txBody>
          <a:bodyPr/>
          <a:lstStyle/>
          <a:p>
            <a:r>
              <a:rPr lang="zh-CN" altLang="en-US" dirty="0"/>
              <a:t>方法一：重载小于运算符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CB46F-BEEA-4A86-B5CF-EE7D0A4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752001-8F77-49C8-BFD3-19A8B4DB8D18}"/>
              </a:ext>
            </a:extLst>
          </p:cNvPr>
          <p:cNvSpPr txBox="1"/>
          <p:nvPr/>
        </p:nvSpPr>
        <p:spPr>
          <a:xfrm>
            <a:off x="683568" y="1575863"/>
            <a:ext cx="657103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int age, weight;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&lt;(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&amp;b)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age 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vector&lt;People&gt;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latin typeface="Consolas" panose="020B0609020204030204" pitchFamily="49" charset="0"/>
              </a:rPr>
              <a:t> = {{18, 50}, {16, 40}};</a:t>
            </a:r>
          </a:p>
          <a:p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sort(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fr-FR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F9E770-558A-46A8-AFC4-C93BA482E9E3}"/>
              </a:ext>
            </a:extLst>
          </p:cNvPr>
          <p:cNvSpPr txBox="1"/>
          <p:nvPr/>
        </p:nvSpPr>
        <p:spPr>
          <a:xfrm>
            <a:off x="5211527" y="1825647"/>
            <a:ext cx="37529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People</a:t>
            </a:r>
            <a:r>
              <a:rPr lang="zh-CN" altLang="en-US" sz="2800" dirty="0"/>
              <a:t>的</a:t>
            </a:r>
            <a:r>
              <a:rPr lang="en-US" altLang="zh-CN" sz="2800" dirty="0"/>
              <a:t>operator&lt;</a:t>
            </a:r>
          </a:p>
          <a:p>
            <a:r>
              <a:rPr lang="zh-CN" altLang="en-US" sz="2800" dirty="0"/>
              <a:t>一定按年龄计算吗？</a:t>
            </a:r>
            <a:endParaRPr lang="en-US" altLang="zh-CN" sz="2800" dirty="0"/>
          </a:p>
          <a:p>
            <a:r>
              <a:rPr lang="zh-CN" altLang="en-US" sz="2800" dirty="0"/>
              <a:t>体重怎么办？</a:t>
            </a:r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1371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上期要点回顾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string</a:t>
            </a:r>
            <a:r>
              <a:rPr lang="zh-CN" altLang="en-US" dirty="0"/>
              <a:t>字符串类</a:t>
            </a:r>
            <a:endParaRPr lang="en-US" altLang="zh-CN" dirty="0"/>
          </a:p>
          <a:p>
            <a:r>
              <a:rPr lang="en-US" altLang="zh-CN" dirty="0"/>
              <a:t> iostream</a:t>
            </a:r>
            <a:r>
              <a:rPr lang="zh-CN" altLang="en-US" dirty="0"/>
              <a:t>输入输出流</a:t>
            </a:r>
            <a:endParaRPr lang="en-US" altLang="zh-CN" dirty="0"/>
          </a:p>
          <a:p>
            <a:r>
              <a:rPr lang="zh-CN" altLang="en-US" dirty="0"/>
              <a:t> 字符串处理与正则表达式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360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ED97-72E7-4C3F-9D41-438F9E0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CAC40-298C-40CC-A9B9-A1D830D0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方法二：定义比较函数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CB46F-BEEA-4A86-B5CF-EE7D0A4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752001-8F77-49C8-BFD3-19A8B4DB8D18}"/>
              </a:ext>
            </a:extLst>
          </p:cNvPr>
          <p:cNvSpPr txBox="1"/>
          <p:nvPr/>
        </p:nvSpPr>
        <p:spPr>
          <a:xfrm>
            <a:off x="755576" y="2323214"/>
            <a:ext cx="695575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  public: int age, weight;  };</a:t>
            </a:r>
            <a:endParaRPr lang="zh-CN" altLang="en-US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bool </a:t>
            </a:r>
            <a:r>
              <a:rPr lang="en-US" altLang="zh-CN" sz="2000" b="1" dirty="0" err="1">
                <a:latin typeface="Consolas" panose="020B0609020204030204" pitchFamily="49" charset="0"/>
              </a:rPr>
              <a:t>compByAge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&amp;a,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&amp;b)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	return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a.age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vector&lt;People&gt;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latin typeface="Consolas" panose="020B0609020204030204" pitchFamily="49" charset="0"/>
              </a:rPr>
              <a:t> = {{18, 50}, {16, 40}};</a:t>
            </a:r>
          </a:p>
          <a:p>
            <a:pPr lvl="1"/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comp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ByAge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fr-FR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69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ED97-72E7-4C3F-9D41-438F9E0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CAC40-298C-40CC-A9B9-A1D830D00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5" y="1261983"/>
            <a:ext cx="8047806" cy="4749029"/>
          </a:xfrm>
        </p:spPr>
        <p:txBody>
          <a:bodyPr/>
          <a:lstStyle/>
          <a:p>
            <a:r>
              <a:rPr lang="zh-CN" altLang="en-US" dirty="0"/>
              <a:t>方法三：定义比较函数对象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CB46F-BEEA-4A86-B5CF-EE7D0A4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752001-8F77-49C8-BFD3-19A8B4DB8D18}"/>
              </a:ext>
            </a:extLst>
          </p:cNvPr>
          <p:cNvSpPr txBox="1"/>
          <p:nvPr/>
        </p:nvSpPr>
        <p:spPr>
          <a:xfrm>
            <a:off x="630986" y="1724610"/>
            <a:ext cx="8496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  public:	int age, weight;  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latin typeface="Consolas" panose="020B0609020204030204" pitchFamily="49" charset="0"/>
              </a:rPr>
              <a:t>AgeComp</a:t>
            </a:r>
            <a:r>
              <a:rPr lang="en-US" altLang="zh-CN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operator()(const People &amp;a, const People &amp;b) const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{ 	return </a:t>
            </a:r>
            <a:r>
              <a:rPr lang="en-US" altLang="zh-CN" sz="2000" b="1" dirty="0" err="1">
                <a:latin typeface="Consolas" panose="020B0609020204030204" pitchFamily="49" charset="0"/>
              </a:rPr>
              <a:t>a.age</a:t>
            </a:r>
            <a:r>
              <a:rPr lang="en-US" altLang="zh-CN" sz="2000" b="1" dirty="0">
                <a:latin typeface="Consolas" panose="020B0609020204030204" pitchFamily="49" charset="0"/>
              </a:rPr>
              <a:t> 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latin typeface="Consolas" panose="020B0609020204030204" pitchFamily="49" charset="0"/>
              </a:rPr>
              <a:t>; 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vector&lt;People&gt;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latin typeface="Consolas" panose="020B0609020204030204" pitchFamily="49" charset="0"/>
              </a:rPr>
              <a:t> = {{18, 50}, {16, 40}};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AgeComp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37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CE7F1-D650-4090-B5E1-9C04D9B4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ED5A30-70A9-4E05-AF05-00BA150778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关于右侧代码，以下哪一个选项是正确的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1C272F-0F53-45F3-AEE0-09951C04161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0706" y="2781575"/>
            <a:ext cx="43434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greater&lt;int&gt;()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的类型相同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72E7B8-5712-4F1B-99EE-F04BF7C3B7B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70706" y="3638825"/>
            <a:ext cx="43434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是一个对象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54D9C-78A7-4279-9C2A-73324C18837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70706" y="4496075"/>
            <a:ext cx="43434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greater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是一个模板类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DAEE50-207C-4DBB-9A1A-54F28D0AF22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70706" y="5353325"/>
            <a:ext cx="43434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greater&lt;int&gt;(1, 2)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的返回值是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False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89C4B0F-A397-4211-8998-C1B573A9EE5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56331" y="284586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6B67339-A392-4E14-8ECD-E2746959A87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56331" y="370311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CD72DCA-9471-45A1-9630-49484540407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56331" y="4560368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854F200-F825-4234-8A43-98564170B14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56331" y="541761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4E2648E-4F58-4667-BF38-4D1C9C84E96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9B7522-72B1-4F90-86F8-3504789D3298}"/>
              </a:ext>
            </a:extLst>
          </p:cNvPr>
          <p:cNvSpPr txBox="1"/>
          <p:nvPr/>
        </p:nvSpPr>
        <p:spPr>
          <a:xfrm>
            <a:off x="4065366" y="2386032"/>
            <a:ext cx="50786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bool comp(int a, int b)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int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[5] = {2, 3, 4, 1, 5};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sort(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 + 5, comp);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sort(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 + 5, greater&lt;int&gt;());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7ED7D66-E315-47A0-804A-6D4D79F1DAF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342228E-8E22-432F-B4D9-91626CFAC11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04F4F28-9403-4423-85AB-0EAAA80F49A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677400" y="635000"/>
            <a:ext cx="3497460" cy="2554545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 comp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是函数指针，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greater&lt;int&gt;()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greater&lt;int&gt;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类型的对象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 comp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是函数指针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 greater&lt;int&gt;()(1, 2)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返回值是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False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00180AA-A365-4151-8957-E905B2F84EFD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5" name="RemarkBack">
              <a:extLst>
                <a:ext uri="{FF2B5EF4-FFF2-40B4-BE49-F238E27FC236}">
                  <a16:creationId xmlns:a16="http://schemas.microsoft.com/office/drawing/2014/main" id="{FCB448A2-1679-4703-8780-46E1B105F0C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Block">
              <a:extLst>
                <a:ext uri="{FF2B5EF4-FFF2-40B4-BE49-F238E27FC236}">
                  <a16:creationId xmlns:a16="http://schemas.microsoft.com/office/drawing/2014/main" id="{0B9A72C4-3D27-4D4F-9E24-75502B72AE8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TitleText">
              <a:extLst>
                <a:ext uri="{FF2B5EF4-FFF2-40B4-BE49-F238E27FC236}">
                  <a16:creationId xmlns:a16="http://schemas.microsoft.com/office/drawing/2014/main" id="{D5252B33-EAEA-43B1-B75D-0392009BD71C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CEA7A130-497B-4243-8DCC-F234ABF3FBD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6FB3D654-F3F8-4D3A-BDF3-7FFBC6EC451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3D7BA900-8CF1-4856-BB68-D2D1A0BB5E2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F99CC8B-9930-40B3-BD82-91DB6C69132C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E1DBCB8F-6F31-4D8C-8BBF-DA6C4BFAD48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343533FA-BD5B-465E-847C-918DADD3822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E05F7CE3-8FC6-400A-9EFB-D148E375972D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B9F98D3E-2C04-48AF-B4E6-199D3F786270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0D6B120-FB99-48EB-B1F8-3599C49F01BB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406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E7A0-589E-491B-8531-D65C3F3D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81301"/>
            <a:ext cx="8119814" cy="4749029"/>
          </a:xfrm>
        </p:spPr>
        <p:txBody>
          <a:bodyPr/>
          <a:lstStyle/>
          <a:p>
            <a:r>
              <a:rPr lang="zh-CN" altLang="en-US" dirty="0"/>
              <a:t>分为三个步骤，每个步骤都有可选的方式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9C7FDD-114C-4BFE-BC12-DDB39CACE536}"/>
              </a:ext>
            </a:extLst>
          </p:cNvPr>
          <p:cNvSpPr/>
          <p:nvPr/>
        </p:nvSpPr>
        <p:spPr>
          <a:xfrm>
            <a:off x="827584" y="2492896"/>
            <a:ext cx="1656184" cy="859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读入数据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57847C-157C-4B9D-A1B6-3D943C1430A3}"/>
              </a:ext>
            </a:extLst>
          </p:cNvPr>
          <p:cNvSpPr/>
          <p:nvPr/>
        </p:nvSpPr>
        <p:spPr>
          <a:xfrm>
            <a:off x="827584" y="5085184"/>
            <a:ext cx="1656184" cy="859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输出数据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E45BEB-023B-4511-BCF4-1D1F78CE163D}"/>
              </a:ext>
            </a:extLst>
          </p:cNvPr>
          <p:cNvSpPr/>
          <p:nvPr/>
        </p:nvSpPr>
        <p:spPr>
          <a:xfrm>
            <a:off x="827584" y="3784288"/>
            <a:ext cx="1656184" cy="859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处理数据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294A5E1-F1D3-44EE-BA1C-99FA5884DD4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655676" y="335224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58ECC87-A73E-4999-BFF2-2A956A6E9E56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655676" y="4643632"/>
            <a:ext cx="0" cy="441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5138A20-34E4-43DC-916D-EBAF4BE36BE5}"/>
              </a:ext>
            </a:extLst>
          </p:cNvPr>
          <p:cNvSpPr txBox="1"/>
          <p:nvPr/>
        </p:nvSpPr>
        <p:spPr>
          <a:xfrm>
            <a:off x="3258766" y="1853515"/>
            <a:ext cx="5472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400" b="1" dirty="0"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string input;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latin typeface="Consolas" panose="020B0609020204030204" pitchFamily="49" charset="0"/>
              </a:rPr>
              <a:t>getline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latin typeface="Consolas" panose="020B0609020204030204" pitchFamily="49" charset="0"/>
              </a:rPr>
              <a:t>cin</a:t>
            </a:r>
            <a:r>
              <a:rPr lang="en-US" altLang="zh-CN" sz="2400" b="1" dirty="0">
                <a:latin typeface="Consolas" panose="020B0609020204030204" pitchFamily="49" charset="0"/>
              </a:rPr>
              <a:t>, input);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return input;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400" b="1" dirty="0">
                <a:latin typeface="Consolas" panose="020B0609020204030204" pitchFamily="49" charset="0"/>
              </a:rPr>
              <a:t>()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calculateMul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void </a:t>
            </a:r>
            <a:r>
              <a:rPr lang="en-US" altLang="zh-CN" sz="24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void </a:t>
            </a:r>
            <a:r>
              <a:rPr lang="en-US" altLang="zh-CN" sz="2400" b="1" dirty="0" err="1">
                <a:latin typeface="Consolas" panose="020B0609020204030204" pitchFamily="49" charset="0"/>
              </a:rPr>
              <a:t>writeToFile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2C97743-D47A-4949-85FC-96A38FC4E331}"/>
              </a:ext>
            </a:extLst>
          </p:cNvPr>
          <p:cNvCxnSpPr>
            <a:stCxn id="5" idx="3"/>
          </p:cNvCxnSpPr>
          <p:nvPr/>
        </p:nvCxnSpPr>
        <p:spPr>
          <a:xfrm flipV="1">
            <a:off x="2483768" y="2204864"/>
            <a:ext cx="774998" cy="717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CD71B7A-22BC-4891-921F-7F42D3467BF7}"/>
              </a:ext>
            </a:extLst>
          </p:cNvPr>
          <p:cNvCxnSpPr>
            <a:stCxn id="5" idx="3"/>
          </p:cNvCxnSpPr>
          <p:nvPr/>
        </p:nvCxnSpPr>
        <p:spPr>
          <a:xfrm>
            <a:off x="2483768" y="2922568"/>
            <a:ext cx="774998" cy="1001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0B0B78E-0E45-4BA8-97CA-907A921C997C}"/>
              </a:ext>
            </a:extLst>
          </p:cNvPr>
          <p:cNvCxnSpPr>
            <a:stCxn id="7" idx="3"/>
          </p:cNvCxnSpPr>
          <p:nvPr/>
        </p:nvCxnSpPr>
        <p:spPr>
          <a:xfrm>
            <a:off x="2483768" y="4213960"/>
            <a:ext cx="774998" cy="429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A0258FE-8A49-4CBB-B8F9-775BD0014F54}"/>
              </a:ext>
            </a:extLst>
          </p:cNvPr>
          <p:cNvCxnSpPr>
            <a:stCxn id="7" idx="3"/>
          </p:cNvCxnSpPr>
          <p:nvPr/>
        </p:nvCxnSpPr>
        <p:spPr>
          <a:xfrm>
            <a:off x="2483768" y="4213960"/>
            <a:ext cx="774998" cy="785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F447A4D-C895-434F-B264-00F6A9C2AF19}"/>
              </a:ext>
            </a:extLst>
          </p:cNvPr>
          <p:cNvCxnSpPr>
            <a:stCxn id="6" idx="3"/>
          </p:cNvCxnSpPr>
          <p:nvPr/>
        </p:nvCxnSpPr>
        <p:spPr>
          <a:xfrm>
            <a:off x="2483768" y="5514856"/>
            <a:ext cx="774998" cy="21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DA1B32E-B969-40D4-8F04-7F0775B697B7}"/>
              </a:ext>
            </a:extLst>
          </p:cNvPr>
          <p:cNvCxnSpPr>
            <a:stCxn id="6" idx="3"/>
          </p:cNvCxnSpPr>
          <p:nvPr/>
        </p:nvCxnSpPr>
        <p:spPr>
          <a:xfrm>
            <a:off x="2483768" y="5514856"/>
            <a:ext cx="774998" cy="620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23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30C6B-77F4-4A16-8597-D86CF07B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325EA-6B4E-4DC4-9564-65BCBC390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6" y="1285442"/>
            <a:ext cx="8047806" cy="4749029"/>
          </a:xfrm>
        </p:spPr>
        <p:txBody>
          <a:bodyPr/>
          <a:lstStyle/>
          <a:p>
            <a:r>
              <a:rPr lang="zh-CN" altLang="en-US" dirty="0"/>
              <a:t>基于虚函数的模板（</a:t>
            </a:r>
            <a:r>
              <a:rPr lang="en-US" altLang="zh-CN" dirty="0"/>
              <a:t>Template</a:t>
            </a:r>
            <a:r>
              <a:rPr lang="zh-CN" altLang="en-US" dirty="0"/>
              <a:t>）设计模式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45A7E6-7B35-4D05-9F95-667F53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2FB66C-761A-41F6-95B1-F636821612B3}"/>
              </a:ext>
            </a:extLst>
          </p:cNvPr>
          <p:cNvSpPr txBox="1"/>
          <p:nvPr/>
        </p:nvSpPr>
        <p:spPr>
          <a:xfrm>
            <a:off x="1013722" y="1703705"/>
            <a:ext cx="74888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class 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CalculatorBase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public</a:t>
            </a:r>
            <a:r>
              <a:rPr lang="zh-CN" altLang="en-US" sz="2400" b="1" dirty="0">
                <a:latin typeface="Consolas" panose="020B0609020204030204" pitchFamily="49" charset="0"/>
              </a:rPr>
              <a:t>：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b="1" dirty="0">
                <a:latin typeface="Consolas" panose="020B0609020204030204" pitchFamily="49" charset="0"/>
              </a:rPr>
              <a:t> string read();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b="1" dirty="0">
                <a:latin typeface="Consolas" panose="020B0609020204030204" pitchFamily="49" charset="0"/>
              </a:rPr>
              <a:t> string calculate(string);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b="1" dirty="0">
                <a:latin typeface="Consolas" panose="020B0609020204030204" pitchFamily="49" charset="0"/>
              </a:rPr>
              <a:t> void calculate(string);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void process()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string data = read();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string output = calculate(data);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write(output);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77CFAE-7A8E-4D70-BEAA-66507AA33F7F}"/>
              </a:ext>
            </a:extLst>
          </p:cNvPr>
          <p:cNvSpPr txBox="1"/>
          <p:nvPr/>
        </p:nvSpPr>
        <p:spPr>
          <a:xfrm>
            <a:off x="6187497" y="1771650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L9</a:t>
            </a:r>
            <a:r>
              <a:rPr lang="zh-CN" altLang="en-US" sz="2800" b="1" dirty="0"/>
              <a:t>课件提到过</a:t>
            </a:r>
          </a:p>
        </p:txBody>
      </p:sp>
    </p:spTree>
    <p:extLst>
      <p:ext uri="{BB962C8B-B14F-4D97-AF65-F5344CB8AC3E}">
        <p14:creationId xmlns:p14="http://schemas.microsoft.com/office/powerpoint/2010/main" val="1920926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E7A0-589E-491B-8531-D65C3F3D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27546"/>
            <a:ext cx="8119814" cy="5097798"/>
          </a:xfrm>
        </p:spPr>
        <p:txBody>
          <a:bodyPr/>
          <a:lstStyle/>
          <a:p>
            <a:r>
              <a:rPr lang="zh-CN" altLang="en-US" dirty="0"/>
              <a:t>如果使用函数对象？能不能写成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050" dirty="0"/>
          </a:p>
          <a:p>
            <a:endParaRPr lang="en-US" altLang="zh-CN" dirty="0"/>
          </a:p>
          <a:p>
            <a:r>
              <a:rPr lang="en-US" altLang="zh-CN" dirty="0" err="1"/>
              <a:t>ReadFunc</a:t>
            </a:r>
            <a:r>
              <a:rPr lang="en-US" altLang="zh-CN" dirty="0"/>
              <a:t>, </a:t>
            </a:r>
            <a:r>
              <a:rPr lang="en-US" altLang="zh-CN" dirty="0" err="1"/>
              <a:t>CalFunc</a:t>
            </a:r>
            <a:r>
              <a:rPr lang="en-US" altLang="zh-CN" dirty="0"/>
              <a:t>, </a:t>
            </a:r>
            <a:r>
              <a:rPr lang="en-US" altLang="zh-CN" dirty="0" err="1"/>
              <a:t>WriteFunc</a:t>
            </a:r>
            <a:r>
              <a:rPr lang="zh-CN" altLang="en-US" dirty="0"/>
              <a:t>分别是什么？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138A20-34E4-43DC-916D-EBAF4BE36BE5}"/>
              </a:ext>
            </a:extLst>
          </p:cNvPr>
          <p:cNvSpPr txBox="1"/>
          <p:nvPr/>
        </p:nvSpPr>
        <p:spPr>
          <a:xfrm>
            <a:off x="1170534" y="1859594"/>
            <a:ext cx="74888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void process(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ReadFunc</a:t>
            </a:r>
            <a:r>
              <a:rPr lang="en-US" altLang="zh-CN" sz="2400" b="1" dirty="0">
                <a:latin typeface="Consolas" panose="020B0609020204030204" pitchFamily="49" charset="0"/>
              </a:rPr>
              <a:t> read,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		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CalFunc</a:t>
            </a:r>
            <a:r>
              <a:rPr lang="en-US" altLang="zh-CN" sz="2400" b="1" dirty="0">
                <a:latin typeface="Consolas" panose="020B0609020204030204" pitchFamily="49" charset="0"/>
              </a:rPr>
              <a:t> calculate,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		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WriteFunc</a:t>
            </a:r>
            <a:r>
              <a:rPr lang="en-US" altLang="zh-CN" sz="2400" b="1" dirty="0">
                <a:latin typeface="Consolas" panose="020B0609020204030204" pitchFamily="49" charset="0"/>
              </a:rPr>
              <a:t> write)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string data = read();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string output = calculate(data);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write(output);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process(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latin typeface="Consolas" panose="020B0609020204030204" pitchFamily="49" charset="0"/>
              </a:rPr>
              <a:t>writeToFile</a:t>
            </a:r>
            <a:r>
              <a:rPr lang="en-US" altLang="zh-CN" sz="2400" b="1" dirty="0">
                <a:latin typeface="Consolas" panose="020B0609020204030204" pitchFamily="49" charset="0"/>
              </a:rPr>
              <a:t>);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98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E7A0-589E-491B-8531-D65C3F3D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27546"/>
            <a:ext cx="8119814" cy="5097798"/>
          </a:xfrm>
        </p:spPr>
        <p:txBody>
          <a:bodyPr/>
          <a:lstStyle/>
          <a:p>
            <a:r>
              <a:rPr lang="zh-CN" altLang="en-US" dirty="0"/>
              <a:t>如果参数只有函数指针</a:t>
            </a:r>
            <a:endParaRPr lang="en-US" altLang="zh-CN" dirty="0"/>
          </a:p>
          <a:p>
            <a:pPr lvl="1"/>
            <a:r>
              <a:rPr lang="en-US" altLang="zh-CN" dirty="0" err="1"/>
              <a:t>ReadFunc</a:t>
            </a:r>
            <a:r>
              <a:rPr lang="en-US" altLang="zh-CN" dirty="0"/>
              <a:t> = string(*)(void)</a:t>
            </a:r>
          </a:p>
          <a:p>
            <a:pPr lvl="1"/>
            <a:r>
              <a:rPr lang="en-US" altLang="zh-CN" dirty="0" err="1"/>
              <a:t>CalFunc</a:t>
            </a:r>
            <a:r>
              <a:rPr lang="en-US" altLang="zh-CN" dirty="0"/>
              <a:t> = string(*)(string)</a:t>
            </a:r>
          </a:p>
          <a:p>
            <a:pPr lvl="1"/>
            <a:r>
              <a:rPr lang="en-US" altLang="zh-CN" dirty="0" err="1"/>
              <a:t>WriteFunc</a:t>
            </a:r>
            <a:r>
              <a:rPr lang="en-US" altLang="zh-CN" dirty="0"/>
              <a:t> = void(*)(string)</a:t>
            </a:r>
          </a:p>
          <a:p>
            <a:pPr lvl="1"/>
            <a:endParaRPr lang="en-US" altLang="zh-CN" sz="1400" dirty="0"/>
          </a:p>
          <a:p>
            <a:r>
              <a:rPr lang="zh-CN" altLang="en-US" dirty="0"/>
              <a:t>但假设参数还可能有函数对象怎么办？</a:t>
            </a:r>
            <a:endParaRPr lang="en-US" altLang="zh-CN" dirty="0"/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829C8C-DC58-4433-BB0B-2810847CE9B0}"/>
              </a:ext>
            </a:extLst>
          </p:cNvPr>
          <p:cNvSpPr txBox="1"/>
          <p:nvPr/>
        </p:nvSpPr>
        <p:spPr>
          <a:xfrm>
            <a:off x="1979712" y="4020046"/>
            <a:ext cx="6552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operator()(){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  string input;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 err="1">
                <a:latin typeface="Consolas" panose="020B0609020204030204" pitchFamily="49" charset="0"/>
              </a:rPr>
              <a:t>getline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ifstream</a:t>
            </a:r>
            <a:r>
              <a:rPr lang="en-US" altLang="zh-CN" sz="2000" b="1" dirty="0">
                <a:latin typeface="Consolas" panose="020B0609020204030204" pitchFamily="49" charset="0"/>
              </a:rPr>
              <a:t>("input.txt"), input);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  return input;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53846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085" y="115045"/>
            <a:ext cx="392626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使用模板函数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032A11-E72C-4CFF-B6FA-BF2254530D9D}"/>
              </a:ext>
            </a:extLst>
          </p:cNvPr>
          <p:cNvSpPr txBox="1"/>
          <p:nvPr/>
        </p:nvSpPr>
        <p:spPr>
          <a:xfrm>
            <a:off x="138336" y="491665"/>
            <a:ext cx="900566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writeToScreen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template&lt;class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class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CalFunc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class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WriteFunc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process(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 read,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CalFunc</a:t>
            </a:r>
            <a:r>
              <a:rPr lang="en-US" altLang="zh-CN" sz="2000" b="1" dirty="0">
                <a:latin typeface="Consolas" panose="020B0609020204030204" pitchFamily="49" charset="0"/>
              </a:rPr>
              <a:t> calculate,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WriteFunc</a:t>
            </a:r>
            <a:r>
              <a:rPr lang="en-US" altLang="zh-CN" sz="2000" b="1" dirty="0">
                <a:latin typeface="Consolas" panose="020B0609020204030204" pitchFamily="49" charset="0"/>
              </a:rPr>
              <a:t> write)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data = read();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output = calculate(data);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write(output);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514898-3F70-478D-9E81-4E300C63AD06}"/>
              </a:ext>
            </a:extLst>
          </p:cNvPr>
          <p:cNvSpPr txBox="1"/>
          <p:nvPr/>
        </p:nvSpPr>
        <p:spPr>
          <a:xfrm>
            <a:off x="5139239" y="633096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完整代码上传到网络学堂</a:t>
            </a:r>
          </a:p>
        </p:txBody>
      </p:sp>
    </p:spTree>
    <p:extLst>
      <p:ext uri="{BB962C8B-B14F-4D97-AF65-F5344CB8AC3E}">
        <p14:creationId xmlns:p14="http://schemas.microsoft.com/office/powerpoint/2010/main" val="1368867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E7A0-589E-491B-8531-D65C3F3D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27546"/>
            <a:ext cx="8119814" cy="5097798"/>
          </a:xfrm>
        </p:spPr>
        <p:txBody>
          <a:bodyPr/>
          <a:lstStyle/>
          <a:p>
            <a:r>
              <a:rPr lang="zh-CN" altLang="en-US" dirty="0"/>
              <a:t>想用数组储存选项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auto</a:t>
            </a:r>
            <a:r>
              <a:rPr lang="zh-CN" altLang="en-US" dirty="0"/>
              <a:t>是什么类型？</a:t>
            </a:r>
            <a:endParaRPr lang="en-US" altLang="zh-CN" dirty="0"/>
          </a:p>
          <a:p>
            <a:pPr lvl="1"/>
            <a:r>
              <a:rPr lang="zh-CN" altLang="en-US" sz="2800" dirty="0"/>
              <a:t>无法推导！</a:t>
            </a:r>
            <a:endParaRPr lang="en-US" altLang="zh-CN" sz="2800" dirty="0"/>
          </a:p>
          <a:p>
            <a:pPr lvl="1"/>
            <a:r>
              <a:rPr lang="zh-CN" altLang="en-US" sz="2800" dirty="0"/>
              <a:t>函数指针和函数对象不是同一种类型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r>
              <a:rPr lang="zh-CN" altLang="en-US" sz="3200" dirty="0"/>
              <a:t>需要一个类型能够统一两者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9AF824-6E5D-4AE5-8F57-9BABABDE5523}"/>
              </a:ext>
            </a:extLst>
          </p:cNvPr>
          <p:cNvSpPr txBox="1"/>
          <p:nvPr/>
        </p:nvSpPr>
        <p:spPr>
          <a:xfrm>
            <a:off x="1070918" y="2060848"/>
            <a:ext cx="8100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auto 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400" b="1" dirty="0">
                <a:latin typeface="Consolas" panose="020B0609020204030204" pitchFamily="49" charset="0"/>
              </a:rPr>
              <a:t>[] = {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					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400" b="1" dirty="0">
                <a:latin typeface="Consolas" panose="020B0609020204030204" pitchFamily="49" charset="0"/>
              </a:rPr>
              <a:t>()}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process(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400" b="1" dirty="0">
                <a:latin typeface="Consolas" panose="020B0609020204030204" pitchFamily="49" charset="0"/>
              </a:rPr>
              <a:t>[0], calculate, write);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process(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400" b="1" dirty="0">
                <a:latin typeface="Consolas" panose="020B0609020204030204" pitchFamily="49" charset="0"/>
              </a:rPr>
              <a:t>[1], calculate, write);</a:t>
            </a:r>
          </a:p>
        </p:txBody>
      </p:sp>
    </p:spTree>
    <p:extLst>
      <p:ext uri="{BB962C8B-B14F-4D97-AF65-F5344CB8AC3E}">
        <p14:creationId xmlns:p14="http://schemas.microsoft.com/office/powerpoint/2010/main" val="3527827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C5D93-DBE5-4319-A9B1-9CF7DC95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DFCCA-1F86-451A-BAE6-15BD43EB8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704307"/>
            <a:ext cx="8047806" cy="4749029"/>
          </a:xfrm>
        </p:spPr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类，来自</a:t>
            </a:r>
            <a:r>
              <a:rPr lang="en-US" altLang="zh-CN" dirty="0"/>
              <a:t>&lt;functional&gt;</a:t>
            </a:r>
            <a:r>
              <a:rPr lang="zh-CN" altLang="en-US" dirty="0"/>
              <a:t>头文件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function</a:t>
            </a:r>
            <a:r>
              <a:rPr lang="zh-CN" altLang="en-US" dirty="0"/>
              <a:t>为函数指针与对象提供了统一的接口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995143-2CC8-43E3-B773-F3833D66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0458055-3691-48D6-BD68-A41B3F11DB87}"/>
              </a:ext>
            </a:extLst>
          </p:cNvPr>
          <p:cNvGrpSpPr/>
          <p:nvPr/>
        </p:nvGrpSpPr>
        <p:grpSpPr>
          <a:xfrm>
            <a:off x="905272" y="2149992"/>
            <a:ext cx="8100392" cy="3090540"/>
            <a:chOff x="891885" y="4744308"/>
            <a:chExt cx="8100392" cy="309054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7D20816-8DA7-4B69-9C08-D24B41B13C98}"/>
                </a:ext>
              </a:extLst>
            </p:cNvPr>
            <p:cNvSpPr txBox="1"/>
            <p:nvPr/>
          </p:nvSpPr>
          <p:spPr>
            <a:xfrm>
              <a:off x="891885" y="5157192"/>
              <a:ext cx="810039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Consolas" panose="020B0609020204030204" pitchFamily="49" charset="0"/>
                </a:rPr>
                <a:t>function&lt;</a:t>
              </a:r>
              <a:r>
                <a:rPr lang="en-US" altLang="zh-CN" sz="2400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()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&gt;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readArr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[] = 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			{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readFromScreen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,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ReadFromFile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()};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function&lt;</a:t>
              </a:r>
              <a:r>
                <a:rPr lang="en-US" altLang="zh-CN" sz="2400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(string)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&gt;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calculateArr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= 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			{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calculateAdd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,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CalculateMul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()};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function&lt;</a:t>
              </a:r>
              <a:r>
                <a:rPr lang="en-US" altLang="zh-CN" sz="2400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CN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(string)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&gt;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writeArr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[] = 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			{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writeToScreen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,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WriteToFile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()};</a:t>
              </a:r>
            </a:p>
            <a:p>
              <a:endParaRPr lang="en-US" altLang="zh-CN" sz="2400" b="1" dirty="0">
                <a:latin typeface="Consolas" panose="020B0609020204030204" pitchFamily="49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D87996D-4382-4511-BD08-32E5968834BE}"/>
                </a:ext>
              </a:extLst>
            </p:cNvPr>
            <p:cNvSpPr txBox="1"/>
            <p:nvPr/>
          </p:nvSpPr>
          <p:spPr>
            <a:xfrm>
              <a:off x="2238273" y="474430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返回值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3F465FF-F161-498E-A666-53ED4F701395}"/>
                </a:ext>
              </a:extLst>
            </p:cNvPr>
            <p:cNvSpPr txBox="1"/>
            <p:nvPr/>
          </p:nvSpPr>
          <p:spPr>
            <a:xfrm>
              <a:off x="3500157" y="474430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5"/>
                  </a:solidFill>
                </a:rPr>
                <a:t>参数列表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97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函数对象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智能指针与引用计数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357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538C2-F47F-4C41-A128-01C6BE16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E283E4-9AB9-4084-8784-5F06079F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CC8C70-2638-4C39-B03F-F85396A98D0E}"/>
              </a:ext>
            </a:extLst>
          </p:cNvPr>
          <p:cNvSpPr txBox="1"/>
          <p:nvPr/>
        </p:nvSpPr>
        <p:spPr>
          <a:xfrm>
            <a:off x="1077788" y="1124744"/>
            <a:ext cx="721223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&lt;functional&gt;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ReadFromFile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function&lt;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latin typeface="Consolas" panose="020B0609020204030204" pitchFamily="49" charset="0"/>
              </a:rPr>
              <a:t>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000" b="1" dirty="0">
                <a:latin typeface="Consolas" panose="020B0609020204030204" pitchFamily="49" charset="0"/>
              </a:rPr>
              <a:t>[] =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	{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function&lt;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latin typeface="Consolas" panose="020B0609020204030204" pitchFamily="49" charset="0"/>
              </a:rPr>
              <a:t>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</a:rPr>
              <a:t>允许函数的赋值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latin typeface="Consolas" panose="020B0609020204030204" pitchFamily="49" charset="0"/>
              </a:rPr>
              <a:t> (*readFunc2)</a:t>
            </a:r>
            <a:r>
              <a:rPr lang="en-US" altLang="zh-CN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readFunc2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//readFunc2 =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错误，类型不一致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19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5BCBC-1519-45DB-B788-3EBAA580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116" y="99461"/>
            <a:ext cx="7886700" cy="1325563"/>
          </a:xfrm>
        </p:spPr>
        <p:txBody>
          <a:bodyPr/>
          <a:lstStyle/>
          <a:p>
            <a:pPr algn="r"/>
            <a:r>
              <a:rPr lang="zh-CN" altLang="en-US" dirty="0">
                <a:solidFill>
                  <a:schemeClr val="accent4"/>
                </a:solidFill>
              </a:rPr>
              <a:t>使用</a:t>
            </a:r>
            <a:r>
              <a:rPr lang="en-US" altLang="zh-CN" dirty="0">
                <a:solidFill>
                  <a:schemeClr val="accent4"/>
                </a:solidFill>
              </a:rPr>
              <a:t>function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BB3861-B9F0-434F-8B9E-9FE06C28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8ADE26-EE13-49B7-8222-38267BF07508}"/>
              </a:ext>
            </a:extLst>
          </p:cNvPr>
          <p:cNvSpPr txBox="1"/>
          <p:nvPr/>
        </p:nvSpPr>
        <p:spPr>
          <a:xfrm>
            <a:off x="203448" y="187314"/>
            <a:ext cx="880221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&lt;functional&gt;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writeToScreen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process(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function&lt;string()&gt; read, 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function&lt;string(string)&gt; calculate,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function&lt;void(string)&gt;	write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data = read();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output = calculate(data);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write(output);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809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92AFE-A8C0-4070-A8C4-F7D7695A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对比几种实现方式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323DE-B1FB-4287-B558-19E13B52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24" y="1124744"/>
            <a:ext cx="8784976" cy="5109070"/>
          </a:xfrm>
        </p:spPr>
        <p:txBody>
          <a:bodyPr/>
          <a:lstStyle/>
          <a:p>
            <a:r>
              <a:rPr lang="zh-CN" altLang="en-US" sz="3200" dirty="0"/>
              <a:t>使用虚函数实现</a:t>
            </a:r>
            <a:endParaRPr lang="en-US" altLang="zh-CN" sz="3200" dirty="0"/>
          </a:p>
          <a:p>
            <a:pPr lvl="1"/>
            <a:r>
              <a:rPr lang="zh-CN" altLang="en-US" sz="2800" dirty="0"/>
              <a:t>需要构造基类和子类</a:t>
            </a:r>
            <a:endParaRPr lang="en-US" altLang="zh-CN" sz="2800" dirty="0"/>
          </a:p>
          <a:p>
            <a:pPr lvl="1"/>
            <a:r>
              <a:rPr lang="zh-CN" altLang="en-US" sz="2800" dirty="0"/>
              <a:t>运行时确定调用函数的地址</a:t>
            </a:r>
            <a:endParaRPr lang="en-US" altLang="zh-CN" sz="3200" dirty="0"/>
          </a:p>
          <a:p>
            <a:r>
              <a:rPr lang="zh-CN" altLang="en-US" sz="3200" dirty="0"/>
              <a:t>使用模板实现</a:t>
            </a:r>
            <a:endParaRPr lang="en-US" altLang="zh-CN" sz="3200" dirty="0"/>
          </a:p>
          <a:p>
            <a:pPr lvl="1"/>
            <a:r>
              <a:rPr lang="zh-CN" altLang="en-US" sz="2800" dirty="0"/>
              <a:t>可以支持函数指针和函数对象</a:t>
            </a:r>
            <a:br>
              <a:rPr lang="en-US" altLang="zh-CN" sz="2800" dirty="0"/>
            </a:br>
            <a:r>
              <a:rPr lang="en-US" altLang="zh-CN" sz="2800" dirty="0"/>
              <a:t>			</a:t>
            </a:r>
            <a:r>
              <a:rPr lang="zh-CN" altLang="en-US" sz="2800" dirty="0"/>
              <a:t>（通过模板，自动重载实现）</a:t>
            </a:r>
            <a:endParaRPr lang="en-US" altLang="zh-CN" sz="2800" dirty="0"/>
          </a:p>
          <a:p>
            <a:pPr lvl="1"/>
            <a:r>
              <a:rPr lang="zh-CN" altLang="en-US" sz="2800" dirty="0"/>
              <a:t>编译期确定调用函数的地址</a:t>
            </a:r>
            <a:br>
              <a:rPr lang="en-US" altLang="zh-CN" sz="2800" dirty="0"/>
            </a:br>
            <a:r>
              <a:rPr lang="zh-CN" altLang="en-US" sz="2800" dirty="0"/>
              <a:t>（当</a:t>
            </a:r>
            <a:r>
              <a:rPr lang="en-US" altLang="zh-CN" sz="2800" dirty="0"/>
              <a:t>T</a:t>
            </a:r>
            <a:r>
              <a:rPr lang="zh-CN" altLang="en-US" sz="2800" dirty="0"/>
              <a:t>不为</a:t>
            </a:r>
            <a:r>
              <a:rPr lang="en-US" altLang="zh-CN" sz="2800" dirty="0"/>
              <a:t>std::function</a:t>
            </a:r>
            <a:r>
              <a:rPr lang="zh-CN" altLang="en-US" sz="2800" dirty="0"/>
              <a:t>时）</a:t>
            </a:r>
            <a:endParaRPr lang="en-US" altLang="zh-CN" sz="2800" dirty="0"/>
          </a:p>
          <a:p>
            <a:r>
              <a:rPr lang="zh-CN" altLang="en-US" sz="3200" dirty="0"/>
              <a:t>使用</a:t>
            </a:r>
            <a:r>
              <a:rPr lang="en-US" altLang="zh-CN" sz="3200" dirty="0"/>
              <a:t>std::function</a:t>
            </a:r>
            <a:r>
              <a:rPr lang="zh-CN" altLang="en-US" sz="3200" dirty="0"/>
              <a:t>实现</a:t>
            </a:r>
            <a:endParaRPr lang="en-US" altLang="zh-CN" sz="3200" dirty="0"/>
          </a:p>
          <a:p>
            <a:pPr lvl="1"/>
            <a:r>
              <a:rPr lang="zh-CN" altLang="en-US" sz="2800" dirty="0"/>
              <a:t>也可以支持函数指针和函数对象</a:t>
            </a:r>
            <a:br>
              <a:rPr lang="en-US" altLang="zh-CN" sz="2800" dirty="0"/>
            </a:br>
            <a:r>
              <a:rPr lang="en-US" altLang="zh-CN" sz="2800" dirty="0"/>
              <a:t>			</a:t>
            </a:r>
            <a:r>
              <a:rPr lang="zh-CN" altLang="en-US" sz="2800" dirty="0"/>
              <a:t>（通过</a:t>
            </a:r>
            <a:r>
              <a:rPr lang="en-US" altLang="zh-CN" sz="2800" dirty="0"/>
              <a:t>function</a:t>
            </a:r>
            <a:r>
              <a:rPr lang="zh-CN" altLang="en-US" sz="2800" dirty="0"/>
              <a:t>的多态）</a:t>
            </a:r>
            <a:endParaRPr lang="en-US" altLang="zh-CN" sz="2800" dirty="0"/>
          </a:p>
          <a:p>
            <a:pPr lvl="1"/>
            <a:r>
              <a:rPr lang="zh-CN" altLang="en-US" sz="2800" dirty="0"/>
              <a:t>运行时确定调用函数的地址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FB8691-C78A-4A3A-BC2C-7A4DD987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398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81F01-BCFA-4A8C-834D-432C7756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3E0F8-7A2A-4927-A7FF-8B55F536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函数对象化</a:t>
            </a:r>
            <a:endParaRPr lang="en-US" altLang="zh-CN" dirty="0"/>
          </a:p>
          <a:p>
            <a:pPr lvl="1"/>
            <a:r>
              <a:rPr lang="zh-CN" altLang="en-US" dirty="0"/>
              <a:t>万物皆对象，符合</a:t>
            </a:r>
            <a:r>
              <a:rPr lang="en-US" altLang="zh-CN" dirty="0"/>
              <a:t>OOP</a:t>
            </a:r>
            <a:r>
              <a:rPr lang="zh-CN" altLang="en-US" dirty="0"/>
              <a:t>的设计理念</a:t>
            </a:r>
            <a:endParaRPr lang="en-US" altLang="zh-CN" dirty="0"/>
          </a:p>
          <a:p>
            <a:pPr lvl="1"/>
            <a:r>
              <a:rPr lang="zh-CN" altLang="en-US" dirty="0"/>
              <a:t>函数可以作为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/>
              <a:t>传递</a:t>
            </a:r>
            <a:endParaRPr lang="en-US" altLang="zh-CN" dirty="0"/>
          </a:p>
          <a:p>
            <a:pPr lvl="1"/>
            <a:r>
              <a:rPr lang="zh-CN" altLang="en-US" dirty="0"/>
              <a:t>函数可以作为</a:t>
            </a:r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zh-CN" altLang="en-US" dirty="0"/>
              <a:t>储存</a:t>
            </a:r>
            <a:endParaRPr lang="en-US" altLang="zh-CN" dirty="0"/>
          </a:p>
          <a:p>
            <a:endParaRPr lang="en-US" altLang="zh-CN" sz="3200" dirty="0"/>
          </a:p>
          <a:p>
            <a:r>
              <a:rPr lang="zh-CN" altLang="en-US" dirty="0"/>
              <a:t>解决</a:t>
            </a:r>
            <a:r>
              <a:rPr lang="en-US" altLang="zh-CN" dirty="0"/>
              <a:t>Duck Typing</a:t>
            </a:r>
            <a:r>
              <a:rPr lang="zh-CN" altLang="en-US" dirty="0"/>
              <a:t>的繁琐问题</a:t>
            </a:r>
            <a:endParaRPr lang="en-US" altLang="zh-CN" dirty="0"/>
          </a:p>
          <a:p>
            <a:pPr lvl="1"/>
            <a:r>
              <a:rPr lang="zh-CN" altLang="en-US" dirty="0"/>
              <a:t>不再需要模板来调用不同的函数</a:t>
            </a:r>
            <a:endParaRPr lang="en-US" altLang="zh-CN" dirty="0"/>
          </a:p>
          <a:p>
            <a:pPr lvl="1"/>
            <a:r>
              <a:rPr lang="zh-CN" altLang="en-US" dirty="0"/>
              <a:t>简化理解，所有的函数都可以看做</a:t>
            </a:r>
            <a:r>
              <a:rPr lang="en-US" altLang="zh-CN" dirty="0"/>
              <a:t>std::function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699EC0-2E77-4BFA-816F-1C21BE97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828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91BD1-0526-4F6B-9A92-631F4CB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与函数对象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A1000-B7E8-47C6-BED5-686FDF09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6" y="1235902"/>
            <a:ext cx="8416391" cy="5415805"/>
          </a:xfrm>
        </p:spPr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有大量函数用到了函数对象</a:t>
            </a:r>
            <a:r>
              <a:rPr lang="en-US" altLang="zh-CN" sz="2000" dirty="0"/>
              <a:t>(#include &lt;algorithm&gt;)</a:t>
            </a:r>
          </a:p>
          <a:p>
            <a:pPr lvl="1"/>
            <a:r>
              <a:rPr lang="en-US" altLang="zh-CN" dirty="0" err="1"/>
              <a:t>for_each</a:t>
            </a:r>
            <a:r>
              <a:rPr lang="en-US" altLang="zh-CN" dirty="0"/>
              <a:t>	</a:t>
            </a:r>
            <a:r>
              <a:rPr lang="zh-CN" altLang="en-US" dirty="0"/>
              <a:t>对序列进行指定操作</a:t>
            </a:r>
            <a:endParaRPr lang="en-US" altLang="zh-CN" dirty="0"/>
          </a:p>
          <a:p>
            <a:pPr lvl="1"/>
            <a:r>
              <a:rPr lang="en-US" altLang="zh-CN" dirty="0" err="1"/>
              <a:t>find_if</a:t>
            </a:r>
            <a:r>
              <a:rPr lang="en-US" altLang="zh-CN" dirty="0"/>
              <a:t>	</a:t>
            </a:r>
            <a:r>
              <a:rPr lang="zh-CN" altLang="en-US" dirty="0"/>
              <a:t>找到满足条件的对象</a:t>
            </a:r>
            <a:endParaRPr lang="en-US" altLang="zh-CN" dirty="0"/>
          </a:p>
          <a:p>
            <a:pPr lvl="1"/>
            <a:r>
              <a:rPr lang="en-US" altLang="zh-CN" dirty="0" err="1"/>
              <a:t>count_if</a:t>
            </a:r>
            <a:r>
              <a:rPr lang="en-US" altLang="zh-CN" dirty="0"/>
              <a:t>	</a:t>
            </a:r>
            <a:r>
              <a:rPr lang="zh-CN" altLang="en-US" dirty="0"/>
              <a:t>对满足条件的对象计数</a:t>
            </a:r>
            <a:endParaRPr lang="en-US" altLang="zh-CN" dirty="0"/>
          </a:p>
          <a:p>
            <a:pPr lvl="1"/>
            <a:r>
              <a:rPr lang="en-US" altLang="zh-CN" dirty="0" err="1"/>
              <a:t>binary_search</a:t>
            </a:r>
            <a:r>
              <a:rPr lang="en-US" altLang="zh-CN" dirty="0"/>
              <a:t>	</a:t>
            </a:r>
            <a:r>
              <a:rPr lang="zh-CN" altLang="en-US" dirty="0"/>
              <a:t>二分查找满足条件的对象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并且也有许多预置的函数对象</a:t>
            </a:r>
            <a:r>
              <a:rPr lang="en-US" altLang="zh-CN" sz="2000" dirty="0"/>
              <a:t>(#include</a:t>
            </a:r>
            <a:r>
              <a:rPr lang="zh-CN" altLang="en-US" sz="2000" dirty="0"/>
              <a:t> </a:t>
            </a:r>
            <a:r>
              <a:rPr lang="en-US" altLang="zh-CN" sz="2000" dirty="0"/>
              <a:t>&lt;functional&gt;)</a:t>
            </a:r>
          </a:p>
          <a:p>
            <a:pPr lvl="1"/>
            <a:r>
              <a:rPr lang="en-US" altLang="zh-CN" dirty="0"/>
              <a:t>less		</a:t>
            </a:r>
            <a:r>
              <a:rPr lang="zh-CN" altLang="en-US" dirty="0"/>
              <a:t>比较</a:t>
            </a:r>
            <a:r>
              <a:rPr lang="en-US" altLang="zh-CN" dirty="0"/>
              <a:t>a&lt;b</a:t>
            </a:r>
          </a:p>
          <a:p>
            <a:pPr lvl="1"/>
            <a:r>
              <a:rPr lang="en-US" altLang="zh-CN" dirty="0" err="1"/>
              <a:t>equal_to</a:t>
            </a:r>
            <a:r>
              <a:rPr lang="en-US" altLang="zh-CN" dirty="0"/>
              <a:t>	</a:t>
            </a:r>
            <a:r>
              <a:rPr lang="zh-CN" altLang="en-US" dirty="0"/>
              <a:t>比较</a:t>
            </a:r>
            <a:r>
              <a:rPr lang="en-US" altLang="zh-CN" dirty="0"/>
              <a:t>a==b</a:t>
            </a:r>
          </a:p>
          <a:p>
            <a:pPr lvl="1"/>
            <a:r>
              <a:rPr lang="en-US" altLang="zh-CN" dirty="0"/>
              <a:t>greater	</a:t>
            </a:r>
            <a:r>
              <a:rPr lang="zh-CN" altLang="en-US" dirty="0"/>
              <a:t>比较</a:t>
            </a:r>
            <a:r>
              <a:rPr lang="en-US" altLang="zh-CN" dirty="0"/>
              <a:t>a&gt;b</a:t>
            </a:r>
          </a:p>
          <a:p>
            <a:pPr lvl="1"/>
            <a:r>
              <a:rPr lang="en-US" altLang="zh-CN" dirty="0"/>
              <a:t>plus		</a:t>
            </a:r>
            <a:r>
              <a:rPr lang="zh-CN" altLang="en-US" dirty="0"/>
              <a:t>返回</a:t>
            </a:r>
            <a:r>
              <a:rPr lang="en-US" altLang="zh-CN" dirty="0" err="1"/>
              <a:t>a+b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熟练使用函数对象有助于实现复杂的功能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2F1C0-EE0B-43D2-AAEE-BB7F703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480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智能指针与</a:t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引用计数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35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469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91BD1-0526-4F6B-9A92-631F4CB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A1000-B7E8-47C6-BED5-686FDF09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896544"/>
          </a:xfrm>
        </p:spPr>
        <p:txBody>
          <a:bodyPr/>
          <a:lstStyle/>
          <a:p>
            <a:r>
              <a:rPr lang="zh-CN" altLang="en-US" dirty="0"/>
              <a:t>一个例子：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对象共享一个</a:t>
            </a:r>
            <a:r>
              <a:rPr lang="en-US" altLang="zh-CN" dirty="0"/>
              <a:t>C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对象不想交由外部销毁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中的谁负责销毁</a:t>
            </a:r>
            <a:r>
              <a:rPr lang="en-US" altLang="zh-CN" dirty="0"/>
              <a:t>C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应该在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都销毁时</a:t>
            </a:r>
            <a:r>
              <a:rPr lang="en-US" altLang="zh-CN" dirty="0"/>
              <a:t>C</a:t>
            </a:r>
            <a:r>
              <a:rPr lang="zh-CN" altLang="en-US" dirty="0"/>
              <a:t>才能销毁</a:t>
            </a:r>
            <a:endParaRPr lang="en-US" altLang="zh-CN" dirty="0"/>
          </a:p>
          <a:p>
            <a:r>
              <a:rPr lang="zh-CN" altLang="en-US" dirty="0"/>
              <a:t>如何自动的处理？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2F1C0-EE0B-43D2-AAEE-BB7F703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5552868-9D7A-4802-BD23-43DB89FAA729}"/>
              </a:ext>
            </a:extLst>
          </p:cNvPr>
          <p:cNvGrpSpPr/>
          <p:nvPr/>
        </p:nvGrpSpPr>
        <p:grpSpPr>
          <a:xfrm>
            <a:off x="3059832" y="3561595"/>
            <a:ext cx="2430272" cy="1667605"/>
            <a:chOff x="-2898830" y="2614328"/>
            <a:chExt cx="2430272" cy="16676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8B0FC9B-2A29-4D92-9DF0-CD2865096C58}"/>
                </a:ext>
              </a:extLst>
            </p:cNvPr>
            <p:cNvSpPr/>
            <p:nvPr/>
          </p:nvSpPr>
          <p:spPr>
            <a:xfrm>
              <a:off x="-2898830" y="261432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ECEE27-2DD5-43CC-B11A-470748968D01}"/>
                </a:ext>
              </a:extLst>
            </p:cNvPr>
            <p:cNvSpPr/>
            <p:nvPr/>
          </p:nvSpPr>
          <p:spPr>
            <a:xfrm>
              <a:off x="-1548678" y="261432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F1AD7B-7C7A-4A02-BFB9-32FDC021558C}"/>
                </a:ext>
              </a:extLst>
            </p:cNvPr>
            <p:cNvSpPr/>
            <p:nvPr/>
          </p:nvSpPr>
          <p:spPr>
            <a:xfrm>
              <a:off x="-2152992" y="3718576"/>
              <a:ext cx="954106" cy="56335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F83F2A9-9713-4C1A-974F-E307B34F298E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-2358770" y="3262400"/>
              <a:ext cx="682831" cy="456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E680BF4-3710-4FFC-9100-6E341297384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-1675939" y="3262400"/>
              <a:ext cx="667321" cy="456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2380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E69B9-7D54-4F1A-9F57-4F0A89E3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9DCC0-A079-4692-9C86-879B62EA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38" y="1628801"/>
            <a:ext cx="8263830" cy="4749029"/>
          </a:xfrm>
        </p:spPr>
        <p:txBody>
          <a:bodyPr/>
          <a:lstStyle/>
          <a:p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  <a:r>
              <a:rPr lang="zh-CN" altLang="en-US" dirty="0"/>
              <a:t>来自</a:t>
            </a:r>
            <a:r>
              <a:rPr lang="en-US" altLang="zh-CN" dirty="0"/>
              <a:t>&lt;memory&gt;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访问对象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销毁对象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p2</a:t>
            </a:r>
            <a:r>
              <a:rPr lang="zh-CN" altLang="en-US" dirty="0"/>
              <a:t>和</a:t>
            </a:r>
            <a:r>
              <a:rPr lang="en-US" altLang="zh-CN" dirty="0"/>
              <a:t>p3</a:t>
            </a:r>
            <a:r>
              <a:rPr lang="zh-CN" altLang="en-US" dirty="0"/>
              <a:t>指向同一对象，当两者均出作用域才会被销毁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26F6E1-679B-4BB6-BEC0-96FBFC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663A63-17F7-4822-B121-518BF5E3EF4D}"/>
              </a:ext>
            </a:extLst>
          </p:cNvPr>
          <p:cNvSpPr txBox="1"/>
          <p:nvPr/>
        </p:nvSpPr>
        <p:spPr>
          <a:xfrm>
            <a:off x="1331640" y="2433655"/>
            <a:ext cx="7139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&gt; p1(new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(1));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 p2 = </a:t>
            </a:r>
            <a:r>
              <a:rPr lang="en-US" altLang="zh-CN" sz="2400" b="1" dirty="0" err="1"/>
              <a:t>make_shared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&gt;(2);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 p3 = p2;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&gt; p4;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空指针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D75A2E-84C6-4B96-B5DD-F26ABB73BFA3}"/>
              </a:ext>
            </a:extLst>
          </p:cNvPr>
          <p:cNvSpPr txBox="1"/>
          <p:nvPr/>
        </p:nvSpPr>
        <p:spPr>
          <a:xfrm>
            <a:off x="1331640" y="4366670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x = *p1;	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从指针访问对象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y = p2-&gt;</a:t>
            </a:r>
            <a:r>
              <a:rPr lang="en-US" altLang="zh-CN" sz="2400" b="1" dirty="0" err="1">
                <a:latin typeface="Consolas" panose="020B0609020204030204" pitchFamily="49" charset="0"/>
              </a:rPr>
              <a:t>val</a:t>
            </a:r>
            <a:r>
              <a:rPr lang="en-US" altLang="zh-CN" sz="2400" b="1" dirty="0">
                <a:latin typeface="Consolas" panose="020B0609020204030204" pitchFamily="49" charset="0"/>
              </a:rPr>
              <a:t>;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访问成员变量</a:t>
            </a:r>
          </a:p>
        </p:txBody>
      </p:sp>
    </p:spTree>
    <p:extLst>
      <p:ext uri="{BB962C8B-B14F-4D97-AF65-F5344CB8AC3E}">
        <p14:creationId xmlns:p14="http://schemas.microsoft.com/office/powerpoint/2010/main" val="471796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01C53-0AE0-4C3D-9401-7F96830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6EE97-F808-433B-94DB-937DD7A5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268760"/>
            <a:ext cx="8047806" cy="4749029"/>
          </a:xfrm>
        </p:spPr>
        <p:txBody>
          <a:bodyPr/>
          <a:lstStyle/>
          <a:p>
            <a:r>
              <a:rPr lang="zh-CN" altLang="en-US" dirty="0"/>
              <a:t>为什么智能指针能够知道何时销毁对象？</a:t>
            </a:r>
            <a:endParaRPr lang="en-US" altLang="zh-CN" dirty="0"/>
          </a:p>
          <a:p>
            <a:r>
              <a:rPr lang="zh-CN" altLang="en-US" dirty="0"/>
              <a:t>引用计数！当引用计数归</a:t>
            </a:r>
            <a:r>
              <a:rPr lang="en-US" altLang="zh-CN" dirty="0"/>
              <a:t>0</a:t>
            </a:r>
            <a:r>
              <a:rPr lang="zh-CN" altLang="en-US" dirty="0"/>
              <a:t>时，销毁对象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B4E8A-CC38-4BC9-B574-068DCDD0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1D1A9F-1025-417E-89BE-46996FCA23BC}"/>
              </a:ext>
            </a:extLst>
          </p:cNvPr>
          <p:cNvSpPr txBox="1"/>
          <p:nvPr/>
        </p:nvSpPr>
        <p:spPr>
          <a:xfrm>
            <a:off x="1294262" y="2340163"/>
            <a:ext cx="70696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&lt;memory&gt;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p1(new int(4));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1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	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出作用域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1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490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2643824" cy="4141652"/>
            <a:chOff x="5086167" y="1884868"/>
            <a:chExt cx="2643824" cy="41416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2643824" cy="4141652"/>
              <a:chOff x="5076056" y="1809383"/>
              <a:chExt cx="2643824" cy="414165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latin typeface="Consolas" panose="020B0609020204030204" pitchFamily="49" charset="0"/>
                  </a:rPr>
                  <a:t>count=1</a:t>
                </a:r>
                <a:endParaRPr lang="zh-CN" altLang="en-US" sz="20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82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函数对象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4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511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3919497" cy="4141652"/>
            <a:chOff x="5086167" y="1884868"/>
            <a:chExt cx="3919497" cy="41416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3919497" cy="4141652"/>
              <a:chOff x="5076056" y="1809383"/>
              <a:chExt cx="3919497" cy="414165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CDFE1A2-8D98-425C-89F6-F5F7CD56BFFE}"/>
                  </a:ext>
                </a:extLst>
              </p:cNvPr>
              <p:cNvSpPr/>
              <p:nvPr/>
            </p:nvSpPr>
            <p:spPr>
              <a:xfrm>
                <a:off x="7483385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count=2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BFD14999-530B-4C81-90FF-CB8D7B8659C2}"/>
                  </a:ext>
                </a:extLst>
              </p:cNvPr>
              <p:cNvCxnSpPr>
                <a:cxnSpLocks/>
                <a:stCxn id="10" idx="2"/>
                <a:endCxn id="12" idx="0"/>
              </p:cNvCxnSpPr>
              <p:nvPr/>
            </p:nvCxnSpPr>
            <p:spPr>
              <a:xfrm flipH="1">
                <a:off x="7056276" y="2457455"/>
                <a:ext cx="1183193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5793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	//p2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2643824" cy="4141652"/>
            <a:chOff x="5086167" y="1884868"/>
            <a:chExt cx="2643824" cy="41416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2643824" cy="4141652"/>
              <a:chOff x="5076056" y="1809383"/>
              <a:chExt cx="2643824" cy="414165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count=1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39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调用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，销毁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6073574" y="3303999"/>
            <a:ext cx="1327209" cy="2280645"/>
            <a:chOff x="6402782" y="3745875"/>
            <a:chExt cx="1327209" cy="228064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6402782" y="3745875"/>
              <a:ext cx="1327209" cy="2280645"/>
              <a:chOff x="6392671" y="3670390"/>
              <a:chExt cx="1327209" cy="228064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count=0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0227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555037"/>
            <a:ext cx="7886700" cy="480131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T&gt;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声明智能指针模板类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T&gt;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{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辅助指针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friend 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&lt;T&gt;;</a:t>
            </a:r>
            <a:endParaRPr lang="zh-CN" altLang="en-US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的友元类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(T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:p(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count(1)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}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~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{ delete p; }</a:t>
            </a: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count;  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T *p;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实际数据存放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               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F30CAFC-0933-4111-946B-7C6E322C590B}"/>
              </a:ext>
            </a:extLst>
          </p:cNvPr>
          <p:cNvGrpSpPr/>
          <p:nvPr/>
        </p:nvGrpSpPr>
        <p:grpSpPr>
          <a:xfrm>
            <a:off x="4468927" y="1735620"/>
            <a:ext cx="3919497" cy="4141652"/>
            <a:chOff x="5086167" y="1884868"/>
            <a:chExt cx="3919497" cy="414165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F7C0756-5D02-4373-9FCD-812B462CDECF}"/>
                </a:ext>
              </a:extLst>
            </p:cNvPr>
            <p:cNvGrpSpPr/>
            <p:nvPr/>
          </p:nvGrpSpPr>
          <p:grpSpPr>
            <a:xfrm>
              <a:off x="5086167" y="1884868"/>
              <a:ext cx="3919497" cy="4141652"/>
              <a:chOff x="5076056" y="1809383"/>
              <a:chExt cx="3919497" cy="4141652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16BBD68-CAE0-4654-81A1-915DD0F7DDBB}"/>
                  </a:ext>
                </a:extLst>
              </p:cNvPr>
              <p:cNvSpPr/>
              <p:nvPr/>
            </p:nvSpPr>
            <p:spPr>
              <a:xfrm>
                <a:off x="7483385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SmartPtr</a:t>
                </a:r>
                <a:r>
                  <a:rPr lang="en-US" altLang="zh-CN" dirty="0"/>
                  <a:t> p1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58DEAFA-5CD6-4DE3-8E98-D13DF0A9F359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SmartPtr</a:t>
                </a:r>
                <a:r>
                  <a:rPr lang="en-US" altLang="zh-CN" dirty="0"/>
                  <a:t> p2</a:t>
                </a:r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FD0E19B-8E53-4B50-AB87-C8E7D1958A0B}"/>
                  </a:ext>
                </a:extLst>
              </p:cNvPr>
              <p:cNvSpPr/>
              <p:nvPr/>
            </p:nvSpPr>
            <p:spPr>
              <a:xfrm>
                <a:off x="6444208" y="3544769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Uptr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count</a:t>
                </a:r>
                <a:endParaRPr lang="zh-CN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F64B3FF-599B-4ABD-A0A9-399FB73FDE13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r>
                  <a:rPr lang="zh-CN" altLang="en-US" dirty="0"/>
                  <a:t> *</a:t>
                </a:r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2EC5326E-C4B6-4D60-A671-D8169AE7EE8C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>
                <a:off x="5832140" y="2457455"/>
                <a:ext cx="1224136" cy="10873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7ACDCEA0-6D8F-49BA-9805-EF8B58C8CC18}"/>
                  </a:ext>
                </a:extLst>
              </p:cNvPr>
              <p:cNvCxnSpPr>
                <a:stCxn id="4" idx="2"/>
                <a:endCxn id="7" idx="0"/>
              </p:cNvCxnSpPr>
              <p:nvPr/>
            </p:nvCxnSpPr>
            <p:spPr>
              <a:xfrm flipH="1">
                <a:off x="7056276" y="2457455"/>
                <a:ext cx="1183193" cy="10873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7E6110D-5442-4C56-BDF0-9E0FC6BC718A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66387" y="4268326"/>
              <a:ext cx="0" cy="11101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632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355278"/>
            <a:ext cx="7886700" cy="538609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T&gt;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{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智能指针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(T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: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new </a:t>
            </a:r>
            <a:r>
              <a:rPr lang="en-US" altLang="zh-CN" sz="2000" b="1" dirty="0" err="1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&lt;T&gt;(</a:t>
            </a:r>
            <a:r>
              <a:rPr lang="en-US" altLang="zh-CN" sz="2000" b="1" dirty="0" err="1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 }</a:t>
            </a:r>
          </a:p>
          <a:p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 &amp;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: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sp.rp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++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-&gt;count;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 operator=(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&lt;T&gt;&amp;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rhs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++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rhs.rp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-&gt;count; 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 (--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 == 0)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减少自身所指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的引用计数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pA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pB</a:t>
            </a:r>
            <a:endParaRPr lang="zh-CN" altLang="en-US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delete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删除所指向的辅助指针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rhs.rp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*this;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~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 (--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 == 0)</a:t>
            </a:r>
            <a:endParaRPr lang="zh-CN" altLang="en-US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delete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 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563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555037"/>
            <a:ext cx="7886700" cy="452431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T &amp; operator *() { return *(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-&gt;p); }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T* operator -&gt;() { return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-&gt;p; }</a:t>
            </a: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  <a:p>
            <a:endParaRPr lang="en-US" altLang="zh-CN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main(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argc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char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argv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[]) {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*pi = new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(2);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ptr1(pi);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构造函数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ptr2(ptr1);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拷贝构造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ptr3(new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(3));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能否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ptr3(pi)???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ptr3 =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ptr2;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注意赋值运算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*ptr1 &lt;&lt;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输出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*ptr1 = 20;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*ptr2 &lt;&lt;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输出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</a:t>
            </a:r>
          </a:p>
          <a:p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808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8FFF5-43A4-4786-9EA1-829CB557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shared_ptr</a:t>
            </a:r>
            <a:r>
              <a:rPr lang="zh-CN" altLang="en-US" dirty="0"/>
              <a:t>的其他用法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0BF8B-13A0-42E1-9823-00AB7601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55" y="1196753"/>
            <a:ext cx="9361040" cy="4176464"/>
          </a:xfrm>
        </p:spPr>
        <p:txBody>
          <a:bodyPr/>
          <a:lstStyle/>
          <a:p>
            <a:r>
              <a:rPr lang="zh-CN" altLang="en-US" dirty="0"/>
              <a:t>其他用法</a:t>
            </a:r>
            <a:endParaRPr lang="en-US" altLang="zh-CN" dirty="0"/>
          </a:p>
          <a:p>
            <a:pPr lvl="1"/>
            <a:r>
              <a:rPr lang="en-US" altLang="zh-CN" dirty="0" err="1"/>
              <a:t>p.get</a:t>
            </a:r>
            <a:r>
              <a:rPr lang="en-US" altLang="zh-CN" dirty="0"/>
              <a:t>()	</a:t>
            </a:r>
            <a:r>
              <a:rPr lang="zh-CN" altLang="en-US" dirty="0"/>
              <a:t>获取裸指针</a:t>
            </a:r>
            <a:endParaRPr lang="en-US" altLang="zh-CN" dirty="0"/>
          </a:p>
          <a:p>
            <a:pPr lvl="1"/>
            <a:r>
              <a:rPr lang="en-US" altLang="zh-CN" dirty="0" err="1"/>
              <a:t>p.reset</a:t>
            </a:r>
            <a:r>
              <a:rPr lang="en-US" altLang="zh-CN" dirty="0"/>
              <a:t>()	</a:t>
            </a:r>
            <a:r>
              <a:rPr lang="zh-CN" altLang="en-US" dirty="0"/>
              <a:t>清除指针并减少引用计数</a:t>
            </a:r>
            <a:endParaRPr lang="en-US" altLang="zh-CN" dirty="0"/>
          </a:p>
          <a:p>
            <a:pPr lvl="1"/>
            <a:r>
              <a:rPr lang="en-US" altLang="zh-CN" dirty="0" err="1"/>
              <a:t>static_pointer_cast</a:t>
            </a:r>
            <a:r>
              <a:rPr lang="en-US" altLang="zh-CN" dirty="0"/>
              <a:t>&lt;int&gt;(p)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转为</a:t>
            </a:r>
            <a:r>
              <a:rPr lang="en-US" altLang="zh-CN" dirty="0"/>
              <a:t>int</a:t>
            </a:r>
            <a:r>
              <a:rPr lang="zh-CN" altLang="en-US" dirty="0"/>
              <a:t>类型指针</a:t>
            </a:r>
            <a:r>
              <a:rPr lang="en-US" altLang="zh-CN" dirty="0"/>
              <a:t>(</a:t>
            </a:r>
            <a:r>
              <a:rPr lang="zh-CN" altLang="en-US" dirty="0"/>
              <a:t>和</a:t>
            </a:r>
            <a:r>
              <a:rPr lang="en-US" altLang="zh-CN" dirty="0" err="1"/>
              <a:t>static_cast</a:t>
            </a:r>
            <a:r>
              <a:rPr lang="zh-CN" altLang="en-US" dirty="0"/>
              <a:t>类似，无类型检查）</a:t>
            </a:r>
            <a:endParaRPr lang="en-US" altLang="zh-CN" dirty="0"/>
          </a:p>
          <a:p>
            <a:pPr lvl="1"/>
            <a:r>
              <a:rPr lang="en-US" altLang="zh-CN" dirty="0" err="1"/>
              <a:t>dynamic_pointer_cast</a:t>
            </a:r>
            <a:r>
              <a:rPr lang="en-US" altLang="zh-CN" dirty="0"/>
              <a:t>&lt;Base&gt;(p)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转为</a:t>
            </a:r>
            <a:r>
              <a:rPr lang="en-US" altLang="zh-CN" dirty="0"/>
              <a:t>int</a:t>
            </a:r>
            <a:r>
              <a:rPr lang="zh-CN" altLang="en-US" dirty="0"/>
              <a:t>类型指针</a:t>
            </a:r>
            <a:r>
              <a:rPr lang="en-US" altLang="zh-CN" dirty="0"/>
              <a:t>(</a:t>
            </a:r>
            <a:r>
              <a:rPr lang="zh-CN" altLang="en-US" dirty="0"/>
              <a:t>和</a:t>
            </a:r>
            <a:r>
              <a:rPr lang="en-US" altLang="zh-CN" dirty="0" err="1"/>
              <a:t>dynamic_cast</a:t>
            </a:r>
            <a:r>
              <a:rPr lang="zh-CN" altLang="en-US" dirty="0"/>
              <a:t>类似，动态类型检查）</a:t>
            </a:r>
            <a:endParaRPr lang="en-US" altLang="zh-CN" dirty="0"/>
          </a:p>
          <a:p>
            <a:r>
              <a:rPr lang="zh-CN" altLang="en-US" dirty="0"/>
              <a:t>注意！</a:t>
            </a:r>
            <a:endParaRPr lang="en-US" altLang="zh-CN" dirty="0"/>
          </a:p>
          <a:p>
            <a:pPr lvl="1"/>
            <a:r>
              <a:rPr lang="zh-CN" altLang="en-US" dirty="0"/>
              <a:t>不能使用同一裸指针初始化多个智能指针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				</a:t>
            </a:r>
            <a:endParaRPr lang="en-US" altLang="zh-CN" sz="2000" dirty="0">
              <a:solidFill>
                <a:srgbClr val="1D9A78"/>
              </a:solidFill>
            </a:endParaRPr>
          </a:p>
          <a:p>
            <a:pPr lvl="1"/>
            <a:r>
              <a:rPr lang="zh-CN" altLang="en-US" dirty="0"/>
              <a:t>不能直接使用智能指针维护对象数组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为什么？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709145-88B6-4EE2-B659-782AC002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7F4401-3E18-460F-B3AF-B93AFCCAB33F}"/>
              </a:ext>
            </a:extLst>
          </p:cNvPr>
          <p:cNvSpPr txBox="1"/>
          <p:nvPr/>
        </p:nvSpPr>
        <p:spPr>
          <a:xfrm>
            <a:off x="1444406" y="4861609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* p =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new int();  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p1(p);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&lt;int&gt; p2(p);</a:t>
            </a:r>
          </a:p>
          <a:p>
            <a:r>
              <a:rPr lang="en-US" altLang="zh-CN" sz="2000" dirty="0">
                <a:solidFill>
                  <a:srgbClr val="1D9A78"/>
                </a:solidFill>
              </a:rPr>
              <a:t>// </a:t>
            </a:r>
            <a:r>
              <a:rPr lang="zh-CN" altLang="en-US" sz="2000" dirty="0">
                <a:solidFill>
                  <a:srgbClr val="1D9A78"/>
                </a:solidFill>
              </a:rPr>
              <a:t>会产生多个辅助指针！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1141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46DDF1-962D-4B5A-8E9D-C270AB86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C40E75-5AD5-4F0D-B9FB-0AEB00BD49F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28800" y="4730278"/>
            <a:ext cx="310324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2121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C5BD52-D414-4A0D-9640-91B641A7A8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816600" y="4701616"/>
            <a:ext cx="269875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2111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C74FB6-1A6E-483D-8157-26915066410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5445224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2122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950EE0-5A93-47BC-98C5-67F10B2AE05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816600" y="5492690"/>
            <a:ext cx="30734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1111</a:t>
            </a:r>
            <a:endParaRPr lang="zh-CN" altLang="en-US" sz="26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4CDFCC8-B481-4DA6-B00C-430B0194EAA7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79457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FF0E789-9063-4310-BB02-1B2CE2EF879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102225" y="4765909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EE1DF16-43C6-4517-88F4-27E0CE4841D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550951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CFDA697-2821-4AFC-A1AE-07981B88477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102225" y="555698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700F824-3E87-4145-9B64-39C76F3A4B7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1BE7408-8B67-4CA1-97C2-DB8746043D71}"/>
              </a:ext>
            </a:extLst>
          </p:cNvPr>
          <p:cNvSpPr txBox="1"/>
          <p:nvPr/>
        </p:nvSpPr>
        <p:spPr>
          <a:xfrm>
            <a:off x="395536" y="1434756"/>
            <a:ext cx="7834064" cy="300235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#include &lt;memory&gt;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 f1(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&lt;int&gt; p1)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p1.use_count();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 f2(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&lt;int&gt; &amp;p1){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p1.use_count();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5C0716-1D98-410B-999A-1AE7BCA91405}"/>
              </a:ext>
            </a:extLst>
          </p:cNvPr>
          <p:cNvSpPr txBox="1"/>
          <p:nvPr/>
        </p:nvSpPr>
        <p:spPr>
          <a:xfrm>
            <a:off x="630376" y="81754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以下程序的输出为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3588DD-B1A3-48CE-A19F-FD3B27264410}"/>
              </a:ext>
            </a:extLst>
          </p:cNvPr>
          <p:cNvSpPr txBox="1"/>
          <p:nvPr/>
        </p:nvSpPr>
        <p:spPr>
          <a:xfrm>
            <a:off x="4716016" y="1412776"/>
            <a:ext cx="4300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&lt;int&gt; p1(new int);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f1(p1);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p1.use_count();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f2(p1);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p1.use_count();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endParaRPr lang="zh-CN" altLang="en-US" b="1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DA11950-7D67-46C0-A24B-FE827FD57B36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AF3210CE-C3C1-4EB8-8F18-A1A59EE27AD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78923222-6D21-4454-A880-BD7414DA588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D9279A68-5BB5-4466-8C46-009F57FB31B5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DEDD4495-E957-43F4-BD46-EE424795867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1CBB87C-6ACB-43A0-A89B-2F60AB277372}"/>
              </a:ext>
            </a:extLst>
          </p:cNvPr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7411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196752"/>
            <a:ext cx="8047806" cy="4749029"/>
          </a:xfrm>
        </p:spPr>
        <p:txBody>
          <a:bodyPr/>
          <a:lstStyle/>
          <a:p>
            <a:pPr algn="r"/>
            <a:r>
              <a:rPr lang="en-US" altLang="zh-CN" dirty="0"/>
              <a:t>Parent</a:t>
            </a:r>
            <a:r>
              <a:rPr lang="zh-CN" altLang="en-US" dirty="0"/>
              <a:t>类和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077788" y="1170360"/>
            <a:ext cx="640871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#include &lt;memory&gt;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Child;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Parent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&lt;Child&gt; child;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Parent()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"parent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~Parent()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"parent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setChild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&lt;Child&gt; c)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child = c;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Child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&lt;Parent&gt; parent;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setParent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&lt;Parent&gt; p)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parent = p;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080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en-US" altLang="zh-CN" dirty="0"/>
              <a:t>Parent</a:t>
            </a:r>
            <a:r>
              <a:rPr lang="zh-CN" altLang="en-US" dirty="0"/>
              <a:t>类和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186162" y="1968771"/>
            <a:ext cx="6408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void test()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&lt;Parent&gt; p(new Parent());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&lt;Child&gt; c(new Child());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p-&gt;</a:t>
            </a:r>
            <a:r>
              <a:rPr lang="en-US" altLang="zh-CN" b="1" dirty="0" err="1">
                <a:latin typeface="Consolas" panose="020B0609020204030204" pitchFamily="49" charset="0"/>
              </a:rPr>
              <a:t>setChild</a:t>
            </a:r>
            <a:r>
              <a:rPr lang="en-US" altLang="zh-CN" b="1" dirty="0">
                <a:latin typeface="Consolas" panose="020B0609020204030204" pitchFamily="49" charset="0"/>
              </a:rPr>
              <a:t>(c);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c-&gt;</a:t>
            </a:r>
            <a:r>
              <a:rPr lang="en-US" altLang="zh-CN" b="1" dirty="0" err="1">
                <a:latin typeface="Consolas" panose="020B0609020204030204" pitchFamily="49" charset="0"/>
              </a:rPr>
              <a:t>setParent</a:t>
            </a:r>
            <a:r>
              <a:rPr lang="en-US" altLang="zh-CN" b="1" dirty="0">
                <a:latin typeface="Consolas" panose="020B0609020204030204" pitchFamily="49" charset="0"/>
              </a:rPr>
              <a:t>(p);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//p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c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被销毁</a:t>
            </a:r>
            <a:endParaRPr lang="en-US" altLang="zh-CN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test();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44E6C9-A9DF-4A3B-863D-66990680B370}"/>
              </a:ext>
            </a:extLst>
          </p:cNvPr>
          <p:cNvSpPr txBox="1"/>
          <p:nvPr/>
        </p:nvSpPr>
        <p:spPr>
          <a:xfrm>
            <a:off x="3203848" y="5442141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输出结果：</a:t>
            </a:r>
            <a:endParaRPr lang="en-US" altLang="zh-CN" sz="2400" b="1" dirty="0"/>
          </a:p>
          <a:p>
            <a:r>
              <a:rPr lang="en-US" altLang="zh-CN" sz="2400" b="1" dirty="0"/>
              <a:t>	parent constructing</a:t>
            </a:r>
          </a:p>
          <a:p>
            <a:r>
              <a:rPr lang="en-US" altLang="zh-CN" sz="2400" b="1" dirty="0"/>
              <a:t>	child constructing			</a:t>
            </a:r>
            <a:r>
              <a:rPr lang="zh-CN" altLang="en-US" sz="2400" b="1" dirty="0">
                <a:solidFill>
                  <a:srgbClr val="FF0000"/>
                </a:solidFill>
              </a:rPr>
              <a:t>没有析构？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5220116" y="3212976"/>
            <a:ext cx="3456295" cy="1944216"/>
            <a:chOff x="-3840141" y="3717032"/>
            <a:chExt cx="3456295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607135" y="3717032"/>
              <a:ext cx="2223289" cy="1944216"/>
              <a:chOff x="-3398407" y="2708920"/>
              <a:chExt cx="2223289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66259" y="3460937"/>
                <a:ext cx="8911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98407" y="3483850"/>
                <a:ext cx="6928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23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F7E94A5-F2E1-47C7-95EF-1BC81928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回忆：什么是函数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DF3A6-74B7-4891-B7A7-54D534AF7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118315"/>
            <a:ext cx="8047806" cy="5632310"/>
          </a:xfrm>
        </p:spPr>
        <p:txBody>
          <a:bodyPr/>
          <a:lstStyle/>
          <a:p>
            <a:r>
              <a:rPr lang="zh-CN" altLang="en-US" dirty="0"/>
              <a:t>看一个例子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flag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，则对每个元素调用</a:t>
            </a:r>
            <a:r>
              <a:rPr lang="en-US" altLang="zh-CN" dirty="0" err="1"/>
              <a:t>inc</a:t>
            </a:r>
            <a:r>
              <a:rPr lang="zh-CN" altLang="en-US" dirty="0"/>
              <a:t>；否则调用</a:t>
            </a:r>
            <a:r>
              <a:rPr lang="en-US" altLang="zh-CN" dirty="0" err="1"/>
              <a:t>dec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仅仅只有调用的函数不同，如何减少重复的逻辑？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33F2D9-B10B-4913-9320-283E686B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76F8C3-3DBB-4C46-A7ED-EE1102ED50DE}"/>
              </a:ext>
            </a:extLst>
          </p:cNvPr>
          <p:cNvSpPr txBox="1"/>
          <p:nvPr/>
        </p:nvSpPr>
        <p:spPr>
          <a:xfrm>
            <a:off x="1132706" y="1916832"/>
            <a:ext cx="76157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[5] = { 5, 2, 3, 1, 7 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increase(int &amp;x){x++;}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decrease(int &amp;x){x--;}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int flag; std::</a:t>
            </a:r>
            <a:r>
              <a:rPr lang="en-US" altLang="zh-CN" sz="2000" b="1" dirty="0" err="1">
                <a:latin typeface="Consolas" panose="020B0609020204030204" pitchFamily="49" charset="0"/>
              </a:rPr>
              <a:t>cin</a:t>
            </a:r>
            <a:r>
              <a:rPr lang="en-US" altLang="zh-CN" sz="2000" b="1" dirty="0">
                <a:latin typeface="Consolas" panose="020B0609020204030204" pitchFamily="49" charset="0"/>
              </a:rPr>
              <a:t> &gt;&gt; flag;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if (flag == 1)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for (int &amp;x :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) { 	increase(x);}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}else{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for (int &amp;x :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) { 	decrease(x);}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3003DB-805D-4C67-8259-52A30203FED0}"/>
              </a:ext>
            </a:extLst>
          </p:cNvPr>
          <p:cNvSpPr/>
          <p:nvPr/>
        </p:nvSpPr>
        <p:spPr>
          <a:xfrm>
            <a:off x="1988257" y="4393565"/>
            <a:ext cx="5536071" cy="3651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A285EE-F202-4D9B-91EF-109CA4B81142}"/>
              </a:ext>
            </a:extLst>
          </p:cNvPr>
          <p:cNvSpPr/>
          <p:nvPr/>
        </p:nvSpPr>
        <p:spPr>
          <a:xfrm>
            <a:off x="1998195" y="4983758"/>
            <a:ext cx="5526975" cy="3651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27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325451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17890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1772816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4391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为什么？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r>
              <a:rPr lang="zh-CN" altLang="en-US" dirty="0"/>
              <a:t>两个对象的引用次数都是</a:t>
            </a:r>
            <a:r>
              <a:rPr lang="en-US" altLang="zh-CN" dirty="0"/>
              <a:t>1</a:t>
            </a:r>
            <a:r>
              <a:rPr lang="zh-CN" altLang="en-US" dirty="0"/>
              <a:t>，内存泄漏！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325451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17890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1772816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020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364483"/>
            <a:ext cx="8047806" cy="4749029"/>
          </a:xfrm>
        </p:spPr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187624" y="1970831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class Child 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&lt;Parent&gt; parent;  //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修改为弱引用</a:t>
            </a:r>
            <a:endParaRPr lang="en-US" altLang="zh-CN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setParent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&lt;Parent&gt; p)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parent = p;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5D2DF0-FAC3-44EC-8621-66BCCE630159}"/>
              </a:ext>
            </a:extLst>
          </p:cNvPr>
          <p:cNvSpPr txBox="1"/>
          <p:nvPr/>
        </p:nvSpPr>
        <p:spPr>
          <a:xfrm>
            <a:off x="4122862" y="4482296"/>
            <a:ext cx="27272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输出结果：</a:t>
            </a:r>
            <a:endParaRPr lang="en-US" altLang="zh-CN" sz="2000" b="1" dirty="0"/>
          </a:p>
          <a:p>
            <a:r>
              <a:rPr lang="en-US" altLang="zh-CN" sz="2000" b="1" dirty="0"/>
              <a:t>	parent constructing</a:t>
            </a:r>
          </a:p>
          <a:p>
            <a:r>
              <a:rPr lang="en-US" altLang="zh-CN" sz="2000" b="1" dirty="0"/>
              <a:t>	child constructing</a:t>
            </a:r>
          </a:p>
          <a:p>
            <a:r>
              <a:rPr lang="en-US" altLang="zh-CN" sz="2000" b="1" dirty="0"/>
              <a:t>	parent destructing</a:t>
            </a:r>
          </a:p>
          <a:p>
            <a:r>
              <a:rPr lang="en-US" altLang="zh-CN" sz="2000" b="1" dirty="0"/>
              <a:t>	child destructing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931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1D9A7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0742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Parent</a:t>
            </a:r>
            <a:r>
              <a:rPr lang="zh-CN" altLang="en-US" dirty="0"/>
              <a:t>即将销毁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:1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51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Child</a:t>
            </a:r>
            <a:r>
              <a:rPr lang="zh-CN" altLang="en-US" dirty="0"/>
              <a:t>即将销毁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1D9A78">
                  <a:alpha val="50196"/>
                </a:srgb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442125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59FD-D5A6-4FDC-9C93-2E8A8B5E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弱引用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CBACF-5EE3-4861-9737-45383116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弱引用指针的创建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弱引用指针的用法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54ABAF-A413-485E-9A7A-A3EB05CE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EB4C76-F6E0-465C-A9D5-5C91358128D4}"/>
              </a:ext>
            </a:extLst>
          </p:cNvPr>
          <p:cNvSpPr txBox="1"/>
          <p:nvPr/>
        </p:nvSpPr>
        <p:spPr>
          <a:xfrm>
            <a:off x="1154445" y="2060848"/>
            <a:ext cx="5452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(new 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(3));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weak_ptr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wp1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E595AD-3889-4921-8075-A6427C73CA7E}"/>
              </a:ext>
            </a:extLst>
          </p:cNvPr>
          <p:cNvSpPr txBox="1"/>
          <p:nvPr/>
        </p:nvSpPr>
        <p:spPr>
          <a:xfrm>
            <a:off x="1160204" y="3659540"/>
            <a:ext cx="69878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400" b="1" dirty="0">
                <a:latin typeface="Consolas" panose="020B0609020204030204" pitchFamily="49" charset="0"/>
              </a:rPr>
              <a:t>()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获取引用计数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wp.reset</a:t>
            </a:r>
            <a:r>
              <a:rPr lang="en-US" altLang="zh-CN" sz="2400" b="1" dirty="0">
                <a:latin typeface="Consolas" panose="020B0609020204030204" pitchFamily="49" charset="0"/>
              </a:rPr>
              <a:t>()		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清除指针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wp.expired</a:t>
            </a:r>
            <a:r>
              <a:rPr lang="en-US" altLang="zh-CN" sz="2400" b="1" dirty="0">
                <a:latin typeface="Consolas" panose="020B0609020204030204" pitchFamily="49" charset="0"/>
              </a:rPr>
              <a:t>()	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检查对象是否无效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wp.lock</a:t>
            </a:r>
            <a:r>
              <a:rPr lang="en-US" altLang="zh-CN" sz="2400" b="1" dirty="0">
                <a:latin typeface="Consolas" panose="020B0609020204030204" pitchFamily="49" charset="0"/>
              </a:rPr>
              <a:t>()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从弱引用获得一个智能指针</a:t>
            </a:r>
          </a:p>
        </p:txBody>
      </p:sp>
    </p:spTree>
    <p:extLst>
      <p:ext uri="{BB962C8B-B14F-4D97-AF65-F5344CB8AC3E}">
        <p14:creationId xmlns:p14="http://schemas.microsoft.com/office/powerpoint/2010/main" val="17803852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0977C-CCEB-439B-85F9-22C51B57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>
                <a:solidFill>
                  <a:schemeClr val="accent4"/>
                </a:solidFill>
              </a:rPr>
              <a:t>例子：弱引用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AD1C9B-2DA6-4C53-A136-06C3849F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CE146B-4E14-4D49-8161-C9D4CEBCC19B}"/>
              </a:ext>
            </a:extLst>
          </p:cNvPr>
          <p:cNvSpPr txBox="1"/>
          <p:nvPr/>
        </p:nvSpPr>
        <p:spPr>
          <a:xfrm>
            <a:off x="323528" y="656849"/>
            <a:ext cx="916301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&lt;memory&gt;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std::</a:t>
            </a:r>
            <a:r>
              <a:rPr lang="en-US" altLang="zh-CN" sz="2000" b="1" dirty="0" err="1">
                <a:latin typeface="Consolas" panose="020B0609020204030204" pitchFamily="49" charset="0"/>
              </a:rPr>
              <a:t>weak_ptr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wp;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b="1" dirty="0">
                <a:latin typeface="Consolas" panose="020B0609020204030204" pitchFamily="49" charset="0"/>
              </a:rPr>
              <a:t>auto sp1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</a:rPr>
              <a:t>make_shared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&gt;(20);</a:t>
            </a: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wp</a:t>
            </a:r>
            <a:r>
              <a:rPr lang="en-US" altLang="zh-CN" sz="2000" b="1" dirty="0">
                <a:latin typeface="Consolas" panose="020B0609020204030204" pitchFamily="49" charset="0"/>
              </a:rPr>
              <a:t> = sp1;</a:t>
            </a: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</a:p>
          <a:p>
            <a:pPr lvl="2"/>
            <a:r>
              <a:rPr lang="en-US" altLang="zh-CN" sz="2000" b="1" dirty="0">
                <a:latin typeface="Consolas" panose="020B0609020204030204" pitchFamily="49" charset="0"/>
              </a:rPr>
              <a:t>auto sp2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wp.lock</a:t>
            </a:r>
            <a:r>
              <a:rPr lang="en-US" altLang="zh-CN" sz="2000" b="1" dirty="0">
                <a:latin typeface="Consolas" panose="020B0609020204030204" pitchFamily="49" charset="0"/>
              </a:rPr>
              <a:t>();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从弱引用中获得一个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//2</a:t>
            </a:r>
          </a:p>
          <a:p>
            <a:pPr lvl="2"/>
            <a:r>
              <a:rPr lang="en-US" altLang="zh-CN" sz="2000" b="1" dirty="0">
                <a:latin typeface="Consolas" panose="020B0609020204030204" pitchFamily="49" charset="0"/>
              </a:rPr>
              <a:t>sp1.reset();						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//sp1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释放指针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//sp2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销毁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//0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wp.expired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 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检查弱引用是否失效：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65225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6559E-6362-46AF-B0B9-111DE2D2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独享</a:t>
            </a:r>
            <a:r>
              <a:rPr lang="zh-CN" altLang="en-US" dirty="0"/>
              <a:t>所有权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381E7-A16D-4C2C-8782-42C575F7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6752"/>
            <a:ext cx="8047806" cy="4749029"/>
          </a:xfrm>
        </p:spPr>
        <p:txBody>
          <a:bodyPr/>
          <a:lstStyle/>
          <a:p>
            <a:r>
              <a:rPr lang="en-US" altLang="zh-CN" dirty="0" err="1"/>
              <a:t>shared_ptr</a:t>
            </a:r>
            <a:r>
              <a:rPr lang="zh-CN" altLang="en-US" dirty="0"/>
              <a:t>涉及引用计数，性能较差</a:t>
            </a:r>
            <a:endParaRPr lang="en-US" altLang="zh-CN" dirty="0"/>
          </a:p>
          <a:p>
            <a:r>
              <a:rPr lang="zh-CN" altLang="en-US" dirty="0"/>
              <a:t>如果要保证一个对象只被一个指针引用</a:t>
            </a:r>
            <a:endParaRPr lang="en-US" altLang="zh-CN" dirty="0"/>
          </a:p>
          <a:p>
            <a:r>
              <a:rPr lang="en-US" altLang="zh-CN" dirty="0" err="1"/>
              <a:t>unique_ptr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A96689-F9D2-485F-8BB4-6C51AD6B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B4F9DB-7CAC-42B6-B431-96F6BFB46C67}"/>
              </a:ext>
            </a:extLst>
          </p:cNvPr>
          <p:cNvSpPr txBox="1"/>
          <p:nvPr/>
        </p:nvSpPr>
        <p:spPr>
          <a:xfrm>
            <a:off x="944141" y="2636912"/>
            <a:ext cx="741682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#include &lt;memory&gt;</a:t>
            </a:r>
          </a:p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#include &lt;utility&gt;</a:t>
            </a:r>
          </a:p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auto up1 = std::</a:t>
            </a:r>
            <a:r>
              <a:rPr lang="en-US" altLang="zh-CN" b="1" dirty="0" err="1">
                <a:latin typeface="Consolas" panose="020B0609020204030204" pitchFamily="49" charset="0"/>
              </a:rPr>
              <a:t>make_unique</a:t>
            </a:r>
            <a:r>
              <a:rPr lang="en-US" altLang="zh-CN" b="1" dirty="0">
                <a:latin typeface="Consolas" panose="020B0609020204030204" pitchFamily="49" charset="0"/>
              </a:rPr>
              <a:t>&lt;int&gt;(20);</a:t>
            </a:r>
          </a:p>
          <a:p>
            <a:pPr lvl="1"/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&lt;int&gt; up2 = up1; 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错误，不能复制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unique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指针</a:t>
            </a:r>
          </a:p>
          <a:p>
            <a:pPr lvl="1"/>
            <a:r>
              <a:rPr lang="en-US" altLang="zh-CN" b="1" dirty="0" err="1">
                <a:latin typeface="Consolas" panose="020B0609020204030204" pitchFamily="49" charset="0"/>
              </a:rPr>
              <a:t>unique_ptr</a:t>
            </a:r>
            <a:r>
              <a:rPr lang="en-US" altLang="zh-CN" b="1" dirty="0">
                <a:latin typeface="Consolas" panose="020B0609020204030204" pitchFamily="49" charset="0"/>
              </a:rPr>
              <a:t>&lt;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&gt; up2 = </a:t>
            </a:r>
            <a:r>
              <a:rPr lang="en-US" altLang="zh-CN" b="1" dirty="0" err="1">
                <a:latin typeface="Consolas" panose="020B0609020204030204" pitchFamily="49" charset="0"/>
              </a:rPr>
              <a:t>std</a:t>
            </a:r>
            <a:r>
              <a:rPr lang="en-US" altLang="zh-CN" b="1" dirty="0">
                <a:latin typeface="Consolas" panose="020B0609020204030204" pitchFamily="49" charset="0"/>
              </a:rPr>
              <a:t>::move(up1);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可以移动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unique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指针</a:t>
            </a:r>
          </a:p>
          <a:p>
            <a:pPr lvl="1"/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* p = up2.release();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放弃指针控制权，返回裸指针</a:t>
            </a:r>
            <a:endParaRPr lang="en-US" altLang="zh-CN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delete p;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return 0;</a:t>
            </a:r>
          </a:p>
          <a:p>
            <a:pPr marL="0" lvl="1"/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68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E57F0-EEA7-47E1-B989-2D06C22E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72290-74AD-4276-A7BC-501FF929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智能指针可以帮助管理内存，避免内存泄露</a:t>
            </a:r>
            <a:endParaRPr lang="en-US" altLang="zh-CN" dirty="0"/>
          </a:p>
          <a:p>
            <a:pPr lvl="1"/>
            <a:r>
              <a:rPr lang="zh-CN" altLang="en-US" dirty="0"/>
              <a:t>区分</a:t>
            </a:r>
            <a:r>
              <a:rPr lang="en-US" altLang="zh-CN" dirty="0" err="1"/>
              <a:t>unique_ptr</a:t>
            </a:r>
            <a:r>
              <a:rPr lang="zh-CN" altLang="en-US" dirty="0"/>
              <a:t>和</a:t>
            </a:r>
            <a:r>
              <a:rPr lang="en-US" altLang="zh-CN" dirty="0" err="1"/>
              <a:t>shared_ptr</a:t>
            </a:r>
            <a:r>
              <a:rPr lang="zh-CN" altLang="en-US" dirty="0"/>
              <a:t>能够明确语义</a:t>
            </a:r>
            <a:endParaRPr lang="en-US" altLang="zh-CN" dirty="0"/>
          </a:p>
          <a:p>
            <a:pPr lvl="1"/>
            <a:r>
              <a:rPr lang="zh-CN" altLang="en-US" dirty="0"/>
              <a:t>在手动维护指针不可行，复制对象开销太大时，智能指针是唯一选择。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引用计数会影响性能</a:t>
            </a:r>
            <a:endParaRPr lang="en-US" altLang="zh-CN" dirty="0"/>
          </a:p>
          <a:p>
            <a:pPr lvl="1"/>
            <a:r>
              <a:rPr lang="zh-CN" altLang="en-US" dirty="0"/>
              <a:t>智能指针不总是智能，需要了解内部原理</a:t>
            </a:r>
            <a:endParaRPr lang="en-US" altLang="zh-CN" dirty="0"/>
          </a:p>
          <a:p>
            <a:pPr lvl="1"/>
            <a:r>
              <a:rPr lang="zh-CN" altLang="en-US" dirty="0"/>
              <a:t>需要小心环状结构和数组指针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110C41-BEFB-43AE-80DB-A238A182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77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92289-04AD-4F85-BD08-4A4BB737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回忆：什么是函数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DE044-43D4-4EA3-8F3C-949DC5C19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可以使用变量表示函数吗？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  <a:p>
            <a:pPr marL="0" indent="0">
              <a:buNone/>
            </a:pPr>
            <a:br>
              <a:rPr lang="en-US" altLang="zh-CN" sz="2000" dirty="0"/>
            </a:br>
            <a:endParaRPr lang="en-US" altLang="zh-CN" sz="2000" dirty="0"/>
          </a:p>
          <a:p>
            <a:r>
              <a:rPr lang="zh-CN" altLang="en-US" dirty="0"/>
              <a:t>当然可以。在</a:t>
            </a:r>
            <a:r>
              <a:rPr lang="en-US" altLang="zh-CN" dirty="0"/>
              <a:t>C</a:t>
            </a:r>
            <a:r>
              <a:rPr lang="zh-CN" altLang="en-US" dirty="0"/>
              <a:t>中，</a:t>
            </a:r>
            <a:r>
              <a:rPr lang="en-US" altLang="zh-CN" dirty="0" err="1"/>
              <a:t>func</a:t>
            </a:r>
            <a:r>
              <a:rPr lang="zh-CN" altLang="en-US" dirty="0"/>
              <a:t>是指向函数的指针。</a:t>
            </a:r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void (</a:t>
            </a:r>
            <a:r>
              <a:rPr lang="en-US" altLang="zh-CN" b="1" dirty="0">
                <a:solidFill>
                  <a:schemeClr val="accent4"/>
                </a:solidFill>
              </a:rPr>
              <a:t>*</a:t>
            </a:r>
            <a:r>
              <a:rPr lang="en-US" altLang="zh-CN" b="1" u="sng" dirty="0" err="1">
                <a:solidFill>
                  <a:schemeClr val="accent5"/>
                </a:solidFill>
              </a:rPr>
              <a:t>func</a:t>
            </a:r>
            <a:r>
              <a:rPr lang="en-US" altLang="zh-CN" b="1" dirty="0"/>
              <a:t>)</a:t>
            </a:r>
            <a:r>
              <a:rPr lang="en-US" altLang="zh-CN" b="1" dirty="0">
                <a:solidFill>
                  <a:schemeClr val="accent6"/>
                </a:solidFill>
              </a:rPr>
              <a:t>(int&amp;)</a:t>
            </a:r>
            <a:r>
              <a:rPr lang="en-US" altLang="zh-CN" b="1" dirty="0"/>
              <a:t>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函数指针的声明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6952D-843D-496C-B38B-90F38902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A702DE-09B0-4D7B-888E-DE8965017925}"/>
              </a:ext>
            </a:extLst>
          </p:cNvPr>
          <p:cNvSpPr txBox="1"/>
          <p:nvPr/>
        </p:nvSpPr>
        <p:spPr>
          <a:xfrm>
            <a:off x="1187624" y="2128179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if (flag == 1)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 = increase;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 = decrease;</a:t>
            </a:r>
            <a:endParaRPr lang="en-US" altLang="zh-CN" sz="2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marL="0" lvl="1"/>
            <a:r>
              <a:rPr lang="en-US" altLang="zh-CN" sz="2400" b="1" dirty="0">
                <a:latin typeface="Consolas" panose="020B0609020204030204" pitchFamily="49" charset="0"/>
              </a:rPr>
              <a:t>for (int &amp;x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(x);}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8BBB3F-C0F0-4CCF-87E0-2C0D14C6B781}"/>
              </a:ext>
            </a:extLst>
          </p:cNvPr>
          <p:cNvSpPr txBox="1"/>
          <p:nvPr/>
        </p:nvSpPr>
        <p:spPr>
          <a:xfrm>
            <a:off x="904128" y="559074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返回值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483B3A-E23E-4FCE-8A3D-2AE0E379E537}"/>
              </a:ext>
            </a:extLst>
          </p:cNvPr>
          <p:cNvSpPr txBox="1"/>
          <p:nvPr/>
        </p:nvSpPr>
        <p:spPr>
          <a:xfrm>
            <a:off x="3995936" y="55907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</a:rPr>
              <a:t>参数列表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0E6D29-554D-44A0-82DB-9DBF13213429}"/>
              </a:ext>
            </a:extLst>
          </p:cNvPr>
          <p:cNvSpPr txBox="1"/>
          <p:nvPr/>
        </p:nvSpPr>
        <p:spPr>
          <a:xfrm>
            <a:off x="1355534" y="62032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</a:rPr>
              <a:t>指针符号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08C7C1-7905-42D8-81CA-3E015422F9FD}"/>
              </a:ext>
            </a:extLst>
          </p:cNvPr>
          <p:cNvSpPr txBox="1"/>
          <p:nvPr/>
        </p:nvSpPr>
        <p:spPr>
          <a:xfrm>
            <a:off x="2976491" y="620321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</a:rPr>
              <a:t>声明的变量名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B4CA6D-1853-42EB-AD5E-5A88AB010EDB}"/>
              </a:ext>
            </a:extLst>
          </p:cNvPr>
          <p:cNvCxnSpPr>
            <a:stCxn id="10" idx="0"/>
          </p:cNvCxnSpPr>
          <p:nvPr/>
        </p:nvCxnSpPr>
        <p:spPr>
          <a:xfrm flipV="1">
            <a:off x="2166013" y="5517232"/>
            <a:ext cx="317755" cy="685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66DADFB-7B13-4CC6-A56D-8237082B8E24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211115" y="5590743"/>
            <a:ext cx="934927" cy="612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4665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CD2F1-DB74-4299-9792-B4DC88F7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61AE1-194C-4B27-B0BF-497CCF0F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智能指针来自于</a:t>
            </a:r>
            <a:r>
              <a:rPr lang="en-US" altLang="zh-CN" dirty="0"/>
              <a:t>&lt;memory&gt;</a:t>
            </a:r>
            <a:r>
              <a:rPr lang="zh-CN" altLang="en-US" dirty="0"/>
              <a:t>库，负责对动态内存管理的封装</a:t>
            </a:r>
            <a:endParaRPr lang="en-US" altLang="zh-CN" dirty="0"/>
          </a:p>
          <a:p>
            <a:pPr lvl="1"/>
            <a:r>
              <a:rPr lang="en-US" altLang="zh-CN" sz="2000" dirty="0">
                <a:hlinkClick r:id="rId2"/>
              </a:rPr>
              <a:t>http://www.cplusplus.com/reference/memory/</a:t>
            </a:r>
            <a:endParaRPr lang="en-US" altLang="zh-CN" sz="2000" dirty="0"/>
          </a:p>
          <a:p>
            <a:r>
              <a:rPr lang="zh-CN" altLang="en-US" dirty="0"/>
              <a:t>主要包含四个部分</a:t>
            </a:r>
            <a:endParaRPr lang="en-US" altLang="zh-CN" dirty="0"/>
          </a:p>
          <a:p>
            <a:pPr lvl="1"/>
            <a:r>
              <a:rPr lang="en-US" altLang="zh-CN" dirty="0"/>
              <a:t>Allocators  </a:t>
            </a:r>
            <a:r>
              <a:rPr lang="zh-CN" altLang="en-US" dirty="0"/>
              <a:t>内存创建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Manage Pointers  </a:t>
            </a:r>
            <a:r>
              <a:rPr lang="zh-CN" altLang="en-US" dirty="0">
                <a:solidFill>
                  <a:srgbClr val="C00000"/>
                </a:solidFill>
              </a:rPr>
              <a:t>智能指针，本节内容</a:t>
            </a:r>
            <a:br>
              <a:rPr lang="en-US" altLang="zh-CN" dirty="0">
                <a:solidFill>
                  <a:srgbClr val="C00000"/>
                </a:solidFill>
              </a:rPr>
            </a:br>
            <a:r>
              <a:rPr lang="en-US" altLang="zh-CN" dirty="0">
                <a:solidFill>
                  <a:srgbClr val="C00000"/>
                </a:solidFill>
              </a:rPr>
              <a:t>          </a:t>
            </a:r>
            <a:r>
              <a:rPr lang="zh-CN" altLang="en-US" dirty="0">
                <a:solidFill>
                  <a:srgbClr val="C00000"/>
                </a:solidFill>
              </a:rPr>
              <a:t>还包含一些辅助智能指针使用的函数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Uninitialized Memory  </a:t>
            </a:r>
            <a:r>
              <a:rPr lang="zh-CN" altLang="en-US" dirty="0"/>
              <a:t>对未初始化内存的操作</a:t>
            </a:r>
            <a:endParaRPr lang="en-US" altLang="zh-CN" dirty="0"/>
          </a:p>
          <a:p>
            <a:pPr lvl="1"/>
            <a:r>
              <a:rPr lang="en-US" altLang="zh-CN" dirty="0"/>
              <a:t>Memory Model   </a:t>
            </a:r>
            <a:r>
              <a:rPr lang="zh-CN" altLang="en-US" dirty="0"/>
              <a:t>其他内存管理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380D3C-0383-4C7F-AF07-8AD0733D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4939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以下哪些能正常编译？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46699" y="2340163"/>
            <a:ext cx="787427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int(int, int)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int(int&amp;,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int(const int&amp;,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int(const int, int)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int&amp;(int, int&amp;)</a:t>
            </a:r>
          </a:p>
          <a:p>
            <a:pPr marL="514350" indent="-514350">
              <a:buAutoNum type="alphaUcPeriod"/>
            </a:pPr>
            <a:endParaRPr lang="en-US" altLang="zh-CN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771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以下哪些能正常编译？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46699" y="2340163"/>
            <a:ext cx="787427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int(int, int)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int(int,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int(int&amp;,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int(const int&amp;,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int(const int, int)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int&amp;(int, int&amp;)</a:t>
            </a:r>
          </a:p>
          <a:p>
            <a:pPr marL="514350" indent="-514350">
              <a:buAutoNum type="alphaUcPeriod"/>
            </a:pPr>
            <a:endParaRPr lang="en-US" altLang="zh-CN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778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9B354-C240-4765-BC29-9D7D795F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A9CB6-6F33-4A64-8E86-42A64C61B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考虑调用时的顺序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EED10-8947-414F-94FE-0F7585A8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AD4AE0-80C7-49A9-8B1F-7A4FB6ECADD1}"/>
              </a:ext>
            </a:extLst>
          </p:cNvPr>
          <p:cNvSpPr txBox="1"/>
          <p:nvPr/>
        </p:nvSpPr>
        <p:spPr>
          <a:xfrm>
            <a:off x="994847" y="4811058"/>
            <a:ext cx="767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91ADFE-49BF-42CD-9495-7B9A9F1BF3E6}"/>
              </a:ext>
            </a:extLst>
          </p:cNvPr>
          <p:cNvSpPr txBox="1"/>
          <p:nvPr/>
        </p:nvSpPr>
        <p:spPr>
          <a:xfrm>
            <a:off x="1994925" y="3480094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function&lt;int(int, int&amp;)&gt;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FA4439-D0A4-4A1F-9F02-13162F42BD67}"/>
              </a:ext>
            </a:extLst>
          </p:cNvPr>
          <p:cNvSpPr txBox="1"/>
          <p:nvPr/>
        </p:nvSpPr>
        <p:spPr>
          <a:xfrm>
            <a:off x="5515071" y="21491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参数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23F9B2-EE2B-4B3E-BD7D-736F3EC22987}"/>
              </a:ext>
            </a:extLst>
          </p:cNvPr>
          <p:cNvSpPr txBox="1"/>
          <p:nvPr/>
        </p:nvSpPr>
        <p:spPr>
          <a:xfrm>
            <a:off x="3491920" y="214913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返回值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164D064-9890-4A8D-ABB2-BE65F2DBCB8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15071" y="2672350"/>
            <a:ext cx="451406" cy="756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D202703-1FD1-4E27-B691-2A1E4E26C9CC}"/>
              </a:ext>
            </a:extLst>
          </p:cNvPr>
          <p:cNvCxnSpPr/>
          <p:nvPr/>
        </p:nvCxnSpPr>
        <p:spPr>
          <a:xfrm>
            <a:off x="5515071" y="4003314"/>
            <a:ext cx="0" cy="8077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C8D7FBE-D997-4470-9B65-FA66C46460A2}"/>
              </a:ext>
            </a:extLst>
          </p:cNvPr>
          <p:cNvCxnSpPr>
            <a:cxnSpLocks/>
          </p:cNvCxnSpPr>
          <p:nvPr/>
        </p:nvCxnSpPr>
        <p:spPr>
          <a:xfrm flipV="1">
            <a:off x="1403648" y="3973249"/>
            <a:ext cx="2520084" cy="8378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97F9EBD-8CB5-4F71-B959-56490DDC02BC}"/>
              </a:ext>
            </a:extLst>
          </p:cNvPr>
          <p:cNvCxnSpPr>
            <a:endCxn id="8" idx="2"/>
          </p:cNvCxnSpPr>
          <p:nvPr/>
        </p:nvCxnSpPr>
        <p:spPr>
          <a:xfrm flipV="1">
            <a:off x="4118487" y="2672350"/>
            <a:ext cx="4375" cy="8077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E0B796D-BBC7-499B-B1F7-A27204A011D3}"/>
              </a:ext>
            </a:extLst>
          </p:cNvPr>
          <p:cNvSpPr/>
          <p:nvPr/>
        </p:nvSpPr>
        <p:spPr>
          <a:xfrm>
            <a:off x="4455972" y="3510160"/>
            <a:ext cx="2071581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F081FF2-69AF-4F50-A336-0E34F92ED765}"/>
              </a:ext>
            </a:extLst>
          </p:cNvPr>
          <p:cNvSpPr/>
          <p:nvPr/>
        </p:nvSpPr>
        <p:spPr>
          <a:xfrm>
            <a:off x="2987824" y="4869744"/>
            <a:ext cx="3960440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AAD626-B962-49C9-B191-61552845075D}"/>
              </a:ext>
            </a:extLst>
          </p:cNvPr>
          <p:cNvSpPr/>
          <p:nvPr/>
        </p:nvSpPr>
        <p:spPr>
          <a:xfrm>
            <a:off x="893238" y="4876572"/>
            <a:ext cx="931545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ACEBF5-8C30-4555-8FCA-4194A8D88456}"/>
              </a:ext>
            </a:extLst>
          </p:cNvPr>
          <p:cNvSpPr txBox="1"/>
          <p:nvPr/>
        </p:nvSpPr>
        <p:spPr>
          <a:xfrm>
            <a:off x="6035457" y="27234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39DC18-91D4-42F1-A8D4-DEC247218453}"/>
              </a:ext>
            </a:extLst>
          </p:cNvPr>
          <p:cNvSpPr txBox="1"/>
          <p:nvPr/>
        </p:nvSpPr>
        <p:spPr>
          <a:xfrm>
            <a:off x="5766155" y="41691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65BB87-6CE6-4E6A-BD45-C2470EB10EA8}"/>
              </a:ext>
            </a:extLst>
          </p:cNvPr>
          <p:cNvSpPr txBox="1"/>
          <p:nvPr/>
        </p:nvSpPr>
        <p:spPr>
          <a:xfrm>
            <a:off x="1423191" y="40833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③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8C0567-E677-4905-AC5D-64E653174181}"/>
              </a:ext>
            </a:extLst>
          </p:cNvPr>
          <p:cNvSpPr txBox="1"/>
          <p:nvPr/>
        </p:nvSpPr>
        <p:spPr>
          <a:xfrm>
            <a:off x="3471858" y="277595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0557361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9B354-C240-4765-BC29-9D7D795F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A9CB6-6F33-4A64-8E86-42A64C61B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考虑调用时的顺序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EED10-8947-414F-94FE-0F7585A8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AD4AE0-80C7-49A9-8B1F-7A4FB6ECADD1}"/>
              </a:ext>
            </a:extLst>
          </p:cNvPr>
          <p:cNvSpPr txBox="1"/>
          <p:nvPr/>
        </p:nvSpPr>
        <p:spPr>
          <a:xfrm>
            <a:off x="854650" y="4846506"/>
            <a:ext cx="766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int &amp;b</a:t>
            </a:r>
            <a:r>
              <a:rPr lang="en-US" altLang="zh-CN" sz="2800" b="1" dirty="0">
                <a:latin typeface="Consolas" panose="020B0609020204030204" pitchFamily="49" charset="0"/>
              </a:rPr>
              <a:t>) {...};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91ADFE-49BF-42CD-9495-7B9A9F1BF3E6}"/>
              </a:ext>
            </a:extLst>
          </p:cNvPr>
          <p:cNvSpPr txBox="1"/>
          <p:nvPr/>
        </p:nvSpPr>
        <p:spPr>
          <a:xfrm>
            <a:off x="1994925" y="3480094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function&lt;int(int,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>
                <a:latin typeface="Consolas" panose="020B0609020204030204" pitchFamily="49" charset="0"/>
              </a:rPr>
              <a:t>)&gt;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FA4439-D0A4-4A1F-9F02-13162F42BD67}"/>
              </a:ext>
            </a:extLst>
          </p:cNvPr>
          <p:cNvSpPr txBox="1"/>
          <p:nvPr/>
        </p:nvSpPr>
        <p:spPr>
          <a:xfrm>
            <a:off x="5515071" y="21491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参数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23F9B2-EE2B-4B3E-BD7D-736F3EC22987}"/>
              </a:ext>
            </a:extLst>
          </p:cNvPr>
          <p:cNvSpPr txBox="1"/>
          <p:nvPr/>
        </p:nvSpPr>
        <p:spPr>
          <a:xfrm>
            <a:off x="3491920" y="214913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返回值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164D064-9890-4A8D-ABB2-BE65F2DBCB8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15071" y="2672350"/>
            <a:ext cx="451406" cy="756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D202703-1FD1-4E27-B691-2A1E4E26C9CC}"/>
              </a:ext>
            </a:extLst>
          </p:cNvPr>
          <p:cNvCxnSpPr/>
          <p:nvPr/>
        </p:nvCxnSpPr>
        <p:spPr>
          <a:xfrm>
            <a:off x="5515071" y="4003314"/>
            <a:ext cx="0" cy="8077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C8D7FBE-D997-4470-9B65-FA66C46460A2}"/>
              </a:ext>
            </a:extLst>
          </p:cNvPr>
          <p:cNvCxnSpPr>
            <a:cxnSpLocks/>
          </p:cNvCxnSpPr>
          <p:nvPr/>
        </p:nvCxnSpPr>
        <p:spPr>
          <a:xfrm flipV="1">
            <a:off x="1726075" y="3973251"/>
            <a:ext cx="2197657" cy="8732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97F9EBD-8CB5-4F71-B959-56490DDC02BC}"/>
              </a:ext>
            </a:extLst>
          </p:cNvPr>
          <p:cNvCxnSpPr>
            <a:endCxn id="8" idx="2"/>
          </p:cNvCxnSpPr>
          <p:nvPr/>
        </p:nvCxnSpPr>
        <p:spPr>
          <a:xfrm flipV="1">
            <a:off x="4118487" y="2672350"/>
            <a:ext cx="4375" cy="8077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E0B796D-BBC7-499B-B1F7-A27204A011D3}"/>
              </a:ext>
            </a:extLst>
          </p:cNvPr>
          <p:cNvSpPr/>
          <p:nvPr/>
        </p:nvSpPr>
        <p:spPr>
          <a:xfrm>
            <a:off x="4455972" y="3510160"/>
            <a:ext cx="2071581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F081FF2-69AF-4F50-A336-0E34F92ED765}"/>
              </a:ext>
            </a:extLst>
          </p:cNvPr>
          <p:cNvSpPr/>
          <p:nvPr/>
        </p:nvSpPr>
        <p:spPr>
          <a:xfrm>
            <a:off x="2915816" y="4869744"/>
            <a:ext cx="3995840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AAD626-B962-49C9-B191-61552845075D}"/>
              </a:ext>
            </a:extLst>
          </p:cNvPr>
          <p:cNvSpPr/>
          <p:nvPr/>
        </p:nvSpPr>
        <p:spPr>
          <a:xfrm>
            <a:off x="760135" y="4868024"/>
            <a:ext cx="931545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ACEBF5-8C30-4555-8FCA-4194A8D88456}"/>
              </a:ext>
            </a:extLst>
          </p:cNvPr>
          <p:cNvSpPr txBox="1"/>
          <p:nvPr/>
        </p:nvSpPr>
        <p:spPr>
          <a:xfrm>
            <a:off x="6035457" y="27234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39DC18-91D4-42F1-A8D4-DEC247218453}"/>
              </a:ext>
            </a:extLst>
          </p:cNvPr>
          <p:cNvSpPr txBox="1"/>
          <p:nvPr/>
        </p:nvSpPr>
        <p:spPr>
          <a:xfrm>
            <a:off x="5766155" y="41691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65BB87-6CE6-4E6A-BD45-C2470EB10EA8}"/>
              </a:ext>
            </a:extLst>
          </p:cNvPr>
          <p:cNvSpPr txBox="1"/>
          <p:nvPr/>
        </p:nvSpPr>
        <p:spPr>
          <a:xfrm>
            <a:off x="1518542" y="41691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③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8C0567-E677-4905-AC5D-64E653174181}"/>
              </a:ext>
            </a:extLst>
          </p:cNvPr>
          <p:cNvSpPr txBox="1"/>
          <p:nvPr/>
        </p:nvSpPr>
        <p:spPr>
          <a:xfrm>
            <a:off x="3471858" y="277595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9A8E16-B06E-420D-98B9-88C08AEDC974}"/>
              </a:ext>
            </a:extLst>
          </p:cNvPr>
          <p:cNvSpPr txBox="1"/>
          <p:nvPr/>
        </p:nvSpPr>
        <p:spPr>
          <a:xfrm>
            <a:off x="6330407" y="41569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类型不匹配</a:t>
            </a:r>
          </a:p>
        </p:txBody>
      </p:sp>
    </p:spTree>
    <p:extLst>
      <p:ext uri="{BB962C8B-B14F-4D97-AF65-F5344CB8AC3E}">
        <p14:creationId xmlns:p14="http://schemas.microsoft.com/office/powerpoint/2010/main" val="27497094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9B354-C240-4765-BC29-9D7D795F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A9CB6-6F33-4A64-8E86-42A64C61B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考虑调用时的顺序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EED10-8947-414F-94FE-0F7585A8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91ADFE-49BF-42CD-9495-7B9A9F1BF3E6}"/>
              </a:ext>
            </a:extLst>
          </p:cNvPr>
          <p:cNvSpPr txBox="1"/>
          <p:nvPr/>
        </p:nvSpPr>
        <p:spPr>
          <a:xfrm>
            <a:off x="1994925" y="3480094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function&lt;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</a:t>
            </a:r>
            <a:r>
              <a:rPr lang="en-US" altLang="zh-CN" sz="2800" b="1" dirty="0">
                <a:latin typeface="Consolas" panose="020B0609020204030204" pitchFamily="49" charset="0"/>
              </a:rPr>
              <a:t>(int, int&amp;)&gt;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FA4439-D0A4-4A1F-9F02-13162F42BD67}"/>
              </a:ext>
            </a:extLst>
          </p:cNvPr>
          <p:cNvSpPr txBox="1"/>
          <p:nvPr/>
        </p:nvSpPr>
        <p:spPr>
          <a:xfrm>
            <a:off x="5515071" y="21491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参数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23F9B2-EE2B-4B3E-BD7D-736F3EC22987}"/>
              </a:ext>
            </a:extLst>
          </p:cNvPr>
          <p:cNvSpPr txBox="1"/>
          <p:nvPr/>
        </p:nvSpPr>
        <p:spPr>
          <a:xfrm>
            <a:off x="3491920" y="214913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返回值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164D064-9890-4A8D-ABB2-BE65F2DBCB8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15071" y="2672350"/>
            <a:ext cx="451406" cy="756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D202703-1FD1-4E27-B691-2A1E4E26C9CC}"/>
              </a:ext>
            </a:extLst>
          </p:cNvPr>
          <p:cNvCxnSpPr/>
          <p:nvPr/>
        </p:nvCxnSpPr>
        <p:spPr>
          <a:xfrm>
            <a:off x="5515071" y="4003314"/>
            <a:ext cx="0" cy="807743"/>
          </a:xfrm>
          <a:prstGeom prst="straightConnector1">
            <a:avLst/>
          </a:prstGeom>
          <a:ln w="38100">
            <a:solidFill>
              <a:srgbClr val="1D9A7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C8D7FBE-D997-4470-9B65-FA66C46460A2}"/>
              </a:ext>
            </a:extLst>
          </p:cNvPr>
          <p:cNvCxnSpPr>
            <a:cxnSpLocks/>
          </p:cNvCxnSpPr>
          <p:nvPr/>
        </p:nvCxnSpPr>
        <p:spPr>
          <a:xfrm flipV="1">
            <a:off x="1619672" y="3973250"/>
            <a:ext cx="2304060" cy="8732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97F9EBD-8CB5-4F71-B959-56490DDC02BC}"/>
              </a:ext>
            </a:extLst>
          </p:cNvPr>
          <p:cNvCxnSpPr>
            <a:endCxn id="8" idx="2"/>
          </p:cNvCxnSpPr>
          <p:nvPr/>
        </p:nvCxnSpPr>
        <p:spPr>
          <a:xfrm flipV="1">
            <a:off x="4118487" y="2672350"/>
            <a:ext cx="4375" cy="8077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E0B796D-BBC7-499B-B1F7-A27204A011D3}"/>
              </a:ext>
            </a:extLst>
          </p:cNvPr>
          <p:cNvSpPr/>
          <p:nvPr/>
        </p:nvSpPr>
        <p:spPr>
          <a:xfrm>
            <a:off x="4652553" y="3510160"/>
            <a:ext cx="2071581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ACEBF5-8C30-4555-8FCA-4194A8D88456}"/>
              </a:ext>
            </a:extLst>
          </p:cNvPr>
          <p:cNvSpPr txBox="1"/>
          <p:nvPr/>
        </p:nvSpPr>
        <p:spPr>
          <a:xfrm>
            <a:off x="6035457" y="27234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39DC18-91D4-42F1-A8D4-DEC247218453}"/>
              </a:ext>
            </a:extLst>
          </p:cNvPr>
          <p:cNvSpPr txBox="1"/>
          <p:nvPr/>
        </p:nvSpPr>
        <p:spPr>
          <a:xfrm>
            <a:off x="5766155" y="41691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65BB87-6CE6-4E6A-BD45-C2470EB10EA8}"/>
              </a:ext>
            </a:extLst>
          </p:cNvPr>
          <p:cNvSpPr txBox="1"/>
          <p:nvPr/>
        </p:nvSpPr>
        <p:spPr>
          <a:xfrm>
            <a:off x="2513865" y="402603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③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8C0567-E677-4905-AC5D-64E653174181}"/>
              </a:ext>
            </a:extLst>
          </p:cNvPr>
          <p:cNvSpPr txBox="1"/>
          <p:nvPr/>
        </p:nvSpPr>
        <p:spPr>
          <a:xfrm>
            <a:off x="3471858" y="277595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9A8E16-B06E-420D-98B9-88C08AEDC974}"/>
              </a:ext>
            </a:extLst>
          </p:cNvPr>
          <p:cNvSpPr txBox="1"/>
          <p:nvPr/>
        </p:nvSpPr>
        <p:spPr>
          <a:xfrm>
            <a:off x="419173" y="405440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类型不匹配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3C5275-7937-4EA1-AD20-A3FE6FECA6C1}"/>
              </a:ext>
            </a:extLst>
          </p:cNvPr>
          <p:cNvSpPr txBox="1"/>
          <p:nvPr/>
        </p:nvSpPr>
        <p:spPr>
          <a:xfrm>
            <a:off x="854650" y="4846506"/>
            <a:ext cx="766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dirty="0">
                <a:latin typeface="Consolas" panose="020B0609020204030204" pitchFamily="49" charset="0"/>
              </a:rPr>
              <a:t> func1(const int &amp;x, int &amp;b) {...};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280BF65-383B-443A-A7D0-3A2B09ABFAB1}"/>
              </a:ext>
            </a:extLst>
          </p:cNvPr>
          <p:cNvSpPr/>
          <p:nvPr/>
        </p:nvSpPr>
        <p:spPr>
          <a:xfrm>
            <a:off x="2915816" y="4869744"/>
            <a:ext cx="3995840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533DD3-082B-42A6-AA69-D8257842DD48}"/>
              </a:ext>
            </a:extLst>
          </p:cNvPr>
          <p:cNvSpPr/>
          <p:nvPr/>
        </p:nvSpPr>
        <p:spPr>
          <a:xfrm>
            <a:off x="760135" y="4868024"/>
            <a:ext cx="931545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159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以下哪些能正常编译？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1096632" y="2128288"/>
            <a:ext cx="77444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class Func2{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int&amp; operator()(int &amp;&amp;b) const {...}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pf2 = func2;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int&amp;(int&amp;&amp;)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int(int&amp;&amp;)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int&amp;(int&amp;)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int(int&amp;)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046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以下哪些能正常编译？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1096632" y="2128288"/>
            <a:ext cx="77444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class Func2{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int&amp; operator()(int &amp;&amp;b) const {...}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pf2 = func2;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1D9A78"/>
                </a:solidFill>
                <a:latin typeface="Consolas" panose="020B0609020204030204" pitchFamily="49" charset="0"/>
              </a:rPr>
              <a:t>int&amp;(int&amp;&amp;)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1D9A78"/>
                </a:solidFill>
                <a:latin typeface="Consolas" panose="020B0609020204030204" pitchFamily="49" charset="0"/>
              </a:rPr>
              <a:t>int(int&amp;&amp;)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int&amp;(int&amp;)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int(int&amp;)</a:t>
            </a:r>
            <a:endParaRPr lang="zh-CN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86293A-D5F7-4751-9328-BD9195BF7F00}"/>
              </a:ext>
            </a:extLst>
          </p:cNvPr>
          <p:cNvSpPr txBox="1"/>
          <p:nvPr/>
        </p:nvSpPr>
        <p:spPr>
          <a:xfrm>
            <a:off x="4783449" y="4946669"/>
            <a:ext cx="37238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请自己尝试：</a:t>
            </a:r>
            <a:endParaRPr lang="en-US" altLang="zh-CN" sz="2800" b="1" dirty="0"/>
          </a:p>
          <a:p>
            <a:r>
              <a:rPr lang="en-US" altLang="zh-CN" sz="2800" b="1" dirty="0"/>
              <a:t>	int&amp;(int)</a:t>
            </a:r>
            <a:r>
              <a:rPr lang="zh-CN" altLang="en-US" sz="2800" b="1" dirty="0"/>
              <a:t>是否可以？</a:t>
            </a:r>
            <a:endParaRPr lang="en-US" altLang="zh-CN" sz="2800" b="1" dirty="0"/>
          </a:p>
          <a:p>
            <a:r>
              <a:rPr lang="en-US" altLang="zh-CN" sz="2800" b="1" dirty="0"/>
              <a:t>	</a:t>
            </a:r>
            <a:r>
              <a:rPr lang="zh-CN" altLang="en-US" sz="2800" b="1" dirty="0"/>
              <a:t>为什么？</a:t>
            </a:r>
          </a:p>
        </p:txBody>
      </p:sp>
    </p:spTree>
    <p:extLst>
      <p:ext uri="{BB962C8B-B14F-4D97-AF65-F5344CB8AC3E}">
        <p14:creationId xmlns:p14="http://schemas.microsoft.com/office/powerpoint/2010/main" val="408189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F932A-2B9A-4741-BC63-90DB3C3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回忆：什么是函数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8BFED-8AD1-4BA0-AC2C-BC4F89EB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函数的类型比较难写，使用</a:t>
            </a:r>
            <a:r>
              <a:rPr lang="en-US" altLang="zh-CN" dirty="0"/>
              <a:t>auto</a:t>
            </a:r>
            <a:r>
              <a:rPr lang="zh-CN" altLang="en-US" dirty="0"/>
              <a:t>可以自动推断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auto</a:t>
            </a:r>
            <a:r>
              <a:rPr lang="zh-CN" altLang="en-US" dirty="0"/>
              <a:t>自动推断出</a:t>
            </a:r>
            <a:r>
              <a:rPr lang="en-US" altLang="zh-CN" dirty="0" err="1"/>
              <a:t>func</a:t>
            </a:r>
            <a:r>
              <a:rPr lang="zh-CN" altLang="en-US" dirty="0"/>
              <a:t>的类型为</a:t>
            </a:r>
            <a:r>
              <a:rPr lang="en-US" altLang="zh-CN" dirty="0"/>
              <a:t>void (*)(int&amp;); 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和数组类似：</a:t>
            </a:r>
            <a:endParaRPr lang="en-US" altLang="zh-CN" dirty="0"/>
          </a:p>
          <a:p>
            <a:pPr lvl="1"/>
            <a:r>
              <a:rPr lang="zh-CN" altLang="en-US" dirty="0"/>
              <a:t>数组名 </a:t>
            </a:r>
            <a:r>
              <a:rPr lang="en-US" altLang="zh-CN" dirty="0"/>
              <a:t>= </a:t>
            </a:r>
            <a:r>
              <a:rPr lang="zh-CN" altLang="en-US" dirty="0"/>
              <a:t>指向数组第一个元素的指针</a:t>
            </a:r>
            <a:endParaRPr lang="en-US" altLang="zh-CN" dirty="0"/>
          </a:p>
          <a:p>
            <a:pPr lvl="1"/>
            <a:r>
              <a:rPr lang="zh-CN" altLang="en-US" dirty="0"/>
              <a:t>函数名 </a:t>
            </a:r>
            <a:r>
              <a:rPr lang="en-US" altLang="zh-CN" dirty="0"/>
              <a:t>= </a:t>
            </a:r>
            <a:r>
              <a:rPr lang="zh-CN" altLang="en-US" dirty="0"/>
              <a:t>指向函数的指针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D68CA-04EB-417A-B314-B580E525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69EAE5-4CA7-431C-9CBC-83336286EC33}"/>
              </a:ext>
            </a:extLst>
          </p:cNvPr>
          <p:cNvSpPr txBox="1"/>
          <p:nvPr/>
        </p:nvSpPr>
        <p:spPr>
          <a:xfrm>
            <a:off x="1115616" y="220486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auto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时必须要初始化</a:t>
            </a:r>
            <a:endParaRPr lang="en-US" altLang="zh-CN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auto </a:t>
            </a:r>
            <a:r>
              <a:rPr lang="en-US" altLang="zh-CN" sz="24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 = flag==1?increase:decrease;</a:t>
            </a:r>
          </a:p>
          <a:p>
            <a:pPr marL="0" lvl="1"/>
            <a:r>
              <a:rPr lang="en-US" altLang="zh-CN" sz="2400" b="1" dirty="0">
                <a:latin typeface="Consolas" panose="020B0609020204030204" pitchFamily="49" charset="0"/>
              </a:rPr>
              <a:t>for (int &amp;x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(x);}</a:t>
            </a:r>
          </a:p>
        </p:txBody>
      </p:sp>
    </p:spTree>
    <p:extLst>
      <p:ext uri="{BB962C8B-B14F-4D97-AF65-F5344CB8AC3E}">
        <p14:creationId xmlns:p14="http://schemas.microsoft.com/office/powerpoint/2010/main" val="337606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E0105-1E3B-40DE-BD09-4FF10DC3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回忆：什么是函数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5BC33-6C76-4887-977D-631D7674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442195"/>
            <a:ext cx="8047806" cy="5155157"/>
          </a:xfrm>
        </p:spPr>
        <p:txBody>
          <a:bodyPr numCol="1"/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#include &lt;iostream&gt;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using namespace std;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void increase(int &amp;x){x++;}  void decrease(int &amp;x){x--;}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int main()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int flag; 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&gt;&gt;flag;</a:t>
            </a:r>
          </a:p>
          <a:p>
            <a:pPr marL="0" indent="0">
              <a:lnSpc>
                <a:spcPct val="70000"/>
              </a:lnSpc>
              <a:buNone/>
            </a:pPr>
            <a:b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int 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arr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[] = {1,2,3,4,5};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void (*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)(int&amp;); //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声明函数指针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if(flag==1) {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=increase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; } else {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=decrease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;}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1800" dirty="0">
                <a:solidFill>
                  <a:srgbClr val="1D9A78"/>
                </a:solidFill>
                <a:ea typeface="宋体" panose="02010600030101010101" pitchFamily="2" charset="-122"/>
              </a:rPr>
              <a:t>//</a:t>
            </a:r>
            <a:r>
              <a:rPr lang="en-US" altLang="zh-CN" sz="1800" dirty="0">
                <a:solidFill>
                  <a:srgbClr val="1D9A78"/>
                </a:solidFill>
              </a:rPr>
              <a:t>auto </a:t>
            </a:r>
            <a:r>
              <a:rPr lang="en-US" altLang="zh-CN" sz="1800" dirty="0" err="1">
                <a:solidFill>
                  <a:srgbClr val="1D9A78"/>
                </a:solidFill>
              </a:rPr>
              <a:t>func</a:t>
            </a:r>
            <a:r>
              <a:rPr lang="en-US" altLang="zh-CN" sz="1800" dirty="0">
                <a:solidFill>
                  <a:srgbClr val="1D9A78"/>
                </a:solidFill>
              </a:rPr>
              <a:t> = flag==1?increase:decrease; //</a:t>
            </a:r>
            <a:r>
              <a:rPr lang="zh-CN" altLang="en-US" sz="1800" dirty="0">
                <a:solidFill>
                  <a:srgbClr val="1D9A78"/>
                </a:solidFill>
              </a:rPr>
              <a:t>和上两行效果相同</a:t>
            </a:r>
            <a:endParaRPr lang="en-US" altLang="zh-CN" sz="1800" dirty="0">
              <a:solidFill>
                <a:srgbClr val="1D9A78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for (int &amp;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x:arr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) { 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(x); 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&lt;&lt; x;}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return 0;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0C604D-08C4-4A65-9BC1-1022BFAE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00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DF8F-56E4-42A2-83CF-250B5E35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函数作为变量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22A83-F1D2-4737-8567-2E1478C04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054485"/>
            <a:ext cx="8047806" cy="4749029"/>
          </a:xfrm>
        </p:spPr>
        <p:txBody>
          <a:bodyPr/>
          <a:lstStyle/>
          <a:p>
            <a:r>
              <a:rPr lang="zh-CN" altLang="en-US" dirty="0"/>
              <a:t>例子：给一个长度为</a:t>
            </a:r>
            <a:r>
              <a:rPr lang="en-US" altLang="zh-CN" dirty="0"/>
              <a:t>n</a:t>
            </a:r>
            <a:r>
              <a:rPr lang="zh-CN" altLang="en-US" dirty="0"/>
              <a:t>的数组，如何排序？</a:t>
            </a:r>
            <a:endParaRPr lang="en-US" altLang="zh-CN" dirty="0"/>
          </a:p>
          <a:p>
            <a:pPr lvl="1"/>
            <a:r>
              <a:rPr lang="en-US" altLang="zh-CN" b="1" dirty="0" err="1"/>
              <a:t>std</a:t>
            </a:r>
            <a:r>
              <a:rPr lang="en-US" altLang="zh-CN" b="1" dirty="0"/>
              <a:t>::sort  </a:t>
            </a:r>
            <a:r>
              <a:rPr lang="zh-CN" altLang="en-US" b="1" dirty="0"/>
              <a:t>来自</a:t>
            </a:r>
            <a:r>
              <a:rPr lang="en-US" altLang="zh-CN" b="1" dirty="0"/>
              <a:t>&lt;algorithm&gt;</a:t>
            </a:r>
          </a:p>
          <a:p>
            <a:pPr lvl="1"/>
            <a:endParaRPr lang="en-US" altLang="zh-CN" sz="1050" b="1" dirty="0"/>
          </a:p>
          <a:p>
            <a:pPr lvl="1"/>
            <a:r>
              <a:rPr lang="en-US" altLang="zh-CN" b="1" dirty="0"/>
              <a:t>template&lt;class Iterator&gt;</a:t>
            </a:r>
            <a:br>
              <a:rPr lang="en-US" altLang="zh-CN" b="1" dirty="0"/>
            </a:br>
            <a:r>
              <a:rPr lang="en-US" altLang="zh-CN" b="1" dirty="0"/>
              <a:t>void sort (Iterator first, Iterator last);</a:t>
            </a:r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34B71-089B-4146-B783-2B68BE71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87EBB9-8762-4966-8DAD-9B64EDBA56A5}"/>
              </a:ext>
            </a:extLst>
          </p:cNvPr>
          <p:cNvSpPr txBox="1"/>
          <p:nvPr/>
        </p:nvSpPr>
        <p:spPr>
          <a:xfrm>
            <a:off x="1331640" y="2980867"/>
            <a:ext cx="69365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int</a:t>
            </a:r>
            <a:r>
              <a:rPr lang="zh-CN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</a:rPr>
              <a:t>main(){</a:t>
            </a: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int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[5] = { 5, 2, 3, 1, 7 };</a:t>
            </a:r>
          </a:p>
          <a:p>
            <a:pPr lvl="1"/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std::sort(</a:t>
            </a:r>
            <a:r>
              <a:rPr lang="en-US" altLang="zh-CN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+ 5);</a:t>
            </a: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for (int 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x &lt;&lt; " ";}</a:t>
            </a:r>
          </a:p>
          <a:p>
            <a:pPr lvl="1"/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1 2 3 5 7</a:t>
            </a: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26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 comp是函数指针，greater&lt;int&gt;()是greater&lt;int&gt;类型的对象&#10;&#10;B comp是函数指针&#10;&#10;D greater&lt;int&gt;()(1, 2)返回值是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15632</TotalTime>
  <Words>6657</Words>
  <Application>Microsoft Macintosh PowerPoint</Application>
  <PresentationFormat>On-screen Show (4:3)</PresentationFormat>
  <Paragraphs>1292</Paragraphs>
  <Slides>68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Microsoft YaHei</vt:lpstr>
      <vt:lpstr>Microsoft YaHei</vt:lpstr>
      <vt:lpstr>Microsoft YaHei</vt:lpstr>
      <vt:lpstr>Arial</vt:lpstr>
      <vt:lpstr>Calibri</vt:lpstr>
      <vt:lpstr>Calibri Light</vt:lpstr>
      <vt:lpstr>Consolas</vt:lpstr>
      <vt:lpstr>Wingdings</vt:lpstr>
      <vt:lpstr>Office Theme</vt:lpstr>
      <vt:lpstr>面向对象程序设计基础 （OOP）</vt:lpstr>
      <vt:lpstr>上期要点回顾</vt:lpstr>
      <vt:lpstr>本讲内容提要</vt:lpstr>
      <vt:lpstr>函数对象</vt:lpstr>
      <vt:lpstr>回忆：什么是函数</vt:lpstr>
      <vt:lpstr>回忆：什么是函数</vt:lpstr>
      <vt:lpstr>回忆：什么是函数</vt:lpstr>
      <vt:lpstr>回忆：什么是函数</vt:lpstr>
      <vt:lpstr>函数作为变量</vt:lpstr>
      <vt:lpstr>函数作为变量</vt:lpstr>
      <vt:lpstr>函数作为变量</vt:lpstr>
      <vt:lpstr>函数作为变量</vt:lpstr>
      <vt:lpstr>函数对象</vt:lpstr>
      <vt:lpstr>如何实现函数对象</vt:lpstr>
      <vt:lpstr>如何实现函数对象</vt:lpstr>
      <vt:lpstr>实现自己的sort</vt:lpstr>
      <vt:lpstr>实现自己的sort</vt:lpstr>
      <vt:lpstr>自定义类型的排序</vt:lpstr>
      <vt:lpstr>自定义类型的排序</vt:lpstr>
      <vt:lpstr>自定义类型的排序</vt:lpstr>
      <vt:lpstr>自定义类型的排序</vt:lpstr>
      <vt:lpstr>PowerPoint Presentation</vt:lpstr>
      <vt:lpstr>例子：一个简单计算器</vt:lpstr>
      <vt:lpstr>例子：一个简单计算器</vt:lpstr>
      <vt:lpstr>例子：一个简单计算器</vt:lpstr>
      <vt:lpstr>例子：一个简单计算器</vt:lpstr>
      <vt:lpstr>使用模板函数</vt:lpstr>
      <vt:lpstr>例子：一个简单计算器</vt:lpstr>
      <vt:lpstr>std::function类</vt:lpstr>
      <vt:lpstr>std::function类</vt:lpstr>
      <vt:lpstr>使用function</vt:lpstr>
      <vt:lpstr>对比几种实现方式</vt:lpstr>
      <vt:lpstr>std::function的意义</vt:lpstr>
      <vt:lpstr>STL与函数对象</vt:lpstr>
      <vt:lpstr>智能指针与 引用计数</vt:lpstr>
      <vt:lpstr>指针的销毁</vt:lpstr>
      <vt:lpstr>智能指针</vt:lpstr>
      <vt:lpstr>引用计数</vt:lpstr>
      <vt:lpstr>运行过程</vt:lpstr>
      <vt:lpstr>运行过程</vt:lpstr>
      <vt:lpstr>运行过程</vt:lpstr>
      <vt:lpstr>运行过程</vt:lpstr>
      <vt:lpstr>实现自己的引用计数</vt:lpstr>
      <vt:lpstr>实现自己的引用计数</vt:lpstr>
      <vt:lpstr>实现自己的引用计数</vt:lpstr>
      <vt:lpstr>shared_ptr的其他用法</vt:lpstr>
      <vt:lpstr>PowerPoint Presentation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弱引用</vt:lpstr>
      <vt:lpstr>例子：弱引用</vt:lpstr>
      <vt:lpstr>独享所有权</vt:lpstr>
      <vt:lpstr>智能指针总结</vt:lpstr>
      <vt:lpstr>结 束</vt:lpstr>
      <vt:lpstr>拓展阅读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</vt:vector>
  </TitlesOfParts>
  <Company>清华大学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Microsoft Office User</cp:lastModifiedBy>
  <cp:revision>2916</cp:revision>
  <dcterms:created xsi:type="dcterms:W3CDTF">2002-09-18T00:55:13Z</dcterms:created>
  <dcterms:modified xsi:type="dcterms:W3CDTF">2021-06-04T15:26:11Z</dcterms:modified>
</cp:coreProperties>
</file>