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931" r:id="rId3"/>
    <p:sldId id="878" r:id="rId5"/>
    <p:sldId id="880" r:id="rId6"/>
    <p:sldId id="881" r:id="rId7"/>
    <p:sldId id="877" r:id="rId8"/>
    <p:sldId id="826" r:id="rId9"/>
    <p:sldId id="882" r:id="rId10"/>
    <p:sldId id="884" r:id="rId11"/>
    <p:sldId id="888" r:id="rId12"/>
    <p:sldId id="834" r:id="rId13"/>
    <p:sldId id="833" r:id="rId14"/>
    <p:sldId id="832" r:id="rId15"/>
    <p:sldId id="916" r:id="rId16"/>
    <p:sldId id="885" r:id="rId17"/>
    <p:sldId id="917" r:id="rId18"/>
    <p:sldId id="886" r:id="rId19"/>
    <p:sldId id="887" r:id="rId20"/>
    <p:sldId id="836" r:id="rId21"/>
    <p:sldId id="839" r:id="rId22"/>
    <p:sldId id="805" r:id="rId23"/>
    <p:sldId id="824" r:id="rId24"/>
    <p:sldId id="809" r:id="rId25"/>
    <p:sldId id="810" r:id="rId26"/>
    <p:sldId id="911" r:id="rId27"/>
    <p:sldId id="811" r:id="rId28"/>
    <p:sldId id="913" r:id="rId29"/>
    <p:sldId id="812" r:id="rId30"/>
    <p:sldId id="915" r:id="rId31"/>
    <p:sldId id="813" r:id="rId32"/>
    <p:sldId id="814" r:id="rId33"/>
    <p:sldId id="914" r:id="rId34"/>
    <p:sldId id="815" r:id="rId35"/>
    <p:sldId id="816" r:id="rId36"/>
    <p:sldId id="817" r:id="rId37"/>
    <p:sldId id="818" r:id="rId38"/>
    <p:sldId id="838" r:id="rId39"/>
    <p:sldId id="889" r:id="rId40"/>
    <p:sldId id="890" r:id="rId41"/>
    <p:sldId id="922" r:id="rId42"/>
    <p:sldId id="891" r:id="rId43"/>
    <p:sldId id="892" r:id="rId44"/>
    <p:sldId id="893" r:id="rId45"/>
    <p:sldId id="894" r:id="rId46"/>
    <p:sldId id="895" r:id="rId47"/>
    <p:sldId id="896" r:id="rId48"/>
    <p:sldId id="897" r:id="rId49"/>
    <p:sldId id="898" r:id="rId50"/>
    <p:sldId id="899" r:id="rId51"/>
    <p:sldId id="918" r:id="rId52"/>
    <p:sldId id="900" r:id="rId53"/>
    <p:sldId id="901" r:id="rId54"/>
    <p:sldId id="919" r:id="rId55"/>
    <p:sldId id="902" r:id="rId56"/>
    <p:sldId id="920" r:id="rId57"/>
    <p:sldId id="903" r:id="rId58"/>
    <p:sldId id="921" r:id="rId59"/>
    <p:sldId id="904" r:id="rId60"/>
    <p:sldId id="905" r:id="rId61"/>
    <p:sldId id="906" r:id="rId62"/>
    <p:sldId id="932" r:id="rId63"/>
    <p:sldId id="907" r:id="rId64"/>
    <p:sldId id="926" r:id="rId65"/>
    <p:sldId id="930" r:id="rId66"/>
    <p:sldId id="928" r:id="rId67"/>
    <p:sldId id="927" r:id="rId68"/>
    <p:sldId id="923" r:id="rId69"/>
    <p:sldId id="909" r:id="rId70"/>
    <p:sldId id="910" r:id="rId71"/>
    <p:sldId id="873" r:id="rId72"/>
    <p:sldId id="925" r:id="rId73"/>
    <p:sldId id="475" r:id="rId74"/>
  </p:sldIdLst>
  <p:sldSz cx="9144000" cy="6858000" type="screen4x3"/>
  <p:notesSz cx="6858000" cy="9144000"/>
  <p:custDataLst>
    <p:tags r:id="rId78"/>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CC00"/>
    <a:srgbClr val="003366"/>
    <a:srgbClr val="0066CC"/>
    <a:srgbClr val="3A536D"/>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0" autoAdjust="0"/>
    <p:restoredTop sz="88815" autoAdjust="0"/>
  </p:normalViewPr>
  <p:slideViewPr>
    <p:cSldViewPr showGuides="1">
      <p:cViewPr varScale="1">
        <p:scale>
          <a:sx n="116" d="100"/>
          <a:sy n="116" d="100"/>
        </p:scale>
        <p:origin x="2016" y="176"/>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gs" Target="tags/tag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B5A1AD71-DC6F-4876-879E-E3B42945967A}">
      <dgm:prSet custT="1"/>
      <dgm:spPr/>
      <dgm:t>
        <a:bodyPr/>
        <a:lstStyle/>
        <a:p>
          <a:pPr rtl="0"/>
          <a:r>
            <a:rPr lang="zh-CN" altLang="en-US" sz="2000" dirty="0">
              <a:latin typeface="微软雅黑" panose="020B0503020204020204" pitchFamily="34" charset="-122"/>
              <a:ea typeface="微软雅黑" panose="020B0503020204020204" pitchFamily="34" charset="-122"/>
            </a:rPr>
            <a:t>模板方法</a:t>
          </a:r>
        </a:p>
      </dgm:t>
    </dgm:pt>
    <dgm:pt modelId="{F373761A-6C3C-4406-8BF2-CA3FD09CD22B}" cxnId="{073423FC-0E8C-4228-8912-CEDD4BCC835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B87B528-EF7F-49A8-9E18-78E5E9803D31}" cxnId="{073423FC-0E8C-4228-8912-CEDD4BCC835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30C157E-8EF8-4999-85A0-5B829C9A7D34}">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cxnId="{D2B283F8-F2C8-45DC-9E4E-618333CB8B17}"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DD81AED-C079-4524-884A-18F0EDD1CD9D}" cxnId="{D2B283F8-F2C8-45DC-9E4E-618333CB8B17}"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EA982098-50AB-453A-9620-5F17A35FC2F2}" cxnId="{40FC46C0-C370-4093-9761-468A4CFE01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2D29B5-537F-496C-8D47-D865DDF03039}" cxnId="{40FC46C0-C370-4093-9761-468A4CFE01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C732367-4348-4D1D-B432-E7D477C1AB13}">
      <dgm:prSet custT="1"/>
      <dgm:spPr/>
      <dgm:t>
        <a:bodyPr/>
        <a:lstStyle/>
        <a:p>
          <a:pPr rtl="0"/>
          <a:r>
            <a:rPr lang="zh-CN" altLang="en-US" sz="2000" dirty="0">
              <a:latin typeface="微软雅黑" panose="020B0503020204020204" pitchFamily="34" charset="-122"/>
              <a:ea typeface="微软雅黑" panose="020B0503020204020204" pitchFamily="34" charset="-122"/>
            </a:rPr>
            <a:t>策略模式</a:t>
          </a:r>
        </a:p>
      </dgm:t>
    </dgm:pt>
    <dgm:pt modelId="{8EE0B006-7095-42AB-AE47-2B59EADE1082}" cxnId="{9DA463F1-6B83-4DF8-A75F-DF38A34B241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3695FA4-DEB9-430F-9FFE-FCD534C86C74}" cxnId="{9DA463F1-6B83-4DF8-A75F-DF38A34B241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472544F-F5AB-4733-9081-15096BB54620}">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cxnId="{7EC53823-0E30-467E-8FD3-4078F48D869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BBFF769-0559-4F34-BBB3-46903D66C9A4}" cxnId="{7EC53823-0E30-467E-8FD3-4078F48D869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2F126759-4EF0-461A-9F3D-3ABC581B83B4}" cxnId="{CCD20006-7EEF-4E67-941C-803A1FA7F7E9}"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D559021-368E-4F55-B424-E705C2C0906A}" cxnId="{CCD20006-7EEF-4E67-941C-803A1FA7F7E9}"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3A43F1-ED74-427B-A2F1-DBCEB4A10661}" type="pres">
      <dgm:prSet presAssocID="{F60D356C-09E4-436D-B177-0B0618DA66DD}" presName="Name0" presStyleCnt="0">
        <dgm:presLayoutVars>
          <dgm:dir/>
          <dgm:animLvl val="lvl"/>
          <dgm:resizeHandles val="exact"/>
        </dgm:presLayoutVars>
      </dgm:prSet>
      <dgm:spPr/>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pt>
    <dgm:pt modelId="{EEDB4AA6-32AF-44D6-9F64-CB942A8079E2}" type="pres">
      <dgm:prSet presAssocID="{B5A1AD71-DC6F-4876-879E-E3B42945967A}" presName="desTx" presStyleLbl="alignAccFollowNode1" presStyleIdx="0" presStyleCnt="2">
        <dgm:presLayoutVars>
          <dgm:bulletEnabled val="1"/>
        </dgm:presLayoutVars>
      </dgm:prSet>
      <dgm:spPr/>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pt>
    <dgm:pt modelId="{BC5FFCBD-8963-4386-998B-EC7F07B38F9B}" type="pres">
      <dgm:prSet presAssocID="{0C732367-4348-4D1D-B432-E7D477C1AB13}" presName="desTx" presStyleLbl="alignAccFollowNode1" presStyleIdx="1" presStyleCnt="2">
        <dgm:presLayoutVars>
          <dgm:bulletEnabled val="1"/>
        </dgm:presLayoutVars>
      </dgm:prSet>
      <dgm:spPr/>
    </dgm:pt>
  </dgm:ptLst>
  <dgm:cxnLst>
    <dgm:cxn modelId="{CCD20006-7EEF-4E67-941C-803A1FA7F7E9}" srcId="{0C732367-4348-4D1D-B432-E7D477C1AB13}" destId="{487CB231-EA26-4C08-B4C0-643242EEF75E}" srcOrd="1" destOrd="0" parTransId="{2F126759-4EF0-461A-9F3D-3ABC581B83B4}" sibTransId="{1D559021-368E-4F55-B424-E705C2C0906A}"/>
    <dgm:cxn modelId="{1185121D-3861-46C1-A2A7-1F873454721E}" type="presOf" srcId="{487CB231-EA26-4C08-B4C0-643242EEF75E}" destId="{BC5FFCBD-8963-4386-998B-EC7F07B38F9B}" srcOrd="0" destOrd="1" presId="urn:microsoft.com/office/officeart/2005/8/layout/hList1"/>
    <dgm:cxn modelId="{7EC53823-0E30-467E-8FD3-4078F48D8694}" srcId="{0C732367-4348-4D1D-B432-E7D477C1AB13}" destId="{C472544F-F5AB-4733-9081-15096BB54620}" srcOrd="0" destOrd="0" parTransId="{280F5E78-BFC1-4774-BC33-AEACB0CBDAE0}" sibTransId="{ABBFF769-0559-4F34-BBB3-46903D66C9A4}"/>
    <dgm:cxn modelId="{268AC63D-3FD8-4B6C-9F59-EAF1ABAA609D}" type="presOf" srcId="{B5A1AD71-DC6F-4876-879E-E3B42945967A}" destId="{30DA6878-E11E-49E1-955B-140805B529EF}" srcOrd="0" destOrd="0" presId="urn:microsoft.com/office/officeart/2005/8/layout/hList1"/>
    <dgm:cxn modelId="{DE598641-CA8A-48CE-B66F-3A98771650D8}" type="presOf" srcId="{E30C157E-8EF8-4999-85A0-5B829C9A7D34}" destId="{EEDB4AA6-32AF-44D6-9F64-CB942A8079E2}" srcOrd="0" destOrd="0" presId="urn:microsoft.com/office/officeart/2005/8/layout/hList1"/>
    <dgm:cxn modelId="{4DDFC66C-615C-4103-BE34-E712587C9CA8}" type="presOf" srcId="{C472544F-F5AB-4733-9081-15096BB54620}" destId="{BC5FFCBD-8963-4386-998B-EC7F07B38F9B}" srcOrd="0" destOrd="0" presId="urn:microsoft.com/office/officeart/2005/8/layout/hList1"/>
    <dgm:cxn modelId="{343A81A6-5FB3-41BF-86A2-F2FF328EA9AD}" type="presOf" srcId="{F60D356C-09E4-436D-B177-0B0618DA66DD}" destId="{963A43F1-ED74-427B-A2F1-DBCEB4A10661}" srcOrd="0" destOrd="0" presId="urn:microsoft.com/office/officeart/2005/8/layout/hList1"/>
    <dgm:cxn modelId="{99F40EB8-5E3F-4192-8208-3FF7982CF4DC}" type="presOf" srcId="{6928F803-DE69-4A34-945A-259C1B479426}" destId="{EEDB4AA6-32AF-44D6-9F64-CB942A8079E2}" srcOrd="0" destOrd="1" presId="urn:microsoft.com/office/officeart/2005/8/layout/hList1"/>
    <dgm:cxn modelId="{40FC46C0-C370-4093-9761-468A4CFE01BE}" srcId="{B5A1AD71-DC6F-4876-879E-E3B42945967A}" destId="{6928F803-DE69-4A34-945A-259C1B479426}" srcOrd="1" destOrd="0" parTransId="{EA982098-50AB-453A-9620-5F17A35FC2F2}" sibTransId="{792D29B5-537F-496C-8D47-D865DDF03039}"/>
    <dgm:cxn modelId="{9DA463F1-6B83-4DF8-A75F-DF38A34B2415}" srcId="{F60D356C-09E4-436D-B177-0B0618DA66DD}" destId="{0C732367-4348-4D1D-B432-E7D477C1AB13}" srcOrd="1" destOrd="0" parTransId="{8EE0B006-7095-42AB-AE47-2B59EADE1082}" sibTransId="{A3695FA4-DEB9-430F-9FFE-FCD534C86C74}"/>
    <dgm:cxn modelId="{B55491F6-502F-4162-82D9-85B84A8D92C8}" type="presOf" srcId="{0C732367-4348-4D1D-B432-E7D477C1AB13}" destId="{1DC7EF5F-B031-4AAB-9BFA-FBFC076D71E0}"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073423FC-0E8C-4228-8912-CEDD4BCC8355}" srcId="{F60D356C-09E4-436D-B177-0B0618DA66DD}" destId="{B5A1AD71-DC6F-4876-879E-E3B42945967A}" srcOrd="0" destOrd="0" parTransId="{F373761A-6C3C-4406-8BF2-CA3FD09CD22B}" sibTransId="{DB87B528-EF7F-49A8-9E18-78E5E9803D31}"/>
    <dgm:cxn modelId="{744CBB82-1CC4-436C-9450-635CC50D79A4}" type="presParOf" srcId="{963A43F1-ED74-427B-A2F1-DBCEB4A10661}" destId="{82122249-55A8-4910-A30D-181744439E7F}" srcOrd="0" destOrd="0" presId="urn:microsoft.com/office/officeart/2005/8/layout/hList1"/>
    <dgm:cxn modelId="{5E8B541D-7348-4949-892C-6E5AF5AAAAEF}" type="presParOf" srcId="{82122249-55A8-4910-A30D-181744439E7F}" destId="{30DA6878-E11E-49E1-955B-140805B529EF}" srcOrd="0" destOrd="0" presId="urn:microsoft.com/office/officeart/2005/8/layout/hList1"/>
    <dgm:cxn modelId="{46DF0ABD-255F-476A-91E3-FFEFBF5061EC}" type="presParOf" srcId="{82122249-55A8-4910-A30D-181744439E7F}" destId="{EEDB4AA6-32AF-44D6-9F64-CB942A8079E2}" srcOrd="1" destOrd="0" presId="urn:microsoft.com/office/officeart/2005/8/layout/hList1"/>
    <dgm:cxn modelId="{CAE27C71-83DD-4791-930A-6BF222605958}" type="presParOf" srcId="{963A43F1-ED74-427B-A2F1-DBCEB4A10661}" destId="{7DF81FCC-DE7C-4F9F-9E18-62B822BE5934}" srcOrd="1" destOrd="0" presId="urn:microsoft.com/office/officeart/2005/8/layout/hList1"/>
    <dgm:cxn modelId="{1F1E3DCC-0208-4DF3-9EE8-600B21983422}" type="presParOf" srcId="{963A43F1-ED74-427B-A2F1-DBCEB4A10661}" destId="{EC1EB600-FFA9-41BF-8F02-B98EA13F6D6C}" srcOrd="2" destOrd="0" presId="urn:microsoft.com/office/officeart/2005/8/layout/hList1"/>
    <dgm:cxn modelId="{D319B31C-6470-46EF-BA0E-E2C34723CE8B}" type="presParOf" srcId="{EC1EB600-FFA9-41BF-8F02-B98EA13F6D6C}" destId="{1DC7EF5F-B031-4AAB-9BFA-FBFC076D71E0}" srcOrd="0" destOrd="0" presId="urn:microsoft.com/office/officeart/2005/8/layout/hList1"/>
    <dgm:cxn modelId="{866E488E-EED1-4872-891E-19CEA49E1A0F}"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69DB7BA-CFA2-48B5-8065-18562E6AA662}">
      <dgm:prSet/>
      <dgm:spPr/>
      <dgm:t>
        <a:bodyPr/>
        <a:lstStyle/>
        <a:p>
          <a:pPr rtl="0"/>
          <a:r>
            <a:rPr lang="zh-CN" altLang="en-US" dirty="0">
              <a:latin typeface="微软雅黑" panose="020B0503020204020204" pitchFamily="34" charset="-122"/>
              <a:ea typeface="微软雅黑" panose="020B0503020204020204" pitchFamily="34" charset="-122"/>
            </a:rPr>
            <a:t>模板方法</a:t>
          </a:r>
          <a:endParaRPr lang="zh-CN" dirty="0">
            <a:latin typeface="微软雅黑" panose="020B0503020204020204" pitchFamily="34" charset="-122"/>
            <a:ea typeface="微软雅黑" panose="020B0503020204020204" pitchFamily="34" charset="-122"/>
          </a:endParaRPr>
        </a:p>
      </dgm:t>
    </dgm:pt>
    <dgm:pt modelId="{808C8826-9201-4D15-9FC7-697B152C9862}" cxnId="{D7AA6935-3A27-4C20-8B67-FDA5963F1836}"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F8FAD61-DD39-4E15-BDBD-D059E40696A6}" cxnId="{D7AA6935-3A27-4C20-8B67-FDA5963F1836}"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EE1A43D-2BE5-4C9F-9B39-9110EB243949}">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EF20C94C-7492-40AA-B07F-2F7C7E93A928}" cxnId="{F154294F-2B3F-4410-94F7-18EBBCBA4BDB}" type="sibTrans">
      <dgm:prSet/>
      <dgm:spPr/>
      <dgm:t>
        <a:bodyPr/>
        <a:lstStyle/>
        <a:p>
          <a:endParaRPr lang="zh-CN" altLang="en-US"/>
        </a:p>
      </dgm:t>
    </dgm:pt>
    <dgm:pt modelId="{E90971B1-1C4E-42A1-A252-0BF6B5E9132B}" cxnId="{F154294F-2B3F-4410-94F7-18EBBCBA4BDB}" type="parTrans">
      <dgm:prSet/>
      <dgm:spPr/>
      <dgm:t>
        <a:bodyPr/>
        <a:lstStyle/>
        <a:p>
          <a:endParaRPr lang="zh-CN" altLang="en-US"/>
        </a:p>
      </dgm:t>
    </dgm:pt>
    <dgm:pt modelId="{0F8E990F-2E2B-7547-8A45-B737A809447D}">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85B2C35-E873-A34E-93BB-8F30CDDC96E7}" cxnId="{03D9E53F-E101-5343-B8A2-64BADE8E00B4}" type="sibTrans">
      <dgm:prSet/>
      <dgm:spPr/>
      <dgm:t>
        <a:bodyPr/>
        <a:lstStyle/>
        <a:p>
          <a:endParaRPr lang="en-US"/>
        </a:p>
      </dgm:t>
    </dgm:pt>
    <dgm:pt modelId="{D4F1540D-E85C-5147-8C5F-71FB047AADFA}" cxnId="{03D9E53F-E101-5343-B8A2-64BADE8E00B4}" type="parTrans">
      <dgm:prSet/>
      <dgm:spPr/>
      <dgm:t>
        <a:bodyPr/>
        <a:lstStyle/>
        <a:p>
          <a:endParaRPr lang="en-US"/>
        </a:p>
      </dgm:t>
    </dgm:pt>
    <dgm:pt modelId="{1106EB89-0D34-4855-B9E3-619C36F86171}">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继承行为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功能的抽象与归纳</a:t>
          </a:r>
          <a:endParaRPr lang="zh-CN" b="1" dirty="0">
            <a:solidFill>
              <a:srgbClr val="FF0000"/>
            </a:solidFill>
            <a:latin typeface="华文楷体" panose="02010600040101010101" pitchFamily="2" charset="-122"/>
            <a:ea typeface="华文楷体" panose="02010600040101010101" pitchFamily="2" charset="-122"/>
          </a:endParaRPr>
        </a:p>
      </dgm:t>
    </dgm:pt>
    <dgm:pt modelId="{9875EE78-5280-4BC2-BFBC-0BCC4E0AAE1B}" cxnId="{D203B732-6426-4152-9220-A76A041E2EB7}" type="sibTrans">
      <dgm:prSet/>
      <dgm:spPr/>
      <dgm:t>
        <a:bodyPr/>
        <a:lstStyle/>
        <a:p>
          <a:endParaRPr lang="zh-CN" altLang="en-US"/>
        </a:p>
      </dgm:t>
    </dgm:pt>
    <dgm:pt modelId="{A2EABF91-7149-47BC-8807-33086E7FB103}" cxnId="{D203B732-6426-4152-9220-A76A041E2EB7}" type="parTrans">
      <dgm:prSet/>
      <dgm:spPr/>
      <dgm:t>
        <a:bodyPr/>
        <a:lstStyle/>
        <a:p>
          <a:endParaRPr lang="zh-CN" altLang="en-US"/>
        </a:p>
      </dgm:t>
    </dgm:pt>
    <dgm:pt modelId="{35B4B7B7-BD5A-4F7D-96B9-E65CCFE6A0C4}">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03A6A7F-C388-47C9-ACDA-E15916FD1CD4}" cxnId="{9F6BE50E-A12F-432E-A1D6-89EAC6E1F847}" type="sibTrans">
      <dgm:prSet/>
      <dgm:spPr/>
      <dgm:t>
        <a:bodyPr/>
        <a:lstStyle/>
        <a:p>
          <a:endParaRPr lang="zh-CN" altLang="en-US"/>
        </a:p>
      </dgm:t>
    </dgm:pt>
    <dgm:pt modelId="{AD81E54A-3464-48F7-9C0B-A0E904558FE3}" cxnId="{9F6BE50E-A12F-432E-A1D6-89EAC6E1F847}" type="parTrans">
      <dgm:prSet/>
      <dgm:spPr/>
      <dgm:t>
        <a:bodyPr/>
        <a:lstStyle/>
        <a:p>
          <a:endParaRPr lang="zh-CN" altLang="en-US"/>
        </a:p>
      </dgm:t>
    </dgm:pt>
    <dgm:pt modelId="{6755FEFD-CE0E-46EC-924E-6FD0CC58B4D8}">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基类高度抽象统一，逻辑简洁明了</a:t>
          </a:r>
          <a:endParaRPr lang="zh-CN" b="1" dirty="0">
            <a:solidFill>
              <a:schemeClr val="tx1"/>
            </a:solidFill>
            <a:latin typeface="华文楷体" panose="02010600040101010101" pitchFamily="2" charset="-122"/>
            <a:ea typeface="华文楷体" panose="02010600040101010101" pitchFamily="2" charset="-122"/>
          </a:endParaRPr>
        </a:p>
      </dgm:t>
    </dgm:pt>
    <dgm:pt modelId="{206473BA-A1EE-4E08-A82E-ABC42C0D031C}" cxnId="{9B6EF1B1-0461-4E82-B417-75BBB59BF375}" type="sibTrans">
      <dgm:prSet/>
      <dgm:spPr/>
      <dgm:t>
        <a:bodyPr/>
        <a:lstStyle/>
        <a:p>
          <a:endParaRPr lang="zh-CN" altLang="en-US"/>
        </a:p>
      </dgm:t>
    </dgm:pt>
    <dgm:pt modelId="{52313851-0BA5-4171-BC3D-0F9E7979FE39}" cxnId="{9B6EF1B1-0461-4E82-B417-75BBB59BF375}" type="parTrans">
      <dgm:prSet/>
      <dgm:spPr/>
      <dgm:t>
        <a:bodyPr/>
        <a:lstStyle/>
        <a:p>
          <a:endParaRPr lang="zh-CN" altLang="en-US"/>
        </a:p>
      </dgm:t>
    </dgm:pt>
    <dgm:pt modelId="{97BB9685-A683-4922-B4BF-C060758DB3D7}">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b="1" dirty="0">
            <a:solidFill>
              <a:schemeClr val="tx1"/>
            </a:solidFill>
            <a:latin typeface="华文楷体" panose="02010600040101010101" pitchFamily="2" charset="-122"/>
            <a:ea typeface="华文楷体" panose="02010600040101010101" pitchFamily="2" charset="-122"/>
          </a:endParaRPr>
        </a:p>
      </dgm:t>
    </dgm:pt>
    <dgm:pt modelId="{14F6FEEA-D20F-4383-A841-519E8B346CE3}" cxnId="{4A7E875A-CB9B-4435-A8E8-4ECA0C33BF44}" type="sibTrans">
      <dgm:prSet/>
      <dgm:spPr/>
      <dgm:t>
        <a:bodyPr/>
        <a:lstStyle/>
        <a:p>
          <a:endParaRPr lang="zh-CN" altLang="en-US"/>
        </a:p>
      </dgm:t>
    </dgm:pt>
    <dgm:pt modelId="{A8A58E13-BF6C-4E91-8DBA-D9727A51354C}" cxnId="{4A7E875A-CB9B-4435-A8E8-4ECA0C33BF44}" type="parTrans">
      <dgm:prSet/>
      <dgm:spPr/>
      <dgm:t>
        <a:bodyPr/>
        <a:lstStyle/>
        <a:p>
          <a:endParaRPr lang="zh-CN" altLang="en-US"/>
        </a:p>
      </dgm:t>
    </dgm:pt>
    <dgm:pt modelId="{A938F1FF-EC2F-457E-882E-DD2903F40493}">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b="1" dirty="0">
            <a:solidFill>
              <a:schemeClr val="tx1"/>
            </a:solidFill>
            <a:latin typeface="华文楷体" panose="02010600040101010101" pitchFamily="2" charset="-122"/>
            <a:ea typeface="华文楷体" panose="02010600040101010101" pitchFamily="2" charset="-122"/>
          </a:endParaRPr>
        </a:p>
      </dgm:t>
    </dgm:pt>
    <dgm:pt modelId="{1E12B259-9BCD-4C6A-8AE3-962C5D049843}" cxnId="{16D6AB84-ED11-4639-AB03-1729240C83E4}" type="sibTrans">
      <dgm:prSet/>
      <dgm:spPr/>
      <dgm:t>
        <a:bodyPr/>
        <a:lstStyle/>
        <a:p>
          <a:endParaRPr lang="zh-CN" altLang="en-US"/>
        </a:p>
      </dgm:t>
    </dgm:pt>
    <dgm:pt modelId="{80FE4BE6-ECAA-46B8-ACC1-99BD0DE2AB5D}" cxnId="{16D6AB84-ED11-4639-AB03-1729240C83E4}" type="parTrans">
      <dgm:prSet/>
      <dgm:spPr/>
      <dgm:t>
        <a:bodyPr/>
        <a:lstStyle/>
        <a:p>
          <a:endParaRPr lang="zh-CN" altLang="en-US"/>
        </a:p>
      </dgm:t>
    </dgm:pt>
    <dgm:pt modelId="{8E0F2FCA-A59E-4549-A98A-95AB24C5D8E2}">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9FEBA75-314B-4E8C-BDC2-0EAD2DD16722}" cxnId="{BD612754-A80E-467F-A5D2-DBFC611F70C4}" type="sibTrans">
      <dgm:prSet/>
      <dgm:spPr/>
      <dgm:t>
        <a:bodyPr/>
        <a:lstStyle/>
        <a:p>
          <a:endParaRPr lang="zh-CN" altLang="en-US"/>
        </a:p>
      </dgm:t>
    </dgm:pt>
    <dgm:pt modelId="{B4BA478E-D745-43E6-A448-1DD2E8ECFA8B}" cxnId="{BD612754-A80E-467F-A5D2-DBFC611F70C4}" type="parTrans">
      <dgm:prSet/>
      <dgm:spPr/>
      <dgm:t>
        <a:bodyPr/>
        <a:lstStyle/>
        <a:p>
          <a:endParaRPr lang="zh-CN" altLang="en-US"/>
        </a:p>
      </dgm:t>
    </dgm:pt>
    <dgm:pt modelId="{FE3C24BD-45F0-4C28-A6E7-DDC8E8B6287B}">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接口同时负责所有的功能（算法）</a:t>
          </a:r>
        </a:p>
      </dgm:t>
    </dgm:pt>
    <dgm:pt modelId="{8D7FC9EE-388E-46D8-9AB1-31FEDB926250}" cxnId="{CABF8DBC-93A3-4A05-9C20-73E9343768B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773D3313-B5A3-4FE6-9179-66B39F63FE51}" cxnId="{CABF8DBC-93A3-4A05-9C20-73E9343768B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C7C46DF-C253-4997-B878-F36250D2FADD}">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任何算法的修改都导致整个实现类的变化</a:t>
          </a:r>
        </a:p>
      </dgm:t>
    </dgm:pt>
    <dgm:pt modelId="{608F3EDE-126B-4F43-919E-AD6A858D3B41}" cxnId="{C1C0791F-4D6D-4F53-B0A0-07D4800FC3D9}"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522BC6A5-7C5B-4106-8908-518A3B831A2D}" cxnId="{C1C0791F-4D6D-4F53-B0A0-07D4800FC3D9}"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21044B00-274B-4064-8676-6C45C70269A3}" type="pres">
      <dgm:prSet presAssocID="{3DC56CCE-8177-4FC4-8ED5-9CB19D1A0492}" presName="Name0" presStyleCnt="0">
        <dgm:presLayoutVars>
          <dgm:dir/>
          <dgm:animLvl val="lvl"/>
          <dgm:resizeHandles val="exact"/>
        </dgm:presLayoutVars>
      </dgm:prSet>
      <dgm:spPr/>
    </dgm:pt>
    <dgm:pt modelId="{23A02AB5-B63A-4799-ABAD-218DC9EC2847}" type="pres">
      <dgm:prSet presAssocID="{669DB7BA-CFA2-48B5-8065-18562E6AA662}" presName="composite" presStyleCnt="0"/>
      <dgm:spPr/>
    </dgm:pt>
    <dgm:pt modelId="{95913D3D-FCCC-47BA-B55F-71796684FF3C}" type="pres">
      <dgm:prSet presAssocID="{669DB7BA-CFA2-48B5-8065-18562E6AA662}" presName="parTx" presStyleLbl="alignNode1" presStyleIdx="0" presStyleCnt="1">
        <dgm:presLayoutVars>
          <dgm:chMax val="0"/>
          <dgm:chPref val="0"/>
          <dgm:bulletEnabled val="1"/>
        </dgm:presLayoutVars>
      </dgm:prSet>
      <dgm:spPr/>
    </dgm:pt>
    <dgm:pt modelId="{4F99D08E-A45F-418D-B8DE-A4B2EAA1939D}" type="pres">
      <dgm:prSet presAssocID="{669DB7BA-CFA2-48B5-8065-18562E6AA662}" presName="desTx" presStyleLbl="alignAccFollowNode1" presStyleIdx="0" presStyleCnt="1">
        <dgm:presLayoutVars>
          <dgm:bulletEnabled val="1"/>
        </dgm:presLayoutVars>
      </dgm:prSet>
      <dgm:spPr/>
    </dgm:pt>
  </dgm:ptLst>
  <dgm:cxnLst>
    <dgm:cxn modelId="{4C885203-52F6-48CB-854A-2ABC6D494D1E}" type="presOf" srcId="{6755FEFD-CE0E-46EC-924E-6FD0CC58B4D8}" destId="{4F99D08E-A45F-418D-B8DE-A4B2EAA1939D}" srcOrd="0" destOrd="4" presId="urn:microsoft.com/office/officeart/2005/8/layout/hList1"/>
    <dgm:cxn modelId="{9F6BE50E-A12F-432E-A1D6-89EAC6E1F847}" srcId="{669DB7BA-CFA2-48B5-8065-18562E6AA662}" destId="{35B4B7B7-BD5A-4F7D-96B9-E65CCFE6A0C4}" srcOrd="3" destOrd="0" parTransId="{AD81E54A-3464-48F7-9C0B-A0E904558FE3}" sibTransId="{703A6A7F-C388-47C9-ACDA-E15916FD1CD4}"/>
    <dgm:cxn modelId="{4571A814-F15D-8547-AE0B-C5C23BB8B9DA}" type="presOf" srcId="{0F8E990F-2E2B-7547-8A45-B737A809447D}" destId="{4F99D08E-A45F-418D-B8DE-A4B2EAA1939D}" srcOrd="0" destOrd="1" presId="urn:microsoft.com/office/officeart/2005/8/layout/hList1"/>
    <dgm:cxn modelId="{10E5371F-B2FD-49EF-AF39-01BE45B75F81}" type="presOf" srcId="{97BB9685-A683-4922-B4BF-C060758DB3D7}" destId="{4F99D08E-A45F-418D-B8DE-A4B2EAA1939D}" srcOrd="0" destOrd="5" presId="urn:microsoft.com/office/officeart/2005/8/layout/hList1"/>
    <dgm:cxn modelId="{C1C0791F-4D6D-4F53-B0A0-07D4800FC3D9}" srcId="{8E0F2FCA-A59E-4549-A98A-95AB24C5D8E2}" destId="{BC7C46DF-C253-4997-B878-F36250D2FADD}" srcOrd="1" destOrd="0" parTransId="{522BC6A5-7C5B-4106-8908-518A3B831A2D}" sibTransId="{608F3EDE-126B-4F43-919E-AD6A858D3B41}"/>
    <dgm:cxn modelId="{D203B732-6426-4152-9220-A76A041E2EB7}" srcId="{669DB7BA-CFA2-48B5-8065-18562E6AA662}" destId="{1106EB89-0D34-4855-B9E3-619C36F86171}" srcOrd="2" destOrd="0" parTransId="{A2EABF91-7149-47BC-8807-33086E7FB103}" sibTransId="{9875EE78-5280-4BC2-BFBC-0BCC4E0AAE1B}"/>
    <dgm:cxn modelId="{D7AA6935-3A27-4C20-8B67-FDA5963F1836}" srcId="{3DC56CCE-8177-4FC4-8ED5-9CB19D1A0492}" destId="{669DB7BA-CFA2-48B5-8065-18562E6AA662}" srcOrd="0" destOrd="0" parTransId="{808C8826-9201-4D15-9FC7-697B152C9862}" sibTransId="{6F8FAD61-DD39-4E15-BDBD-D059E40696A6}"/>
    <dgm:cxn modelId="{3261603F-510C-4F5C-9A52-23276F28D75D}" type="presOf" srcId="{1106EB89-0D34-4855-B9E3-619C36F86171}" destId="{4F99D08E-A45F-418D-B8DE-A4B2EAA1939D}" srcOrd="0" destOrd="2" presId="urn:microsoft.com/office/officeart/2005/8/layout/hList1"/>
    <dgm:cxn modelId="{03D9E53F-E101-5343-B8A2-64BADE8E00B4}" srcId="{669DB7BA-CFA2-48B5-8065-18562E6AA662}" destId="{0F8E990F-2E2B-7547-8A45-B737A809447D}" srcOrd="1" destOrd="0" parTransId="{D4F1540D-E85C-5147-8C5F-71FB047AADFA}" sibTransId="{A85B2C35-E873-A34E-93BB-8F30CDDC96E7}"/>
    <dgm:cxn modelId="{DE551546-735A-47B4-86EF-39D5BA13B685}" type="presOf" srcId="{EEE1A43D-2BE5-4C9F-9B39-9110EB243949}" destId="{4F99D08E-A45F-418D-B8DE-A4B2EAA1939D}" srcOrd="0" destOrd="0" presId="urn:microsoft.com/office/officeart/2005/8/layout/hList1"/>
    <dgm:cxn modelId="{F154294F-2B3F-4410-94F7-18EBBCBA4BDB}" srcId="{669DB7BA-CFA2-48B5-8065-18562E6AA662}" destId="{EEE1A43D-2BE5-4C9F-9B39-9110EB243949}" srcOrd="0" destOrd="0" parTransId="{E90971B1-1C4E-42A1-A252-0BF6B5E9132B}" sibTransId="{EF20C94C-7492-40AA-B07F-2F7C7E93A928}"/>
    <dgm:cxn modelId="{BD612754-A80E-467F-A5D2-DBFC611F70C4}" srcId="{669DB7BA-CFA2-48B5-8065-18562E6AA662}" destId="{8E0F2FCA-A59E-4549-A98A-95AB24C5D8E2}" srcOrd="4" destOrd="0" parTransId="{B4BA478E-D745-43E6-A448-1DD2E8ECFA8B}" sibTransId="{59FEBA75-314B-4E8C-BDC2-0EAD2DD16722}"/>
    <dgm:cxn modelId="{4A7E875A-CB9B-4435-A8E8-4ECA0C33BF44}" srcId="{35B4B7B7-BD5A-4F7D-96B9-E65CCFE6A0C4}" destId="{97BB9685-A683-4922-B4BF-C060758DB3D7}" srcOrd="1" destOrd="0" parTransId="{A8A58E13-BF6C-4E91-8DBA-D9727A51354C}" sibTransId="{14F6FEEA-D20F-4383-A841-519E8B346CE3}"/>
    <dgm:cxn modelId="{3046E16D-BE55-49A7-85BB-B463819976F3}" type="presOf" srcId="{FE3C24BD-45F0-4C28-A6E7-DDC8E8B6287B}" destId="{4F99D08E-A45F-418D-B8DE-A4B2EAA1939D}" srcOrd="0" destOrd="8" presId="urn:microsoft.com/office/officeart/2005/8/layout/hList1"/>
    <dgm:cxn modelId="{03896E7E-A3F7-47AA-9AA4-3613C7126F7F}" type="presOf" srcId="{BC7C46DF-C253-4997-B878-F36250D2FADD}" destId="{4F99D08E-A45F-418D-B8DE-A4B2EAA1939D}" srcOrd="0" destOrd="9" presId="urn:microsoft.com/office/officeart/2005/8/layout/hList1"/>
    <dgm:cxn modelId="{16D6AB84-ED11-4639-AB03-1729240C83E4}" srcId="{35B4B7B7-BD5A-4F7D-96B9-E65CCFE6A0C4}" destId="{A938F1FF-EC2F-457E-882E-DD2903F40493}" srcOrd="2" destOrd="0" parTransId="{80FE4BE6-ECAA-46B8-ACC1-99BD0DE2AB5D}" sibTransId="{1E12B259-9BCD-4C6A-8AE3-962C5D049843}"/>
    <dgm:cxn modelId="{3EC89289-E7F6-431A-B05A-0A3ED050F191}" type="presOf" srcId="{A938F1FF-EC2F-457E-882E-DD2903F40493}" destId="{4F99D08E-A45F-418D-B8DE-A4B2EAA1939D}" srcOrd="0" destOrd="6" presId="urn:microsoft.com/office/officeart/2005/8/layout/hList1"/>
    <dgm:cxn modelId="{0BADAD8E-A65D-49CE-832F-F0A41124B377}" type="presOf" srcId="{35B4B7B7-BD5A-4F7D-96B9-E65CCFE6A0C4}" destId="{4F99D08E-A45F-418D-B8DE-A4B2EAA1939D}" srcOrd="0" destOrd="3" presId="urn:microsoft.com/office/officeart/2005/8/layout/hList1"/>
    <dgm:cxn modelId="{7E65799E-969F-4B6C-AF0C-BD994D0CFFD8}" type="presOf" srcId="{8E0F2FCA-A59E-4549-A98A-95AB24C5D8E2}" destId="{4F99D08E-A45F-418D-B8DE-A4B2EAA1939D}" srcOrd="0" destOrd="7" presId="urn:microsoft.com/office/officeart/2005/8/layout/hList1"/>
    <dgm:cxn modelId="{9B6EF1B1-0461-4E82-B417-75BBB59BF375}" srcId="{35B4B7B7-BD5A-4F7D-96B9-E65CCFE6A0C4}" destId="{6755FEFD-CE0E-46EC-924E-6FD0CC58B4D8}" srcOrd="0" destOrd="0" parTransId="{52313851-0BA5-4171-BC3D-0F9E7979FE39}" sibTransId="{206473BA-A1EE-4E08-A82E-ABC42C0D031C}"/>
    <dgm:cxn modelId="{CABF8DBC-93A3-4A05-9C20-73E9343768B0}" srcId="{8E0F2FCA-A59E-4549-A98A-95AB24C5D8E2}" destId="{FE3C24BD-45F0-4C28-A6E7-DDC8E8B6287B}" srcOrd="0" destOrd="0" parTransId="{773D3313-B5A3-4FE6-9179-66B39F63FE51}" sibTransId="{8D7FC9EE-388E-46D8-9AB1-31FEDB926250}"/>
    <dgm:cxn modelId="{5F1275E5-FA3B-4D11-A8F5-3401B54634C5}" type="presOf" srcId="{669DB7BA-CFA2-48B5-8065-18562E6AA662}" destId="{95913D3D-FCCC-47BA-B55F-71796684FF3C}"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48E0B231-BC8C-4A03-A5AE-9BCB6F7F4F69}" type="presParOf" srcId="{21044B00-274B-4064-8676-6C45C70269A3}" destId="{23A02AB5-B63A-4799-ABAD-218DC9EC2847}" srcOrd="0" destOrd="0" presId="urn:microsoft.com/office/officeart/2005/8/layout/hList1"/>
    <dgm:cxn modelId="{A504FF81-E54F-4997-8E7E-C3CC9BB72008}" type="presParOf" srcId="{23A02AB5-B63A-4799-ABAD-218DC9EC2847}" destId="{95913D3D-FCCC-47BA-B55F-71796684FF3C}" srcOrd="0" destOrd="0" presId="urn:microsoft.com/office/officeart/2005/8/layout/hList1"/>
    <dgm:cxn modelId="{BBCB575F-FF71-43BA-8672-E8C2366250CC}" type="presParOf" srcId="{23A02AB5-B63A-4799-ABAD-218DC9EC2847}" destId="{4F99D08E-A45F-418D-B8DE-A4B2EAA1939D}"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CCBCAC37-B8AB-45F8-AB71-71ABA887AB2E}">
      <dgm:prSet/>
      <dgm:spPr/>
      <dgm:t>
        <a:bodyPr/>
        <a:lstStyle/>
        <a:p>
          <a:pPr rtl="0"/>
          <a:r>
            <a:rPr lang="zh-CN" dirty="0">
              <a:latin typeface="微软雅黑" panose="020B0503020204020204" pitchFamily="34" charset="-122"/>
              <a:ea typeface="微软雅黑" panose="020B0503020204020204" pitchFamily="34" charset="-122"/>
            </a:rPr>
            <a:t>策略</a:t>
          </a:r>
          <a:r>
            <a:rPr lang="zh-CN" altLang="en-US" dirty="0">
              <a:latin typeface="微软雅黑" panose="020B0503020204020204" pitchFamily="34" charset="-122"/>
              <a:ea typeface="微软雅黑" panose="020B0503020204020204" pitchFamily="34" charset="-122"/>
            </a:rPr>
            <a:t>模式</a:t>
          </a:r>
          <a:endParaRPr lang="zh-CN" dirty="0">
            <a:latin typeface="微软雅黑" panose="020B0503020204020204" pitchFamily="34" charset="-122"/>
            <a:ea typeface="微软雅黑" panose="020B0503020204020204" pitchFamily="34" charset="-122"/>
          </a:endParaRPr>
        </a:p>
      </dgm:t>
    </dgm:pt>
    <dgm:pt modelId="{8EC5C649-09CF-46B9-AA2B-D696D73FA971}" cxnId="{F1E5E777-5A9C-4FD4-A53D-FA2249E13F9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6A019B37-89DD-4566-9619-5CF12A07CE8F}" cxnId="{F1E5E777-5A9C-4FD4-A53D-FA2249E13F9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0605067-1257-48F0-BA80-909CE030D70B}">
      <dgm:prSet/>
      <dgm:spPr/>
      <dgm:t>
        <a:bodyPr/>
        <a:lstStyle/>
        <a:p>
          <a:r>
            <a:rPr lang="zh-CN" altLang="en-US" b="1" i="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ADAC6B1-41E5-4434-A341-7D1215ECAB3C}" cxnId="{9FE69356-BF88-4A74-A041-B86D9986FF27}" type="sibTrans">
      <dgm:prSet/>
      <dgm:spPr/>
      <dgm:t>
        <a:bodyPr/>
        <a:lstStyle/>
        <a:p>
          <a:endParaRPr lang="zh-CN" altLang="en-US"/>
        </a:p>
      </dgm:t>
    </dgm:pt>
    <dgm:pt modelId="{AA5F52BE-0E9E-435B-8E47-8D641B19E15C}" cxnId="{9FE69356-BF88-4A74-A041-B86D9986FF27}" type="parTrans">
      <dgm:prSet/>
      <dgm:spPr/>
      <dgm:t>
        <a:bodyPr/>
        <a:lstStyle/>
        <a:p>
          <a:endParaRPr lang="zh-CN" altLang="en-US"/>
        </a:p>
      </dgm:t>
    </dgm:pt>
    <dgm:pt modelId="{AC705A0A-266C-4A27-9A49-DBC929305F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组合行为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功能的划分与组合</a:t>
          </a:r>
          <a:endParaRPr lang="zh-CN" b="1" dirty="0">
            <a:solidFill>
              <a:srgbClr val="FF0000"/>
            </a:solidFill>
            <a:latin typeface="华文楷体" panose="02010600040101010101" pitchFamily="2" charset="-122"/>
            <a:ea typeface="华文楷体" panose="02010600040101010101" pitchFamily="2" charset="-122"/>
          </a:endParaRPr>
        </a:p>
      </dgm:t>
    </dgm:pt>
    <dgm:pt modelId="{98ACC516-66BE-4297-9EC3-254053D7061E}" cxnId="{AB9A1BAF-8333-4926-B22E-E149F9E9A49C}" type="sibTrans">
      <dgm:prSet/>
      <dgm:spPr/>
      <dgm:t>
        <a:bodyPr/>
        <a:lstStyle/>
        <a:p>
          <a:endParaRPr lang="zh-CN" altLang="en-US"/>
        </a:p>
      </dgm:t>
    </dgm:pt>
    <dgm:pt modelId="{C3CB8F10-D388-4134-900E-4B1BE841541C}" cxnId="{AB9A1BAF-8333-4926-B22E-E149F9E9A49C}" type="parTrans">
      <dgm:prSet/>
      <dgm:spPr/>
      <dgm:t>
        <a:bodyPr/>
        <a:lstStyle/>
        <a:p>
          <a:endParaRPr lang="zh-CN" altLang="en-US"/>
        </a:p>
      </dgm:t>
    </dgm:pt>
    <dgm:pt modelId="{E2F52CCC-C98E-427A-92CA-C97119699D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10061CE-2E8F-48B1-9F90-3D271F481DC6}" cxnId="{BD4D0132-5170-49BB-A026-8B7C8053F112}" type="sibTrans">
      <dgm:prSet/>
      <dgm:spPr/>
      <dgm:t>
        <a:bodyPr/>
        <a:lstStyle/>
        <a:p>
          <a:endParaRPr lang="zh-CN" altLang="en-US"/>
        </a:p>
      </dgm:t>
    </dgm:pt>
    <dgm:pt modelId="{6D39B837-4E11-412F-A163-D6D5F0C015D2}" cxnId="{BD4D0132-5170-49BB-A026-8B7C8053F112}" type="parTrans">
      <dgm:prSet/>
      <dgm:spPr/>
      <dgm:t>
        <a:bodyPr/>
        <a:lstStyle/>
        <a:p>
          <a:endParaRPr lang="zh-CN" altLang="en-US"/>
        </a:p>
      </dgm:t>
    </dgm:pt>
    <dgm:pt modelId="{91523511-9445-4DA7-B3D7-DEBF3C194093}">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每个策略</a:t>
          </a:r>
          <a:r>
            <a:rPr lang="zh-CN" altLang="en-US" b="1" dirty="0">
              <a:solidFill>
                <a:schemeClr val="tx1"/>
              </a:solidFill>
              <a:latin typeface="华文楷体" panose="02010600040101010101" pitchFamily="2" charset="-122"/>
              <a:ea typeface="华文楷体" panose="02010600040101010101" pitchFamily="2" charset="-122"/>
            </a:rPr>
            <a:t>只</a:t>
          </a:r>
          <a:r>
            <a:rPr lang="zh-CN" b="1" dirty="0">
              <a:solidFill>
                <a:schemeClr val="tx1"/>
              </a:solidFill>
              <a:latin typeface="华文楷体" panose="02010600040101010101" pitchFamily="2" charset="-122"/>
              <a:ea typeface="华文楷体" panose="02010600040101010101" pitchFamily="2" charset="-122"/>
            </a:rPr>
            <a:t>负责一个功能</a:t>
          </a:r>
          <a:r>
            <a:rPr lang="zh-CN" altLang="en-US" b="1" dirty="0">
              <a:solidFill>
                <a:schemeClr val="tx1"/>
              </a:solidFill>
              <a:latin typeface="华文楷体" panose="02010600040101010101" pitchFamily="2" charset="-122"/>
              <a:ea typeface="华文楷体" panose="02010600040101010101" pitchFamily="2" charset="-122"/>
            </a:rPr>
            <a:t>，易于拓展</a:t>
          </a:r>
          <a:endParaRPr lang="zh-CN" b="1" dirty="0">
            <a:solidFill>
              <a:schemeClr val="tx1"/>
            </a:solidFill>
            <a:latin typeface="华文楷体" panose="02010600040101010101" pitchFamily="2" charset="-122"/>
            <a:ea typeface="华文楷体" panose="02010600040101010101" pitchFamily="2" charset="-122"/>
          </a:endParaRPr>
        </a:p>
      </dgm:t>
    </dgm:pt>
    <dgm:pt modelId="{C92E960A-BC2C-4C97-9E6C-836EC3EEBA3F}" cxnId="{D06A1D8C-4092-43FC-92C6-45CBD5E480A1}"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B309C70-23A9-4DE4-9C4C-5B82536077FE}" cxnId="{D06A1D8C-4092-43FC-92C6-45CBD5E480A1}"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14F78422-B327-471A-AC77-41903637E2D9}">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b="1" dirty="0">
              <a:solidFill>
                <a:schemeClr val="tx1"/>
              </a:solidFill>
              <a:latin typeface="华文楷体" panose="02010600040101010101" pitchFamily="2" charset="-122"/>
              <a:ea typeface="华文楷体" panose="02010600040101010101" pitchFamily="2" charset="-122"/>
            </a:rPr>
            <a:t>，</a:t>
          </a:r>
          <a:r>
            <a:rPr lang="zh-CN" b="1" dirty="0">
              <a:solidFill>
                <a:schemeClr val="tx1"/>
              </a:solidFill>
              <a:latin typeface="华文楷体" panose="02010600040101010101" pitchFamily="2" charset="-122"/>
              <a:ea typeface="华文楷体" panose="02010600040101010101" pitchFamily="2" charset="-122"/>
            </a:rPr>
            <a:t>任何算法的修改</a:t>
          </a:r>
          <a:r>
            <a:rPr lang="zh-CN" altLang="en-US" b="1" dirty="0">
              <a:solidFill>
                <a:schemeClr val="tx1"/>
              </a:solidFill>
              <a:latin typeface="华文楷体" panose="02010600040101010101" pitchFamily="2" charset="-122"/>
              <a:ea typeface="华文楷体" panose="02010600040101010101" pitchFamily="2" charset="-122"/>
            </a:rPr>
            <a:t>对整体不造成影响</a:t>
          </a:r>
          <a:endParaRPr lang="zh-CN" b="1" dirty="0">
            <a:solidFill>
              <a:schemeClr val="tx1"/>
            </a:solidFill>
            <a:latin typeface="华文楷体" panose="02010600040101010101" pitchFamily="2" charset="-122"/>
            <a:ea typeface="华文楷体" panose="02010600040101010101" pitchFamily="2" charset="-122"/>
          </a:endParaRPr>
        </a:p>
      </dgm:t>
    </dgm:pt>
    <dgm:pt modelId="{0285B49F-93B1-42DC-8ED8-D3E81608E96C}" cxnId="{4E173AC4-70AE-4504-8371-5F46EE1F27D4}"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08886A3B-F08C-4CD5-B28D-63556B8C6029}" cxnId="{4E173AC4-70AE-4504-8371-5F46EE1F27D4}"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0992F7A-2260-4B10-8B20-4FA81762436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B72D04F1-7ACC-479D-8675-CCCF0C825023}" cxnId="{C5D1A8C5-991F-4316-951A-E624F26E94E0}" type="sibTrans">
      <dgm:prSet/>
      <dgm:spPr/>
      <dgm:t>
        <a:bodyPr/>
        <a:lstStyle/>
        <a:p>
          <a:endParaRPr lang="zh-CN" altLang="en-US"/>
        </a:p>
      </dgm:t>
    </dgm:pt>
    <dgm:pt modelId="{798C5F5C-DBDB-4CCE-953E-A48B82F3580B}" cxnId="{C5D1A8C5-991F-4316-951A-E624F26E94E0}" type="parTrans">
      <dgm:prSet/>
      <dgm:spPr/>
      <dgm:t>
        <a:bodyPr/>
        <a:lstStyle/>
        <a:p>
          <a:endParaRPr lang="zh-CN" altLang="en-US"/>
        </a:p>
      </dgm:t>
    </dgm:pt>
    <dgm:pt modelId="{B95EFA91-AA7E-4576-A8CA-E25CA9E186EE}">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在功能较多的情况下结构复杂</a:t>
          </a:r>
          <a:endParaRPr lang="zh-CN" b="1" dirty="0">
            <a:solidFill>
              <a:schemeClr val="tx1"/>
            </a:solidFill>
            <a:latin typeface="华文楷体" panose="02010600040101010101" pitchFamily="2" charset="-122"/>
            <a:ea typeface="华文楷体" panose="02010600040101010101" pitchFamily="2" charset="-122"/>
          </a:endParaRPr>
        </a:p>
      </dgm:t>
    </dgm:pt>
    <dgm:pt modelId="{39E99FFC-237A-49E3-AA69-0092CFA87081}" cxnId="{8257B3A6-DB2E-4D3E-9340-53318907096A}" type="sibTrans">
      <dgm:prSet/>
      <dgm:spPr/>
      <dgm:t>
        <a:bodyPr/>
        <a:lstStyle/>
        <a:p>
          <a:endParaRPr lang="zh-CN" altLang="en-US"/>
        </a:p>
      </dgm:t>
    </dgm:pt>
    <dgm:pt modelId="{DA77619C-EF28-4288-B65E-7E0AC2291EEB}" cxnId="{8257B3A6-DB2E-4D3E-9340-53318907096A}" type="parTrans">
      <dgm:prSet/>
      <dgm:spPr/>
      <dgm:t>
        <a:bodyPr/>
        <a:lstStyle/>
        <a:p>
          <a:endParaRPr lang="zh-CN" altLang="en-US"/>
        </a:p>
      </dgm:t>
    </dgm:pt>
    <dgm:pt modelId="{B4FD3614-ECB3-4A80-8984-EE4025B63D79}">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b="1" dirty="0">
            <a:solidFill>
              <a:schemeClr val="tx1"/>
            </a:solidFill>
            <a:latin typeface="华文楷体" panose="02010600040101010101" pitchFamily="2" charset="-122"/>
            <a:ea typeface="华文楷体" panose="02010600040101010101" pitchFamily="2" charset="-122"/>
          </a:endParaRPr>
        </a:p>
      </dgm:t>
    </dgm:pt>
    <dgm:pt modelId="{7D2726FF-8998-42C9-92D5-3178CDC7A884}" cxnId="{48CCEE1E-0AF2-410A-8FEB-22386C470AF0}" type="sibTrans">
      <dgm:prSet/>
      <dgm:spPr/>
      <dgm:t>
        <a:bodyPr/>
        <a:lstStyle/>
        <a:p>
          <a:endParaRPr lang="zh-CN" altLang="en-US"/>
        </a:p>
      </dgm:t>
    </dgm:pt>
    <dgm:pt modelId="{8DD13D47-932A-41B7-A55C-C9996C7AAA43}" cxnId="{48CCEE1E-0AF2-410A-8FEB-22386C470AF0}" type="parTrans">
      <dgm:prSet/>
      <dgm:spPr/>
      <dgm:t>
        <a:bodyPr/>
        <a:lstStyle/>
        <a:p>
          <a:endParaRPr lang="zh-CN" altLang="en-US"/>
        </a:p>
      </dgm:t>
    </dgm:pt>
    <dgm:pt modelId="{21044B00-274B-4064-8676-6C45C70269A3}" type="pres">
      <dgm:prSet presAssocID="{3DC56CCE-8177-4FC4-8ED5-9CB19D1A0492}" presName="Name0" presStyleCnt="0">
        <dgm:presLayoutVars>
          <dgm:dir/>
          <dgm:animLvl val="lvl"/>
          <dgm:resizeHandles val="exact"/>
        </dgm:presLayoutVars>
      </dgm:prSet>
      <dgm:spPr/>
    </dgm:pt>
    <dgm:pt modelId="{F812A902-1C25-48FF-8018-D8ABFFBC107C}" type="pres">
      <dgm:prSet presAssocID="{CCBCAC37-B8AB-45F8-AB71-71ABA887AB2E}" presName="composite" presStyleCnt="0"/>
      <dgm:spPr/>
    </dgm:pt>
    <dgm:pt modelId="{D581C9D2-9FFF-469F-A863-444014EEFBC5}" type="pres">
      <dgm:prSet presAssocID="{CCBCAC37-B8AB-45F8-AB71-71ABA887AB2E}" presName="parTx" presStyleLbl="alignNode1" presStyleIdx="0" presStyleCnt="1">
        <dgm:presLayoutVars>
          <dgm:chMax val="0"/>
          <dgm:chPref val="0"/>
          <dgm:bulletEnabled val="1"/>
        </dgm:presLayoutVars>
      </dgm:prSet>
      <dgm:spPr/>
    </dgm:pt>
    <dgm:pt modelId="{8FFECA59-98BF-4565-9CEA-F70A4E2AD30D}" type="pres">
      <dgm:prSet presAssocID="{CCBCAC37-B8AB-45F8-AB71-71ABA887AB2E}" presName="desTx" presStyleLbl="alignAccFollowNode1" presStyleIdx="0" presStyleCnt="1">
        <dgm:presLayoutVars>
          <dgm:bulletEnabled val="1"/>
        </dgm:presLayoutVars>
      </dgm:prSet>
      <dgm:spPr/>
    </dgm:pt>
  </dgm:ptLst>
  <dgm:cxnLst>
    <dgm:cxn modelId="{48CCEE1E-0AF2-410A-8FEB-22386C470AF0}" srcId="{E0992F7A-2260-4B10-8B20-4FA81762436F}" destId="{B4FD3614-ECB3-4A80-8984-EE4025B63D79}" srcOrd="1" destOrd="0" parTransId="{8DD13D47-932A-41B7-A55C-C9996C7AAA43}" sibTransId="{7D2726FF-8998-42C9-92D5-3178CDC7A884}"/>
    <dgm:cxn modelId="{13E4D02C-D253-4897-AD65-33813A906665}" type="presOf" srcId="{91523511-9445-4DA7-B3D7-DEBF3C194093}" destId="{8FFECA59-98BF-4565-9CEA-F70A4E2AD30D}" srcOrd="0" destOrd="3" presId="urn:microsoft.com/office/officeart/2005/8/layout/hList1"/>
    <dgm:cxn modelId="{BD4D0132-5170-49BB-A026-8B7C8053F112}" srcId="{CCBCAC37-B8AB-45F8-AB71-71ABA887AB2E}" destId="{E2F52CCC-C98E-427A-92CA-C97119699DCF}" srcOrd="2" destOrd="0" parTransId="{6D39B837-4E11-412F-A163-D6D5F0C015D2}" sibTransId="{710061CE-2E8F-48B1-9F90-3D271F481DC6}"/>
    <dgm:cxn modelId="{E67F0D3E-7F07-47D0-8C5C-AC44CE026104}" type="presOf" srcId="{B4FD3614-ECB3-4A80-8984-EE4025B63D79}" destId="{8FFECA59-98BF-4565-9CEA-F70A4E2AD30D}" srcOrd="0" destOrd="7" presId="urn:microsoft.com/office/officeart/2005/8/layout/hList1"/>
    <dgm:cxn modelId="{9FE69356-BF88-4A74-A041-B86D9986FF27}" srcId="{CCBCAC37-B8AB-45F8-AB71-71ABA887AB2E}" destId="{E0605067-1257-48F0-BA80-909CE030D70B}" srcOrd="0" destOrd="0" parTransId="{AA5F52BE-0E9E-435B-8E47-8D641B19E15C}" sibTransId="{5ADAC6B1-41E5-4434-A341-7D1215ECAB3C}"/>
    <dgm:cxn modelId="{AF0B9A59-4A61-4DBD-B286-AADB80732EF8}" type="presOf" srcId="{14F78422-B327-471A-AC77-41903637E2D9}" destId="{8FFECA59-98BF-4565-9CEA-F70A4E2AD30D}" srcOrd="0" destOrd="4" presId="urn:microsoft.com/office/officeart/2005/8/layout/hList1"/>
    <dgm:cxn modelId="{EDE9345F-0E24-4CFF-AE65-467E481AAC5A}" type="presOf" srcId="{E2F52CCC-C98E-427A-92CA-C97119699DCF}" destId="{8FFECA59-98BF-4565-9CEA-F70A4E2AD30D}" srcOrd="0" destOrd="2" presId="urn:microsoft.com/office/officeart/2005/8/layout/hList1"/>
    <dgm:cxn modelId="{F1E5E777-5A9C-4FD4-A53D-FA2249E13F9F}" srcId="{3DC56CCE-8177-4FC4-8ED5-9CB19D1A0492}" destId="{CCBCAC37-B8AB-45F8-AB71-71ABA887AB2E}" srcOrd="0" destOrd="0" parTransId="{6A019B37-89DD-4566-9619-5CF12A07CE8F}" sibTransId="{8EC5C649-09CF-46B9-AA2B-D696D73FA971}"/>
    <dgm:cxn modelId="{D06A1D8C-4092-43FC-92C6-45CBD5E480A1}" srcId="{E2F52CCC-C98E-427A-92CA-C97119699DCF}" destId="{91523511-9445-4DA7-B3D7-DEBF3C194093}" srcOrd="0" destOrd="0" parTransId="{AB309C70-23A9-4DE4-9C4C-5B82536077FE}" sibTransId="{C92E960A-BC2C-4C97-9E6C-836EC3EEBA3F}"/>
    <dgm:cxn modelId="{7ADA5F97-4661-4D60-A663-62D2EF269406}" type="presOf" srcId="{B95EFA91-AA7E-4576-A8CA-E25CA9E186EE}" destId="{8FFECA59-98BF-4565-9CEA-F70A4E2AD30D}" srcOrd="0" destOrd="6" presId="urn:microsoft.com/office/officeart/2005/8/layout/hList1"/>
    <dgm:cxn modelId="{8257B3A6-DB2E-4D3E-9340-53318907096A}" srcId="{E0992F7A-2260-4B10-8B20-4FA81762436F}" destId="{B95EFA91-AA7E-4576-A8CA-E25CA9E186EE}" srcOrd="0" destOrd="0" parTransId="{DA77619C-EF28-4288-B65E-7E0AC2291EEB}" sibTransId="{39E99FFC-237A-49E3-AA69-0092CFA87081}"/>
    <dgm:cxn modelId="{AB9A1BAF-8333-4926-B22E-E149F9E9A49C}" srcId="{CCBCAC37-B8AB-45F8-AB71-71ABA887AB2E}" destId="{AC705A0A-266C-4A27-9A49-DBC929305FCF}" srcOrd="1" destOrd="0" parTransId="{C3CB8F10-D388-4134-900E-4B1BE841541C}" sibTransId="{98ACC516-66BE-4297-9EC3-254053D7061E}"/>
    <dgm:cxn modelId="{4E173AC4-70AE-4504-8371-5F46EE1F27D4}" srcId="{E2F52CCC-C98E-427A-92CA-C97119699DCF}" destId="{14F78422-B327-471A-AC77-41903637E2D9}" srcOrd="1" destOrd="0" parTransId="{08886A3B-F08C-4CD5-B28D-63556B8C6029}" sibTransId="{0285B49F-93B1-42DC-8ED8-D3E81608E96C}"/>
    <dgm:cxn modelId="{C5D1A8C5-991F-4316-951A-E624F26E94E0}" srcId="{CCBCAC37-B8AB-45F8-AB71-71ABA887AB2E}" destId="{E0992F7A-2260-4B10-8B20-4FA81762436F}" srcOrd="3" destOrd="0" parTransId="{798C5F5C-DBDB-4CCE-953E-A48B82F3580B}" sibTransId="{B72D04F1-7ACC-479D-8675-CCCF0C825023}"/>
    <dgm:cxn modelId="{25CC1BC7-5DE3-4D41-85E1-B731ECCD08D6}" type="presOf" srcId="{E0992F7A-2260-4B10-8B20-4FA81762436F}" destId="{8FFECA59-98BF-4565-9CEA-F70A4E2AD30D}" srcOrd="0" destOrd="5" presId="urn:microsoft.com/office/officeart/2005/8/layout/hList1"/>
    <dgm:cxn modelId="{C32B7ECE-83C2-4A57-AFC9-E6C7E8F1B904}" type="presOf" srcId="{CCBCAC37-B8AB-45F8-AB71-71ABA887AB2E}" destId="{D581C9D2-9FFF-469F-A863-444014EEFBC5}" srcOrd="0" destOrd="0" presId="urn:microsoft.com/office/officeart/2005/8/layout/hList1"/>
    <dgm:cxn modelId="{B565FBCE-802A-4DE1-9B9F-C4074B6FD10C}" type="presOf" srcId="{AC705A0A-266C-4A27-9A49-DBC929305FCF}" destId="{8FFECA59-98BF-4565-9CEA-F70A4E2AD30D}" srcOrd="0" destOrd="1" presId="urn:microsoft.com/office/officeart/2005/8/layout/hList1"/>
    <dgm:cxn modelId="{B441E6D2-6B18-495C-B97A-E747E874BBC6}" type="presOf" srcId="{E0605067-1257-48F0-BA80-909CE030D70B}" destId="{8FFECA59-98BF-4565-9CEA-F70A4E2AD30D}"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6F0B0FF9-C693-43D9-8D58-4A4077D052AD}" type="presParOf" srcId="{21044B00-274B-4064-8676-6C45C70269A3}" destId="{F812A902-1C25-48FF-8018-D8ABFFBC107C}" srcOrd="0" destOrd="0" presId="urn:microsoft.com/office/officeart/2005/8/layout/hList1"/>
    <dgm:cxn modelId="{74B98384-FA37-4220-AFD6-C5B2E038DA62}" type="presParOf" srcId="{F812A902-1C25-48FF-8018-D8ABFFBC107C}" destId="{D581C9D2-9FFF-469F-A863-444014EEFBC5}" srcOrd="0" destOrd="0" presId="urn:microsoft.com/office/officeart/2005/8/layout/hList1"/>
    <dgm:cxn modelId="{B52FF28E-2A49-48FF-95E6-53C4FA6B853C}" type="presParOf" srcId="{F812A902-1C25-48FF-8018-D8ABFFBC107C}" destId="{8FFECA59-98BF-4565-9CEA-F70A4E2AD30D}"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886700" cy="4214948"/>
        <a:chOff x="0" y="0"/>
        <a:chExt cx="7886700" cy="4214948"/>
      </a:xfrm>
    </dsp:grpSpPr>
    <dsp:sp modelId="{30DA6878-E11E-49E1-955B-140805B529EF}">
      <dsp:nvSpPr>
        <dsp:cNvPr id="3" name="矩形 2"/>
        <dsp:cNvSpPr/>
      </dsp:nvSpPr>
      <dsp:spPr bwMode="white">
        <a:xfrm>
          <a:off x="0" y="0"/>
          <a:ext cx="3685374" cy="1435328"/>
        </a:xfrm>
        <a:prstGeom prst="rect">
          <a:avLst/>
        </a:prstGeom>
      </dsp:spPr>
      <dsp:style>
        <a:lnRef idx="1">
          <a:schemeClr val="accent1"/>
        </a:lnRef>
        <a:fillRef idx="3">
          <a:schemeClr val="accent1"/>
        </a:fillRef>
        <a:effectRef idx="3">
          <a:scrgbClr r="0" g="0" b="0"/>
        </a:effectRef>
        <a:fontRef idx="minor">
          <a:schemeClr val="lt1"/>
        </a:fontRef>
      </dsp:style>
      <dsp:txBody>
        <a:bodyPr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模板方法</a:t>
          </a:r>
        </a:p>
      </dsp:txBody>
      <dsp:txXfrm>
        <a:off x="0" y="0"/>
        <a:ext cx="3685374" cy="1435328"/>
      </dsp:txXfrm>
    </dsp:sp>
    <dsp:sp modelId="{EEDB4AA6-32AF-44D6-9F64-CB942A8079E2}">
      <dsp:nvSpPr>
        <dsp:cNvPr id="4" name="矩形 3"/>
        <dsp:cNvSpPr/>
      </dsp:nvSpPr>
      <dsp:spPr bwMode="white">
        <a:xfrm>
          <a:off x="0" y="1435328"/>
          <a:ext cx="3685374" cy="2779620"/>
        </a:xfrm>
        <a:prstGeom prst="rect">
          <a:avLst/>
        </a:prstGeom>
      </dsp:spPr>
      <dsp:style>
        <a:lnRef idx="1">
          <a:schemeClr val="accent1">
            <a:alpha val="90000"/>
            <a:tint val="40000"/>
          </a:schemeClr>
        </a:lnRef>
        <a:fillRef idx="1">
          <a:schemeClr val="accent1">
            <a:alpha val="90000"/>
            <a:tint val="40000"/>
          </a:schemeClr>
        </a:fillRef>
        <a:effectRef idx="2">
          <a:scrgbClr r="0" g="0" b="0"/>
        </a:effectRef>
        <a:fontRef idx="minor"/>
      </dsp:style>
      <dsp:txBody>
        <a:bodyPr lIns="122682" tIns="122682" rIns="163576" bIns="184023"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rtl="0">
            <a:lnSpc>
              <a:spcPct val="10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rtl="0">
            <a:lnSpc>
              <a:spcPct val="10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endParaRPr>
            <a:solidFill>
              <a:schemeClr val="dk1"/>
            </a:solidFill>
          </a:endParaRPr>
        </a:p>
      </dsp:txBody>
      <dsp:txXfrm>
        <a:off x="0" y="1435328"/>
        <a:ext cx="3685374" cy="2779620"/>
      </dsp:txXfrm>
    </dsp:sp>
    <dsp:sp modelId="{1DC7EF5F-B031-4AAB-9BFA-FBFC076D71E0}">
      <dsp:nvSpPr>
        <dsp:cNvPr id="5" name="矩形 4"/>
        <dsp:cNvSpPr/>
      </dsp:nvSpPr>
      <dsp:spPr bwMode="white">
        <a:xfrm>
          <a:off x="4201326" y="0"/>
          <a:ext cx="3685374" cy="1435328"/>
        </a:xfrm>
        <a:prstGeom prst="rect">
          <a:avLst/>
        </a:prstGeom>
      </dsp:spPr>
      <dsp:style>
        <a:lnRef idx="1">
          <a:schemeClr val="accent1"/>
        </a:lnRef>
        <a:fillRef idx="3">
          <a:schemeClr val="accent1"/>
        </a:fillRef>
        <a:effectRef idx="3">
          <a:scrgbClr r="0" g="0" b="0"/>
        </a:effectRef>
        <a:fontRef idx="minor">
          <a:schemeClr val="lt1"/>
        </a:fontRef>
      </dsp:style>
      <dsp:txBody>
        <a:bodyPr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策略模式</a:t>
          </a:r>
        </a:p>
      </dsp:txBody>
      <dsp:txXfrm>
        <a:off x="4201326" y="0"/>
        <a:ext cx="3685374" cy="1435328"/>
      </dsp:txXfrm>
    </dsp:sp>
    <dsp:sp modelId="{BC5FFCBD-8963-4386-998B-EC7F07B38F9B}">
      <dsp:nvSpPr>
        <dsp:cNvPr id="6" name="矩形 5"/>
        <dsp:cNvSpPr/>
      </dsp:nvSpPr>
      <dsp:spPr bwMode="white">
        <a:xfrm>
          <a:off x="4201326" y="1435328"/>
          <a:ext cx="3685374" cy="2779620"/>
        </a:xfrm>
        <a:prstGeom prst="rect">
          <a:avLst/>
        </a:prstGeom>
      </dsp:spPr>
      <dsp:style>
        <a:lnRef idx="1">
          <a:schemeClr val="accent1">
            <a:alpha val="90000"/>
            <a:tint val="40000"/>
          </a:schemeClr>
        </a:lnRef>
        <a:fillRef idx="1">
          <a:schemeClr val="accent1">
            <a:alpha val="90000"/>
            <a:tint val="40000"/>
          </a:schemeClr>
        </a:fillRef>
        <a:effectRef idx="2">
          <a:scrgbClr r="0" g="0" b="0"/>
        </a:effectRef>
        <a:fontRef idx="minor"/>
      </dsp:style>
      <dsp:txBody>
        <a:bodyPr lIns="122682" tIns="122682" rIns="163576" bIns="184023"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rtl="0">
            <a:lnSpc>
              <a:spcPct val="10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rtl="0">
            <a:lnSpc>
              <a:spcPct val="10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endParaRPr>
            <a:solidFill>
              <a:schemeClr val="dk1"/>
            </a:solidFill>
          </a:endParaRPr>
        </a:p>
      </dsp:txBody>
      <dsp:txXfrm>
        <a:off x="4201326" y="1435328"/>
        <a:ext cx="3685374" cy="2779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886700" cy="5184577"/>
        <a:chOff x="0" y="0"/>
        <a:chExt cx="7886700" cy="5184577"/>
      </a:xfrm>
    </dsp:grpSpPr>
    <dsp:sp modelId="{95913D3D-FCCC-47BA-B55F-71796684FF3C}">
      <dsp:nvSpPr>
        <dsp:cNvPr id="3" name="矩形 2"/>
        <dsp:cNvSpPr/>
      </dsp:nvSpPr>
      <dsp:spPr bwMode="white">
        <a:xfrm>
          <a:off x="0" y="192371"/>
          <a:ext cx="7886700" cy="633600"/>
        </a:xfrm>
        <a:prstGeom prst="rect">
          <a:avLst/>
        </a:prstGeom>
      </dsp:spPr>
      <dsp:style>
        <a:lnRef idx="1">
          <a:schemeClr val="accent1"/>
        </a:lnRef>
        <a:fillRef idx="3">
          <a:schemeClr val="accent1"/>
        </a:fillRef>
        <a:effectRef idx="3">
          <a:scrgbClr r="0" g="0" b="0"/>
        </a:effectRef>
        <a:fontRef idx="minor">
          <a:schemeClr val="lt1"/>
        </a:fontRef>
      </dsp:style>
      <dsp:txBody>
        <a:bodyPr lIns="156464" tIns="89408" rIns="156464" bIns="89408"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rtl="0">
            <a:lnSpc>
              <a:spcPct val="100000"/>
            </a:lnSpc>
            <a:spcBef>
              <a:spcPct val="0"/>
            </a:spcBef>
            <a:spcAft>
              <a:spcPct val="35000"/>
            </a:spcAft>
          </a:pPr>
          <a:r>
            <a:rPr lang="zh-CN" altLang="en-US" dirty="0">
              <a:latin typeface="微软雅黑" panose="020B0503020204020204" pitchFamily="34" charset="-122"/>
              <a:ea typeface="微软雅黑" panose="020B0503020204020204" pitchFamily="34" charset="-122"/>
            </a:rPr>
            <a:t>模板方法</a:t>
          </a:r>
          <a:endParaRPr lang="zh-CN" dirty="0">
            <a:latin typeface="微软雅黑" panose="020B0503020204020204" pitchFamily="34" charset="-122"/>
            <a:ea typeface="微软雅黑" panose="020B0503020204020204" pitchFamily="34" charset="-122"/>
          </a:endParaRPr>
        </a:p>
      </dsp:txBody>
      <dsp:txXfrm>
        <a:off x="0" y="192371"/>
        <a:ext cx="7886700" cy="633600"/>
      </dsp:txXfrm>
    </dsp:sp>
    <dsp:sp modelId="{4F99D08E-A45F-418D-B8DE-A4B2EAA1939D}">
      <dsp:nvSpPr>
        <dsp:cNvPr id="4" name="矩形 3"/>
        <dsp:cNvSpPr/>
      </dsp:nvSpPr>
      <dsp:spPr bwMode="white">
        <a:xfrm>
          <a:off x="0" y="825971"/>
          <a:ext cx="7886700" cy="4166235"/>
        </a:xfrm>
        <a:prstGeom prst="rect">
          <a:avLst/>
        </a:prstGeom>
      </dsp:spPr>
      <dsp:style>
        <a:lnRef idx="1">
          <a:schemeClr val="accent1">
            <a:alpha val="90000"/>
            <a:tint val="40000"/>
          </a:schemeClr>
        </a:lnRef>
        <a:fillRef idx="1">
          <a:schemeClr val="accent1">
            <a:alpha val="90000"/>
            <a:tint val="40000"/>
          </a:schemeClr>
        </a:fillRef>
        <a:effectRef idx="2">
          <a:scrgbClr r="0" g="0" b="0"/>
        </a:effectRef>
        <a:fontRef idx="minor"/>
      </dsp:style>
      <dsp:txBody>
        <a:bodyPr lIns="117348" tIns="117348" rIns="156464" bIns="176022"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b="1"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endParaRPr lang="zh-CN" b="1" dirty="0">
            <a:solidFill>
              <a:schemeClr val="accent4">
                <a:lumMod val="50000"/>
              </a:schemeClr>
            </a:solidFill>
            <a:latin typeface="华文楷体" panose="02010600040101010101" pitchFamily="2" charset="-122"/>
            <a:ea typeface="华文楷体" panose="02010600040101010101" pitchFamily="2" charset="-122"/>
          </a:endParaRPr>
        </a:p>
        <a:p>
          <a:pPr lvl="1">
            <a:lnSpc>
              <a:spcPct val="100000"/>
            </a:lnSpc>
            <a:spcBef>
              <a:spcPct val="0"/>
            </a:spcBef>
            <a:spcAft>
              <a:spcPct val="15000"/>
            </a:spcAft>
            <a:buChar char="•"/>
          </a:pPr>
          <a:r>
            <a:rPr lang="zh-CN" altLang="en-US" b="1"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endParaRPr lang="zh-CN" b="1" dirty="0">
            <a:solidFill>
              <a:schemeClr val="accent4">
                <a:lumMod val="50000"/>
              </a:schemeClr>
            </a:solidFill>
            <a:latin typeface="华文楷体" panose="02010600040101010101" pitchFamily="2" charset="-122"/>
            <a:ea typeface="华文楷体" panose="02010600040101010101" pitchFamily="2" charset="-122"/>
          </a:endParaRPr>
        </a:p>
        <a:p>
          <a:pPr lvl="1" rtl="0">
            <a:lnSpc>
              <a:spcPct val="100000"/>
            </a:lnSpc>
            <a:spcBef>
              <a:spcPct val="0"/>
            </a:spcBef>
            <a:spcAft>
              <a:spcPct val="15000"/>
            </a:spcAft>
            <a:buChar char="•"/>
          </a:pPr>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继承行为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功能的抽象与归纳</a:t>
          </a:r>
          <a:endParaRPr lang="zh-CN" b="1" dirty="0">
            <a:solidFill>
              <a:srgbClr val="FF0000"/>
            </a:solidFill>
            <a:latin typeface="华文楷体" panose="02010600040101010101" pitchFamily="2" charset="-122"/>
            <a:ea typeface="华文楷体" panose="02010600040101010101" pitchFamily="2" charset="-122"/>
          </a:endParaRPr>
        </a:p>
        <a:p>
          <a:pPr lvl="1" rtl="0">
            <a:lnSpc>
              <a:spcPct val="100000"/>
            </a:lnSpc>
            <a:spcBef>
              <a:spcPct val="0"/>
            </a:spcBef>
            <a:spcAft>
              <a:spcPct val="15000"/>
            </a:spcAft>
            <a:buChar char="•"/>
          </a:pPr>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a:p>
          <a:pPr lvl="2" rtl="0">
            <a:lnSpc>
              <a:spcPct val="100000"/>
            </a:lnSpc>
            <a:spcBef>
              <a:spcPct val="0"/>
            </a:spcBef>
            <a:spcAft>
              <a:spcPct val="15000"/>
            </a:spcAft>
            <a:buChar char="•"/>
          </a:pPr>
          <a:r>
            <a:rPr lang="zh-CN" altLang="en-US" b="1" dirty="0">
              <a:solidFill>
                <a:schemeClr val="tx1"/>
              </a:solidFill>
              <a:latin typeface="华文楷体" panose="02010600040101010101" pitchFamily="2" charset="-122"/>
              <a:ea typeface="华文楷体" panose="02010600040101010101" pitchFamily="2" charset="-122"/>
            </a:rPr>
            <a:t>基类高度抽象统一，逻辑简洁明了</a:t>
          </a:r>
          <a:endParaRPr lang="zh-CN" b="1" dirty="0">
            <a:solidFill>
              <a:schemeClr val="tx1"/>
            </a:solidFill>
            <a:latin typeface="华文楷体" panose="02010600040101010101" pitchFamily="2" charset="-122"/>
            <a:ea typeface="华文楷体" panose="02010600040101010101" pitchFamily="2" charset="-122"/>
          </a:endParaRPr>
        </a:p>
        <a:p>
          <a:pPr lvl="2" rtl="0">
            <a:lnSpc>
              <a:spcPct val="100000"/>
            </a:lnSpc>
            <a:spcBef>
              <a:spcPct val="0"/>
            </a:spcBef>
            <a:spcAft>
              <a:spcPct val="15000"/>
            </a:spcAft>
            <a:buChar char="•"/>
          </a:pPr>
          <a:r>
            <a:rPr lang="zh-CN" altLang="en-US" b="1"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b="1" dirty="0">
            <a:solidFill>
              <a:schemeClr val="tx1"/>
            </a:solidFill>
            <a:latin typeface="华文楷体" panose="02010600040101010101" pitchFamily="2" charset="-122"/>
            <a:ea typeface="华文楷体" panose="02010600040101010101" pitchFamily="2" charset="-122"/>
          </a:endParaRPr>
        </a:p>
        <a:p>
          <a:pPr lvl="2" rtl="0">
            <a:lnSpc>
              <a:spcPct val="100000"/>
            </a:lnSpc>
            <a:spcBef>
              <a:spcPct val="0"/>
            </a:spcBef>
            <a:spcAft>
              <a:spcPct val="15000"/>
            </a:spcAft>
            <a:buChar char="•"/>
          </a:pPr>
          <a:r>
            <a:rPr lang="zh-CN" altLang="en-US" b="1"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b="1" dirty="0">
            <a:solidFill>
              <a:schemeClr val="tx1"/>
            </a:solidFill>
            <a:latin typeface="华文楷体" panose="02010600040101010101" pitchFamily="2" charset="-122"/>
            <a:ea typeface="华文楷体" panose="02010600040101010101" pitchFamily="2" charset="-122"/>
          </a:endParaRPr>
        </a:p>
        <a:p>
          <a:pPr lvl="1" rtl="0">
            <a:lnSpc>
              <a:spcPct val="100000"/>
            </a:lnSpc>
            <a:spcBef>
              <a:spcPct val="0"/>
            </a:spcBef>
            <a:spcAft>
              <a:spcPct val="15000"/>
            </a:spcAft>
            <a:buChar char="•"/>
          </a:pPr>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a:p>
          <a:pPr lvl="2" rtl="0">
            <a:lnSpc>
              <a:spcPct val="100000"/>
            </a:lnSpc>
            <a:spcBef>
              <a:spcPct val="0"/>
            </a:spcBef>
            <a:spcAft>
              <a:spcPct val="15000"/>
            </a:spcAft>
            <a:buChar char="•"/>
          </a:pPr>
          <a:r>
            <a:rPr lang="zh-CN" b="1" dirty="0">
              <a:solidFill>
                <a:schemeClr val="tx1"/>
              </a:solidFill>
              <a:latin typeface="华文楷体" panose="02010600040101010101" pitchFamily="2" charset="-122"/>
              <a:ea typeface="华文楷体" panose="02010600040101010101" pitchFamily="2" charset="-122"/>
            </a:rPr>
            <a:t>接口同时负责所有的功能（算法）</a:t>
          </a:r>
          <a:endParaRPr lang="zh-CN" b="1" dirty="0">
            <a:solidFill>
              <a:schemeClr val="tx1"/>
            </a:solidFill>
            <a:latin typeface="华文楷体" panose="02010600040101010101" pitchFamily="2" charset="-122"/>
            <a:ea typeface="华文楷体" panose="02010600040101010101" pitchFamily="2" charset="-122"/>
          </a:endParaRPr>
        </a:p>
        <a:p>
          <a:pPr lvl="2" rtl="0">
            <a:lnSpc>
              <a:spcPct val="100000"/>
            </a:lnSpc>
            <a:spcBef>
              <a:spcPct val="0"/>
            </a:spcBef>
            <a:spcAft>
              <a:spcPct val="15000"/>
            </a:spcAft>
            <a:buChar char="•"/>
          </a:pPr>
          <a:r>
            <a:rPr lang="zh-CN" b="1" dirty="0">
              <a:solidFill>
                <a:schemeClr val="tx1"/>
              </a:solidFill>
              <a:latin typeface="华文楷体" panose="02010600040101010101" pitchFamily="2" charset="-122"/>
              <a:ea typeface="华文楷体" panose="02010600040101010101" pitchFamily="2" charset="-122"/>
            </a:rPr>
            <a:t>任何算法的修改都导致整个实现类的变化</a:t>
          </a:r>
          <a:endParaRPr>
            <a:solidFill>
              <a:schemeClr val="dk1"/>
            </a:solidFill>
          </a:endParaRPr>
        </a:p>
      </dsp:txBody>
      <dsp:txXfrm>
        <a:off x="0" y="825971"/>
        <a:ext cx="7886700" cy="4166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886700" cy="5184577"/>
        <a:chOff x="0" y="0"/>
        <a:chExt cx="7886700" cy="5184577"/>
      </a:xfrm>
    </dsp:grpSpPr>
    <dsp:sp modelId="{D581C9D2-9FFF-469F-A863-444014EEFBC5}">
      <dsp:nvSpPr>
        <dsp:cNvPr id="3" name="矩形 2"/>
        <dsp:cNvSpPr/>
      </dsp:nvSpPr>
      <dsp:spPr bwMode="white">
        <a:xfrm>
          <a:off x="0" y="141776"/>
          <a:ext cx="7886700" cy="662400"/>
        </a:xfrm>
        <a:prstGeom prst="rect">
          <a:avLst/>
        </a:prstGeom>
      </dsp:spPr>
      <dsp:style>
        <a:lnRef idx="1">
          <a:schemeClr val="accent1"/>
        </a:lnRef>
        <a:fillRef idx="3">
          <a:schemeClr val="accent1"/>
        </a:fillRef>
        <a:effectRef idx="3">
          <a:scrgbClr r="0" g="0" b="0"/>
        </a:effectRef>
        <a:fontRef idx="minor">
          <a:schemeClr val="lt1"/>
        </a:fontRef>
      </dsp:style>
      <dsp:txBody>
        <a:bodyPr lIns="163576" tIns="93472" rIns="163576" bIns="93472"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rtl="0">
            <a:lnSpc>
              <a:spcPct val="100000"/>
            </a:lnSpc>
            <a:spcBef>
              <a:spcPct val="0"/>
            </a:spcBef>
            <a:spcAft>
              <a:spcPct val="35000"/>
            </a:spcAft>
          </a:pPr>
          <a:r>
            <a:rPr lang="zh-CN" dirty="0">
              <a:latin typeface="微软雅黑" panose="020B0503020204020204" pitchFamily="34" charset="-122"/>
              <a:ea typeface="微软雅黑" panose="020B0503020204020204" pitchFamily="34" charset="-122"/>
            </a:rPr>
            <a:t>策略</a:t>
          </a:r>
          <a:r>
            <a:rPr lang="zh-CN" altLang="en-US" dirty="0">
              <a:latin typeface="微软雅黑" panose="020B0503020204020204" pitchFamily="34" charset="-122"/>
              <a:ea typeface="微软雅黑" panose="020B0503020204020204" pitchFamily="34" charset="-122"/>
            </a:rPr>
            <a:t>模式</a:t>
          </a:r>
          <a:endParaRPr lang="zh-CN" dirty="0">
            <a:latin typeface="微软雅黑" panose="020B0503020204020204" pitchFamily="34" charset="-122"/>
            <a:ea typeface="微软雅黑" panose="020B0503020204020204" pitchFamily="34" charset="-122"/>
          </a:endParaRPr>
        </a:p>
      </dsp:txBody>
      <dsp:txXfrm>
        <a:off x="0" y="141776"/>
        <a:ext cx="7886700" cy="662400"/>
      </dsp:txXfrm>
    </dsp:sp>
    <dsp:sp modelId="{8FFECA59-98BF-4565-9CEA-F70A4E2AD30D}">
      <dsp:nvSpPr>
        <dsp:cNvPr id="4" name="矩形 3"/>
        <dsp:cNvSpPr/>
      </dsp:nvSpPr>
      <dsp:spPr bwMode="white">
        <a:xfrm>
          <a:off x="0" y="804176"/>
          <a:ext cx="7886700" cy="4238625"/>
        </a:xfrm>
        <a:prstGeom prst="rect">
          <a:avLst/>
        </a:prstGeom>
      </dsp:spPr>
      <dsp:style>
        <a:lnRef idx="1">
          <a:schemeClr val="accent1">
            <a:alpha val="90000"/>
            <a:tint val="40000"/>
          </a:schemeClr>
        </a:lnRef>
        <a:fillRef idx="1">
          <a:schemeClr val="accent1">
            <a:alpha val="90000"/>
            <a:tint val="40000"/>
          </a:schemeClr>
        </a:fillRef>
        <a:effectRef idx="2">
          <a:scrgbClr r="0" g="0" b="0"/>
        </a:effectRef>
        <a:fontRef idx="minor"/>
      </dsp:style>
      <dsp:txBody>
        <a:bodyPr lIns="122682" tIns="122682" rIns="163576" bIns="184023"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zh-CN" altLang="en-US" b="1" i="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a:p>
          <a:pPr lvl="1" rtl="0">
            <a:lnSpc>
              <a:spcPct val="100000"/>
            </a:lnSpc>
            <a:spcBef>
              <a:spcPct val="0"/>
            </a:spcBef>
            <a:spcAft>
              <a:spcPct val="15000"/>
            </a:spcAft>
            <a:buChar char="•"/>
          </a:pPr>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组合行为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功能的划分与组合</a:t>
          </a:r>
          <a:endParaRPr lang="zh-CN" b="1" dirty="0">
            <a:solidFill>
              <a:srgbClr val="FF0000"/>
            </a:solidFill>
            <a:latin typeface="华文楷体" panose="02010600040101010101" pitchFamily="2" charset="-122"/>
            <a:ea typeface="华文楷体" panose="02010600040101010101" pitchFamily="2" charset="-122"/>
          </a:endParaRPr>
        </a:p>
        <a:p>
          <a:pPr lvl="1" rtl="0">
            <a:lnSpc>
              <a:spcPct val="100000"/>
            </a:lnSpc>
            <a:spcBef>
              <a:spcPct val="0"/>
            </a:spcBef>
            <a:spcAft>
              <a:spcPct val="15000"/>
            </a:spcAft>
            <a:buChar char="•"/>
          </a:pPr>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a:p>
          <a:pPr lvl="2" rtl="0">
            <a:lnSpc>
              <a:spcPct val="100000"/>
            </a:lnSpc>
            <a:spcBef>
              <a:spcPct val="0"/>
            </a:spcBef>
            <a:spcAft>
              <a:spcPct val="15000"/>
            </a:spcAft>
            <a:buChar char="•"/>
          </a:pPr>
          <a:r>
            <a:rPr lang="zh-CN" b="1" dirty="0">
              <a:solidFill>
                <a:schemeClr val="tx1"/>
              </a:solidFill>
              <a:latin typeface="华文楷体" panose="02010600040101010101" pitchFamily="2" charset="-122"/>
              <a:ea typeface="华文楷体" panose="02010600040101010101" pitchFamily="2" charset="-122"/>
            </a:rPr>
            <a:t>每个策略</a:t>
          </a:r>
          <a:r>
            <a:rPr lang="zh-CN" altLang="en-US" b="1" dirty="0">
              <a:solidFill>
                <a:schemeClr val="tx1"/>
              </a:solidFill>
              <a:latin typeface="华文楷体" panose="02010600040101010101" pitchFamily="2" charset="-122"/>
              <a:ea typeface="华文楷体" panose="02010600040101010101" pitchFamily="2" charset="-122"/>
            </a:rPr>
            <a:t>只</a:t>
          </a:r>
          <a:r>
            <a:rPr lang="zh-CN" b="1" dirty="0">
              <a:solidFill>
                <a:schemeClr val="tx1"/>
              </a:solidFill>
              <a:latin typeface="华文楷体" panose="02010600040101010101" pitchFamily="2" charset="-122"/>
              <a:ea typeface="华文楷体" panose="02010600040101010101" pitchFamily="2" charset="-122"/>
            </a:rPr>
            <a:t>负责一个功能</a:t>
          </a:r>
          <a:r>
            <a:rPr lang="zh-CN" altLang="en-US" b="1" dirty="0">
              <a:solidFill>
                <a:schemeClr val="tx1"/>
              </a:solidFill>
              <a:latin typeface="华文楷体" panose="02010600040101010101" pitchFamily="2" charset="-122"/>
              <a:ea typeface="华文楷体" panose="02010600040101010101" pitchFamily="2" charset="-122"/>
            </a:rPr>
            <a:t>，易于拓展</a:t>
          </a:r>
          <a:endParaRPr lang="zh-CN" b="1" dirty="0">
            <a:solidFill>
              <a:schemeClr val="tx1"/>
            </a:solidFill>
            <a:latin typeface="华文楷体" panose="02010600040101010101" pitchFamily="2" charset="-122"/>
            <a:ea typeface="华文楷体" panose="02010600040101010101" pitchFamily="2" charset="-122"/>
          </a:endParaRPr>
        </a:p>
        <a:p>
          <a:pPr lvl="2" rtl="0">
            <a:lnSpc>
              <a:spcPct val="100000"/>
            </a:lnSpc>
            <a:spcBef>
              <a:spcPct val="0"/>
            </a:spcBef>
            <a:spcAft>
              <a:spcPct val="15000"/>
            </a:spcAft>
            <a:buChar char="•"/>
          </a:pPr>
          <a:r>
            <a:rPr lang="zh-CN" b="1"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b="1" dirty="0">
              <a:solidFill>
                <a:schemeClr val="tx1"/>
              </a:solidFill>
              <a:latin typeface="华文楷体" panose="02010600040101010101" pitchFamily="2" charset="-122"/>
              <a:ea typeface="华文楷体" panose="02010600040101010101" pitchFamily="2" charset="-122"/>
            </a:rPr>
            <a:t>，</a:t>
          </a:r>
          <a:r>
            <a:rPr lang="zh-CN" b="1" dirty="0">
              <a:solidFill>
                <a:schemeClr val="tx1"/>
              </a:solidFill>
              <a:latin typeface="华文楷体" panose="02010600040101010101" pitchFamily="2" charset="-122"/>
              <a:ea typeface="华文楷体" panose="02010600040101010101" pitchFamily="2" charset="-122"/>
            </a:rPr>
            <a:t>任何算法的修改</a:t>
          </a:r>
          <a:r>
            <a:rPr lang="zh-CN" altLang="en-US" b="1" dirty="0">
              <a:solidFill>
                <a:schemeClr val="tx1"/>
              </a:solidFill>
              <a:latin typeface="华文楷体" panose="02010600040101010101" pitchFamily="2" charset="-122"/>
              <a:ea typeface="华文楷体" panose="02010600040101010101" pitchFamily="2" charset="-122"/>
            </a:rPr>
            <a:t>对整体不造成影响</a:t>
          </a:r>
          <a:endParaRPr lang="zh-CN" b="1" dirty="0">
            <a:solidFill>
              <a:schemeClr val="tx1"/>
            </a:solidFill>
            <a:latin typeface="华文楷体" panose="02010600040101010101" pitchFamily="2" charset="-122"/>
            <a:ea typeface="华文楷体" panose="02010600040101010101" pitchFamily="2" charset="-122"/>
          </a:endParaRPr>
        </a:p>
        <a:p>
          <a:pPr lvl="1" rtl="0">
            <a:lnSpc>
              <a:spcPct val="100000"/>
            </a:lnSpc>
            <a:spcBef>
              <a:spcPct val="0"/>
            </a:spcBef>
            <a:spcAft>
              <a:spcPct val="15000"/>
            </a:spcAft>
            <a:buChar char="•"/>
          </a:pPr>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a:p>
          <a:pPr lvl="2" rtl="0">
            <a:lnSpc>
              <a:spcPct val="100000"/>
            </a:lnSpc>
            <a:spcBef>
              <a:spcPct val="0"/>
            </a:spcBef>
            <a:spcAft>
              <a:spcPct val="15000"/>
            </a:spcAft>
            <a:buChar char="•"/>
          </a:pPr>
          <a:r>
            <a:rPr lang="zh-CN" altLang="en-US" b="1" dirty="0">
              <a:solidFill>
                <a:schemeClr val="tx1"/>
              </a:solidFill>
              <a:latin typeface="华文楷体" panose="02010600040101010101" pitchFamily="2" charset="-122"/>
              <a:ea typeface="华文楷体" panose="02010600040101010101" pitchFamily="2" charset="-122"/>
            </a:rPr>
            <a:t>在功能较多的情况下结构复杂</a:t>
          </a:r>
          <a:endParaRPr lang="zh-CN" b="1" dirty="0">
            <a:solidFill>
              <a:schemeClr val="tx1"/>
            </a:solidFill>
            <a:latin typeface="华文楷体" panose="02010600040101010101" pitchFamily="2" charset="-122"/>
            <a:ea typeface="华文楷体" panose="02010600040101010101" pitchFamily="2" charset="-122"/>
          </a:endParaRPr>
        </a:p>
        <a:p>
          <a:pPr lvl="2" rtl="0">
            <a:lnSpc>
              <a:spcPct val="100000"/>
            </a:lnSpc>
            <a:spcBef>
              <a:spcPct val="0"/>
            </a:spcBef>
            <a:spcAft>
              <a:spcPct val="15000"/>
            </a:spcAft>
            <a:buChar char="•"/>
          </a:pPr>
          <a:r>
            <a:rPr lang="zh-CN" altLang="en-US" b="1"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b="1" dirty="0">
            <a:solidFill>
              <a:schemeClr val="tx1"/>
            </a:solidFill>
            <a:latin typeface="华文楷体" panose="02010600040101010101" pitchFamily="2" charset="-122"/>
            <a:ea typeface="华文楷体" panose="02010600040101010101" pitchFamily="2" charset="-122"/>
          </a:endParaRPr>
        </a:p>
      </dsp:txBody>
      <dsp:txXfrm>
        <a:off x="0" y="804176"/>
        <a:ext cx="7886700" cy="42386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在标准</a:t>
            </a:r>
            <a:r>
              <a:rPr lang="en-US" altLang="zh-CN" dirty="0"/>
              <a:t>STL</a:t>
            </a:r>
            <a:r>
              <a:rPr lang="zh-CN" altLang="en-US" dirty="0"/>
              <a:t>实现中 </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的返回类型应该是一个</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对象，如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的形式，但在这里迭代器模式的基类</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是抽象类，无法作为</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a:t>
            </a:r>
            <a:r>
              <a:rPr lang="zh-CN" altLang="en-US" sz="1200" dirty="0">
                <a:solidFill>
                  <a:schemeClr val="tx1"/>
                </a:solidFill>
                <a:latin typeface="Consolas" panose="020B0609020204030204" pitchFamily="49" charset="0"/>
                <a:ea typeface="华文楷体" panose="02010600040101010101" pitchFamily="2" charset="-122"/>
                <a:cs typeface="+mn-cs"/>
              </a:rPr>
              <a:t>的返回类型</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之前的迭代器属于下标式遍历，这里采用了另一种遍历方式，当原理上是类似的</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迭代器还有一个语法糖</a:t>
            </a:r>
            <a:r>
              <a:rPr lang="zh-CN" altLang="en-US" dirty="0"/>
              <a:t>，可以不指明头尾迭代器，和递增表达式，直接用冒号对容器中的值进行遍历。</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重载了</a:t>
            </a:r>
            <a:r>
              <a:rPr lang="en-US" altLang="zh-CN" dirty="0"/>
              <a:t>begin</a:t>
            </a:r>
            <a:r>
              <a:rPr lang="zh-CN" altLang="en-US" dirty="0"/>
              <a:t>、</a:t>
            </a:r>
            <a:r>
              <a:rPr lang="en-US" altLang="zh-CN" dirty="0"/>
              <a:t>end</a:t>
            </a:r>
            <a:r>
              <a:rPr lang="zh-CN" altLang="en-US" dirty="0"/>
              <a:t>函数后，既可以使用该语法</a:t>
            </a:r>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简单枚举存在的问题？当新增一个系统进入后，我们需要对每一个方法进行相应修改，修改的工作量很大。</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从定义上来看，模式方法更加侧重于业务流程相对复杂且稳定，而其中的某些步骤（局部变化）变化相对剧烈的场景。</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而策略模式则是偏重于算法本身（整个算法）就变化相对距离的情形。因此，当使用场景中业务流程相对简单且稳定的情况，使用策略模式和模板方法都是可以得，但是更推荐用模板方法（模板方法更灵活）。</a:t>
            </a:r>
            <a:br>
              <a:rPr lang="zh-CN" altLang="en-US" dirty="0"/>
            </a:br>
            <a:r>
              <a:rPr lang="zh-CN" altLang="en-US" dirty="0"/>
              <a:t>综上：模板方法和策略模式都是解决算法多样性对代码结构冲击的问题。模板方法使用与业务场景相对复杂且稳定的情况，策略模式使用与算法相对多样灵活的场景。当业务相对简单时，策略模式和模板方法几乎等效，但是推荐使用策略模式。</a:t>
            </a:r>
            <a:endParaRPr lang="zh-CN" altLang="en-US" dirty="0"/>
          </a:p>
          <a:p>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endParaRPr kumimoji="1" lang="zh-CN" altLang="en-US" dirty="0"/>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endParaRPr kumimoji="1" lang="zh-CN" altLang="en-US" dirty="0"/>
          </a:p>
          <a:p>
            <a:r>
              <a:rPr kumimoji="1" lang="zh-CN" altLang="en-US" dirty="0"/>
              <a:t>迭代器类是存储类的友元，从而迭代器类可以访问存储类内部的数据</a:t>
            </a:r>
            <a:endParaRPr kumimoji="1" lang="zh-CN" altLang="en-US" dirty="0"/>
          </a:p>
          <a:p>
            <a:r>
              <a:rPr kumimoji="1" lang="zh-CN" altLang="en-US" dirty="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4"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endParaRPr lang="en-US" altLang="zh-CN" sz="2800" b="1" dirty="0"/>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内容占位符 2"/>
          <p:cNvSpPr>
            <a:spLocks noGrp="1"/>
          </p:cNvSpPr>
          <p:nvPr>
            <p:ph idx="1"/>
          </p:nvPr>
        </p:nvSpPr>
        <p:spPr>
          <a:xfrm>
            <a:off x="827088" y="1332412"/>
            <a:ext cx="7921625" cy="5049338"/>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在接口的一个方法中定义算法的骨架</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将一些步骤的实现延迟到子类中</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使得子类可以在不改变算法结构的情况下，重新定义算法中的某些步骤。</a:t>
            </a:r>
            <a:endParaRPr lang="zh-CN" altLang="en-US" b="1" dirty="0">
              <a:solidFill>
                <a:srgbClr val="003366"/>
              </a:solidFill>
            </a:endParaRPr>
          </a:p>
          <a:p>
            <a:endParaRPr lang="zh-CN" altLang="en-US" sz="2000" dirty="0">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1"/>
          <a:stretch>
            <a:fillRect/>
          </a:stretch>
        </p:blipFill>
        <p:spPr>
          <a:xfrm>
            <a:off x="1403648" y="2852936"/>
            <a:ext cx="6552728" cy="36744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91014" y="365126"/>
            <a:ext cx="3024336" cy="483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模板方法</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32" name="内容占位符 2"/>
          <p:cNvSpPr>
            <a:spLocks noGrp="1"/>
          </p:cNvSpPr>
          <p:nvPr>
            <p:ph idx="1"/>
          </p:nvPr>
        </p:nvSpPr>
        <p:spPr>
          <a:xfrm>
            <a:off x="539552" y="1463040"/>
            <a:ext cx="3192615" cy="4918709"/>
          </a:xfrm>
        </p:spPr>
        <p:txBody>
          <a:bodyPr>
            <a:normAutofit lnSpcReduction="10000"/>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还记得我们小学的时候是怎么写作文的吗？</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我们学习一些经典的行文结构，然后在不同的题目下分别组织语言。</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其实不光小学生作文可以这么写，程序设计也可以如此。</a:t>
            </a:r>
            <a:endParaRPr lang="en-US" altLang="zh-CN" sz="2800" b="1" dirty="0">
              <a:solidFill>
                <a:srgbClr val="003366"/>
              </a:solidFill>
            </a:endParaRPr>
          </a:p>
        </p:txBody>
      </p:sp>
      <p:pic>
        <p:nvPicPr>
          <p:cNvPr id="33" name="图片 32"/>
          <p:cNvPicPr>
            <a:picLocks noChangeAspect="1"/>
          </p:cNvPicPr>
          <p:nvPr/>
        </p:nvPicPr>
        <p:blipFill>
          <a:blip r:embed="rId2"/>
          <a:stretch>
            <a:fillRect/>
          </a:stretch>
        </p:blipFill>
        <p:spPr>
          <a:xfrm>
            <a:off x="3870503" y="0"/>
            <a:ext cx="5273497" cy="65049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1" presetClass="entr" presetSubtype="0" fill="hold" grpId="0" nodeType="withEffect">
                                  <p:stCondLst>
                                    <p:cond delay="0"/>
                                  </p:stCondLst>
                                  <p:childTnLst>
                                    <p:set>
                                      <p:cBhvr>
                                        <p:cTn id="2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类</a:t>
              </a:r>
              <a:endParaRPr lang="zh-CN" altLang="en-US" dirty="0">
                <a:latin typeface="微软雅黑" panose="020B0503020204020204" pitchFamily="34" charset="-122"/>
                <a:ea typeface="微软雅黑" panose="020B0503020204020204" pitchFamily="34" charset="-122"/>
              </a:endParaRP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pitchFamily="34" charset="-122"/>
                    <a:ea typeface="微软雅黑" panose="020B0503020204020204" pitchFamily="34" charset="-122"/>
                  </a:rPr>
                  <a:t>抽象类</a:t>
                </a:r>
                <a:endParaRPr lang="zh-CN" altLang="en-US" dirty="0">
                  <a:latin typeface="微软雅黑" panose="020B0503020204020204" pitchFamily="34" charset="-122"/>
                  <a:ea typeface="微软雅黑" panose="020B0503020204020204" pitchFamily="34" charset="-122"/>
                </a:endParaRP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rPr>
                  <a:t>算法骨架方法（成员函数）</a:t>
                </a:r>
                <a:endParaRPr lang="zh-CN" altLang="en-US" dirty="0">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在使用时，调用抽象类的算法骨架方法，再由这个方法来根据需要调用具体类的实现细节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当拓展一个新的实现类时，重新继承与实现即可，无需对已有的实现类进行修改</a:t>
            </a:r>
            <a:endParaRPr lang="zh-CN" altLang="en-US" sz="2800" b="1" dirty="0">
              <a:solidFill>
                <a:srgbClr val="003366"/>
              </a:solidFill>
            </a:endParaRP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另一个实现</a:t>
              </a:r>
              <a:r>
                <a:rPr lang="zh-CN" altLang="en-US" dirty="0">
                  <a:latin typeface="微软雅黑" panose="020B0503020204020204" pitchFamily="34" charset="-122"/>
                  <a:ea typeface="微软雅黑" panose="020B0503020204020204" pitchFamily="34" charset="-122"/>
                </a:rPr>
                <a:t>类</a:t>
              </a:r>
              <a:endParaRPr lang="zh-CN" altLang="en-US" dirty="0">
                <a:latin typeface="微软雅黑" panose="020B0503020204020204" pitchFamily="34" charset="-122"/>
                <a:ea typeface="微软雅黑" panose="020B0503020204020204" pitchFamily="34" charset="-122"/>
              </a:endParaRPr>
            </a:p>
          </p:txBody>
        </p:sp>
        <p:sp>
          <p:nvSpPr>
            <p:cNvPr id="21" name="TextBox 19"/>
            <p:cNvSpPr txBox="1"/>
            <p:nvPr/>
          </p:nvSpPr>
          <p:spPr>
            <a:xfrm>
              <a:off x="1755304"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TextBox 20"/>
            <p:cNvSpPr txBox="1"/>
            <p:nvPr/>
          </p:nvSpPr>
          <p:spPr>
            <a:xfrm>
              <a:off x="3771528"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TextBox 21"/>
            <p:cNvSpPr txBox="1"/>
            <p:nvPr/>
          </p:nvSpPr>
          <p:spPr>
            <a:xfrm>
              <a:off x="5787752"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17818" y="1124744"/>
            <a:ext cx="8103290" cy="52530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827313" y="1083215"/>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public:</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b="1" dirty="0">
                <a:solidFill>
                  <a:schemeClr val="tx1"/>
                </a:solidFill>
                <a:latin typeface="Consolas" panose="020B0609020204030204" pitchFamily="49" charset="0"/>
                <a:ea typeface="华文楷体" panose="02010600040101010101" pitchFamily="2" charset="-122"/>
                <a:cs typeface="+mn-cs"/>
              </a:rPr>
              <a:t>protected:</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b="1"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MonitorWin32</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539552" y="1156800"/>
            <a:ext cx="8053841" cy="52210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937915" y="1124744"/>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通过具体实现抽象的模板来完成</a:t>
            </a:r>
            <a:r>
              <a:rPr lang="en-US" altLang="zh-CN" sz="1700" dirty="0">
                <a:solidFill>
                  <a:srgbClr val="FF0000"/>
                </a:solidFill>
                <a:latin typeface="Consolas" panose="020B0609020204030204" pitchFamily="49" charset="0"/>
                <a:ea typeface="华文楷体" panose="02010600040101010101" pitchFamily="2" charset="-122"/>
                <a:cs typeface="+mn-cs"/>
              </a:rPr>
              <a:t>Win32</a:t>
            </a:r>
            <a:r>
              <a:rPr lang="zh-CN" altLang="en-US" sz="1700" dirty="0">
                <a:solidFill>
                  <a:srgbClr val="FF0000"/>
                </a:solidFill>
                <a:latin typeface="Consolas" panose="020B0609020204030204" pitchFamily="49" charset="0"/>
                <a:ea typeface="华文楷体" panose="02010600040101010101" pitchFamily="2" charset="-122"/>
                <a:cs typeface="+mn-cs"/>
              </a:rPr>
              <a:t>系统下的监控器实现</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class MonitorWin32::</a:t>
            </a:r>
            <a:r>
              <a:rPr lang="en-US" altLang="zh-CN" sz="1700" dirty="0">
                <a:solidFill>
                  <a:srgbClr val="FF0000"/>
                </a:solidFill>
                <a:latin typeface="Consolas" panose="020B0609020204030204" pitchFamily="49" charset="0"/>
                <a:ea typeface="华文楷体" panose="02010600040101010101" pitchFamily="2" charset="-122"/>
                <a:cs typeface="+mn-cs"/>
              </a:rPr>
              <a:t>public Monitor</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public:</a:t>
            </a:r>
            <a:endParaRPr lang="en-US" altLang="zh-CN" sz="1700" dirty="0">
              <a:solidFill>
                <a:schemeClr val="tx1"/>
              </a:solidFill>
              <a:latin typeface="Consolas" panose="020B0609020204030204" pitchFamily="49" charset="0"/>
              <a:ea typeface="华文楷体" panose="02010600040101010101" pitchFamily="2" charset="-122"/>
              <a:cs typeface="+mn-cs"/>
            </a:endParaRP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getLoad</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rgbClr val="FF0000"/>
              </a:solidFill>
              <a:latin typeface="Consolas" panose="020B0609020204030204" pitchFamily="49" charset="0"/>
              <a:ea typeface="华文楷体" panose="02010600040101010101" pitchFamily="2" charset="-122"/>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getLoad</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load =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getTotalMemory</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456323"/>
            <a:ext cx="7848872"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2000" dirty="0">
                <a:solidFill>
                  <a:schemeClr val="tx1"/>
                </a:solidFill>
                <a:latin typeface="Consolas" panose="020B0609020204030204" pitchFamily="49" charset="0"/>
                <a:ea typeface="华文楷体" panose="02010600040101010101" pitchFamily="2" charset="-122"/>
                <a:cs typeface="+mn-cs"/>
              </a:rPr>
              <a:t> display;</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创建</a:t>
            </a:r>
            <a:r>
              <a:rPr lang="en-US" altLang="zh-CN" sz="2000" dirty="0">
                <a:solidFill>
                  <a:srgbClr val="FF0000"/>
                </a:solidFill>
                <a:latin typeface="Consolas" panose="020B0609020204030204" pitchFamily="49" charset="0"/>
                <a:ea typeface="华文楷体" panose="02010600040101010101" pitchFamily="2" charset="-122"/>
              </a:rPr>
              <a:t>MonitorWin32</a:t>
            </a:r>
            <a:r>
              <a:rPr lang="zh-CN" altLang="en-US" sz="2000" dirty="0">
                <a:solidFill>
                  <a:srgbClr val="FF0000"/>
                </a:solidFill>
                <a:latin typeface="Consolas" panose="020B0609020204030204" pitchFamily="49" charset="0"/>
                <a:ea typeface="华文楷体" panose="02010600040101010101" pitchFamily="2" charset="-122"/>
              </a:rPr>
              <a:t>模式的监控器，并用基类指针来调用方法</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Monitor</a:t>
            </a:r>
            <a:r>
              <a:rPr lang="zh-CN" altLang="en-US"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monitor = new </a:t>
            </a:r>
            <a:r>
              <a:rPr lang="en-US" altLang="zh-CN" sz="2000" dirty="0">
                <a:solidFill>
                  <a:srgbClr val="FF0000"/>
                </a:solidFill>
                <a:latin typeface="Consolas" panose="020B0609020204030204" pitchFamily="49" charset="0"/>
                <a:ea typeface="华文楷体" panose="02010600040101010101" pitchFamily="2" charset="-122"/>
              </a:rPr>
              <a:t>MonitorWin32</a:t>
            </a:r>
            <a:r>
              <a:rPr lang="en-US" altLang="zh-CN" sz="2000" dirty="0">
                <a:solidFill>
                  <a:schemeClr val="tx1"/>
                </a:solidFill>
                <a:latin typeface="Consolas" panose="020B0609020204030204" pitchFamily="49" charset="0"/>
                <a:ea typeface="华文楷体" panose="02010600040101010101" pitchFamily="2" charset="-122"/>
                <a:cs typeface="+mn-cs"/>
              </a:rPr>
              <a:t>(&amp;display);</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while (running()) {</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monitor-&gt;</a:t>
            </a:r>
            <a:r>
              <a:rPr lang="en-US" altLang="zh-CN" sz="2000" dirty="0" err="1">
                <a:solidFill>
                  <a:schemeClr val="tx1"/>
                </a:solidFill>
                <a:latin typeface="Consolas" panose="020B0609020204030204" pitchFamily="49" charset="0"/>
                <a:ea typeface="华文楷体" panose="02010600040101010101" pitchFamily="2" charset="-122"/>
                <a:cs typeface="+mn-cs"/>
              </a:rPr>
              <a:t>getLoad</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获取负载信息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获取内存大小信息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getUsedMemory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获取内存使用信息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获取网络延迟信息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a:solidFill>
                  <a:schemeClr val="tx1"/>
                </a:solidFill>
                <a:latin typeface="Consolas" panose="020B0609020204030204" pitchFamily="49" charset="0"/>
                <a:ea typeface="华文楷体" panose="02010600040101010101" pitchFamily="2" charset="-122"/>
                <a:cs typeface="+mn-cs"/>
              </a:rPr>
              <a:t>show();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信息输出</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sleep(1000);</a:t>
            </a:r>
            <a:endParaRPr lang="en-US" altLang="zh-CN" sz="2000" dirty="0">
              <a:solidFill>
                <a:schemeClr val="tx1"/>
              </a:solidFill>
              <a:latin typeface="Consolas" panose="020B0609020204030204" pitchFamily="49" charset="0"/>
              <a:ea typeface="华文楷体" panose="02010600040101010101" pitchFamily="2" charset="-122"/>
              <a:cs typeface="+mn-cs"/>
            </a:endParaRPr>
          </a:p>
          <a:p>
            <a:pPr lvl="1"/>
            <a:r>
              <a:rPr lang="en-US" altLang="zh-CN" sz="2000" dirty="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cs typeface="+mn-cs"/>
            </a:endParaRPr>
          </a:p>
          <a:p>
            <a:pPr lvl="1"/>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释放</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delete monitor;</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针对接口编程</a:t>
            </a:r>
            <a:endParaRPr lang="zh-CN" altLang="en-US" dirty="0"/>
          </a:p>
        </p:txBody>
      </p:sp>
      <p:sp>
        <p:nvSpPr>
          <p:cNvPr id="3" name="内容占位符 2"/>
          <p:cNvSpPr>
            <a:spLocks noGrp="1"/>
          </p:cNvSpPr>
          <p:nvPr>
            <p:ph idx="1"/>
          </p:nvPr>
        </p:nvSpPr>
        <p:spPr>
          <a:xfrm>
            <a:off x="611560" y="1412776"/>
            <a:ext cx="8047806" cy="4749029"/>
          </a:xfrm>
        </p:spPr>
        <p:txBody>
          <a:bodyPr/>
          <a:lstStyle/>
          <a:p>
            <a:r>
              <a:rPr lang="zh-CN" altLang="en-US" dirty="0"/>
              <a:t>模板方法其实就是一种</a:t>
            </a:r>
            <a:r>
              <a:rPr lang="zh-CN" altLang="en-US" dirty="0">
                <a:solidFill>
                  <a:srgbClr val="FF0000"/>
                </a:solidFill>
              </a:rPr>
              <a:t>针对接口编程</a:t>
            </a:r>
            <a:r>
              <a:rPr lang="zh-CN" altLang="en-US" dirty="0"/>
              <a:t>的设计</a:t>
            </a:r>
            <a:endParaRPr lang="en-US" altLang="zh-CN" dirty="0"/>
          </a:p>
          <a:p>
            <a:r>
              <a:rPr lang="zh-CN" altLang="en-US" dirty="0"/>
              <a:t>通过抽象出“</a:t>
            </a:r>
            <a:r>
              <a:rPr lang="zh-CN" altLang="en-US" b="1" dirty="0">
                <a:solidFill>
                  <a:srgbClr val="FF0000"/>
                </a:solidFill>
              </a:rPr>
              <a:t>抽象概念</a:t>
            </a:r>
            <a:r>
              <a:rPr lang="zh-CN" altLang="en-US" dirty="0"/>
              <a:t>”，设计出描述这个抽象概念的</a:t>
            </a:r>
            <a:r>
              <a:rPr lang="zh-CN" altLang="en-US" b="1" dirty="0">
                <a:solidFill>
                  <a:srgbClr val="FF0000"/>
                </a:solidFill>
              </a:rPr>
              <a:t>抽象类</a:t>
            </a:r>
            <a:r>
              <a:rPr lang="zh-CN" altLang="en-US" dirty="0"/>
              <a:t>，或称为“</a:t>
            </a:r>
            <a:r>
              <a:rPr lang="zh-CN" altLang="en-US" b="1" dirty="0">
                <a:solidFill>
                  <a:srgbClr val="FF0000"/>
                </a:solidFill>
              </a:rPr>
              <a:t>接口类</a:t>
            </a:r>
            <a:r>
              <a:rPr lang="zh-CN" altLang="en-US" dirty="0"/>
              <a:t>”，这个类有一系列的（纯）虚函数，描述了这个类的“接口”</a:t>
            </a:r>
            <a:endParaRPr lang="en-US" altLang="zh-CN" dirty="0"/>
          </a:p>
          <a:p>
            <a:r>
              <a:rPr lang="zh-CN" altLang="en-US" dirty="0"/>
              <a:t>对这个接口类进行继承并实现这些（纯）虚函数，从而形成这个抽象概念的“</a:t>
            </a:r>
            <a:r>
              <a:rPr lang="zh-CN" altLang="en-US" b="1" dirty="0">
                <a:solidFill>
                  <a:srgbClr val="FF0000"/>
                </a:solidFill>
              </a:rPr>
              <a:t>实现类</a:t>
            </a:r>
            <a:r>
              <a:rPr lang="zh-CN" altLang="en-US" dirty="0"/>
              <a:t>”</a:t>
            </a:r>
            <a:r>
              <a:rPr lang="en-US" altLang="zh-CN" dirty="0"/>
              <a:t>——</a:t>
            </a:r>
            <a:r>
              <a:rPr lang="zh-CN" altLang="en-US" dirty="0"/>
              <a:t>实现可以有很多种</a:t>
            </a:r>
            <a:endParaRPr lang="en-US" altLang="zh-CN" dirty="0"/>
          </a:p>
          <a:p>
            <a:r>
              <a:rPr lang="zh-CN" altLang="en-US" dirty="0"/>
              <a:t>在使用这个概念的时候，我们</a:t>
            </a:r>
            <a:r>
              <a:rPr lang="zh-CN" altLang="en-US" b="1" dirty="0">
                <a:solidFill>
                  <a:srgbClr val="FF0000"/>
                </a:solidFill>
              </a:rPr>
              <a:t>使用接口类</a:t>
            </a:r>
            <a:r>
              <a:rPr lang="zh-CN" altLang="en-US" dirty="0"/>
              <a:t>来引用这个概念，而不直接使用实现类，从而避免实现类的改变造成整个程序的大规模变化</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endParaRPr lang="zh-CN" altLang="en-US" dirty="0"/>
          </a:p>
        </p:txBody>
      </p:sp>
      <p:sp>
        <p:nvSpPr>
          <p:cNvPr id="3" name="内容占位符 2"/>
          <p:cNvSpPr>
            <a:spLocks noGrp="1"/>
          </p:cNvSpPr>
          <p:nvPr>
            <p:ph idx="1"/>
          </p:nvPr>
        </p:nvSpPr>
        <p:spPr>
          <a:xfrm>
            <a:off x="628650" y="1575277"/>
            <a:ext cx="7886700" cy="4950067"/>
          </a:xfrm>
        </p:spPr>
        <p:txBody>
          <a:bodyPr>
            <a:normAutofit fontScale="925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模板方法很好的体现了开放封闭原则</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anose="05000000000000000000" pitchFamily="2" charset="2"/>
              <a:buChar char="§"/>
            </a:pPr>
            <a:r>
              <a:rPr lang="zh-CN" altLang="en-US" sz="3000" dirty="0"/>
              <a:t>对扩展开放，有新需求或变化时，可以方便地现有代码进行扩展，而无需整体变动</a:t>
            </a:r>
            <a:endParaRPr lang="zh-CN" altLang="en-US" sz="3000" dirty="0"/>
          </a:p>
          <a:p>
            <a:pPr lvl="1">
              <a:lnSpc>
                <a:spcPct val="110000"/>
              </a:lnSpc>
              <a:buSzPct val="75000"/>
              <a:buFont typeface="Wingdings" panose="05000000000000000000" pitchFamily="2" charset="2"/>
              <a:buChar char="§"/>
            </a:pPr>
            <a:r>
              <a:rPr lang="zh-CN" altLang="en-US" sz="3000" dirty="0"/>
              <a:t>对修改封闭，新的扩展类一旦设计完成，可以独立完成其工作，同样不需要整体变动</a:t>
            </a:r>
            <a:endParaRPr lang="en-US" altLang="zh-CN" sz="30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开放封闭原则的核心就是在</a:t>
            </a:r>
            <a:r>
              <a:rPr lang="zh-CN" altLang="en-US" sz="3000" b="1" dirty="0">
                <a:solidFill>
                  <a:srgbClr val="FF0000"/>
                </a:solidFill>
                <a:latin typeface="Lucida Console" panose="020B0609040504020204" pitchFamily="49" charset="0"/>
              </a:rPr>
              <a:t>结构层面上解耦，对抽象进行编程，</a:t>
            </a:r>
            <a:r>
              <a:rPr lang="zh-CN" altLang="en-US" sz="3000" b="1" dirty="0">
                <a:solidFill>
                  <a:srgbClr val="003366"/>
                </a:solidFill>
                <a:latin typeface="Lucida Console" panose="020B0609040504020204" pitchFamily="49" charset="0"/>
              </a:rPr>
              <a:t>而不对具体编程</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anose="05000000000000000000" pitchFamily="2" charset="2"/>
              <a:buChar char="§"/>
            </a:pPr>
            <a:r>
              <a:rPr lang="zh-CN" altLang="en-US" sz="3000" dirty="0"/>
              <a:t>抽象结构是简单与稳定的</a:t>
            </a:r>
            <a:endParaRPr lang="en-US" altLang="zh-CN" sz="3000" dirty="0"/>
          </a:p>
          <a:p>
            <a:pPr lvl="1">
              <a:lnSpc>
                <a:spcPct val="110000"/>
              </a:lnSpc>
              <a:buSzPct val="75000"/>
              <a:buFont typeface="Wingdings" panose="05000000000000000000" pitchFamily="2" charset="2"/>
              <a:buChar char="§"/>
            </a:pPr>
            <a:r>
              <a:rPr lang="zh-CN" altLang="en-US" sz="3000" dirty="0"/>
              <a:t>具体实现是复杂与多变的</a:t>
            </a:r>
            <a:endParaRPr lang="en-US" altLang="zh-CN" sz="30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7" name="内容占位符 2"/>
          <p:cNvSpPr txBox="1"/>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在日常的开发任务中，采用精心设计的程序架构可以极大方便日常的变动与修改，从而降低维护的代价</a:t>
            </a:r>
            <a:endParaRPr lang="zh-CN" altLang="en-US" dirty="0"/>
          </a:p>
          <a:p>
            <a:r>
              <a:rPr lang="zh-CN" altLang="en-US" dirty="0"/>
              <a:t>设计模式（</a:t>
            </a:r>
            <a:r>
              <a:rPr lang="en-US" altLang="zh-CN" dirty="0"/>
              <a:t>Design Pattern</a:t>
            </a:r>
            <a:r>
              <a:rPr lang="zh-CN" altLang="en-US" dirty="0"/>
              <a:t>）则是在长时间的实践之中，开发人员总结出的</a:t>
            </a:r>
            <a:r>
              <a:rPr lang="zh-CN" altLang="en-US" dirty="0">
                <a:solidFill>
                  <a:srgbClr val="FF0000"/>
                </a:solidFill>
              </a:rPr>
              <a:t>优秀架构与解决方案</a:t>
            </a:r>
            <a:r>
              <a:rPr lang="zh-CN" altLang="en-US" dirty="0"/>
              <a:t>。经典的设计模式，都是经过相当长的一段时间的试验和错误总结而成的</a:t>
            </a:r>
            <a:endParaRPr lang="zh-CN" altLang="en-US" dirty="0"/>
          </a:p>
          <a:p>
            <a:r>
              <a:rPr lang="zh-CN" altLang="en-US" dirty="0"/>
              <a:t>学习设计模式将有助于</a:t>
            </a:r>
            <a:r>
              <a:rPr lang="zh-CN" altLang="en-US" dirty="0">
                <a:solidFill>
                  <a:srgbClr val="FF0000"/>
                </a:solidFill>
              </a:rPr>
              <a:t>经验不足的开发人员</a:t>
            </a:r>
            <a:r>
              <a:rPr lang="zh-CN" altLang="en-US" dirty="0"/>
              <a:t>在实际开发中，灵活地运用面向对象特性，并能够</a:t>
            </a:r>
            <a:r>
              <a:rPr lang="zh-CN" altLang="en-US" dirty="0">
                <a:solidFill>
                  <a:srgbClr val="FF0000"/>
                </a:solidFill>
              </a:rPr>
              <a:t>快速</a:t>
            </a:r>
            <a:r>
              <a:rPr lang="zh-CN" altLang="en-US" dirty="0"/>
              <a:t>构建不同场景下的程序框架，写出优质代码</a:t>
            </a:r>
            <a:endParaRPr lang="en-US" altLang="zh-CN"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需求变化</a:t>
            </a:r>
            <a:endParaRPr lang="zh-CN" altLang="en-US" dirty="0"/>
          </a:p>
        </p:txBody>
      </p:sp>
      <p:sp>
        <p:nvSpPr>
          <p:cNvPr id="3" name="内容占位符 2"/>
          <p:cNvSpPr>
            <a:spLocks noGrp="1"/>
          </p:cNvSpPr>
          <p:nvPr>
            <p:ph idx="1"/>
          </p:nvPr>
        </p:nvSpPr>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如果</a:t>
            </a:r>
            <a:r>
              <a:rPr lang="en-US" altLang="zh-CN" sz="2800" dirty="0" err="1"/>
              <a:t>getLoad</a:t>
            </a:r>
            <a:r>
              <a:rPr lang="en-US" altLang="zh-CN" sz="2800" dirty="0"/>
              <a:t>()</a:t>
            </a:r>
            <a:r>
              <a:rPr lang="zh-CN" altLang="en-US" sz="2800" dirty="0"/>
              <a:t>，</a:t>
            </a:r>
            <a:r>
              <a:rPr lang="en-US" altLang="zh-CN" sz="2800" dirty="0" err="1"/>
              <a:t>getNetworkLatency</a:t>
            </a:r>
            <a:r>
              <a:rPr lang="en-US" altLang="zh-CN" sz="2800" dirty="0"/>
              <a:t>()</a:t>
            </a:r>
            <a:r>
              <a:rPr lang="zh-CN" altLang="en-US" sz="2800" dirty="0"/>
              <a:t>，</a:t>
            </a:r>
            <a:r>
              <a:rPr lang="en-US" altLang="zh-CN" sz="2800" dirty="0" err="1"/>
              <a:t>getTotalMemory</a:t>
            </a:r>
            <a:r>
              <a:rPr lang="en-US" altLang="zh-CN" sz="2800" dirty="0"/>
              <a:t>()</a:t>
            </a:r>
            <a:r>
              <a:rPr lang="zh-CN" altLang="en-US" sz="2800" dirty="0"/>
              <a:t>，</a:t>
            </a:r>
            <a:r>
              <a:rPr lang="en-US" altLang="zh-CN" sz="2800" dirty="0" err="1"/>
              <a:t>getUsedMemory</a:t>
            </a:r>
            <a:r>
              <a:rPr lang="en-US" altLang="zh-CN" sz="2800" dirty="0"/>
              <a:t>()</a:t>
            </a:r>
            <a:r>
              <a:rPr lang="zh-CN" altLang="en-US" sz="2800" b="1" dirty="0">
                <a:solidFill>
                  <a:srgbClr val="003366"/>
                </a:solidFill>
                <a:latin typeface="Lucida Console" panose="020B0609040504020204" pitchFamily="49" charset="0"/>
              </a:rPr>
              <a:t>这几个函数接口的实现方法互相独立</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anose="05000000000000000000" pitchFamily="2" charset="2"/>
              <a:buChar char="§"/>
            </a:pPr>
            <a:r>
              <a:rPr lang="en-US" altLang="zh-CN" sz="2400" dirty="0" err="1"/>
              <a:t>getLoad</a:t>
            </a:r>
            <a:r>
              <a:rPr lang="en-US" altLang="zh-CN" sz="2400" dirty="0"/>
              <a:t>()</a:t>
            </a:r>
            <a:r>
              <a:rPr lang="zh-CN" altLang="en-US" sz="2400" dirty="0"/>
              <a:t>有 </a:t>
            </a:r>
            <a:r>
              <a:rPr lang="en-US" altLang="zh-CN" sz="2400" b="1" dirty="0">
                <a:solidFill>
                  <a:srgbClr val="FF0000"/>
                </a:solidFill>
              </a:rPr>
              <a:t>n</a:t>
            </a:r>
            <a:r>
              <a:rPr lang="en-US" altLang="zh-CN" sz="2400" dirty="0"/>
              <a:t>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getNetworkLatency</a:t>
            </a:r>
            <a:r>
              <a:rPr lang="en-US" altLang="zh-CN" sz="2400" dirty="0"/>
              <a:t>()</a:t>
            </a:r>
            <a:r>
              <a:rPr lang="zh-CN" altLang="en-US" sz="2400" dirty="0"/>
              <a:t>有 </a:t>
            </a:r>
            <a:r>
              <a:rPr lang="en-US" altLang="zh-CN" sz="2400" b="1" dirty="0">
                <a:solidFill>
                  <a:srgbClr val="FF0000"/>
                </a:solidFill>
              </a:rPr>
              <a:t>m</a:t>
            </a:r>
            <a:r>
              <a:rPr lang="en-US" altLang="zh-CN" sz="2400" dirty="0"/>
              <a:t>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b="1" dirty="0">
                <a:solidFill>
                  <a:srgbClr val="FF0000"/>
                </a:solidFill>
              </a:rPr>
              <a:t>k</a:t>
            </a:r>
            <a:r>
              <a:rPr lang="en-US" altLang="zh-CN" sz="2400" dirty="0"/>
              <a:t> </a:t>
            </a:r>
            <a:r>
              <a:rPr lang="zh-CN" altLang="en-US" sz="2400" dirty="0"/>
              <a:t>种实现</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使用模板方法，我们将需要实现 </a:t>
            </a:r>
            <a:r>
              <a:rPr lang="en-US" altLang="zh-CN" sz="2800" b="1" dirty="0">
                <a:solidFill>
                  <a:srgbClr val="FF0000"/>
                </a:solidFill>
                <a:latin typeface="Lucida Console" panose="020B0609040504020204" pitchFamily="49" charset="0"/>
              </a:rPr>
              <a:t>n*m*k </a:t>
            </a:r>
            <a:r>
              <a:rPr lang="zh-CN" altLang="en-US" sz="2800" b="1" dirty="0">
                <a:solidFill>
                  <a:srgbClr val="003366"/>
                </a:solidFill>
                <a:latin typeface="Lucida Console" panose="020B0609040504020204" pitchFamily="49" charset="0"/>
              </a:rPr>
              <a:t>个子类</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这样充斥大量冗余的实现方式是不可取的</a:t>
            </a:r>
            <a:endParaRPr lang="zh-CN" altLang="en-US" sz="2800" b="1" dirty="0">
              <a:solidFill>
                <a:srgbClr val="003366"/>
              </a:solidFill>
              <a:latin typeface="Lucida Console" panose="020B0609040504020204" pitchFamily="49" charset="0"/>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策略模式</a:t>
            </a:r>
            <a:b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Strategy</a:t>
            </a:r>
            <a:endPar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fld>
            <a:endParaRPr lang="en-US" altLang="zh-CN" sz="1400">
              <a:solidFill>
                <a:schemeClr val="hlink"/>
              </a:solidFill>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en-US" altLang="zh-CN" dirty="0"/>
              <a:t>Strategy</a:t>
            </a:r>
            <a:r>
              <a:rPr lang="zh-CN" altLang="en-US" dirty="0"/>
              <a:t>）模式</a:t>
            </a:r>
            <a:endParaRPr lang="zh-CN" altLang="en-US" dirty="0"/>
          </a:p>
        </p:txBody>
      </p:sp>
      <p:sp>
        <p:nvSpPr>
          <p:cNvPr id="3" name="内容占位符 2"/>
          <p:cNvSpPr>
            <a:spLocks noGrp="1"/>
          </p:cNvSpPr>
          <p:nvPr>
            <p:ph idx="1"/>
          </p:nvPr>
        </p:nvSpPr>
        <p:spPr/>
        <p:txBody>
          <a:bodyPr/>
          <a:lstStyle/>
          <a:p>
            <a:r>
              <a:rPr lang="zh-CN" altLang="en-US" dirty="0"/>
              <a:t>定义一系列算法并加以封装，使得这些算法可以互相替换</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323528" y="2780928"/>
            <a:ext cx="8461546" cy="331236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具体化到我们的问题</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683568" y="1140097"/>
            <a:ext cx="7631174" cy="5580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LoadStrategy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84000" y="1141200"/>
            <a:ext cx="7631174" cy="5580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268760"/>
            <a:ext cx="7848872"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float </a:t>
            </a:r>
            <a:r>
              <a:rPr lang="en-US" altLang="zh-CN" sz="1600" dirty="0" err="1">
                <a:solidFill>
                  <a:srgbClr val="FF0000"/>
                </a:solidFill>
                <a:latin typeface="Consolas" panose="020B0609020204030204" pitchFamily="49" charset="0"/>
                <a:ea typeface="华文楷体" panose="02010600040101010101" pitchFamily="2" charset="-122"/>
                <a:cs typeface="+mn-cs"/>
              </a:rPr>
              <a:t>getLoad</a:t>
            </a:r>
            <a:r>
              <a:rPr lang="en-US" altLang="zh-CN" sz="1600" dirty="0">
                <a:solidFill>
                  <a:srgbClr val="FF0000"/>
                </a:solidFill>
                <a:latin typeface="Consolas" panose="020B0609020204030204" pitchFamily="49" charset="0"/>
                <a:ea typeface="华文楷体" panose="02010600040101010101" pitchFamily="2" charset="-122"/>
                <a:cs typeface="+mn-cs"/>
              </a:rPr>
              <a:t>() = 0;</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LoadStrategyImpl1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获取负载数值</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load;</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LoadStrategyImpl2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public:</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float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获取负载数值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endParaRPr lang="en-US" altLang="zh-CN" sz="1600" dirty="0">
              <a:latin typeface="Consolas" panose="020B0609020204030204" pitchFamily="49" charset="0"/>
              <a:ea typeface="华文楷体" panose="02010600040101010101" pitchFamily="2" charset="-122"/>
            </a:endParaRPr>
          </a:p>
          <a:p>
            <a:pPr lvl="2"/>
            <a:r>
              <a:rPr lang="en-US" altLang="zh-CN" sz="1600" dirty="0">
                <a:latin typeface="Consolas" panose="020B0609020204030204" pitchFamily="49" charset="0"/>
                <a:ea typeface="华文楷体" panose="02010600040101010101" pitchFamily="2" charset="-122"/>
              </a:rPr>
              <a:t>return load;</a:t>
            </a:r>
            <a:endParaRPr lang="en-US" altLang="zh-CN" sz="1600" dirty="0">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MemoryStrategy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684000" y="1141200"/>
            <a:ext cx="7631174" cy="5580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getTotal</a:t>
            </a:r>
            <a:r>
              <a:rPr lang="en-US" altLang="zh-CN" sz="1600" dirty="0">
                <a:solidFill>
                  <a:srgbClr val="FF0000"/>
                </a:solidFill>
                <a:latin typeface="Consolas" panose="020B0609020204030204" pitchFamily="49" charset="0"/>
                <a:ea typeface="华文楷体" panose="02010600040101010101" pitchFamily="2" charset="-122"/>
                <a:cs typeface="+mn-cs"/>
              </a:rPr>
              <a:t>() = 0;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getUsed</a:t>
            </a:r>
            <a:r>
              <a:rPr lang="en-US" altLang="zh-CN" sz="1600" dirty="0">
                <a:solidFill>
                  <a:srgbClr val="FF0000"/>
                </a:solidFill>
                <a:latin typeface="Consolas" panose="020B0609020204030204" pitchFamily="49" charset="0"/>
                <a:ea typeface="华文楷体" panose="02010600040101010101" pitchFamily="2" charset="-122"/>
                <a:cs typeface="+mn-cs"/>
              </a:rPr>
              <a:t>() = 0;</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MemoryStrategyImpl1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获取内存信息</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endParaRPr lang="en-US" altLang="zh-CN" sz="1600" dirty="0">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total;</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cs typeface="+mn-cs"/>
              </a:rPr>
              <a:t>long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获取已用内存数值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endParaRPr lang="en-US" altLang="zh-CN" sz="1600" dirty="0">
              <a:latin typeface="Consolas" panose="020B0609020204030204" pitchFamily="49" charset="0"/>
              <a:ea typeface="华文楷体" panose="02010600040101010101" pitchFamily="2" charset="-122"/>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used;</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MemoryStrategyImpl2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684000" y="1141200"/>
            <a:ext cx="7631174" cy="5580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Monitor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监控器类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监控器就是各个策略类的组合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Monitor(</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MemoryStrategy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memStrategy</a:t>
            </a:r>
            <a:r>
              <a:rPr lang="en-US" altLang="zh-CN" sz="1600" dirty="0">
                <a:solidFill>
                  <a:srgbClr val="FF0000"/>
                </a:solidFill>
                <a:latin typeface="Consolas" panose="020B0609020204030204" pitchFamily="49" charset="0"/>
                <a:ea typeface="华文楷体" panose="02010600040101010101" pitchFamily="2" charset="-122"/>
                <a:cs typeface="+mn-cs"/>
              </a:rPr>
              <a: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Display *display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void show();</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private:</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获取各类不同信息的策略类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err="1">
                <a:latin typeface="Consolas" panose="020B0609020204030204" pitchFamily="49" charset="0"/>
                <a:ea typeface="华文楷体" panose="02010600040101010101" pitchFamily="2" charset="-122"/>
              </a:rPr>
              <a:t>LoadStrategy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m_loadStrategy</a:t>
            </a:r>
            <a:r>
              <a:rPr lang="en-US" altLang="zh-CN" sz="1600" dirty="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1"/>
            <a:r>
              <a:rPr lang="en-US" altLang="zh-CN" sz="1600" dirty="0" err="1">
                <a:latin typeface="Consolas" panose="020B0609020204030204" pitchFamily="49" charset="0"/>
                <a:ea typeface="华文楷体" panose="02010600040101010101" pitchFamily="2" charset="-122"/>
              </a:rPr>
              <a:t>MemoryStrategy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m_memStrategy</a:t>
            </a:r>
            <a:r>
              <a:rPr lang="en-US" altLang="zh-CN" sz="1600" dirty="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1"/>
            <a:r>
              <a:rPr lang="en-US" altLang="zh-CN" sz="1600" dirty="0" err="1">
                <a:latin typeface="Consolas" panose="020B0609020204030204" pitchFamily="49" charset="0"/>
                <a:ea typeface="华文楷体" panose="02010600040101010101" pitchFamily="2" charset="-122"/>
              </a:rPr>
              <a:t>LatencyStrategy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m_latencyStrategy</a:t>
            </a:r>
            <a:r>
              <a:rPr lang="en-US" altLang="zh-CN" sz="1600" dirty="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用以存储信息的成员变量</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float load, latency;</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Display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23528" y="1196752"/>
            <a:ext cx="8424936" cy="5661248"/>
          </a:xfrm>
        </p:spPr>
        <p:txBody>
          <a:bodyPr/>
          <a:lstStyle/>
          <a:p>
            <a:r>
              <a:rPr lang="en-US" altLang="zh-CN" dirty="0"/>
              <a:t>《Design Patterns - Elements of Reusable Object-Oriented Software》</a:t>
            </a:r>
            <a:r>
              <a:rPr lang="zh-CN" altLang="en-US" dirty="0"/>
              <a:t>首次提到了软件开发中设计模式的概念</a:t>
            </a:r>
            <a:endParaRPr lang="en-US" altLang="zh-CN" dirty="0"/>
          </a:p>
          <a:p>
            <a:pPr lvl="2">
              <a:lnSpc>
                <a:spcPct val="100000"/>
              </a:lnSpc>
              <a:buSzPct val="75000"/>
              <a:buFont typeface="Wingdings" panose="05000000000000000000" pitchFamily="2" charset="2"/>
              <a:buChar char="§"/>
            </a:pPr>
            <a:r>
              <a:rPr lang="zh-CN" altLang="en-US" sz="2400" dirty="0"/>
              <a:t>遵循</a:t>
            </a:r>
            <a:r>
              <a:rPr lang="zh-CN" altLang="en-US" sz="2400" dirty="0">
                <a:solidFill>
                  <a:srgbClr val="FF0000"/>
                </a:solidFill>
              </a:rPr>
              <a:t>面向对象</a:t>
            </a:r>
            <a:r>
              <a:rPr lang="zh-CN" altLang="en-US" sz="2400" dirty="0"/>
              <a:t>设计原则</a:t>
            </a:r>
            <a:endParaRPr lang="en-US" altLang="zh-CN" sz="2400" dirty="0"/>
          </a:p>
          <a:p>
            <a:pPr lvl="2">
              <a:lnSpc>
                <a:spcPct val="100000"/>
              </a:lnSpc>
              <a:buSzPct val="75000"/>
              <a:buFont typeface="Wingdings" panose="05000000000000000000" pitchFamily="2" charset="2"/>
              <a:buChar char="§"/>
            </a:pPr>
            <a:r>
              <a:rPr lang="zh-CN" altLang="en-US" sz="2400" dirty="0"/>
              <a:t>对接口编程而不是对实现编程（即</a:t>
            </a:r>
            <a:r>
              <a:rPr lang="zh-CN" altLang="en-US" sz="2400" dirty="0">
                <a:solidFill>
                  <a:srgbClr val="FF0000"/>
                </a:solidFill>
              </a:rPr>
              <a:t>提高代码复用</a:t>
            </a:r>
            <a:r>
              <a:rPr lang="zh-CN" altLang="en-US" sz="2400" dirty="0"/>
              <a:t>，抽象通用接口）</a:t>
            </a:r>
            <a:endParaRPr lang="en-US" altLang="zh-CN" sz="2400" dirty="0"/>
          </a:p>
          <a:p>
            <a:pPr lvl="2">
              <a:lnSpc>
                <a:spcPct val="100000"/>
              </a:lnSpc>
              <a:buSzPct val="75000"/>
              <a:buFont typeface="Wingdings" panose="05000000000000000000" pitchFamily="2" charset="2"/>
              <a:buChar char="§"/>
            </a:pPr>
            <a:r>
              <a:rPr lang="zh-CN" altLang="en-US" sz="2400" dirty="0"/>
              <a:t>优先使用对象组合而不是继承（即</a:t>
            </a:r>
            <a:r>
              <a:rPr lang="zh-CN" altLang="en-US" sz="2400" dirty="0">
                <a:solidFill>
                  <a:srgbClr val="FF0000"/>
                </a:solidFill>
              </a:rPr>
              <a:t>降低模型复杂程度</a:t>
            </a:r>
            <a:r>
              <a:rPr lang="zh-CN" altLang="en-US" sz="2400" dirty="0"/>
              <a:t>，对功能尽可能划分）</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设计模式也被划分为三大类</a:t>
            </a:r>
            <a:endParaRPr lang="en-US" altLang="zh-CN" sz="2400" dirty="0"/>
          </a:p>
          <a:p>
            <a:pPr lvl="2">
              <a:lnSpc>
                <a:spcPct val="100000"/>
              </a:lnSpc>
              <a:buSzPct val="75000"/>
              <a:buFont typeface="Wingdings" panose="05000000000000000000" pitchFamily="2" charset="2"/>
              <a:buChar char="§"/>
            </a:pPr>
            <a:r>
              <a:rPr lang="zh-CN" altLang="en-US" sz="2400" dirty="0"/>
              <a:t>行为型模式（</a:t>
            </a:r>
            <a:r>
              <a:rPr lang="en-US" altLang="zh-CN" sz="2400" dirty="0"/>
              <a:t>Behavioral Patterns</a:t>
            </a:r>
            <a:r>
              <a:rPr lang="zh-CN" altLang="en-US" sz="2400" dirty="0"/>
              <a:t>）</a:t>
            </a:r>
            <a:endParaRPr lang="en-US" altLang="zh-CN" sz="2400" dirty="0"/>
          </a:p>
          <a:p>
            <a:pPr lvl="2">
              <a:lnSpc>
                <a:spcPct val="100000"/>
              </a:lnSpc>
              <a:buSzPct val="75000"/>
              <a:buFont typeface="Wingdings" panose="05000000000000000000" pitchFamily="2" charset="2"/>
              <a:buChar char="§"/>
            </a:pPr>
            <a:r>
              <a:rPr lang="zh-CN" altLang="en-US" sz="2400" dirty="0"/>
              <a:t>结构型模式（</a:t>
            </a:r>
            <a:r>
              <a:rPr lang="en-US" altLang="zh-CN" sz="2400" dirty="0"/>
              <a:t>Structural Patterns</a:t>
            </a:r>
            <a:r>
              <a:rPr lang="zh-CN" altLang="en-US" sz="2400" dirty="0"/>
              <a:t>）</a:t>
            </a:r>
            <a:endParaRPr lang="en-US" altLang="zh-CN" sz="2400" dirty="0"/>
          </a:p>
          <a:p>
            <a:pPr lvl="2">
              <a:lnSpc>
                <a:spcPct val="100000"/>
              </a:lnSpc>
              <a:buSzPct val="75000"/>
              <a:buFont typeface="Wingdings" panose="05000000000000000000" pitchFamily="2" charset="2"/>
              <a:buChar char="§"/>
            </a:pPr>
            <a:r>
              <a:rPr lang="zh-CN" altLang="en-US" sz="2400" dirty="0"/>
              <a:t>创建型模式（</a:t>
            </a:r>
            <a:r>
              <a:rPr lang="en-US" altLang="zh-CN" sz="2400" dirty="0"/>
              <a:t>Creational Patterns</a:t>
            </a:r>
            <a:r>
              <a:rPr lang="zh-CN" altLang="en-US" sz="2400" dirty="0"/>
              <a:t>）</a:t>
            </a:r>
            <a:endParaRPr lang="en-US" altLang="zh-CN" sz="2400"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
        <p:nvSpPr>
          <p:cNvPr id="6" name="TextBox 5"/>
          <p:cNvSpPr txBox="1"/>
          <p:nvPr/>
        </p:nvSpPr>
        <p:spPr>
          <a:xfrm>
            <a:off x="2106925" y="6395207"/>
            <a:ext cx="4031873" cy="400110"/>
          </a:xfrm>
          <a:prstGeom prst="rect">
            <a:avLst/>
          </a:prstGeom>
          <a:noFill/>
        </p:spPr>
        <p:txBody>
          <a:bodyPr wrap="none" rtlCol="0">
            <a:spAutoFit/>
          </a:bodyPr>
          <a:lstStyle/>
          <a:p>
            <a:r>
              <a:rPr lang="zh-CN" altLang="en-US" sz="2000" dirty="0">
                <a:latin typeface="Consolas" panose="020B0609020204030204" pitchFamily="49" charset="0"/>
                <a:ea typeface="华文楷体" panose="02010600040101010101" pitchFamily="2" charset="-122"/>
              </a:rPr>
              <a:t>注：本学期课程不涉及创建型模式</a:t>
            </a:r>
            <a:endParaRPr lang="en-US" altLang="zh-CN" sz="2000" dirty="0">
              <a:latin typeface="Consolas" panose="020B0609020204030204" pitchFamily="49" charset="0"/>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340768"/>
            <a:ext cx="7848872" cy="477053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构造函数初始化所有的策略和参数</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Monitor::Monitor(</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Display *display)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m_loadStrategy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a:solidFill>
                  <a:schemeClr val="tx1"/>
                </a:solidFill>
                <a:latin typeface="Consolas" panose="020B0609020204030204" pitchFamily="49" charset="0"/>
                <a:ea typeface="华文楷体" panose="02010600040101010101" pitchFamily="2" charset="-122"/>
              </a:rPr>
              <a:t>loadStrategy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(display),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load(0.0), latency(0.0),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totalMemory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err="1">
                <a:solidFill>
                  <a:schemeClr val="tx1"/>
                </a:solidFill>
                <a:latin typeface="Consolas" panose="020B0609020204030204" pitchFamily="49" charset="0"/>
                <a:ea typeface="华文楷体" panose="02010600040101010101" pitchFamily="2" charset="-122"/>
              </a:rPr>
              <a:t>usedMemory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统一的输出接口输出不同策略类获得的系统信息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Monitor::show()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 -&gt; show(	load,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latency);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684000" y="1141200"/>
            <a:ext cx="7631174" cy="5580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587564"/>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统一的接口来获取负载</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load = </a:t>
            </a:r>
            <a:r>
              <a:rPr lang="en-US" altLang="zh-CN" sz="1600" dirty="0" err="1">
                <a:solidFill>
                  <a:schemeClr val="tx1"/>
                </a:solidFill>
                <a:latin typeface="Consolas" panose="020B0609020204030204" pitchFamily="49" charset="0"/>
                <a:ea typeface="华文楷体" panose="02010600040101010101" pitchFamily="2" charset="-122"/>
                <a:cs typeface="+mn-cs"/>
              </a:rPr>
              <a:t>m_loadStrategy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统一的接口来获取总内存</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统一的接口来获取已用内存</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统一的接口来获取网络延迟信息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latency =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getLatency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为每个策略的选择具体的实现算法，并创建监控器类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GangliaLoadStrategy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PingLatencyStrategy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600" dirty="0">
                <a:solidFill>
                  <a:schemeClr val="tx1"/>
                </a:solidFill>
                <a:latin typeface="Consolas" panose="020B0609020204030204" pitchFamily="49" charset="0"/>
                <a:ea typeface="华文楷体" panose="02010600040101010101" pitchFamily="2" charset="-122"/>
                <a:cs typeface="+mn-cs"/>
              </a:rPr>
              <a:t>      display;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具体构建过程是将每个策略的具体算法类传入构造函数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 monitor(	&amp;</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&amp;</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4"/>
            <a:r>
              <a:rPr lang="en-US" altLang="zh-CN" sz="1600" dirty="0">
                <a:solidFill>
                  <a:schemeClr val="tx1"/>
                </a:solidFill>
                <a:latin typeface="Consolas" panose="020B0609020204030204" pitchFamily="49" charset="0"/>
                <a:ea typeface="华文楷体" panose="02010600040101010101" pitchFamily="2" charset="-122"/>
              </a:rPr>
              <a:t>	&amp;</a:t>
            </a:r>
            <a:r>
              <a:rPr lang="en-US" altLang="zh-CN" sz="1600" dirty="0" err="1">
                <a:solidFill>
                  <a:schemeClr val="tx1"/>
                </a:solidFill>
                <a:latin typeface="Consolas" panose="020B0609020204030204" pitchFamily="49" charset="0"/>
                <a:ea typeface="华文楷体" panose="02010600040101010101" pitchFamily="2" charset="-122"/>
              </a:rPr>
              <a:t>latencyStrategy</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					&amp;display);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while (running())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统一的接口获取系统信息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统一的接口输出系统信息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monitor.show</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sleep(1000);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6" name="椭圆 5"/>
          <p:cNvSpPr/>
          <p:nvPr/>
        </p:nvSpPr>
        <p:spPr>
          <a:xfrm>
            <a:off x="2411760" y="2924944"/>
            <a:ext cx="2808312" cy="1178994"/>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调用过程</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Shape 464"/>
          <p:cNvSpPr/>
          <p:nvPr/>
        </p:nvSpPr>
        <p:spPr>
          <a:xfrm>
            <a:off x="1782707" y="2556574"/>
            <a:ext cx="5397682" cy="784830"/>
          </a:xfrm>
          <a:prstGeom prst="rect">
            <a:avLst/>
          </a:prstGeom>
          <a:ln>
            <a:solidFill>
              <a:srgbClr val="FF0066"/>
            </a:solidFill>
            <a:round/>
          </a:ln>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a:p>
            <a:r>
              <a:rPr lang="en-US" altLang="zh-CN" sz="1700" dirty="0">
                <a:latin typeface="Consolas" panose="020B0609020204030204" pitchFamily="49" charset="0"/>
                <a:ea typeface="华文楷体" panose="02010600040101010101" pitchFamily="2" charset="-122"/>
              </a:rPr>
              <a:t>	load =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altLang="zh-CN" sz="1700" dirty="0">
                <a:latin typeface="Consolas" panose="020B0609020204030204" pitchFamily="49" charset="0"/>
                <a:ea typeface="华文楷体" panose="02010600040101010101" pitchFamily="2" charset="-122"/>
              </a:rPr>
              <a:t>	monitor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anose="02070309020205020404" pitchFamily="49" charset="0"/>
              </a:rPr>
              <a:t>统一的策略调用接口</a:t>
            </a:r>
            <a:endParaRPr lang="zh-CN" altLang="en-US" sz="3200" b="1" dirty="0">
              <a:solidFill>
                <a:srgbClr val="FF0000"/>
              </a:solidFill>
              <a:latin typeface="Consolas" panose="020B0609020204030204" pitchFamily="49" charset="0"/>
              <a:ea typeface="华文楷体" panose="0201060004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现在的类数量</a:t>
            </a:r>
            <a:endParaRPr lang="zh-CN" altLang="en-US" dirty="0"/>
          </a:p>
        </p:txBody>
      </p:sp>
      <p:sp>
        <p:nvSpPr>
          <p:cNvPr id="3" name="内容占位符 2"/>
          <p:cNvSpPr>
            <a:spLocks noGrp="1"/>
          </p:cNvSpPr>
          <p:nvPr>
            <p:ph idx="1"/>
          </p:nvPr>
        </p:nvSpPr>
        <p:spPr>
          <a:xfrm>
            <a:off x="628650" y="1484784"/>
            <a:ext cx="8047806"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anose="05000000000000000000" pitchFamily="2" charset="2"/>
              <a:buChar char="§"/>
            </a:pPr>
            <a:r>
              <a:rPr lang="en-US" altLang="zh-CN" sz="2400" dirty="0" err="1"/>
              <a:t>getLoad</a:t>
            </a:r>
            <a:r>
              <a:rPr lang="en-US" altLang="zh-CN" sz="2400" dirty="0"/>
              <a:t>()</a:t>
            </a:r>
            <a:r>
              <a:rPr lang="zh-CN" altLang="en-US" sz="2400" dirty="0"/>
              <a:t>有 </a:t>
            </a:r>
            <a:r>
              <a:rPr lang="en-US" altLang="zh-CN" sz="2400" dirty="0"/>
              <a:t>n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getNetworkLatency</a:t>
            </a:r>
            <a:r>
              <a:rPr lang="en-US" altLang="zh-CN" sz="2400" dirty="0"/>
              <a:t>()</a:t>
            </a:r>
            <a:r>
              <a:rPr lang="zh-CN" altLang="en-US" sz="2400" dirty="0"/>
              <a:t>有 </a:t>
            </a:r>
            <a:r>
              <a:rPr lang="en-US" altLang="zh-CN" sz="2400" dirty="0"/>
              <a:t>m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dirty="0"/>
              <a:t>k </a:t>
            </a:r>
            <a:r>
              <a:rPr lang="zh-CN" altLang="en-US" sz="2400" dirty="0"/>
              <a:t>种实现</a:t>
            </a:r>
            <a:endParaRPr lang="en-US" altLang="zh-CN" sz="2400" dirty="0"/>
          </a:p>
          <a:p>
            <a:r>
              <a:rPr lang="zh-CN" altLang="en-US" dirty="0"/>
              <a:t>我们需要实现</a:t>
            </a:r>
            <a:endParaRPr lang="en-US" altLang="zh-CN" dirty="0"/>
          </a:p>
          <a:p>
            <a:pPr lvl="2">
              <a:buSzPct val="75000"/>
              <a:buFont typeface="Wingdings" panose="05000000000000000000" pitchFamily="2" charset="2"/>
              <a:buChar char="§"/>
            </a:pPr>
            <a:r>
              <a:rPr lang="en-US" altLang="zh-CN" sz="2400" dirty="0"/>
              <a:t>1</a:t>
            </a:r>
            <a:r>
              <a:rPr lang="zh-CN" altLang="en-US" sz="2400" dirty="0"/>
              <a:t>个</a:t>
            </a:r>
            <a:r>
              <a:rPr lang="en-US" altLang="zh-CN" sz="2400" dirty="0"/>
              <a:t>Monitor</a:t>
            </a:r>
            <a:r>
              <a:rPr lang="zh-CN" altLang="en-US" sz="2400" dirty="0"/>
              <a:t>类</a:t>
            </a:r>
            <a:endParaRPr lang="en-US" altLang="zh-CN" sz="2400" dirty="0"/>
          </a:p>
          <a:p>
            <a:pPr lvl="2">
              <a:buSzPct val="75000"/>
              <a:buFont typeface="Wingdings" panose="05000000000000000000" pitchFamily="2" charset="2"/>
              <a:buChar char="§"/>
            </a:pPr>
            <a:r>
              <a:rPr lang="en-US" altLang="zh-CN" sz="2400" dirty="0"/>
              <a:t>3</a:t>
            </a:r>
            <a:r>
              <a:rPr lang="zh-CN" altLang="en-US" sz="2400" dirty="0"/>
              <a:t>个抽象策略类（接口）</a:t>
            </a:r>
            <a:endParaRPr lang="en-US" altLang="zh-CN" sz="2400" dirty="0"/>
          </a:p>
          <a:p>
            <a:pPr lvl="2">
              <a:buSzPct val="75000"/>
              <a:buFont typeface="Wingdings" panose="05000000000000000000" pitchFamily="2" charset="2"/>
              <a:buChar char="§"/>
            </a:pPr>
            <a:r>
              <a:rPr lang="en-US" altLang="zh-CN" sz="2400" dirty="0" err="1"/>
              <a:t>n+m+k</a:t>
            </a:r>
            <a:r>
              <a:rPr lang="zh-CN" altLang="en-US" sz="2400" dirty="0"/>
              <a:t>个策略实现类（实现）</a:t>
            </a:r>
            <a:endParaRPr lang="en-US" altLang="zh-CN" sz="2400" dirty="0"/>
          </a:p>
          <a:p>
            <a:r>
              <a:rPr lang="zh-CN" altLang="en-US" dirty="0"/>
              <a:t>策略模式极大的降低了代码冗余，</a:t>
            </a:r>
            <a:r>
              <a:rPr lang="en-US" altLang="zh-CN" dirty="0">
                <a:solidFill>
                  <a:srgbClr val="FF0000"/>
                </a:solidFill>
              </a:rPr>
              <a:t>(n+m+k+3+1) vs (n*m*k+1)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单一责任原则</a:t>
            </a:r>
            <a:endParaRPr lang="zh-CN" altLang="en-US" dirty="0"/>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策略模式很好的体现了单一责任原则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anose="05000000000000000000" pitchFamily="2" charset="2"/>
              <a:buChar char="§"/>
            </a:pPr>
            <a:r>
              <a:rPr lang="zh-CN" altLang="en-US" sz="2600" dirty="0"/>
              <a:t>一个类（接口）只负责一项职责</a:t>
            </a:r>
            <a:endParaRPr lang="en-US" altLang="zh-CN" sz="2600" dirty="0"/>
          </a:p>
          <a:p>
            <a:pPr lvl="2">
              <a:lnSpc>
                <a:spcPct val="110000"/>
              </a:lnSpc>
              <a:buSzPct val="75000"/>
              <a:buFont typeface="Wingdings" panose="05000000000000000000" pitchFamily="2" charset="2"/>
              <a:buChar char="§"/>
            </a:pPr>
            <a:r>
              <a:rPr lang="zh-CN" altLang="en-US" sz="2600" dirty="0"/>
              <a:t>不要存在多于一个导致类变更的原因</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如果一个类承担的职责过多，职责之间的</a:t>
            </a:r>
            <a:r>
              <a:rPr lang="zh-CN" altLang="en-US" sz="3000" b="1" dirty="0">
                <a:solidFill>
                  <a:srgbClr val="FF0000"/>
                </a:solidFill>
                <a:latin typeface="Lucida Console" panose="020B0609040504020204" pitchFamily="49" charset="0"/>
              </a:rPr>
              <a:t>耦合</a:t>
            </a:r>
            <a:r>
              <a:rPr lang="zh-CN" altLang="en-US" sz="3000" b="1" dirty="0">
                <a:solidFill>
                  <a:srgbClr val="003366"/>
                </a:solidFill>
                <a:latin typeface="Lucida Console" panose="020B0609040504020204" pitchFamily="49" charset="0"/>
              </a:rPr>
              <a:t>度会很大</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anose="05000000000000000000" pitchFamily="2" charset="2"/>
              <a:buChar char="§"/>
            </a:pPr>
            <a:r>
              <a:rPr lang="zh-CN" altLang="en-US" sz="2600" dirty="0"/>
              <a:t>职责的变化可能会削弱或者抑制这个类完成其他职责的能力</a:t>
            </a:r>
            <a:endParaRPr lang="en-US" altLang="zh-CN" sz="2600" dirty="0"/>
          </a:p>
          <a:p>
            <a:pPr lvl="2">
              <a:lnSpc>
                <a:spcPct val="110000"/>
              </a:lnSpc>
              <a:buSzPct val="75000"/>
              <a:buFont typeface="Wingdings" panose="05000000000000000000" pitchFamily="2" charset="2"/>
              <a:buChar char="§"/>
            </a:pPr>
            <a:r>
              <a:rPr lang="zh-CN" altLang="en-US" sz="2600" dirty="0"/>
              <a:t>多变的场景会使得整体程序的设计遭受破坏，维护难度增大</a:t>
            </a:r>
            <a:endParaRPr lang="en-US" altLang="zh-CN" sz="3000" b="1" dirty="0">
              <a:solidFill>
                <a:srgbClr val="003366"/>
              </a:solidFill>
              <a:latin typeface="Lucida Console" panose="020B0609040504020204" pitchFamily="49" charset="0"/>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单一职责原则的核心就是在</a:t>
            </a:r>
            <a:r>
              <a:rPr lang="zh-CN" altLang="en-US" sz="3000" b="1" dirty="0">
                <a:solidFill>
                  <a:srgbClr val="FF0000"/>
                </a:solidFill>
                <a:latin typeface="Lucida Console" panose="020B0609040504020204" pitchFamily="49" charset="0"/>
              </a:rPr>
              <a:t>功能层面上解耦</a:t>
            </a:r>
            <a:endParaRPr lang="zh-CN" altLang="en-US" sz="3000" b="1" dirty="0">
              <a:solidFill>
                <a:srgbClr val="FF0000"/>
              </a:solidFill>
              <a:latin typeface="Lucida Console" panose="020B0609040504020204" pitchFamily="49"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7" name="内容占位符 2"/>
          <p:cNvSpPr txBox="1"/>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策略模式</a:t>
            </a:r>
            <a:endParaRPr lang="zh-CN" altLang="en-US" dirty="0"/>
          </a:p>
        </p:txBody>
      </p:sp>
      <p:graphicFrame>
        <p:nvGraphicFramePr>
          <p:cNvPr id="5" name="内容占位符 4"/>
          <p:cNvGraphicFramePr>
            <a:graphicFrameLocks noGrp="1"/>
          </p:cNvGraphicFramePr>
          <p:nvPr>
            <p:ph idx="1"/>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内容占位符 2"/>
          <p:cNvSpPr txBox="1"/>
          <p:nvPr/>
        </p:nvSpPr>
        <p:spPr>
          <a:xfrm>
            <a:off x="628650" y="126876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当我们需要实现一个新的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graphicFrame>
        <p:nvGraphicFramePr>
          <p:cNvPr id="6" name="图示 5"/>
          <p:cNvGraphicFramePr/>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5913D3D-FCCC-47BA-B55F-71796684FF3C}"/>
                                            </p:graphicEl>
                                          </p:spTgt>
                                        </p:tgtEl>
                                        <p:attrNameLst>
                                          <p:attrName>style.visibility</p:attrName>
                                        </p:attrNameLst>
                                      </p:cBhvr>
                                      <p:to>
                                        <p:strVal val="visible"/>
                                      </p:to>
                                    </p:set>
                                    <p:animEffect transition="in" filter="fade">
                                      <p:cBhvr>
                                        <p:cTn id="7" dur="500"/>
                                        <p:tgtEl>
                                          <p:spTgt spid="6">
                                            <p:graphicEl>
                                              <a:dgm id="{95913D3D-FCCC-47BA-B55F-71796684FF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F99D08E-A45F-418D-B8DE-A4B2EAA1939D}"/>
                                            </p:graphicEl>
                                          </p:spTgt>
                                        </p:tgtEl>
                                        <p:attrNameLst>
                                          <p:attrName>style.visibility</p:attrName>
                                        </p:attrNameLst>
                                      </p:cBhvr>
                                      <p:to>
                                        <p:strVal val="visible"/>
                                      </p:to>
                                    </p:set>
                                    <p:animEffect transition="in" filter="fade">
                                      <p:cBhvr>
                                        <p:cTn id="12" dur="500"/>
                                        <p:tgtEl>
                                          <p:spTgt spid="6">
                                            <p:graphicEl>
                                              <a:dgm id="{4F99D08E-A45F-418D-B8DE-A4B2EAA193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graphicFrame>
        <p:nvGraphicFramePr>
          <p:cNvPr id="6" name="图示 5"/>
          <p:cNvGraphicFramePr/>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581C9D2-9FFF-469F-A863-444014EEFBC5}"/>
                                            </p:graphicEl>
                                          </p:spTgt>
                                        </p:tgtEl>
                                        <p:attrNameLst>
                                          <p:attrName>style.visibility</p:attrName>
                                        </p:attrNameLst>
                                      </p:cBhvr>
                                      <p:to>
                                        <p:strVal val="visible"/>
                                      </p:to>
                                    </p:set>
                                    <p:animEffect transition="in" filter="fade">
                                      <p:cBhvr>
                                        <p:cTn id="7" dur="500"/>
                                        <p:tgtEl>
                                          <p:spTgt spid="6">
                                            <p:graphicEl>
                                              <a:dgm id="{D581C9D2-9FFF-469F-A863-444014EEFBC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FFECA59-98BF-4565-9CEA-F70A4E2AD30D}"/>
                                            </p:graphicEl>
                                          </p:spTgt>
                                        </p:tgtEl>
                                        <p:attrNameLst>
                                          <p:attrName>style.visibility</p:attrName>
                                        </p:attrNameLst>
                                      </p:cBhvr>
                                      <p:to>
                                        <p:strVal val="visible"/>
                                      </p:to>
                                    </p:set>
                                    <p:animEffect transition="in" filter="fade">
                                      <p:cBhvr>
                                        <p:cTn id="12" dur="500"/>
                                        <p:tgtEl>
                                          <p:spTgt spid="6">
                                            <p:graphicEl>
                                              <a:dgm id="{8FFECA59-98BF-4565-9CEA-F70A4E2AD3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95536" y="1196752"/>
            <a:ext cx="828092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anose="05000000000000000000" pitchFamily="2" charset="2"/>
              <a:buChar char="§"/>
            </a:pPr>
            <a:r>
              <a:rPr lang="zh-CN" altLang="en-US" sz="2400" dirty="0"/>
              <a:t>关注对象行为功能上的抽象，从而提升对象在行为功能上的可拓展性，</a:t>
            </a:r>
            <a:r>
              <a:rPr lang="zh-CN" altLang="en-US" sz="2400" dirty="0">
                <a:solidFill>
                  <a:srgbClr val="FF0000"/>
                </a:solidFill>
              </a:rPr>
              <a:t>能以最少的代码变动完成功能的增减</a:t>
            </a:r>
            <a:endParaRPr lang="en-US" altLang="zh-CN" sz="2400" dirty="0">
              <a:solidFill>
                <a:srgbClr val="FF0000"/>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2">
              <a:lnSpc>
                <a:spcPct val="100000"/>
              </a:lnSpc>
              <a:buSzPct val="75000"/>
              <a:buFont typeface="Wingdings" panose="05000000000000000000" pitchFamily="2" charset="2"/>
              <a:buChar char="§"/>
            </a:pPr>
            <a:r>
              <a:rPr lang="zh-CN" altLang="en-US" sz="2400" dirty="0"/>
              <a:t>关注对象之间结构关系上的抽象，从而提升对象结构的可维护性、代码的健壮性，</a:t>
            </a:r>
            <a:r>
              <a:rPr lang="zh-CN" altLang="en-US" sz="2400" dirty="0">
                <a:solidFill>
                  <a:srgbClr val="FF0000"/>
                </a:solidFill>
              </a:rPr>
              <a:t>能在结构层面上尽可能的解耦合</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anose="05000000000000000000" pitchFamily="2" charset="2"/>
              <a:buChar char="§"/>
            </a:pPr>
            <a:r>
              <a:rPr lang="zh-CN" altLang="en-US" sz="2400" dirty="0"/>
              <a:t>将对象的创建与使用进行划分，从而规避复杂对象创建带来的资源消耗，</a:t>
            </a:r>
            <a:r>
              <a:rPr lang="zh-CN" altLang="en-US" sz="2400" dirty="0">
                <a:solidFill>
                  <a:srgbClr val="FF0000"/>
                </a:solidFill>
              </a:rPr>
              <a:t>能以简短的代码完成对象的高效创建</a:t>
            </a:r>
            <a:endParaRPr lang="en-US" altLang="zh-CN" sz="2400" dirty="0"/>
          </a:p>
          <a:p>
            <a:pPr lvl="2">
              <a:lnSpc>
                <a:spcPct val="100000"/>
              </a:lnSpc>
              <a:buSzPct val="75000"/>
              <a:buFont typeface="Wingdings" panose="05000000000000000000" pitchFamily="2" charset="2"/>
              <a:buChar char="§"/>
            </a:pPr>
            <a:endParaRPr lang="en-US" altLang="zh-CN" sz="2400"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endParaRPr lang="zh-CN" altLang="en-US" dirty="0"/>
          </a:p>
        </p:txBody>
      </p:sp>
      <p:sp>
        <p:nvSpPr>
          <p:cNvPr id="3" name="内容占位符 2"/>
          <p:cNvSpPr>
            <a:spLocks noGrp="1"/>
          </p:cNvSpPr>
          <p:nvPr>
            <p:ph idx="1"/>
          </p:nvPr>
        </p:nvSpPr>
        <p:spPr>
          <a:xfrm>
            <a:off x="628650" y="1484784"/>
            <a:ext cx="8047806" cy="4749029"/>
          </a:xfrm>
        </p:spPr>
        <p:txBody>
          <a:bodyPr/>
          <a:lstStyle/>
          <a:p>
            <a:r>
              <a:rPr lang="zh-CN" altLang="en-US" dirty="0"/>
              <a:t>模板方法和策略模式都是解决算法多样性对代码结构冲击的问题。</a:t>
            </a:r>
            <a:r>
              <a:rPr lang="zh-CN" altLang="en-US" dirty="0">
                <a:solidFill>
                  <a:srgbClr val="FF0000"/>
                </a:solidFill>
              </a:rPr>
              <a:t>业务相对简单时，策略模式和模板方法几乎等效</a:t>
            </a:r>
            <a:r>
              <a:rPr lang="zh-CN" altLang="en-US" dirty="0"/>
              <a:t>。</a:t>
            </a:r>
            <a:endParaRPr lang="en-US" altLang="zh-CN" dirty="0"/>
          </a:p>
          <a:p>
            <a:endParaRPr lang="en-US" altLang="zh-CN" dirty="0"/>
          </a:p>
          <a:p>
            <a:r>
              <a:rPr lang="zh-CN" altLang="en-US" dirty="0"/>
              <a:t>模板方法更加侧重于逻辑复杂但结构稳定的场景，尤其是其中的某些步骤（部分功能）变化剧烈且没有相互关联。</a:t>
            </a:r>
            <a:endParaRPr lang="en-US" altLang="zh-CN" dirty="0"/>
          </a:p>
          <a:p>
            <a:endParaRPr lang="en-US" altLang="zh-CN" dirty="0"/>
          </a:p>
          <a:p>
            <a:r>
              <a:rPr lang="zh-CN" altLang="en-US" dirty="0"/>
              <a:t>策略模式则适用于算法（功能）本身灵活多变的场景，且多种算法之间需要协同工作。</a:t>
            </a:r>
            <a:endParaRPr lang="zh-CN" altLang="en-US" dirty="0"/>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再从一个简单的实例开始</a:t>
            </a:r>
            <a:endParaRPr lang="zh-CN" altLang="en-US" dirty="0"/>
          </a:p>
        </p:txBody>
      </p:sp>
      <p:sp>
        <p:nvSpPr>
          <p:cNvPr id="3" name="内容占位符 2"/>
          <p:cNvSpPr>
            <a:spLocks noGrp="1"/>
          </p:cNvSpPr>
          <p:nvPr>
            <p:ph idx="1"/>
          </p:nvPr>
        </p:nvSpPr>
        <p:spPr/>
        <p:txBody>
          <a:bodyPr/>
          <a:lstStyle/>
          <a:p>
            <a:r>
              <a:rPr lang="zh-CN" altLang="en-US" dirty="0"/>
              <a:t>实例：对考试结果进行统计分析</a:t>
            </a:r>
            <a:r>
              <a:rPr lang="en-US" altLang="zh-CN" dirty="0"/>
              <a:t>(</a:t>
            </a:r>
            <a:r>
              <a:rPr lang="zh-CN" altLang="en-US" dirty="0"/>
              <a:t>及格率</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28651" y="2357980"/>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scores[STUDENT_COUNT];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STUDENT_COUNT;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STUDENT_COUNT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EXIT_SUCCESS;</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责任分解</a:t>
            </a:r>
            <a:endParaRPr lang="zh-CN" altLang="en-US" dirty="0"/>
          </a:p>
        </p:txBody>
      </p:sp>
      <p:sp>
        <p:nvSpPr>
          <p:cNvPr id="3" name="内容占位符 2"/>
          <p:cNvSpPr>
            <a:spLocks noGrp="1"/>
          </p:cNvSpPr>
          <p:nvPr>
            <p:ph idx="1"/>
          </p:nvPr>
        </p:nvSpPr>
        <p:spPr/>
        <p:txBody>
          <a:bodyPr/>
          <a:lstStyle/>
          <a:p>
            <a:r>
              <a:rPr lang="zh-CN" altLang="en-US" dirty="0"/>
              <a:t>把“分析”单独作为一个功能</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28651" y="2357980"/>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analyze(float *scores,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a:t>
            </a:r>
            <a:r>
              <a:rPr lang="en-US" altLang="zh-CN" sz="1600" dirty="0" err="1">
                <a:solidFill>
                  <a:srgbClr val="FF0000"/>
                </a:solidFill>
                <a:latin typeface="Consolas" panose="020B0609020204030204" pitchFamily="49" charset="0"/>
                <a:ea typeface="华文楷体" panose="02010600040101010101" pitchFamily="2" charset="-122"/>
                <a:cs typeface="+mn-cs"/>
              </a:rPr>
              <a:t>student_count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endParaRPr lang="zh-CN" altLang="en-US" dirty="0"/>
          </a:p>
        </p:txBody>
      </p:sp>
      <p:sp>
        <p:nvSpPr>
          <p:cNvPr id="3" name="内容占位符 2"/>
          <p:cNvSpPr>
            <a:spLocks noGrp="1"/>
          </p:cNvSpPr>
          <p:nvPr>
            <p:ph idx="1"/>
          </p:nvPr>
        </p:nvSpPr>
        <p:spPr>
          <a:xfrm>
            <a:off x="539552" y="1484784"/>
            <a:ext cx="8047806" cy="4749029"/>
          </a:xfrm>
        </p:spPr>
        <p:txBody>
          <a:bodyPr/>
          <a:lstStyle/>
          <a:p>
            <a:r>
              <a:rPr lang="zh-CN" altLang="en-US" dirty="0"/>
              <a:t>如果成绩是用单向非循环链表取代数组进行存储？</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28651" y="4103201"/>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struct</a:t>
            </a:r>
            <a:r>
              <a:rPr lang="en-US" altLang="zh-CN" sz="1600" dirty="0">
                <a:solidFill>
                  <a:schemeClr val="tx1"/>
                </a:solidFill>
                <a:latin typeface="Consolas" panose="020B0609020204030204" pitchFamily="49" charset="0"/>
                <a:ea typeface="华文楷体" panose="02010600040101010101" pitchFamily="2" charset="-122"/>
                <a:cs typeface="+mn-cs"/>
              </a:rPr>
              <a:t> Student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score;</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Student* next;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Student *head;</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pic>
        <p:nvPicPr>
          <p:cNvPr id="7" name="图片 6"/>
          <p:cNvPicPr>
            <a:picLocks noChangeAspect="1"/>
          </p:cNvPicPr>
          <p:nvPr/>
        </p:nvPicPr>
        <p:blipFill>
          <a:blip r:embed="rId1"/>
          <a:stretch>
            <a:fillRect/>
          </a:stretch>
        </p:blipFill>
        <p:spPr>
          <a:xfrm>
            <a:off x="467544" y="2204864"/>
            <a:ext cx="8176346" cy="1800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467544" y="1340768"/>
            <a:ext cx="8176346" cy="1800200"/>
          </a:xfrm>
          <a:prstGeom prst="rect">
            <a:avLst/>
          </a:prstGeom>
        </p:spPr>
      </p:pic>
      <p:sp>
        <p:nvSpPr>
          <p:cNvPr id="8" name="TextBox 3"/>
          <p:cNvSpPr txBox="1"/>
          <p:nvPr/>
        </p:nvSpPr>
        <p:spPr>
          <a:xfrm>
            <a:off x="612367" y="3212976"/>
            <a:ext cx="7886700" cy="304698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analyze(Student *head)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(Student *p = head; p != NULL; p = p -&gt; next)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if (p -&gt; score &gt;= 60)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count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a:t>
            </a:r>
            <a:endParaRPr lang="zh-CN" altLang="en-US" dirty="0"/>
          </a:p>
        </p:txBody>
      </p:sp>
      <p:sp>
        <p:nvSpPr>
          <p:cNvPr id="3" name="内容占位符 2"/>
          <p:cNvSpPr>
            <a:spLocks noGrp="1"/>
          </p:cNvSpPr>
          <p:nvPr>
            <p:ph idx="1"/>
          </p:nvPr>
        </p:nvSpPr>
        <p:spPr>
          <a:xfrm>
            <a:off x="395536" y="1196752"/>
            <a:ext cx="8911902" cy="4749029"/>
          </a:xfrm>
        </p:spPr>
        <p:txBody>
          <a:bodyPr/>
          <a:lstStyle/>
          <a:p>
            <a:r>
              <a:rPr lang="zh-CN" altLang="en-US" dirty="0"/>
              <a:t>如何实现</a:t>
            </a:r>
            <a:r>
              <a:rPr lang="zh-CN" altLang="en-US" dirty="0">
                <a:solidFill>
                  <a:srgbClr val="FF0000"/>
                </a:solidFill>
              </a:rPr>
              <a:t>与底层数据结构无关</a:t>
            </a:r>
            <a:r>
              <a:rPr lang="zh-CN" altLang="en-US" dirty="0"/>
              <a:t>的统一算法接口？</a:t>
            </a:r>
            <a:endParaRPr lang="en-US" altLang="zh-CN" dirty="0"/>
          </a:p>
          <a:p>
            <a:r>
              <a:rPr lang="zh-CN" altLang="en-US" dirty="0"/>
              <a:t>变与不变</a:t>
            </a:r>
            <a:endParaRPr lang="en-US" altLang="zh-CN" dirty="0"/>
          </a:p>
          <a:p>
            <a:pPr lvl="2">
              <a:buSzPct val="75000"/>
              <a:buFont typeface="Wingdings" panose="05000000000000000000" pitchFamily="2" charset="2"/>
              <a:buChar char="§"/>
            </a:pPr>
            <a:r>
              <a:rPr lang="zh-CN" altLang="en-US" sz="2400" dirty="0"/>
              <a:t>需要遍历所有学生的成绩，即算法是不变的</a:t>
            </a:r>
            <a:endParaRPr lang="en-US" altLang="zh-CN" sz="2400" dirty="0"/>
          </a:p>
          <a:p>
            <a:pPr lvl="2">
              <a:buSzPct val="75000"/>
              <a:buFont typeface="Wingdings" panose="05000000000000000000" pitchFamily="2" charset="2"/>
              <a:buChar char="§"/>
            </a:pPr>
            <a:r>
              <a:rPr lang="zh-CN" altLang="en-US" sz="2400" dirty="0"/>
              <a:t>不希望绑定在某种存储方式，即底层数据结构是变的</a:t>
            </a:r>
            <a:endParaRPr lang="en-US" altLang="zh-CN" sz="2400" dirty="0"/>
          </a:p>
          <a:p>
            <a:r>
              <a:rPr lang="zh-CN" altLang="en-US" dirty="0"/>
              <a:t>分离“变”（存储）与“不变”（访问）</a:t>
            </a:r>
            <a:endParaRPr lang="en-US" altLang="zh-CN" dirty="0"/>
          </a:p>
          <a:p>
            <a:pPr lvl="2">
              <a:buSzPct val="75000"/>
              <a:buFont typeface="Wingdings" panose="05000000000000000000" pitchFamily="2" charset="2"/>
              <a:buChar char="§"/>
            </a:pPr>
            <a:r>
              <a:rPr lang="zh-CN" altLang="en-US" sz="2400" dirty="0"/>
              <a:t>把数据“访问”设计为一个接口</a:t>
            </a:r>
            <a:endParaRPr lang="en-US" altLang="zh-CN" sz="2400" dirty="0"/>
          </a:p>
          <a:p>
            <a:pPr lvl="2">
              <a:buSzPct val="75000"/>
              <a:buFont typeface="Wingdings" panose="05000000000000000000" pitchFamily="2" charset="2"/>
              <a:buChar char="§"/>
            </a:pPr>
            <a:r>
              <a:rPr lang="zh-CN" altLang="en-US" sz="2400" dirty="0"/>
              <a:t>针对不同的“存储”完成这个接口的不同实现</a:t>
            </a:r>
            <a:endParaRPr lang="en-US" altLang="zh-CN"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628650" y="4368006"/>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数组下标遍历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STUDENT_COUNT;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a:t>
            </a:r>
            <a:r>
              <a:rPr lang="en-US" altLang="zh-CN" sz="1600" dirty="0" err="1">
                <a:solidFill>
                  <a:schemeClr val="tx1"/>
                </a:solidFill>
                <a:latin typeface="Consolas" panose="020B0609020204030204" pitchFamily="49" charset="0"/>
                <a:ea typeface="华文楷体" panose="02010600040101010101" pitchFamily="2" charset="-122"/>
                <a:cs typeface="+mn-cs"/>
              </a:rPr>
              <a:t>i</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6" name="TextBox 3"/>
          <p:cNvSpPr txBox="1"/>
          <p:nvPr/>
        </p:nvSpPr>
        <p:spPr>
          <a:xfrm>
            <a:off x="628650" y="5553743"/>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指针遍历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(Student *p = scores; p != NULL; p = p -&gt; next)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p</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迭代器模式</a:t>
            </a:r>
            <a:b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Iterator</a:t>
            </a:r>
            <a:endPar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fld>
            <a:endParaRPr lang="en-US" altLang="zh-CN" sz="1400">
              <a:solidFill>
                <a:schemeClr val="hlink"/>
              </a:solidFill>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迭代器模式</a:t>
            </a:r>
            <a:endParaRPr lang="zh-CN" altLang="en-US" dirty="0"/>
          </a:p>
        </p:txBody>
      </p:sp>
      <p:sp>
        <p:nvSpPr>
          <p:cNvPr id="3" name="内容占位符 2"/>
          <p:cNvSpPr>
            <a:spLocks noGrp="1"/>
          </p:cNvSpPr>
          <p:nvPr>
            <p:ph idx="1"/>
          </p:nvPr>
        </p:nvSpPr>
        <p:spPr>
          <a:xfrm>
            <a:off x="539552" y="1484784"/>
            <a:ext cx="8047806" cy="4749029"/>
          </a:xfrm>
        </p:spPr>
        <p:txBody>
          <a:bodyPr/>
          <a:lstStyle/>
          <a:p>
            <a:r>
              <a:rPr lang="zh-CN" altLang="en-US" dirty="0"/>
              <a:t>提供一种方法顺序访问一个聚合对象中各个元素</a:t>
            </a:r>
            <a:endParaRPr lang="en-US" altLang="zh-CN" dirty="0"/>
          </a:p>
          <a:p>
            <a:r>
              <a:rPr lang="zh-CN" altLang="en-US" dirty="0"/>
              <a:t>又不需暴露该对象的内部表示</a:t>
            </a:r>
            <a:r>
              <a:rPr lang="en-US" altLang="zh-CN" dirty="0"/>
              <a:t>——</a:t>
            </a:r>
            <a:r>
              <a:rPr lang="zh-CN" altLang="en-US" dirty="0"/>
              <a:t>与对象的内部数据结构形式无关（数组还是链表）</a:t>
            </a:r>
            <a:endParaRPr lang="en-US" altLang="zh-CN" dirty="0"/>
          </a:p>
          <a:p>
            <a:r>
              <a:rPr lang="zh-CN" altLang="en-US" dirty="0"/>
              <a:t>具体实现相当于用</a:t>
            </a:r>
            <a:r>
              <a:rPr lang="zh-CN" altLang="en-US" dirty="0">
                <a:solidFill>
                  <a:srgbClr val="FF0000"/>
                </a:solidFill>
              </a:rPr>
              <a:t>模板方法</a:t>
            </a:r>
            <a:r>
              <a:rPr lang="zh-CN" altLang="en-US" dirty="0"/>
              <a:t>构建</a:t>
            </a:r>
            <a:r>
              <a:rPr lang="zh-CN" altLang="en-US" dirty="0">
                <a:solidFill>
                  <a:srgbClr val="FF0000"/>
                </a:solidFill>
              </a:rPr>
              <a:t>迭代器和数据存储基类</a:t>
            </a:r>
            <a:r>
              <a:rPr lang="zh-CN" altLang="en-US" dirty="0"/>
              <a:t>，为每种单独的数据结构都实现其独有的迭代器和存储类</a:t>
            </a:r>
            <a:endParaRPr lang="en-US" altLang="zh-CN" dirty="0"/>
          </a:p>
          <a:p>
            <a:r>
              <a:rPr lang="zh-CN" altLang="en-US" dirty="0"/>
              <a:t>但对于上层算法，算法的执行</a:t>
            </a:r>
            <a:r>
              <a:rPr lang="zh-CN" altLang="en-US" dirty="0">
                <a:solidFill>
                  <a:srgbClr val="FF0000"/>
                </a:solidFill>
              </a:rPr>
              <a:t>只依赖于抽象的迭代器接口</a:t>
            </a:r>
            <a:r>
              <a:rPr lang="zh-CN" altLang="en-US" dirty="0"/>
              <a:t>，而无需关注最底层的具体数据结构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45810" y="1124744"/>
            <a:ext cx="8924261" cy="5112568"/>
          </a:xfrm>
          <a:prstGeom prst="rect">
            <a:avLst/>
          </a:prstGeom>
        </p:spPr>
      </p:pic>
      <p:sp>
        <p:nvSpPr>
          <p:cNvPr id="2" name="标题 1"/>
          <p:cNvSpPr>
            <a:spLocks noGrp="1"/>
          </p:cNvSpPr>
          <p:nvPr>
            <p:ph type="title"/>
          </p:nvPr>
        </p:nvSpPr>
        <p:spPr/>
        <p:txBody>
          <a:bodyPr/>
          <a:lstStyle/>
          <a:p>
            <a:r>
              <a:rPr lang="zh-CN" altLang="en-US" dirty="0"/>
              <a:t>迭代器模式</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8" name="TextBox 3"/>
          <p:cNvSpPr txBox="1"/>
          <p:nvPr/>
        </p:nvSpPr>
        <p:spPr>
          <a:xfrm>
            <a:off x="1885555" y="2667461"/>
            <a:ext cx="5847401" cy="1323439"/>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for (Iterator </a:t>
            </a:r>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p = begin; </a:t>
            </a:r>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p != </a:t>
            </a:r>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end; (</a:t>
            </a:r>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p)++)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//do something with object *p;</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Iterator</a:t>
            </a:r>
            <a:r>
              <a:rPr lang="zh-CN" altLang="en-US" dirty="0"/>
              <a:t>基类</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11656" y="1196752"/>
            <a:ext cx="8924261" cy="51125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设计模式：行为型模式</a:t>
            </a:r>
            <a:endParaRPr lang="en-US" altLang="zh-CN" dirty="0"/>
          </a:p>
          <a:p>
            <a:r>
              <a:rPr lang="en-US" altLang="zh-CN" dirty="0"/>
              <a:t>12.1 </a:t>
            </a:r>
            <a:r>
              <a:rPr lang="zh-CN" altLang="en-US" dirty="0"/>
              <a:t>模板方法（</a:t>
            </a:r>
            <a:r>
              <a:rPr lang="en-US" altLang="zh-CN" dirty="0"/>
              <a:t>Template</a:t>
            </a:r>
            <a:r>
              <a:rPr lang="zh-CN" altLang="en-US" dirty="0"/>
              <a:t> </a:t>
            </a:r>
            <a:r>
              <a:rPr lang="en-US" altLang="zh-CN" dirty="0"/>
              <a:t>Method</a:t>
            </a:r>
            <a:r>
              <a:rPr lang="zh-CN" altLang="en-US" dirty="0"/>
              <a:t>）模式</a:t>
            </a:r>
            <a:endParaRPr lang="en-US" altLang="zh-CN" dirty="0"/>
          </a:p>
          <a:p>
            <a:r>
              <a:rPr lang="en-US" altLang="zh-CN" dirty="0"/>
              <a:t>12.2</a:t>
            </a:r>
            <a:r>
              <a:rPr lang="zh-CN" altLang="en-US" dirty="0"/>
              <a:t> 策略（</a:t>
            </a:r>
            <a:r>
              <a:rPr lang="en-US" altLang="zh-CN" dirty="0"/>
              <a:t>Strategy</a:t>
            </a:r>
            <a:r>
              <a:rPr lang="zh-CN" altLang="en-US" dirty="0"/>
              <a:t>）模式</a:t>
            </a:r>
            <a:endParaRPr lang="en-US" altLang="zh-CN" dirty="0"/>
          </a:p>
          <a:p>
            <a:r>
              <a:rPr lang="en-US" altLang="zh-CN" dirty="0"/>
              <a:t>12.3</a:t>
            </a:r>
            <a:r>
              <a:rPr lang="zh-CN" altLang="en-US" dirty="0"/>
              <a:t> 迭代器（</a:t>
            </a:r>
            <a:r>
              <a:rPr lang="en-US" altLang="zh-CN" dirty="0"/>
              <a:t>Iterator</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endParaRPr lang="zh-CN" altLang="en-US" dirty="0"/>
          </a:p>
        </p:txBody>
      </p:sp>
      <p:sp>
        <p:nvSpPr>
          <p:cNvPr id="3" name="内容占位符 2"/>
          <p:cNvSpPr>
            <a:spLocks noGrp="1"/>
          </p:cNvSpPr>
          <p:nvPr>
            <p:ph idx="1"/>
          </p:nvPr>
        </p:nvSpPr>
        <p:spPr>
          <a:xfrm>
            <a:off x="539552" y="1416275"/>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把数据“访问”设计为一个统一接口，形成迭代器</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这个迭代器可以套接在任意的数据结构上</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endParaRPr lang="en-US" altLang="zh-CN" sz="2800" b="1" dirty="0">
              <a:solidFill>
                <a:srgbClr val="003366"/>
              </a:solidFill>
            </a:endParaRP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546623" y="3118316"/>
            <a:ext cx="8201841"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迭代器基类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Iterator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a:solidFill>
                  <a:schemeClr val="tx1"/>
                </a:solidFill>
                <a:latin typeface="Consolas" panose="020B0609020204030204" pitchFamily="49" charset="0"/>
                <a:ea typeface="华文楷体" panose="02010600040101010101" pitchFamily="2" charset="-122"/>
                <a:cs typeface="+mn-cs"/>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 </a:t>
            </a:r>
            <a:r>
              <a:rPr lang="en-US" altLang="zh-CN" sz="1600" dirty="0">
                <a:solidFill>
                  <a:schemeClr val="tx1"/>
                </a:solidFill>
                <a:latin typeface="Consolas" panose="020B0609020204030204" pitchFamily="49" charset="0"/>
                <a:ea typeface="华文楷体" panose="02010600040101010101" pitchFamily="2" charset="-122"/>
                <a:cs typeface="+mn-cs"/>
              </a:rPr>
              <a:t>=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float* </a:t>
            </a:r>
            <a:r>
              <a:rPr lang="en-US" altLang="zh-CN" sz="1600" dirty="0">
                <a:solidFill>
                  <a:srgbClr val="FF0000"/>
                </a:solidFill>
                <a:latin typeface="Consolas" panose="020B0609020204030204" pitchFamily="49" charset="0"/>
                <a:ea typeface="华文楷体" panose="02010600040101010101" pitchFamily="2" charset="-122"/>
                <a:cs typeface="+mn-cs"/>
              </a:rPr>
              <a:t>operator-&gt;() </a:t>
            </a:r>
            <a:r>
              <a:rPr lang="en-US" altLang="zh-CN" sz="1600" dirty="0">
                <a:solidFill>
                  <a:schemeClr val="tx1"/>
                </a:solidFill>
                <a:latin typeface="Consolas" panose="020B0609020204030204" pitchFamily="49" charset="0"/>
                <a:ea typeface="华文楷体" panose="02010600040101010101" pitchFamily="2" charset="-122"/>
                <a:cs typeface="+mn-cs"/>
              </a:rPr>
              <a:t>=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marL="0" lvl="1"/>
            <a:r>
              <a:rPr lang="en-US" altLang="zh-CN" sz="1600" dirty="0">
                <a:latin typeface="Consolas" panose="020B0609020204030204" pitchFamily="49" charset="0"/>
                <a:ea typeface="华文楷体" panose="02010600040101010101" pitchFamily="2" charset="-122"/>
              </a:rPr>
              <a:t>	virtual </a:t>
            </a:r>
            <a:r>
              <a:rPr lang="en-US" altLang="zh-CN" sz="1600" dirty="0" err="1">
                <a:latin typeface="Consolas" panose="020B0609020204030204" pitchFamily="49" charset="0"/>
                <a:ea typeface="华文楷体" panose="02010600040101010101" pitchFamily="2" charset="-122"/>
              </a:rPr>
              <a:t>bool</a:t>
            </a:r>
            <a:r>
              <a:rPr lang="en-US" altLang="zh-CN" sz="1600" dirty="0">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operator!=(</a:t>
            </a:r>
            <a:r>
              <a:rPr lang="en-US" altLang="zh-CN" sz="1600" dirty="0" err="1">
                <a:solidFill>
                  <a:srgbClr val="FF0000"/>
                </a:solidFill>
                <a:latin typeface="Consolas" panose="020B0609020204030204" pitchFamily="49" charset="0"/>
                <a:ea typeface="华文楷体" panose="02010600040101010101" pitchFamily="2" charset="-122"/>
              </a:rPr>
              <a:t>const</a:t>
            </a:r>
            <a:r>
              <a:rPr lang="en-US" altLang="zh-CN" sz="1600" dirty="0">
                <a:solidFill>
                  <a:srgbClr val="FF0000"/>
                </a:solidFill>
                <a:latin typeface="Consolas" panose="020B0609020204030204" pitchFamily="49" charset="0"/>
                <a:ea typeface="华文楷体" panose="02010600040101010101" pitchFamily="2" charset="-122"/>
              </a:rPr>
              <a:t> Iterator &amp;other) </a:t>
            </a:r>
            <a:r>
              <a:rPr lang="en-US" altLang="zh-CN" sz="1600" dirty="0" err="1">
                <a:latin typeface="Consolas" panose="020B0609020204030204" pitchFamily="49" charset="0"/>
                <a:ea typeface="华文楷体" panose="02010600040101010101" pitchFamily="2" charset="-122"/>
              </a:rPr>
              <a:t>const</a:t>
            </a:r>
            <a:r>
              <a:rPr lang="en-US" altLang="zh-CN" sz="1600" dirty="0">
                <a:latin typeface="Consolas" panose="020B0609020204030204" pitchFamily="49" charset="0"/>
                <a:ea typeface="华文楷体" panose="02010600040101010101" pitchFamily="2" charset="-122"/>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bool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const</a:t>
            </a:r>
            <a:r>
              <a:rPr lang="en-US" altLang="zh-CN" sz="1600" dirty="0">
                <a:solidFill>
                  <a:srgbClr val="FF0000"/>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!(*this != other);</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使用迭代器</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用“迭代器”作为参数传递，参与上层算法构建</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这样算法构建就可以不依赖于底层的数据结构</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546623" y="3220521"/>
            <a:ext cx="8201841"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(**p &gt;= 60)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07503" y="1268760"/>
            <a:ext cx="8918155" cy="510907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endParaRPr lang="zh-CN" altLang="en-US" dirty="0"/>
          </a:p>
        </p:txBody>
      </p:sp>
      <p:sp>
        <p:nvSpPr>
          <p:cNvPr id="3" name="内容占位符 2"/>
          <p:cNvSpPr>
            <a:spLocks noGrp="1"/>
          </p:cNvSpPr>
          <p:nvPr>
            <p:ph idx="1"/>
          </p:nvPr>
        </p:nvSpPr>
        <p:spPr>
          <a:xfrm>
            <a:off x="628650" y="1268760"/>
            <a:ext cx="8047806" cy="5109069"/>
          </a:xfrm>
        </p:spPr>
        <p:txBody>
          <a:bodyPr/>
          <a:lstStyle/>
          <a:p>
            <a:r>
              <a:rPr lang="zh-CN" altLang="en-US" dirty="0"/>
              <a:t>定义数据的存储结构基类</a:t>
            </a:r>
            <a:r>
              <a:rPr lang="en-US" altLang="zh-CN" dirty="0"/>
              <a:t>Collection</a:t>
            </a:r>
            <a:endParaRPr lang="en-US" altLang="zh-CN" dirty="0"/>
          </a:p>
          <a:p>
            <a:r>
              <a:rPr lang="zh-CN" altLang="en-US" dirty="0"/>
              <a:t>需要给“存储”对象一个约束</a:t>
            </a:r>
            <a:endParaRPr lang="en-US" altLang="zh-CN" dirty="0"/>
          </a:p>
          <a:p>
            <a:pPr lvl="2">
              <a:buSzPct val="75000"/>
              <a:buFont typeface="Wingdings" panose="05000000000000000000" pitchFamily="2" charset="2"/>
              <a:buChar char="§"/>
            </a:pPr>
            <a:r>
              <a:rPr lang="zh-CN" altLang="en-US" sz="2400" dirty="0"/>
              <a:t>能够返回代表“头”和“尾”的迭代器</a:t>
            </a:r>
            <a:endParaRPr lang="en-US" altLang="zh-CN" sz="2400" dirty="0"/>
          </a:p>
          <a:p>
            <a:pPr lvl="2">
              <a:buSzPct val="75000"/>
              <a:buFont typeface="Wingdings" panose="05000000000000000000" pitchFamily="2" charset="2"/>
              <a:buChar char="§"/>
            </a:pPr>
            <a:r>
              <a:rPr lang="zh-CN" altLang="en-US" sz="2400" dirty="0"/>
              <a:t>使用“左闭右开区间”，即</a:t>
            </a:r>
            <a:r>
              <a:rPr lang="en-US" altLang="zh-CN" sz="2400" dirty="0"/>
              <a:t>[begin, end)</a:t>
            </a:r>
            <a:endParaRPr lang="zh-CN" altLang="en-US"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500471" y="3311113"/>
            <a:ext cx="8175985"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Collection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~Collection()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179511" y="1196752"/>
            <a:ext cx="8798567" cy="50405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467544" y="1196752"/>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ArrayCollection</a:t>
            </a:r>
            <a:r>
              <a:rPr lang="en-US" altLang="zh-CN" sz="1600" dirty="0">
                <a:solidFill>
                  <a:srgbClr val="FF0000"/>
                </a:solidFill>
                <a:latin typeface="Consolas" panose="020B0609020204030204" pitchFamily="49" charset="0"/>
                <a:ea typeface="华文楷体" panose="02010600040101010101" pitchFamily="2" charset="-122"/>
                <a:cs typeface="+mn-cs"/>
              </a:rPr>
              <a:t> : public Collection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底层为数组的存储结构类</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friend 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b="1" dirty="0">
                <a:solidFill>
                  <a:srgbClr val="008000"/>
                </a:solidFill>
                <a:latin typeface="Consolas" panose="020B0609020204030204" pitchFamily="49" charset="0"/>
                <a:ea typeface="华文楷体" panose="02010600040101010101" pitchFamily="2" charset="-122"/>
                <a:cs typeface="+mn-cs"/>
              </a:rPr>
              <a:t>//friend</a:t>
            </a:r>
            <a:r>
              <a:rPr lang="zh-CN" altLang="en-US" sz="1600" b="1" dirty="0">
                <a:solidFill>
                  <a:srgbClr val="008000"/>
                </a:solidFill>
                <a:latin typeface="Consolas" panose="020B0609020204030204" pitchFamily="49" charset="0"/>
                <a:ea typeface="华文楷体" panose="02010600040101010101" pitchFamily="2" charset="-122"/>
                <a:cs typeface="+mn-cs"/>
              </a:rPr>
              <a:t>可以使得</a:t>
            </a:r>
            <a:r>
              <a:rPr lang="zh-CN" altLang="en-US" sz="1600" b="1" dirty="0">
                <a:solidFill>
                  <a:srgbClr val="008000"/>
                </a:solidFill>
                <a:latin typeface="Consolas" panose="020B0609020204030204" pitchFamily="49" charset="0"/>
                <a:ea typeface="华文楷体" panose="02010600040101010101" pitchFamily="2" charset="-122"/>
              </a:rPr>
              <a:t>配套的迭代器类可以访问数据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_data;</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_size;</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_size(10){_data = new float[_size];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float* data) : _size(size)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_data = new float[_size];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开辟数组空间用以存储数据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&lt; size;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delete[] _data;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return _size;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::begin()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头迭代器，并放入相应数据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0)</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注意该迭代器应该由外部销毁</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::end()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尾迭代器，并放入相应数据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_size)</a:t>
            </a:r>
            <a:r>
              <a:rPr lang="en-US" altLang="zh-CN" sz="1600" dirty="0">
                <a:solidFill>
                  <a:schemeClr val="tx1"/>
                </a:solidFill>
                <a:latin typeface="Consolas" panose="020B0609020204030204" pitchFamily="49" charset="0"/>
                <a:ea typeface="华文楷体" panose="02010600040101010101" pitchFamily="2" charset="-122"/>
              </a:rPr>
              <a:t>; </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179511" y="1196752"/>
            <a:ext cx="8798567" cy="50405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395536" y="1700808"/>
            <a:ext cx="8175985"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继承自迭代器基类并配套</a:t>
            </a:r>
            <a:r>
              <a:rPr lang="en-US" altLang="zh-CN" sz="1600" b="1" dirty="0" err="1">
                <a:solidFill>
                  <a:srgbClr val="008000"/>
                </a:solidFill>
                <a:latin typeface="Consolas" panose="020B0609020204030204" pitchFamily="49" charset="0"/>
                <a:ea typeface="华文楷体" panose="02010600040101010101" pitchFamily="2" charset="-122"/>
              </a:rPr>
              <a:t>ArrayCollection</a:t>
            </a:r>
            <a:r>
              <a:rPr lang="zh-CN" altLang="en-US" sz="1600" b="1" dirty="0">
                <a:solidFill>
                  <a:srgbClr val="008000"/>
                </a:solidFill>
                <a:latin typeface="Consolas" panose="020B0609020204030204" pitchFamily="49" charset="0"/>
                <a:ea typeface="华文楷体" panose="02010600040101010101" pitchFamily="2" charset="-122"/>
              </a:rPr>
              <a:t>使用的迭代器</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 public Iterator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*_data;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en-US" altLang="zh-CN" sz="1600" b="1" dirty="0" err="1">
                <a:solidFill>
                  <a:srgbClr val="008000"/>
                </a:solidFill>
                <a:latin typeface="Consolas" panose="020B0609020204030204" pitchFamily="49" charset="0"/>
                <a:ea typeface="华文楷体" panose="02010600040101010101" pitchFamily="2" charset="-122"/>
              </a:rPr>
              <a:t>ArrayCollection</a:t>
            </a:r>
            <a:r>
              <a:rPr lang="zh-CN" altLang="en-US" sz="1600" b="1" dirty="0">
                <a:solidFill>
                  <a:srgbClr val="008000"/>
                </a:solidFill>
                <a:latin typeface="Consolas" panose="020B0609020204030204" pitchFamily="49" charset="0"/>
                <a:ea typeface="华文楷体" panose="02010600040101010101" pitchFamily="2" charset="-122"/>
              </a:rPr>
              <a:t>的数据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_index;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数据访问到的下标</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(float* data,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_data(data), _index(index)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 other)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_data(</a:t>
            </a:r>
            <a:r>
              <a:rPr lang="en-US" altLang="zh-CN" sz="1600" dirty="0" err="1">
                <a:solidFill>
                  <a:schemeClr val="tx1"/>
                </a:solidFill>
                <a:latin typeface="Consolas" panose="020B0609020204030204" pitchFamily="49" charset="0"/>
                <a:ea typeface="华文楷体" panose="02010600040101010101" pitchFamily="2" charset="-122"/>
                <a:cs typeface="+mn-cs"/>
              </a:rPr>
              <a:t>other._data</a:t>
            </a:r>
            <a:r>
              <a:rPr lang="en-US" altLang="zh-CN" sz="1600" dirty="0">
                <a:solidFill>
                  <a:schemeClr val="tx1"/>
                </a:solidFill>
                <a:latin typeface="Consolas" panose="020B0609020204030204" pitchFamily="49" charset="0"/>
                <a:ea typeface="华文楷体" panose="02010600040101010101" pitchFamily="2" charset="-122"/>
                <a:cs typeface="+mn-cs"/>
              </a:rPr>
              <a:t>), _index(</a:t>
            </a:r>
            <a:r>
              <a:rPr lang="en-US" altLang="zh-CN" sz="1600" dirty="0" err="1">
                <a:solidFill>
                  <a:schemeClr val="tx1"/>
                </a:solidFill>
                <a:latin typeface="Consolas" panose="020B0609020204030204" pitchFamily="49" charset="0"/>
                <a:ea typeface="华文楷体" panose="02010600040101010101" pitchFamily="2" charset="-122"/>
                <a:cs typeface="+mn-cs"/>
              </a:rPr>
              <a:t>other._index</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Iterator&amp; operator++();</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operator-&gt;();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bool 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640960" cy="1325563"/>
          </a:xfrm>
        </p:spPr>
        <p:txBody>
          <a:bodyPr/>
          <a:lstStyle/>
          <a:p>
            <a:r>
              <a:rPr lang="en-US" altLang="zh-CN" dirty="0"/>
              <a:t>Iterator</a:t>
            </a:r>
            <a:r>
              <a:rPr lang="zh-CN" altLang="en-US" dirty="0"/>
              <a:t>对</a:t>
            </a:r>
            <a:r>
              <a:rPr lang="en-US" altLang="zh-CN" dirty="0"/>
              <a:t>Collection</a:t>
            </a:r>
            <a:r>
              <a:rPr lang="zh-CN" altLang="en-US" dirty="0"/>
              <a:t>的数据访问</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428463" y="1262365"/>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迭代器各种内容的实现</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因为是数组，所以直接将空间指针位置</a:t>
            </a:r>
            <a:r>
              <a:rPr lang="en-US" altLang="zh-CN" sz="1600" b="1" dirty="0">
                <a:solidFill>
                  <a:srgbClr val="008000"/>
                </a:solidFill>
                <a:latin typeface="Consolas" panose="020B0609020204030204" pitchFamily="49" charset="0"/>
                <a:ea typeface="华文楷体" panose="02010600040101010101" pitchFamily="2" charset="-122"/>
                <a:cs typeface="+mn-cs"/>
              </a:rPr>
              <a:t>+1</a:t>
            </a:r>
            <a:r>
              <a:rPr lang="zh-CN" altLang="en-US" sz="1600" b="1" dirty="0">
                <a:solidFill>
                  <a:srgbClr val="008000"/>
                </a:solidFill>
                <a:latin typeface="Consolas" panose="020B0609020204030204" pitchFamily="49" charset="0"/>
                <a:ea typeface="华文楷体" panose="02010600040101010101" pitchFamily="2" charset="-122"/>
                <a:cs typeface="+mn-cs"/>
              </a:rPr>
              <a:t>即可，可以思考下这里为什么返回</a:t>
            </a:r>
            <a:r>
              <a:rPr lang="en-US" altLang="zh-CN" sz="1600" b="1" dirty="0">
                <a:solidFill>
                  <a:srgbClr val="008000"/>
                </a:solidFill>
                <a:latin typeface="Consolas" panose="020B0609020204030204" pitchFamily="49" charset="0"/>
                <a:ea typeface="华文楷体" panose="02010600040101010101" pitchFamily="2" charset="-122"/>
                <a:cs typeface="+mn-cs"/>
              </a:rPr>
              <a:t>float&amp;</a:t>
            </a:r>
            <a:r>
              <a:rPr lang="zh-CN" altLang="en-US" sz="1600" b="1" dirty="0">
                <a:solidFill>
                  <a:srgbClr val="008000"/>
                </a:solidFill>
                <a:latin typeface="Consolas" panose="020B0609020204030204" pitchFamily="49" charset="0"/>
                <a:ea typeface="华文楷体" panose="02010600040101010101" pitchFamily="2" charset="-122"/>
                <a:cs typeface="+mn-cs"/>
              </a:rPr>
              <a:t>，而不是</a:t>
            </a:r>
            <a:r>
              <a:rPr lang="en-US" altLang="zh-CN" sz="1600" b="1" dirty="0">
                <a:solidFill>
                  <a:srgbClr val="008000"/>
                </a:solidFill>
                <a:latin typeface="Consolas" panose="020B0609020204030204" pitchFamily="49" charset="0"/>
                <a:ea typeface="华文楷体" panose="02010600040101010101" pitchFamily="2" charset="-122"/>
                <a:cs typeface="+mn-cs"/>
              </a:rPr>
              <a:t>Iterator</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对</a:t>
            </a:r>
            <a:r>
              <a:rPr lang="en-US" altLang="zh-CN" sz="1600" b="1" dirty="0">
                <a:solidFill>
                  <a:srgbClr val="008000"/>
                </a:solidFill>
                <a:latin typeface="Consolas" panose="020B0609020204030204" pitchFamily="49" charset="0"/>
                <a:ea typeface="华文楷体" panose="02010600040101010101" pitchFamily="2" charset="-122"/>
              </a:rPr>
              <a:t>data</a:t>
            </a:r>
            <a:r>
              <a:rPr lang="zh-CN" altLang="en-US" sz="1600" b="1" dirty="0">
                <a:solidFill>
                  <a:srgbClr val="008000"/>
                </a:solidFill>
                <a:latin typeface="Consolas" panose="020B0609020204030204" pitchFamily="49" charset="0"/>
                <a:ea typeface="华文楷体" panose="02010600040101010101" pitchFamily="2" charset="-122"/>
              </a:rPr>
              <a:t>的内存位置取值</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::operator-&gt;()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判断是不是指向内存的同一位置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bool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*)(&amp;other))-&gt;_data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测试迭代器模式</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395536" y="1178307"/>
            <a:ext cx="8175985" cy="556306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(**p &gt;= 60)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int main()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float scores[]={90, 20, 40, 40, 30, 60, 70, 30, 90, 100};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Collection *collection = new </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ArrayCollection</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(10, scores);</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Iterator* begin = collection -&gt; begin();</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Iterator* end = collection -&gt; end();</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9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analyze(collection -&gt; begin(), collection -&gt; end());</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105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delete begin; </a:t>
            </a:r>
            <a:r>
              <a:rPr lang="en-US" altLang="zh-CN" sz="1600" dirty="0">
                <a:solidFill>
                  <a:srgbClr val="C00000"/>
                </a:solidFill>
                <a:latin typeface="Consolas" panose="020B0609020204030204" pitchFamily="49" charset="0"/>
                <a:ea typeface="Consolas" panose="020B0609020204030204" pitchFamily="49" charset="0"/>
                <a:cs typeface="Consolas" panose="020B0609020204030204" pitchFamily="49" charset="0"/>
              </a:rPr>
              <a:t>//</a:t>
            </a:r>
            <a:r>
              <a:rPr lang="zh-CN" altLang="en-US" sz="1600" dirty="0">
                <a:solidFill>
                  <a:srgbClr val="C00000"/>
                </a:solidFill>
                <a:latin typeface="Consolas" panose="020B0609020204030204" pitchFamily="49" charset="0"/>
                <a:ea typeface="Consolas" panose="020B0609020204030204" pitchFamily="49" charset="0"/>
                <a:cs typeface="Consolas" panose="020B0609020204030204" pitchFamily="49" charset="0"/>
              </a:rPr>
              <a:t>销毁使用后的迭代器</a:t>
            </a:r>
            <a:endParaRPr lang="en-US" altLang="zh-CN" sz="1600" dirty="0">
              <a:solidFill>
                <a:srgbClr val="C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delete end;</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return 0;</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TextBox 3"/>
          <p:cNvSpPr txBox="1"/>
          <p:nvPr/>
        </p:nvSpPr>
        <p:spPr>
          <a:xfrm>
            <a:off x="4957664" y="6173548"/>
            <a:ext cx="3108548" cy="33855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zh-CN" altLang="en-US" sz="1600" dirty="0">
                <a:solidFill>
                  <a:schemeClr val="tx1"/>
                </a:solidFill>
                <a:latin typeface="Consolas" panose="020B0609020204030204" pitchFamily="49" charset="0"/>
                <a:ea typeface="Consolas" panose="020B0609020204030204" pitchFamily="49" charset="0"/>
                <a:cs typeface="Consolas" panose="020B0609020204030204" pitchFamily="49" charset="0"/>
              </a:rPr>
              <a:t>输出：</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passing rate = 0.5</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一个例子：负载监视器</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内容占位符 2"/>
          <p:cNvSpPr>
            <a:spLocks noGrp="1"/>
          </p:cNvSpPr>
          <p:nvPr>
            <p:ph idx="1"/>
          </p:nvPr>
        </p:nvSpPr>
        <p:spPr>
          <a:xfrm>
            <a:off x="539553" y="1465264"/>
            <a:ext cx="3672408"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监视计算节点的负载状态（如</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以</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占用率的监视为例，不同条件下（例如不同种类不同版本的</a:t>
            </a:r>
            <a:r>
              <a:rPr lang="en-US" altLang="zh-CN" sz="2800" b="1" dirty="0">
                <a:solidFill>
                  <a:srgbClr val="003366"/>
                </a:solidFill>
                <a:latin typeface="Lucida Console" panose="020B0609040504020204" pitchFamily="49" charset="0"/>
              </a:rPr>
              <a:t>OS</a:t>
            </a:r>
            <a:r>
              <a:rPr lang="zh-CN" altLang="en-US" sz="2800" b="1" dirty="0">
                <a:solidFill>
                  <a:srgbClr val="003366"/>
                </a:solidFill>
                <a:latin typeface="Lucida Console" panose="020B0609040504020204" pitchFamily="49" charset="0"/>
              </a:rPr>
              <a:t>）获得</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占用率的方法不同</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怎样在一个程序中实现对这些不同条件的适应呢？</a:t>
            </a:r>
            <a:endParaRPr lang="zh-CN" altLang="en-US" sz="2800" b="1" dirty="0">
              <a:solidFill>
                <a:srgbClr val="003366"/>
              </a:solidFill>
              <a:latin typeface="Lucida Console" panose="020B0609040504020204" pitchFamily="49" charset="0"/>
            </a:endParaRPr>
          </a:p>
        </p:txBody>
      </p:sp>
      <p:pic>
        <p:nvPicPr>
          <p:cNvPr id="6" name="Picture 2"/>
          <p:cNvPicPr>
            <a:picLocks noChangeAspect="1" noChangeArrowheads="1"/>
          </p:cNvPicPr>
          <p:nvPr/>
        </p:nvPicPr>
        <p:blipFill rotWithShape="1">
          <a:blip r:embed="rId1" cstate="print"/>
          <a:srcRect t="69275" r="44257"/>
          <a:stretch>
            <a:fillRect/>
          </a:stretch>
        </p:blipFill>
        <p:spPr bwMode="auto">
          <a:xfrm>
            <a:off x="4860032" y="1340768"/>
            <a:ext cx="3301190" cy="1262090"/>
          </a:xfrm>
          <a:prstGeom prst="rect">
            <a:avLst/>
          </a:prstGeom>
          <a:noFill/>
          <a:ln w="9525">
            <a:noFill/>
            <a:miter lim="800000"/>
            <a:headEnd/>
            <a:tailEnd/>
          </a:ln>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34152" t="57346" r="13483" b="10518"/>
          <a:stretch>
            <a:fillRect/>
          </a:stretch>
        </p:blipFill>
        <p:spPr>
          <a:xfrm>
            <a:off x="4880975" y="2984898"/>
            <a:ext cx="3312368" cy="1718246"/>
          </a:xfrm>
          <a:prstGeom prst="rect">
            <a:avLst/>
          </a:prstGeom>
        </p:spPr>
      </p:pic>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32539" t="6604" r="4356"/>
          <a:stretch>
            <a:fillRect/>
          </a:stretch>
        </p:blipFill>
        <p:spPr>
          <a:xfrm>
            <a:off x="4381140" y="4941463"/>
            <a:ext cx="4608512" cy="1198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Iterator</a:t>
            </a:r>
            <a:r>
              <a:rPr lang="zh-CN" altLang="en-US" sz="4000" dirty="0"/>
              <a:t>对</a:t>
            </a:r>
            <a:r>
              <a:rPr lang="en-US" altLang="zh-CN" sz="4000" dirty="0"/>
              <a:t>Collection</a:t>
            </a:r>
            <a:r>
              <a:rPr lang="zh-CN" altLang="en-US" sz="4000" dirty="0"/>
              <a:t>的数据访问</a:t>
            </a:r>
            <a:endParaRPr lang="zh-CN" altLang="en-US" sz="4000" dirty="0"/>
          </a:p>
        </p:txBody>
      </p:sp>
      <p:sp>
        <p:nvSpPr>
          <p:cNvPr id="3" name="内容占位符 2"/>
          <p:cNvSpPr>
            <a:spLocks noGrp="1"/>
          </p:cNvSpPr>
          <p:nvPr>
            <p:ph idx="1"/>
          </p:nvPr>
        </p:nvSpPr>
        <p:spPr>
          <a:xfrm>
            <a:off x="467544" y="3789040"/>
            <a:ext cx="8377014" cy="2880320"/>
          </a:xfrm>
        </p:spPr>
        <p:txBody>
          <a:bodyPr/>
          <a:lstStyle/>
          <a:p>
            <a:r>
              <a:rPr lang="zh-CN" altLang="en-US" dirty="0"/>
              <a:t>一般的自增运算</a:t>
            </a:r>
            <a:endParaRPr lang="en-US" altLang="zh-CN" dirty="0"/>
          </a:p>
          <a:p>
            <a:pPr lvl="1"/>
            <a:r>
              <a:rPr lang="en-US" altLang="zh-CN" sz="2000" dirty="0" err="1"/>
              <a:t>MyClass</a:t>
            </a:r>
            <a:r>
              <a:rPr lang="en-US" altLang="zh-CN" sz="2000" dirty="0"/>
              <a:t>&amp;</a:t>
            </a:r>
            <a:r>
              <a:rPr lang="zh-CN" altLang="en-US" sz="2000" dirty="0"/>
              <a:t> </a:t>
            </a:r>
            <a:r>
              <a:rPr lang="en-US" altLang="zh-CN" sz="2000" dirty="0"/>
              <a:t>operator++();  </a:t>
            </a:r>
            <a:r>
              <a:rPr lang="en-US" altLang="zh-CN" sz="2000" dirty="0">
                <a:solidFill>
                  <a:srgbClr val="C00000"/>
                </a:solidFill>
              </a:rPr>
              <a:t>//</a:t>
            </a:r>
            <a:r>
              <a:rPr lang="zh-CN" altLang="en-US" sz="2000" dirty="0">
                <a:solidFill>
                  <a:srgbClr val="C00000"/>
                </a:solidFill>
              </a:rPr>
              <a:t>返回值即为当前对象引用</a:t>
            </a:r>
            <a:endParaRPr lang="en-US" altLang="zh-CN" sz="2000" dirty="0">
              <a:solidFill>
                <a:srgbClr val="C00000"/>
              </a:solidFill>
            </a:endParaRPr>
          </a:p>
          <a:p>
            <a:pPr lvl="1"/>
            <a:r>
              <a:rPr lang="en-US" altLang="zh-CN" sz="2000" dirty="0" err="1"/>
              <a:t>MyClass</a:t>
            </a:r>
            <a:r>
              <a:rPr lang="en-US" altLang="zh-CN" sz="2000" dirty="0"/>
              <a:t> operator++(int);  </a:t>
            </a:r>
            <a:r>
              <a:rPr lang="en-US" altLang="zh-CN" sz="2000" dirty="0">
                <a:solidFill>
                  <a:srgbClr val="C00000"/>
                </a:solidFill>
              </a:rPr>
              <a:t>//</a:t>
            </a:r>
            <a:r>
              <a:rPr lang="zh-CN" altLang="en-US" sz="2000" dirty="0">
                <a:solidFill>
                  <a:srgbClr val="C00000"/>
                </a:solidFill>
              </a:rPr>
              <a:t>返回值与当前对象不为同一对象</a:t>
            </a:r>
            <a:endParaRPr lang="en-US" altLang="zh-CN" sz="2000" dirty="0">
              <a:solidFill>
                <a:srgbClr val="C00000"/>
              </a:solidFill>
            </a:endParaRPr>
          </a:p>
          <a:p>
            <a:r>
              <a:rPr lang="zh-CN" altLang="en-US" dirty="0"/>
              <a:t>为什么后缀</a:t>
            </a:r>
            <a:r>
              <a:rPr lang="en-US" altLang="zh-CN" dirty="0"/>
              <a:t>++</a:t>
            </a:r>
            <a:r>
              <a:rPr lang="zh-CN" altLang="en-US" dirty="0"/>
              <a:t>不返回</a:t>
            </a:r>
            <a:r>
              <a:rPr lang="en-US" altLang="zh-CN" dirty="0"/>
              <a:t>Iterator</a:t>
            </a:r>
            <a:r>
              <a:rPr lang="zh-CN" altLang="en-US" dirty="0"/>
              <a:t>？</a:t>
            </a:r>
            <a:endParaRPr lang="en-US" altLang="zh-CN" dirty="0"/>
          </a:p>
          <a:p>
            <a:pPr lvl="1"/>
            <a:r>
              <a:rPr lang="en-US" altLang="zh-CN" dirty="0"/>
              <a:t>Iterator</a:t>
            </a:r>
            <a:r>
              <a:rPr lang="zh-CN" altLang="en-US" dirty="0"/>
              <a:t>是抽象类，无法实例化对象</a:t>
            </a:r>
            <a:endParaRPr lang="en-US" altLang="zh-CN" dirty="0"/>
          </a:p>
          <a:p>
            <a:pPr lvl="1"/>
            <a:r>
              <a:rPr lang="zh-CN" altLang="en-US" dirty="0"/>
              <a:t>能否返回</a:t>
            </a:r>
            <a:r>
              <a:rPr lang="en-US" altLang="zh-CN" dirty="0"/>
              <a:t>Iterator&amp;? </a:t>
            </a:r>
            <a:r>
              <a:rPr lang="zh-CN" altLang="en-US" dirty="0"/>
              <a:t>可以使用</a:t>
            </a:r>
            <a:r>
              <a:rPr lang="en-US" altLang="zh-CN" dirty="0"/>
              <a:t>new</a:t>
            </a:r>
            <a:r>
              <a:rPr lang="zh-CN" altLang="en-US" dirty="0"/>
              <a:t>创建新对象，但每次调用后缀</a:t>
            </a:r>
            <a:r>
              <a:rPr lang="en-US" altLang="zh-CN" dirty="0"/>
              <a:t>++</a:t>
            </a:r>
            <a:r>
              <a:rPr lang="zh-CN" altLang="en-US" dirty="0"/>
              <a:t>运算都需要外部销毁创建的对象。</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TextBox 3"/>
          <p:cNvSpPr txBox="1"/>
          <p:nvPr/>
        </p:nvSpPr>
        <p:spPr>
          <a:xfrm>
            <a:off x="838394" y="1829142"/>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C00000"/>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C00000"/>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::operator++(int) {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6" name="文本框 5"/>
          <p:cNvSpPr txBox="1"/>
          <p:nvPr/>
        </p:nvSpPr>
        <p:spPr>
          <a:xfrm>
            <a:off x="2684303" y="1252593"/>
            <a:ext cx="3775393" cy="523220"/>
          </a:xfrm>
          <a:prstGeom prst="rect">
            <a:avLst/>
          </a:prstGeom>
          <a:noFill/>
        </p:spPr>
        <p:txBody>
          <a:bodyPr wrap="none" rtlCol="0">
            <a:spAutoFit/>
          </a:bodyPr>
          <a:lstStyle/>
          <a:p>
            <a:r>
              <a:rPr lang="zh-CN" altLang="en-US" sz="2800" b="1" dirty="0"/>
              <a:t>为什么返回类型不同？</a:t>
            </a:r>
            <a:endParaRPr lang="zh-CN" altLang="en-US" sz="28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20395" y="1437424"/>
            <a:ext cx="8595234" cy="3935792"/>
          </a:xfrm>
          <a:prstGeom prst="rect">
            <a:avLst/>
          </a:prstGeom>
        </p:spPr>
      </p:pic>
      <p:sp>
        <p:nvSpPr>
          <p:cNvPr id="2" name="标题 1"/>
          <p:cNvSpPr>
            <a:spLocks noGrp="1"/>
          </p:cNvSpPr>
          <p:nvPr>
            <p:ph type="title"/>
          </p:nvPr>
        </p:nvSpPr>
        <p:spPr/>
        <p:txBody>
          <a:bodyPr/>
          <a:lstStyle/>
          <a:p>
            <a:r>
              <a:rPr lang="zh-CN" altLang="en-US" dirty="0"/>
              <a:t>另一种常见的迭代器模式</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2696260" y="3228322"/>
            <a:ext cx="5112274" cy="2308324"/>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Iterator* it = </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collection.iterator</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while (it-&gt;</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hasNext</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it-&gt;next();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Object object = it-&gt;</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getValue</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//do something with object;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en-US" altLang="zh-CN" sz="2800" b="1" dirty="0">
                <a:solidFill>
                  <a:srgbClr val="003366"/>
                </a:solidFill>
              </a:rPr>
              <a:t>STL</a:t>
            </a:r>
            <a:r>
              <a:rPr lang="zh-CN" altLang="en-US" sz="2800" b="1" dirty="0">
                <a:solidFill>
                  <a:srgbClr val="003366"/>
                </a:solidFill>
              </a:rPr>
              <a:t>中的迭代器模式</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11" name="TextBox 3"/>
          <p:cNvSpPr txBox="1"/>
          <p:nvPr/>
        </p:nvSpPr>
        <p:spPr>
          <a:xfrm>
            <a:off x="548097" y="1853515"/>
            <a:ext cx="8047805"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template&lt;class Iterator&gt;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std::vector&lt;float&gt; scores</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{90, 20, 40, 40, 30, 60, 70, 30, 90, 100};   </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analyze(</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scores.begin</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a:t>
            </a:r>
            <a:r>
              <a:rPr lang="en-US" altLang="zh-CN" sz="1600" dirty="0" err="1">
                <a:solidFill>
                  <a:schemeClr val="tx1"/>
                </a:solidFill>
                <a:latin typeface="Consolas" panose="020B0609020204030204" pitchFamily="49" charset="0"/>
                <a:ea typeface="Consolas" panose="020B0609020204030204" pitchFamily="49" charset="0"/>
                <a:cs typeface="Consolas" panose="020B0609020204030204" pitchFamily="49" charset="0"/>
              </a:rPr>
              <a:t>scores.end</a:t>
            </a:r>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a:t>
            </a:r>
            <a:endPar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chemeClr val="tx1"/>
                </a:solidFill>
                <a:latin typeface="Consolas" panose="020B0609020204030204" pitchFamily="49" charset="0"/>
                <a:ea typeface="Consolas" panose="020B0609020204030204" pitchFamily="49" charset="0"/>
                <a:cs typeface="Consolas" panose="020B0609020204030204" pitchFamily="49" charset="0"/>
              </a:rPr>
              <a:t>	return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en-US" altLang="zh-CN" sz="2800" b="1" dirty="0">
                <a:solidFill>
                  <a:srgbClr val="003366"/>
                </a:solidFill>
              </a:rPr>
              <a:t>STL</a:t>
            </a:r>
            <a:r>
              <a:rPr lang="zh-CN" altLang="en-US" sz="2800" b="1" dirty="0">
                <a:solidFill>
                  <a:srgbClr val="003366"/>
                </a:solidFill>
              </a:rPr>
              <a:t>中的迭代器模式</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之前介绍中的迭代器模式使用继承来实现</a:t>
            </a:r>
            <a:endParaRPr lang="en-US" altLang="zh-CN" sz="2400" b="1" dirty="0">
              <a:solidFill>
                <a:srgbClr val="003366"/>
              </a:solidFill>
            </a:endParaRPr>
          </a:p>
          <a:p>
            <a:pPr marL="685800" lvl="2">
              <a:spcBef>
                <a:spcPts val="1000"/>
              </a:spcBef>
              <a:buSzPct val="75000"/>
              <a:buFont typeface="Wingdings" panose="05000000000000000000" pitchFamily="2" charset="2"/>
              <a:buChar char="n"/>
            </a:pPr>
            <a:r>
              <a:rPr lang="en-US" altLang="zh-CN" sz="2400" b="1" dirty="0">
                <a:solidFill>
                  <a:srgbClr val="003366"/>
                </a:solidFill>
              </a:rPr>
              <a:t>STL</a:t>
            </a:r>
            <a:r>
              <a:rPr lang="zh-CN" altLang="en-US" sz="2400" b="1" dirty="0">
                <a:solidFill>
                  <a:srgbClr val="003366"/>
                </a:solidFill>
              </a:rPr>
              <a:t>中迭代器模式使用模板来实现</a:t>
            </a:r>
            <a:endParaRPr lang="en-US" altLang="zh-CN" sz="24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两种不同的多态实现方式</a:t>
            </a:r>
            <a:endParaRPr lang="zh-CN" altLang="en-US" sz="24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2627784" y="3265673"/>
            <a:ext cx="5184576" cy="132343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Collection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rgbClr val="FF0000"/>
                </a:solidFill>
                <a:latin typeface="Consolas" panose="020B0609020204030204" pitchFamily="49" charset="0"/>
                <a:ea typeface="华文楷体" panose="02010600040101010101" pitchFamily="2" charset="-122"/>
                <a:cs typeface="+mn-cs"/>
              </a:rPr>
              <a:t>Iterator*</a:t>
            </a:r>
            <a:r>
              <a:rPr lang="en-US" altLang="zh-CN" sz="1600" dirty="0">
                <a:solidFill>
                  <a:schemeClr val="tx1"/>
                </a:solidFill>
                <a:latin typeface="Consolas" panose="020B0609020204030204" pitchFamily="49" charset="0"/>
                <a:ea typeface="华文楷体" panose="02010600040101010101" pitchFamily="2" charset="-122"/>
                <a:cs typeface="+mn-cs"/>
              </a:rPr>
              <a:t> begin() const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rgbClr val="FF0000"/>
                </a:solidFill>
                <a:latin typeface="Consolas" panose="020B0609020204030204" pitchFamily="49" charset="0"/>
                <a:ea typeface="华文楷体" panose="02010600040101010101" pitchFamily="2" charset="-122"/>
                <a:cs typeface="+mn-cs"/>
              </a:rPr>
              <a:t>Iterator*</a:t>
            </a:r>
            <a:r>
              <a:rPr lang="en-US" altLang="zh-CN" sz="1600" dirty="0">
                <a:solidFill>
                  <a:schemeClr val="tx1"/>
                </a:solidFill>
                <a:latin typeface="Consolas" panose="020B0609020204030204" pitchFamily="49" charset="0"/>
                <a:ea typeface="华文楷体" panose="02010600040101010101" pitchFamily="2" charset="-122"/>
                <a:cs typeface="+mn-cs"/>
              </a:rPr>
              <a:t> end() const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8" name="TextBox 7"/>
          <p:cNvSpPr txBox="1"/>
          <p:nvPr/>
        </p:nvSpPr>
        <p:spPr>
          <a:xfrm>
            <a:off x="911786" y="3696559"/>
            <a:ext cx="141577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基于继承</a:t>
            </a:r>
            <a:endParaRPr lang="en-US" sz="2400" b="1" dirty="0">
              <a:solidFill>
                <a:srgbClr val="003366"/>
              </a:solidFill>
              <a:latin typeface="Consolas" panose="020B0609020204030204" pitchFamily="49" charset="0"/>
              <a:ea typeface="华文楷体" panose="02010600040101010101" pitchFamily="2" charset="-122"/>
            </a:endParaRPr>
          </a:p>
        </p:txBody>
      </p:sp>
      <p:sp>
        <p:nvSpPr>
          <p:cNvPr id="7" name="TextBox 3"/>
          <p:cNvSpPr txBox="1"/>
          <p:nvPr/>
        </p:nvSpPr>
        <p:spPr>
          <a:xfrm>
            <a:off x="2627784" y="4842930"/>
            <a:ext cx="5184576" cy="156966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template &lt;class T&gt;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vector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vector::iterator&lt;T&gt;</a:t>
            </a:r>
            <a:r>
              <a:rPr lang="en-US" altLang="zh-CN" sz="1600" dirty="0">
                <a:solidFill>
                  <a:schemeClr val="tx1"/>
                </a:solidFill>
                <a:latin typeface="Consolas" panose="020B0609020204030204" pitchFamily="49" charset="0"/>
                <a:ea typeface="华文楷体" panose="02010600040101010101" pitchFamily="2" charset="-122"/>
                <a:cs typeface="+mn-cs"/>
              </a:rPr>
              <a:t> begin() const;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vector::iterator&lt;T&gt;</a:t>
            </a:r>
            <a:r>
              <a:rPr lang="en-US" altLang="zh-CN" sz="1600" dirty="0">
                <a:solidFill>
                  <a:schemeClr val="tx1"/>
                </a:solidFill>
                <a:latin typeface="Consolas" panose="020B0609020204030204" pitchFamily="49" charset="0"/>
                <a:ea typeface="华文楷体" panose="02010600040101010101" pitchFamily="2" charset="-122"/>
                <a:cs typeface="+mn-cs"/>
              </a:rPr>
              <a:t> end() const;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9" name="TextBox 7"/>
          <p:cNvSpPr txBox="1"/>
          <p:nvPr/>
        </p:nvSpPr>
        <p:spPr>
          <a:xfrm>
            <a:off x="911786" y="5396927"/>
            <a:ext cx="141577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基于模板</a:t>
            </a:r>
            <a:endParaRPr lang="en-US" sz="2400" b="1" dirty="0">
              <a:solidFill>
                <a:srgbClr val="003366"/>
              </a:solidFill>
              <a:latin typeface="Consolas" panose="020B0609020204030204" pitchFamily="49" charset="0"/>
              <a:ea typeface="华文楷体" panose="02010600040101010101" pitchFamily="2" charset="-122"/>
            </a:endParaRPr>
          </a:p>
        </p:txBody>
      </p:sp>
      <p:sp>
        <p:nvSpPr>
          <p:cNvPr id="5" name="文本框 4"/>
          <p:cNvSpPr txBox="1"/>
          <p:nvPr/>
        </p:nvSpPr>
        <p:spPr>
          <a:xfrm>
            <a:off x="5220072" y="3329882"/>
            <a:ext cx="2492990" cy="400110"/>
          </a:xfrm>
          <a:prstGeom prst="rect">
            <a:avLst/>
          </a:prstGeom>
          <a:noFill/>
        </p:spPr>
        <p:txBody>
          <a:bodyPr wrap="none" rtlCol="0">
            <a:spAutoFit/>
          </a:bodyPr>
          <a:lstStyle/>
          <a:p>
            <a:r>
              <a:rPr lang="zh-CN" altLang="en-US" sz="2000" b="1" dirty="0"/>
              <a:t>返回迭代器基类指针</a:t>
            </a:r>
            <a:endParaRPr lang="zh-CN" altLang="en-US" sz="2000" b="1" dirty="0"/>
          </a:p>
        </p:txBody>
      </p:sp>
      <p:sp>
        <p:nvSpPr>
          <p:cNvPr id="10" name="文本框 9"/>
          <p:cNvSpPr txBox="1"/>
          <p:nvPr/>
        </p:nvSpPr>
        <p:spPr>
          <a:xfrm>
            <a:off x="5223470" y="4945306"/>
            <a:ext cx="1980029" cy="400110"/>
          </a:xfrm>
          <a:prstGeom prst="rect">
            <a:avLst/>
          </a:prstGeom>
          <a:noFill/>
        </p:spPr>
        <p:txBody>
          <a:bodyPr wrap="none" rtlCol="0">
            <a:spAutoFit/>
          </a:bodyPr>
          <a:lstStyle/>
          <a:p>
            <a:r>
              <a:rPr lang="zh-CN" altLang="en-US" sz="2000" b="1" dirty="0"/>
              <a:t>返回迭代器对象</a:t>
            </a:r>
            <a:endParaRPr lang="zh-CN" altLang="en-US" sz="20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8" name="TextBox 3"/>
          <p:cNvSpPr txBox="1"/>
          <p:nvPr/>
        </p:nvSpPr>
        <p:spPr>
          <a:xfrm>
            <a:off x="539552" y="1244345"/>
            <a:ext cx="7845524"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11" name="TextBox 10"/>
          <p:cNvSpPr txBox="1"/>
          <p:nvPr/>
        </p:nvSpPr>
        <p:spPr>
          <a:xfrm>
            <a:off x="2411760" y="3306448"/>
            <a:ext cx="326243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基于继承的迭代器模式</a:t>
            </a:r>
            <a:endParaRPr lang="en-US" sz="2400" b="1" dirty="0">
              <a:solidFill>
                <a:srgbClr val="003366"/>
              </a:solidFill>
              <a:latin typeface="Consolas" panose="020B0609020204030204" pitchFamily="49" charset="0"/>
              <a:ea typeface="华文楷体" panose="02010600040101010101" pitchFamily="2" charset="-122"/>
            </a:endParaRPr>
          </a:p>
        </p:txBody>
      </p:sp>
      <p:sp>
        <p:nvSpPr>
          <p:cNvPr id="12" name="TextBox 3"/>
          <p:cNvSpPr txBox="1"/>
          <p:nvPr/>
        </p:nvSpPr>
        <p:spPr>
          <a:xfrm>
            <a:off x="539552" y="3933056"/>
            <a:ext cx="7845524"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template&lt;class Iterator&gt;</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passed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count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7" name="TextBox 10"/>
          <p:cNvSpPr txBox="1"/>
          <p:nvPr/>
        </p:nvSpPr>
        <p:spPr>
          <a:xfrm>
            <a:off x="2491646" y="6241379"/>
            <a:ext cx="326243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基于模板的迭代器模式</a:t>
            </a:r>
            <a:endParaRPr lang="en-US" sz="2400" b="1" dirty="0">
              <a:solidFill>
                <a:srgbClr val="003366"/>
              </a:solidFill>
              <a:latin typeface="Consolas" panose="020B0609020204030204" pitchFamily="49" charset="0"/>
              <a:ea typeface="华文楷体" panose="0201060004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迭代器模式：模板 </a:t>
            </a:r>
            <a:r>
              <a:rPr lang="en-US" altLang="zh-CN" sz="2800" b="1" dirty="0">
                <a:solidFill>
                  <a:srgbClr val="003366"/>
                </a:solidFill>
              </a:rPr>
              <a:t>vs.</a:t>
            </a:r>
            <a:r>
              <a:rPr lang="zh-CN" altLang="en-US" sz="2800" b="1" dirty="0">
                <a:solidFill>
                  <a:srgbClr val="003366"/>
                </a:solidFill>
              </a:rPr>
              <a:t> 继承</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目标相同：将算法构建与底层数据结构解耦</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区别</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继承：</a:t>
            </a:r>
            <a:endParaRPr lang="en-US" altLang="zh-CN" sz="24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算法中需要使用迭代器的基类指针</a:t>
            </a:r>
            <a:endParaRPr lang="en-US" altLang="zh-CN" sz="22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模板：</a:t>
            </a:r>
            <a:endParaRPr lang="en-US" altLang="zh-CN" sz="24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更加简洁，算法可以使用迭代器对象</a:t>
            </a:r>
            <a:endParaRPr lang="en-US" altLang="zh-CN" sz="22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对每一种迭代器类型都会生成相应代码，使编译速度变慢、可执行文件变大</a:t>
            </a:r>
            <a:endParaRPr lang="en-US" altLang="zh-CN" sz="22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STL</a:t>
            </a:r>
            <a:r>
              <a:rPr lang="zh-CN" altLang="en-US" dirty="0"/>
              <a:t>迭代器实现循环</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使用迭代器进行循环：</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en-US" altLang="zh-CN" sz="2400" b="1" dirty="0">
                <a:solidFill>
                  <a:srgbClr val="003366"/>
                </a:solidFill>
              </a:rPr>
              <a:t>for</a:t>
            </a:r>
            <a:r>
              <a:rPr lang="zh-CN" altLang="en-US" sz="2400" b="1" dirty="0">
                <a:solidFill>
                  <a:srgbClr val="003366"/>
                </a:solidFill>
              </a:rPr>
              <a:t> </a:t>
            </a:r>
            <a:r>
              <a:rPr lang="en-US" altLang="zh-CN" sz="2400" b="1" dirty="0">
                <a:solidFill>
                  <a:srgbClr val="003366"/>
                </a:solidFill>
              </a:rPr>
              <a:t>(auto</a:t>
            </a:r>
            <a:r>
              <a:rPr lang="zh-CN" altLang="en-US" sz="2400" b="1" dirty="0">
                <a:solidFill>
                  <a:srgbClr val="003366"/>
                </a:solidFill>
              </a:rPr>
              <a:t> </a:t>
            </a:r>
            <a:r>
              <a:rPr lang="en-US" altLang="zh-CN" sz="2400" b="1" dirty="0">
                <a:solidFill>
                  <a:srgbClr val="003366"/>
                </a:solidFill>
              </a:rPr>
              <a:t>i</a:t>
            </a:r>
            <a:r>
              <a:rPr lang="zh-CN" altLang="en-US" sz="2400" b="1" dirty="0">
                <a:solidFill>
                  <a:srgbClr val="003366"/>
                </a:solidFill>
              </a:rPr>
              <a:t> </a:t>
            </a:r>
            <a:r>
              <a:rPr lang="en-US" altLang="zh-CN" sz="2400" b="1" dirty="0">
                <a:solidFill>
                  <a:srgbClr val="003366"/>
                </a:solidFill>
              </a:rPr>
              <a:t>:</a:t>
            </a:r>
            <a:r>
              <a:rPr lang="zh-CN" altLang="en-US" sz="2400" b="1" dirty="0">
                <a:solidFill>
                  <a:srgbClr val="003366"/>
                </a:solidFill>
              </a:rPr>
              <a:t> </a:t>
            </a:r>
            <a:r>
              <a:rPr lang="en-US" altLang="zh-CN" sz="2400" b="1" dirty="0">
                <a:solidFill>
                  <a:srgbClr val="003366"/>
                </a:solidFill>
              </a:rPr>
              <a:t>container)</a:t>
            </a:r>
            <a:endParaRPr lang="en-US" altLang="zh-CN" sz="24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TextBox 3"/>
          <p:cNvSpPr txBox="1"/>
          <p:nvPr/>
        </p:nvSpPr>
        <p:spPr>
          <a:xfrm>
            <a:off x="853394" y="2719078"/>
            <a:ext cx="3718606" cy="1077218"/>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for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(auto</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 : container)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7" name="TextBox 3"/>
          <p:cNvSpPr txBox="1"/>
          <p:nvPr/>
        </p:nvSpPr>
        <p:spPr>
          <a:xfrm>
            <a:off x="781386" y="4677400"/>
            <a:ext cx="3790614" cy="1323439"/>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for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(auto</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container.begin</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container.end</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
        <p:nvSpPr>
          <p:cNvPr id="5" name="Up-Down Arrow 4"/>
          <p:cNvSpPr/>
          <p:nvPr/>
        </p:nvSpPr>
        <p:spPr>
          <a:xfrm>
            <a:off x="2514675" y="3928486"/>
            <a:ext cx="396044" cy="616723"/>
          </a:xfrm>
          <a:prstGeom prst="up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3"/>
          <p:cNvSpPr txBox="1"/>
          <p:nvPr/>
        </p:nvSpPr>
        <p:spPr>
          <a:xfrm>
            <a:off x="4949130" y="4173233"/>
            <a:ext cx="3880062" cy="1815882"/>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main(){</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vector&lt;int&gt; container{1,2,3};</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for (auto a : container){</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内容占位符 2"/>
          <p:cNvSpPr>
            <a:spLocks noGrp="1"/>
          </p:cNvSpPr>
          <p:nvPr>
            <p:ph idx="1"/>
          </p:nvPr>
        </p:nvSpPr>
        <p:spPr>
          <a:xfrm>
            <a:off x="539552" y="1272259"/>
            <a:ext cx="8136904" cy="4749029"/>
          </a:xfrm>
        </p:spPr>
        <p:txBody>
          <a:bodyPr/>
          <a:lstStyle/>
          <a:p>
            <a:r>
              <a:rPr lang="zh-CN" altLang="en-US" dirty="0"/>
              <a:t>迭代器模式实现了</a:t>
            </a:r>
            <a:r>
              <a:rPr lang="zh-CN" altLang="en-US" dirty="0">
                <a:solidFill>
                  <a:srgbClr val="FF0000"/>
                </a:solidFill>
              </a:rPr>
              <a:t>算法</a:t>
            </a:r>
            <a:r>
              <a:rPr lang="zh-CN" altLang="en-US" dirty="0"/>
              <a:t>和</a:t>
            </a:r>
            <a:r>
              <a:rPr lang="zh-CN" altLang="en-US" dirty="0">
                <a:solidFill>
                  <a:srgbClr val="FF0000"/>
                </a:solidFill>
              </a:rPr>
              <a:t>数据存储</a:t>
            </a:r>
            <a:r>
              <a:rPr lang="zh-CN" altLang="en-US" dirty="0"/>
              <a:t>的隔离</a:t>
            </a:r>
            <a:endParaRPr lang="zh-CN" altLang="en-US" dirty="0"/>
          </a:p>
          <a:p>
            <a:r>
              <a:rPr lang="zh-CN" altLang="en-US" dirty="0"/>
              <a:t>规避了为每一个算法和数据存储的组合均进行代码实现的巨大工作量</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6" name="文本框 5"/>
          <p:cNvSpPr txBox="1"/>
          <p:nvPr/>
        </p:nvSpPr>
        <p:spPr>
          <a:xfrm>
            <a:off x="628650" y="2852936"/>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14390" y="2852936"/>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14390" y="3356992"/>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014390" y="3869151"/>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14390" y="436510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002683" y="3140968"/>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002683" y="3753710"/>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002683" y="4366452"/>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002683" y="499348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431773" y="3140968"/>
            <a:ext cx="570910" cy="2221848"/>
          </a:xfrm>
          <a:prstGeom prst="rect">
            <a:avLst/>
          </a:prstGeom>
          <a:solidFill>
            <a:srgbClr val="FF0000"/>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nchor="ctr" anchorCtr="1">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迭</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代</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器</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6" name="右箭头 25"/>
          <p:cNvSpPr/>
          <p:nvPr/>
        </p:nvSpPr>
        <p:spPr>
          <a:xfrm>
            <a:off x="4067944" y="3535284"/>
            <a:ext cx="546754" cy="1549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8650" y="3356992"/>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7084" y="3869151"/>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7084" y="4365104"/>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046033" y="3143973"/>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57886" y="4165631"/>
            <a:ext cx="1399881" cy="523220"/>
          </a:xfrm>
          <a:prstGeom prst="rect">
            <a:avLst/>
          </a:prstGeom>
          <a:noFill/>
        </p:spPr>
        <p:txBody>
          <a:bodyPr wrap="square" rtlCol="0">
            <a:spAutoFit/>
          </a:bodyPr>
          <a:lstStyle/>
          <a:p>
            <a:r>
              <a:rPr kumimoji="1" lang="en-US" altLang="zh-CN" sz="2800" b="1" dirty="0"/>
              <a:t>…</a:t>
            </a:r>
            <a:endParaRPr kumimoji="1" lang="zh-CN" altLang="en-US" sz="2800" b="1" dirty="0"/>
          </a:p>
        </p:txBody>
      </p:sp>
      <p:sp>
        <p:nvSpPr>
          <p:cNvPr id="32" name="文本框 31"/>
          <p:cNvSpPr txBox="1"/>
          <p:nvPr/>
        </p:nvSpPr>
        <p:spPr>
          <a:xfrm>
            <a:off x="5557885" y="4798590"/>
            <a:ext cx="1399881" cy="523220"/>
          </a:xfrm>
          <a:prstGeom prst="rect">
            <a:avLst/>
          </a:prstGeom>
          <a:noFill/>
        </p:spPr>
        <p:txBody>
          <a:bodyPr wrap="square" rtlCol="0">
            <a:spAutoFit/>
          </a:bodyPr>
          <a:lstStyle/>
          <a:p>
            <a:r>
              <a:rPr kumimoji="1" lang="en-US" altLang="zh-CN" sz="2800" b="1" dirty="0"/>
              <a:t>…</a:t>
            </a:r>
            <a:endParaRPr kumimoji="1" lang="zh-CN" altLang="en-US" sz="2800" b="1" dirty="0"/>
          </a:p>
        </p:txBody>
      </p:sp>
      <p:sp>
        <p:nvSpPr>
          <p:cNvPr id="23" name="文本框 22"/>
          <p:cNvSpPr txBox="1"/>
          <p:nvPr/>
        </p:nvSpPr>
        <p:spPr>
          <a:xfrm>
            <a:off x="5049775" y="3753710"/>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7084" y="4877995"/>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014390" y="4877995"/>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27084" y="5376222"/>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012824" y="5376222"/>
            <a:ext cx="1385741" cy="369332"/>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043608" y="5756180"/>
            <a:ext cx="1399881" cy="523220"/>
          </a:xfrm>
          <a:prstGeom prst="rect">
            <a:avLst/>
          </a:prstGeom>
          <a:noFill/>
        </p:spPr>
        <p:txBody>
          <a:bodyPr wrap="square" rtlCol="0">
            <a:spAutoFit/>
          </a:bodyPr>
          <a:lstStyle/>
          <a:p>
            <a:r>
              <a:rPr kumimoji="1" lang="en-US" altLang="zh-CN" sz="2800" b="1" dirty="0"/>
              <a:t>…</a:t>
            </a:r>
            <a:endParaRPr kumimoji="1" lang="zh-CN" altLang="en-US" sz="2800" b="1" dirty="0"/>
          </a:p>
        </p:txBody>
      </p:sp>
      <p:sp>
        <p:nvSpPr>
          <p:cNvPr id="36" name="文本框 35"/>
          <p:cNvSpPr txBox="1"/>
          <p:nvPr/>
        </p:nvSpPr>
        <p:spPr>
          <a:xfrm>
            <a:off x="2411760" y="5756180"/>
            <a:ext cx="1399881" cy="523220"/>
          </a:xfrm>
          <a:prstGeom prst="rect">
            <a:avLst/>
          </a:prstGeom>
          <a:noFill/>
        </p:spPr>
        <p:txBody>
          <a:bodyPr wrap="square" rtlCol="0">
            <a:spAutoFit/>
          </a:bodyPr>
          <a:lstStyle/>
          <a:p>
            <a:r>
              <a:rPr kumimoji="1" lang="en-US" altLang="zh-CN" sz="2800" b="1" dirty="0"/>
              <a:t>…</a:t>
            </a:r>
            <a:endParaRPr kumimoji="1" lang="zh-CN" altLang="en-US" sz="2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内容占位符 2"/>
          <p:cNvSpPr>
            <a:spLocks noGrp="1"/>
          </p:cNvSpPr>
          <p:nvPr>
            <p:ph idx="1"/>
          </p:nvPr>
        </p:nvSpPr>
        <p:spPr>
          <a:xfrm>
            <a:off x="539552" y="1442195"/>
            <a:ext cx="7704856"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a:t>
            </a:r>
            <a:r>
              <a:rPr lang="zh-CN" altLang="en-US" sz="2800" b="1" dirty="0">
                <a:solidFill>
                  <a:srgbClr val="003366"/>
                </a:solidFill>
              </a:rPr>
              <a:t>的</a:t>
            </a:r>
            <a:r>
              <a:rPr lang="en-US" altLang="zh-CN" sz="2800" b="1" dirty="0">
                <a:solidFill>
                  <a:srgbClr val="003366"/>
                </a:solidFill>
              </a:rPr>
              <a:t>STL</a:t>
            </a:r>
            <a:r>
              <a:rPr lang="zh-CN" altLang="en-US" sz="2800" b="1" dirty="0">
                <a:solidFill>
                  <a:srgbClr val="003366"/>
                </a:solidFill>
              </a:rPr>
              <a:t>中提供了大量的数据容器</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这些容器数据结构不同，数据访问操作类似，如遍历、最大值、最小值</a:t>
            </a:r>
            <a:r>
              <a:rPr lang="en-US" altLang="zh-CN" sz="2800" b="1" dirty="0">
                <a:solidFill>
                  <a:srgbClr val="003366"/>
                </a:solidFill>
              </a:rPr>
              <a:t>……</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en-US" altLang="zh-CN" sz="2800" b="1" dirty="0">
                <a:solidFill>
                  <a:schemeClr val="accent4">
                    <a:lumMod val="50000"/>
                  </a:schemeClr>
                </a:solidFill>
              </a:rPr>
              <a:t>STL</a:t>
            </a:r>
            <a:r>
              <a:rPr lang="zh-CN" altLang="en-US" sz="2800" b="1" dirty="0">
                <a:solidFill>
                  <a:schemeClr val="accent4">
                    <a:lumMod val="50000"/>
                  </a:schemeClr>
                </a:solidFill>
              </a:rPr>
              <a:t>繁多的数据结构均采用了类似的设计架构来抽象访问接口</a:t>
            </a:r>
            <a:endParaRPr lang="en-US" altLang="zh-CN" sz="2800" b="1" dirty="0">
              <a:solidFill>
                <a:schemeClr val="accent4">
                  <a:lumMod val="50000"/>
                </a:schemeClr>
              </a:solidFill>
            </a:endParaRPr>
          </a:p>
          <a:p>
            <a:pPr marL="228600" lvl="2">
              <a:spcBef>
                <a:spcPts val="1000"/>
              </a:spcBef>
              <a:buSzPct val="75000"/>
              <a:buFont typeface="Wingdings" panose="05000000000000000000" pitchFamily="2" charset="2"/>
              <a:buChar char="n"/>
            </a:pPr>
            <a:r>
              <a:rPr lang="zh-CN" altLang="en-US" sz="2800" b="1" dirty="0">
                <a:solidFill>
                  <a:schemeClr val="accent4">
                    <a:lumMod val="50000"/>
                  </a:schemeClr>
                </a:solidFill>
              </a:rPr>
              <a:t>推荐阅读</a:t>
            </a:r>
            <a:r>
              <a:rPr lang="en-US" altLang="zh-CN" sz="2800" b="1" dirty="0">
                <a:solidFill>
                  <a:schemeClr val="accent4">
                    <a:lumMod val="50000"/>
                  </a:schemeClr>
                </a:solidFill>
              </a:rPr>
              <a:t>STL</a:t>
            </a:r>
            <a:r>
              <a:rPr lang="zh-CN" altLang="en-US" sz="2800" b="1" dirty="0">
                <a:solidFill>
                  <a:schemeClr val="accent4">
                    <a:lumMod val="50000"/>
                  </a:schemeClr>
                </a:solidFill>
              </a:rPr>
              <a:t>的具体实现代码</a:t>
            </a:r>
            <a:endParaRPr lang="en-US" altLang="zh-CN" sz="2800" b="1" dirty="0">
              <a:solidFill>
                <a:srgbClr val="0033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endParaRPr lang="zh-CN" altLang="en-US" dirty="0"/>
          </a:p>
        </p:txBody>
      </p:sp>
      <p:sp>
        <p:nvSpPr>
          <p:cNvPr id="3" name="内容占位符 2"/>
          <p:cNvSpPr>
            <a:spLocks noGrp="1"/>
          </p:cNvSpPr>
          <p:nvPr>
            <p:ph idx="1"/>
          </p:nvPr>
        </p:nvSpPr>
        <p:spPr>
          <a:xfrm>
            <a:off x="539552" y="1268760"/>
            <a:ext cx="7992888" cy="5589240"/>
          </a:xfrm>
        </p:spPr>
        <p:txBody>
          <a:bodyPr/>
          <a:lstStyle/>
          <a:p>
            <a:r>
              <a:rPr lang="zh-CN" altLang="en-US" dirty="0"/>
              <a:t>行为型设计模式关心对象之间的行为功能抽象，核心在于</a:t>
            </a:r>
            <a:r>
              <a:rPr lang="zh-CN" altLang="en-US" dirty="0">
                <a:solidFill>
                  <a:srgbClr val="FF0000"/>
                </a:solidFill>
              </a:rPr>
              <a:t>抽象</a:t>
            </a:r>
            <a:r>
              <a:rPr lang="zh-CN" altLang="en-US" dirty="0"/>
              <a:t>行为功能中</a:t>
            </a:r>
            <a:r>
              <a:rPr lang="zh-CN" altLang="en-US" dirty="0">
                <a:solidFill>
                  <a:srgbClr val="FF0000"/>
                </a:solidFill>
              </a:rPr>
              <a:t>不变</a:t>
            </a:r>
            <a:r>
              <a:rPr lang="zh-CN" altLang="en-US" dirty="0"/>
              <a:t>的成分，具体</a:t>
            </a:r>
            <a:r>
              <a:rPr lang="zh-CN" altLang="en-US" dirty="0">
                <a:solidFill>
                  <a:srgbClr val="FF0000"/>
                </a:solidFill>
              </a:rPr>
              <a:t>实现</a:t>
            </a:r>
            <a:r>
              <a:rPr lang="zh-CN" altLang="en-US" dirty="0"/>
              <a:t>行为功能中</a:t>
            </a:r>
            <a:r>
              <a:rPr lang="zh-CN" altLang="en-US" dirty="0">
                <a:solidFill>
                  <a:srgbClr val="FF0000"/>
                </a:solidFill>
              </a:rPr>
              <a:t>变</a:t>
            </a:r>
            <a:r>
              <a:rPr lang="zh-CN" altLang="en-US" dirty="0"/>
              <a:t>的成分，保证以尽可能少的代码改动完成功能的增减</a:t>
            </a:r>
            <a:endParaRPr lang="en-US" altLang="zh-CN" sz="2400" dirty="0"/>
          </a:p>
          <a:p>
            <a:pPr lvl="1">
              <a:buSzPct val="75000"/>
              <a:buFont typeface="Wingdings" panose="05000000000000000000" pitchFamily="2" charset="2"/>
              <a:buChar char="§"/>
            </a:pPr>
            <a:r>
              <a:rPr lang="zh-CN" altLang="en-US" sz="2800" dirty="0"/>
              <a:t>模板方法归纳了一系列类的通用功能，在基类中将功能的接口固定，在子类中具体实现流程细节，使得新类的增加不对已有类产生影响</a:t>
            </a:r>
            <a:endParaRPr lang="en-US" altLang="zh-CN" b="0" dirty="0"/>
          </a:p>
          <a:p>
            <a:pPr lvl="1">
              <a:buSzPct val="75000"/>
              <a:buFont typeface="Wingdings" panose="05000000000000000000" pitchFamily="2" charset="2"/>
              <a:buChar char="§"/>
            </a:pPr>
            <a:r>
              <a:rPr lang="zh-CN" altLang="en-US" sz="2800" dirty="0"/>
              <a:t>策略模式抽象了功能的选择与组合，隔离不同的功能使得相互之间不受影响，可以灵活支持算法或策略的变动</a:t>
            </a:r>
            <a:endParaRPr lang="en-US" altLang="zh-CN" b="0" dirty="0"/>
          </a:p>
          <a:p>
            <a:pPr lvl="1">
              <a:buSzPct val="75000"/>
              <a:buFont typeface="Wingdings" panose="05000000000000000000" pitchFamily="2" charset="2"/>
              <a:buChar char="§"/>
            </a:pPr>
            <a:r>
              <a:rPr lang="zh-CN" altLang="en-US" sz="2800" dirty="0"/>
              <a:t>迭代器模式抽象了数据访问方法，可以访问对象的元素但却不暴露底层实现，隔离具体算法与数据结构</a:t>
            </a:r>
            <a:endParaRPr lang="en-US" altLang="zh-CN" b="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9" name="TextBox 3"/>
          <p:cNvSpPr txBox="1"/>
          <p:nvPr/>
        </p:nvSpPr>
        <p:spPr>
          <a:xfrm>
            <a:off x="827313" y="1272817"/>
            <a:ext cx="7306493" cy="532453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public:</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private:</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endParaRPr lang="zh-CN" altLang="en-US" dirty="0"/>
          </a:p>
        </p:txBody>
      </p:sp>
      <p:sp>
        <p:nvSpPr>
          <p:cNvPr id="3" name="内容占位符 2"/>
          <p:cNvSpPr>
            <a:spLocks noGrp="1"/>
          </p:cNvSpPr>
          <p:nvPr>
            <p:ph idx="1"/>
          </p:nvPr>
        </p:nvSpPr>
        <p:spPr>
          <a:xfrm>
            <a:off x="539552" y="1268760"/>
            <a:ext cx="7992888" cy="4749029"/>
          </a:xfrm>
        </p:spPr>
        <p:txBody>
          <a:bodyPr/>
          <a:lstStyle/>
          <a:p>
            <a:r>
              <a:rPr lang="zh-CN" altLang="en-US" b="0" dirty="0"/>
              <a:t>课后阅读</a:t>
            </a:r>
            <a:endParaRPr lang="en-US" altLang="zh-CN" b="0" dirty="0"/>
          </a:p>
          <a:p>
            <a:pPr lvl="1"/>
            <a:r>
              <a:rPr lang="en-US" dirty="0"/>
              <a:t>https://www.liaoxuefeng.com/wiki/1252599548343744/1281319453589538</a:t>
            </a:r>
            <a:endParaRPr 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fld>
            <a:endParaRPr lang="zh-CN" altLang="en-US" dirty="0"/>
          </a:p>
        </p:txBody>
      </p:sp>
      <p:sp>
        <p:nvSpPr>
          <p:cNvPr id="5" name="TextBox 3"/>
          <p:cNvSpPr txBox="1"/>
          <p:nvPr/>
        </p:nvSpPr>
        <p:spPr>
          <a:xfrm>
            <a:off x="251520" y="1268760"/>
            <a:ext cx="8640960"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cs typeface="+mn-cs"/>
              </a:rPr>
              <a:t>//</a:t>
            </a:r>
            <a:r>
              <a:rPr lang="zh-CN" altLang="en-US" sz="1500" dirty="0">
                <a:solidFill>
                  <a:srgbClr val="FF0000"/>
                </a:solidFill>
                <a:latin typeface="Consolas" panose="020B0609020204030204" pitchFamily="49" charset="0"/>
                <a:ea typeface="华文楷体" panose="02010600040101010101" pitchFamily="2" charset="-122"/>
                <a:cs typeface="+mn-cs"/>
              </a:rPr>
              <a:t>规定所有的系统类型</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enum</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{Win32, Win64, Ganglia};</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type =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获取负载信息的实现</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void Monitor::</a:t>
            </a:r>
            <a:r>
              <a:rPr lang="en-US" altLang="zh-CN" sz="1500" dirty="0" err="1">
                <a:solidFill>
                  <a:schemeClr val="tx1"/>
                </a:solidFill>
                <a:latin typeface="Consolas" panose="020B0609020204030204" pitchFamily="49" charset="0"/>
                <a:ea typeface="华文楷体" panose="02010600040101010101" pitchFamily="2" charset="-122"/>
                <a:cs typeface="+mn-cs"/>
              </a:rPr>
              <a:t>getLoad</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switch (type)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//Win32</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a:solidFill>
                  <a:schemeClr val="tx1"/>
                </a:solidFill>
                <a:latin typeface="Consolas" panose="020B0609020204030204" pitchFamily="49" charset="0"/>
                <a:ea typeface="华文楷体" panose="02010600040101010101" pitchFamily="2" charset="-122"/>
              </a:rPr>
              <a:t>case </a:t>
            </a:r>
            <a:r>
              <a:rPr lang="en-US" altLang="zh-CN" sz="1500" dirty="0">
                <a:solidFill>
                  <a:srgbClr val="FF0000"/>
                </a:solidFill>
                <a:latin typeface="Consolas" panose="020B0609020204030204" pitchFamily="49" charset="0"/>
                <a:ea typeface="华文楷体" panose="02010600040101010101" pitchFamily="2" charset="-122"/>
              </a:rPr>
              <a:t>Win32</a:t>
            </a:r>
            <a:r>
              <a:rPr lang="en-US" altLang="zh-CN" sz="1500" dirty="0">
                <a:solidFill>
                  <a:schemeClr val="tx1"/>
                </a:solidFill>
                <a:latin typeface="Consolas" panose="020B0609020204030204" pitchFamily="49" charset="0"/>
                <a:ea typeface="华文楷体" panose="02010600040101010101" pitchFamily="2" charset="-122"/>
              </a:rPr>
              <a:t>: </a:t>
            </a:r>
            <a:endParaRPr lang="en-US" altLang="zh-CN" sz="1500" dirty="0">
              <a:solidFill>
                <a:schemeClr val="tx1"/>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load =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marL="0" lvl="2"/>
            <a:r>
              <a:rPr lang="en-US" altLang="zh-CN" sz="1500" dirty="0">
                <a:solidFill>
                  <a:srgbClr val="FF0000"/>
                </a:solidFill>
                <a:latin typeface="Consolas" panose="020B0609020204030204" pitchFamily="49" charset="0"/>
                <a:ea typeface="华文楷体" panose="02010600040101010101" pitchFamily="2" charset="-122"/>
              </a:rPr>
              <a:t>		//Win64</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Win64</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a:solidFill>
                  <a:schemeClr val="tx1"/>
                </a:solidFill>
                <a:latin typeface="Consolas" panose="020B0609020204030204" pitchFamily="49" charset="0"/>
                <a:ea typeface="华文楷体" panose="02010600040101010101" pitchFamily="2" charset="-122"/>
              </a:rPr>
              <a:t>	load = …;</a:t>
            </a:r>
            <a:endParaRPr lang="en-US" altLang="zh-CN" sz="1500" dirty="0">
              <a:solidFill>
                <a:schemeClr val="tx1"/>
              </a:solidFill>
              <a:latin typeface="Consolas" panose="020B0609020204030204" pitchFamily="49" charset="0"/>
              <a:ea typeface="华文楷体" panose="02010600040101010101" pitchFamily="2" charset="-122"/>
            </a:endParaRPr>
          </a:p>
          <a:p>
            <a:r>
              <a:rPr lang="en-US" altLang="zh-CN" sz="1500" dirty="0">
                <a:solidFill>
                  <a:srgbClr val="FF0000"/>
                </a:solidFill>
                <a:latin typeface="Consolas" panose="020B0609020204030204" pitchFamily="49" charset="0"/>
                <a:ea typeface="华文楷体" panose="02010600040101010101" pitchFamily="2" charset="-122"/>
              </a:rPr>
              <a:t>		//Ganglia</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rPr>
              <a:t>			load = …;</a:t>
            </a:r>
            <a:endParaRPr lang="en-US" altLang="zh-CN" sz="1500" dirty="0">
              <a:solidFill>
                <a:schemeClr val="tx1"/>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6" name="TextBox 3"/>
          <p:cNvSpPr txBox="1"/>
          <p:nvPr/>
        </p:nvSpPr>
        <p:spPr>
          <a:xfrm>
            <a:off x="4499992" y="1268760"/>
            <a:ext cx="4392488"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主程序</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main(</a:t>
            </a:r>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argc</a:t>
            </a:r>
            <a:r>
              <a:rPr lang="en-US" altLang="zh-CN" sz="1500" dirty="0">
                <a:solidFill>
                  <a:schemeClr val="tx1"/>
                </a:solidFill>
                <a:latin typeface="Consolas" panose="020B0609020204030204" pitchFamily="49" charset="0"/>
                <a:ea typeface="华文楷体" panose="02010600040101010101" pitchFamily="2" charset="-122"/>
                <a:cs typeface="+mn-cs"/>
              </a:rPr>
              <a:t>, char *</a:t>
            </a:r>
            <a:r>
              <a:rPr lang="en-US" altLang="zh-CN" sz="1500" dirty="0" err="1">
                <a:solidFill>
                  <a:schemeClr val="tx1"/>
                </a:solidFill>
                <a:latin typeface="Consolas" panose="020B0609020204030204" pitchFamily="49" charset="0"/>
                <a:ea typeface="华文楷体" panose="02010600040101010101" pitchFamily="2" charset="-122"/>
                <a:cs typeface="+mn-cs"/>
              </a:rPr>
              <a:t>argv</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500" dirty="0">
                <a:solidFill>
                  <a:schemeClr val="tx1"/>
                </a:solidFill>
                <a:latin typeface="Consolas" panose="020B0609020204030204" pitchFamily="49" charset="0"/>
                <a:ea typeface="华文楷体" panose="02010600040101010101" pitchFamily="2" charset="-122"/>
                <a:cs typeface="+mn-cs"/>
              </a:rPr>
              <a:t> display;</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Monitor monitor(&amp;display);</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while (running())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获取负载信息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获取内存大小信息</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获取内存使用信息</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获取网络延迟信息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信息输出</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monitor.show</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sleep(1000);</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a:p>
            <a:endParaRPr lang="en-US" altLang="zh-CN" sz="1500" dirty="0">
              <a:solidFill>
                <a:schemeClr val="tx1"/>
              </a:solidFill>
              <a:latin typeface="Consolas" panose="020B0609020204030204" pitchFamily="49" charset="0"/>
              <a:ea typeface="华文楷体" panose="02010600040101010101" pitchFamily="2" charset="-122"/>
              <a:cs typeface="+mn-cs"/>
            </a:endParaRPr>
          </a:p>
          <a:p>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7"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模板方法</a:t>
            </a:r>
            <a:b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Template Method</a:t>
            </a:r>
            <a:endPar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fld>
            <a:endParaRPr lang="en-US" altLang="zh-CN" sz="1400">
              <a:solidFill>
                <a:schemeClr val="hlink"/>
              </a:solidFill>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PP_MARK_KEY" val="11300b82-0eb6-4d2f-b9ec-855c877d301d"/>
  <p:tag name="COMMONDATA" val="eyJoZGlkIjoiYzNkNmYwYjRhNDdkMTFlNWVhNWRmNzk3MGI1NzVkOWUifQ=="/>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14551</Words>
  <Application>WPS 演示</Application>
  <PresentationFormat>On-screen Show (4:3)</PresentationFormat>
  <Paragraphs>1099</Paragraphs>
  <Slides>71</Slides>
  <Notes>20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71</vt:i4>
      </vt:variant>
    </vt:vector>
  </HeadingPairs>
  <TitlesOfParts>
    <vt:vector size="88" baseType="lpstr">
      <vt:lpstr>Arial</vt:lpstr>
      <vt:lpstr>宋体</vt:lpstr>
      <vt:lpstr>Wingdings</vt:lpstr>
      <vt:lpstr>Calibri</vt:lpstr>
      <vt:lpstr>微软雅黑</vt:lpstr>
      <vt:lpstr>Calibri Light</vt:lpstr>
      <vt:lpstr>Consolas</vt:lpstr>
      <vt:lpstr>华文楷体</vt:lpstr>
      <vt:lpstr>Lucida Console</vt:lpstr>
      <vt:lpstr>Letter Gothic</vt:lpstr>
      <vt:lpstr>ksdb</vt:lpstr>
      <vt:lpstr>Courier New</vt:lpstr>
      <vt:lpstr>华文中宋</vt:lpstr>
      <vt:lpstr>Arial Unicode MS</vt:lpstr>
      <vt:lpstr>等线</vt:lpstr>
      <vt:lpstr>Bitstream Vera Sans Mono</vt:lpstr>
      <vt:lpstr>Office Theme</vt:lpstr>
      <vt:lpstr>面向对象程序设计基础 （OOP）</vt:lpstr>
      <vt:lpstr>设计模式</vt:lpstr>
      <vt:lpstr>设计模式</vt:lpstr>
      <vt:lpstr>设计模式</vt:lpstr>
      <vt:lpstr>本讲内容提要</vt:lpstr>
      <vt:lpstr>一个例子：负载监视器</vt:lpstr>
      <vt:lpstr>简单枚举</vt:lpstr>
      <vt:lpstr>简单枚举</vt:lpstr>
      <vt:lpstr>模板方法 Template Method</vt:lpstr>
      <vt:lpstr>模板方法</vt:lpstr>
      <vt:lpstr>模板方法</vt:lpstr>
      <vt:lpstr>模板方法</vt:lpstr>
      <vt:lpstr>实现Monitor</vt:lpstr>
      <vt:lpstr>代码实现</vt:lpstr>
      <vt:lpstr>实现MonitorWin32</vt:lpstr>
      <vt:lpstr>代码实现</vt:lpstr>
      <vt:lpstr>代码实现</vt:lpstr>
      <vt:lpstr>针对接口编程</vt:lpstr>
      <vt:lpstr>开放封闭原则</vt:lpstr>
      <vt:lpstr>需求变化</vt:lpstr>
      <vt:lpstr>策略模式 Strategy</vt:lpstr>
      <vt:lpstr>策略（Strategy）模式</vt:lpstr>
      <vt:lpstr>具体化到我们的问题</vt:lpstr>
      <vt:lpstr>实现LoadStrategy</vt:lpstr>
      <vt:lpstr>代码实现</vt:lpstr>
      <vt:lpstr>实现MemoryStrategy</vt:lpstr>
      <vt:lpstr>代码实现</vt:lpstr>
      <vt:lpstr>实现Monitor</vt:lpstr>
      <vt:lpstr>代码实现</vt:lpstr>
      <vt:lpstr>代码实现</vt:lpstr>
      <vt:lpstr>实现Monitor</vt:lpstr>
      <vt:lpstr>代码实现</vt:lpstr>
      <vt:lpstr>代码实现</vt:lpstr>
      <vt:lpstr>调用过程</vt:lpstr>
      <vt:lpstr>现在的类数量</vt:lpstr>
      <vt:lpstr>单一责任原则</vt:lpstr>
      <vt:lpstr>模板方法VS策略模式</vt:lpstr>
      <vt:lpstr>模板方法VS策略</vt:lpstr>
      <vt:lpstr>模板方法VS策略</vt:lpstr>
      <vt:lpstr>模板方法VS策略</vt:lpstr>
      <vt:lpstr>再从一个简单的实例开始</vt:lpstr>
      <vt:lpstr>责任分解</vt:lpstr>
      <vt:lpstr>链表替代数组</vt:lpstr>
      <vt:lpstr>链表替代数组</vt:lpstr>
      <vt:lpstr>“遍历”</vt:lpstr>
      <vt:lpstr>迭代器模式 Iterator</vt:lpstr>
      <vt:lpstr>迭代器模式</vt:lpstr>
      <vt:lpstr>迭代器模式</vt:lpstr>
      <vt:lpstr>实现Iterator基类</vt:lpstr>
      <vt:lpstr>迭代器</vt:lpstr>
      <vt:lpstr>使用迭代器</vt:lpstr>
      <vt:lpstr>实现Collection基类</vt:lpstr>
      <vt:lpstr>实现Collection基类</vt:lpstr>
      <vt:lpstr>实现基于数组的Collection</vt:lpstr>
      <vt:lpstr>实现基于数组的Collection</vt:lpstr>
      <vt:lpstr>实现基于数组的Iterator</vt:lpstr>
      <vt:lpstr>实现基于数组的Iterator</vt:lpstr>
      <vt:lpstr>Iterator对Collection的数据访问</vt:lpstr>
      <vt:lpstr>测试迭代器模式</vt:lpstr>
      <vt:lpstr>Iterator对Collection的数据访问</vt:lpstr>
      <vt:lpstr>另一种常见的迭代器模式</vt:lpstr>
      <vt:lpstr>STL中的迭代器</vt:lpstr>
      <vt:lpstr>STL中的迭代器</vt:lpstr>
      <vt:lpstr>STL中的迭代器</vt:lpstr>
      <vt:lpstr>STL中的迭代器</vt:lpstr>
      <vt:lpstr>使用STL迭代器实现循环</vt:lpstr>
      <vt:lpstr>总结</vt:lpstr>
      <vt:lpstr>STL</vt:lpstr>
      <vt:lpstr>本节课</vt:lpstr>
      <vt:lpstr>本节课</vt:lpstr>
      <vt:lpstr>结 束</vt:lpstr>
    </vt:vector>
  </TitlesOfParts>
  <Company>清华大学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zyt</cp:lastModifiedBy>
  <cp:revision>3421</cp:revision>
  <dcterms:created xsi:type="dcterms:W3CDTF">2002-09-18T00:55:00Z</dcterms:created>
  <dcterms:modified xsi:type="dcterms:W3CDTF">2023-05-31T01:34:08Z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68DFEAC3BB904256814B79D7C2B83921_12</vt:lpwstr>
  </property>
  <property fmtid="{D5CDD505-2E9C-101B-9397-08002B2CF9AE}" pid="3" name="KSOProductBuildVer">
    <vt:lpwstr>2052-11.1.0.14036</vt:lpwstr>
  </property>
</Properties>
</file>