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0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1.xml" ContentType="application/vnd.openxmlformats-officedocument.presentationml.notesSlide+xml"/>
  <Override PartName="/ppt/tags/tag14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92" r:id="rId2"/>
    <p:sldId id="589" r:id="rId3"/>
    <p:sldId id="809" r:id="rId4"/>
    <p:sldId id="526" r:id="rId5"/>
    <p:sldId id="583" r:id="rId6"/>
    <p:sldId id="543" r:id="rId7"/>
    <p:sldId id="544" r:id="rId8"/>
    <p:sldId id="800" r:id="rId9"/>
    <p:sldId id="668" r:id="rId10"/>
    <p:sldId id="670" r:id="rId11"/>
    <p:sldId id="713" r:id="rId12"/>
    <p:sldId id="545" r:id="rId13"/>
    <p:sldId id="546" r:id="rId14"/>
    <p:sldId id="572" r:id="rId15"/>
    <p:sldId id="755" r:id="rId16"/>
    <p:sldId id="811" r:id="rId17"/>
    <p:sldId id="476" r:id="rId18"/>
    <p:sldId id="547" r:id="rId19"/>
    <p:sldId id="805" r:id="rId20"/>
    <p:sldId id="588" r:id="rId21"/>
    <p:sldId id="592" r:id="rId22"/>
    <p:sldId id="571" r:id="rId23"/>
    <p:sldId id="801" r:id="rId24"/>
    <p:sldId id="806" r:id="rId25"/>
    <p:sldId id="807" r:id="rId26"/>
    <p:sldId id="533" r:id="rId27"/>
    <p:sldId id="530" r:id="rId28"/>
    <p:sldId id="531" r:id="rId29"/>
    <p:sldId id="532" r:id="rId30"/>
    <p:sldId id="529" r:id="rId31"/>
    <p:sldId id="756" r:id="rId32"/>
    <p:sldId id="757" r:id="rId33"/>
    <p:sldId id="578" r:id="rId34"/>
    <p:sldId id="579" r:id="rId35"/>
    <p:sldId id="581" r:id="rId36"/>
    <p:sldId id="534" r:id="rId37"/>
    <p:sldId id="538" r:id="rId38"/>
    <p:sldId id="539" r:id="rId39"/>
    <p:sldId id="537" r:id="rId40"/>
    <p:sldId id="541" r:id="rId41"/>
    <p:sldId id="535" r:id="rId42"/>
    <p:sldId id="536" r:id="rId43"/>
    <p:sldId id="540" r:id="rId44"/>
    <p:sldId id="795" r:id="rId45"/>
    <p:sldId id="542" r:id="rId46"/>
    <p:sldId id="634" r:id="rId47"/>
    <p:sldId id="799" r:id="rId48"/>
    <p:sldId id="802" r:id="rId49"/>
    <p:sldId id="804" r:id="rId50"/>
    <p:sldId id="567" r:id="rId51"/>
    <p:sldId id="568" r:id="rId52"/>
    <p:sldId id="569" r:id="rId53"/>
    <p:sldId id="573" r:id="rId54"/>
    <p:sldId id="574" r:id="rId55"/>
    <p:sldId id="575" r:id="rId56"/>
    <p:sldId id="576" r:id="rId57"/>
    <p:sldId id="570" r:id="rId58"/>
    <p:sldId id="808" r:id="rId59"/>
    <p:sldId id="577" r:id="rId60"/>
    <p:sldId id="758" r:id="rId61"/>
    <p:sldId id="587" r:id="rId62"/>
    <p:sldId id="256" r:id="rId63"/>
    <p:sldId id="812" r:id="rId64"/>
    <p:sldId id="813" r:id="rId65"/>
    <p:sldId id="814" r:id="rId66"/>
    <p:sldId id="475" r:id="rId6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CC"/>
    <a:srgbClr val="00CC00"/>
    <a:srgbClr val="FF0000"/>
    <a:srgbClr val="00FF00"/>
    <a:srgbClr val="003366"/>
    <a:srgbClr val="FFFF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82057" autoAdjust="0"/>
  </p:normalViewPr>
  <p:slideViewPr>
    <p:cSldViewPr>
      <p:cViewPr varScale="1">
        <p:scale>
          <a:sx n="139" d="100"/>
          <a:sy n="139" d="100"/>
        </p:scale>
        <p:origin x="176" y="7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是类定义有问题，还是代码有问题？</a:t>
            </a:r>
            <a:r>
              <a:rPr kumimoji="1" lang="en-US" altLang="zh-CN" dirty="0"/>
              <a:t>--</a:t>
            </a:r>
            <a:r>
              <a:rPr kumimoji="1" lang="zh-CN" altLang="en-US" dirty="0"/>
              <a:t>在编译期是否会产生二义性</a:t>
            </a:r>
            <a:endParaRPr kumimoji="1" lang="en-US" altLang="zh-CN" dirty="0"/>
          </a:p>
          <a:p>
            <a:r>
              <a:rPr kumimoji="1" lang="en-US" altLang="zh-CN" dirty="0"/>
              <a:t>---</a:t>
            </a:r>
            <a:r>
              <a:rPr kumimoji="1" lang="zh-CN" altLang="en-US" dirty="0"/>
              <a:t>类的定义没有问题，如果调用</a:t>
            </a:r>
            <a:r>
              <a:rPr kumimoji="1" lang="en-US" altLang="zh-CN" dirty="0" err="1"/>
              <a:t>aa.f</a:t>
            </a:r>
            <a:r>
              <a:rPr kumimoji="1" lang="en-US" altLang="zh-CN" dirty="0"/>
              <a:t>(1,2)</a:t>
            </a:r>
            <a:r>
              <a:rPr kumimoji="1" lang="zh-CN" altLang="en-US" dirty="0"/>
              <a:t>就不会有问题。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114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类的成员函数内可以访问 同一个类对象的私有成员； 类内访问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  </a:t>
            </a:r>
            <a:r>
              <a:rPr kumimoji="1" lang="en-US" altLang="zh-CN" dirty="0"/>
              <a:t>Q</a:t>
            </a:r>
            <a:r>
              <a:rPr kumimoji="1" lang="zh-CN" altLang="en-US" dirty="0"/>
              <a:t>的函数内访问</a:t>
            </a:r>
            <a:r>
              <a:rPr kumimoji="1" lang="en-US" altLang="zh-CN" dirty="0"/>
              <a:t>P</a:t>
            </a:r>
            <a:r>
              <a:rPr kumimoji="1" lang="zh-CN" altLang="en-US" dirty="0"/>
              <a:t>对象的私有成员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  在类外</a:t>
            </a:r>
            <a:r>
              <a:rPr kumimoji="1" lang="en-US" altLang="zh-CN" dirty="0"/>
              <a:t>(main)</a:t>
            </a:r>
            <a:r>
              <a:rPr kumimoji="1" lang="zh-CN" altLang="en-US" dirty="0"/>
              <a:t> 访问私有函数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70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类的成员函数内可以访问 同一个类对象的私有成员； 类内访问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  </a:t>
            </a:r>
            <a:r>
              <a:rPr kumimoji="1" lang="en-US" altLang="zh-CN" dirty="0"/>
              <a:t>Q</a:t>
            </a:r>
            <a:r>
              <a:rPr kumimoji="1" lang="zh-CN" altLang="en-US" dirty="0"/>
              <a:t>的函数内访问</a:t>
            </a:r>
            <a:r>
              <a:rPr kumimoji="1" lang="en-US" altLang="zh-CN" dirty="0"/>
              <a:t>P</a:t>
            </a:r>
            <a:r>
              <a:rPr kumimoji="1" lang="zh-CN" altLang="en-US" dirty="0"/>
              <a:t>对象的私有成员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  在类外</a:t>
            </a:r>
            <a:r>
              <a:rPr kumimoji="1" lang="en-US" altLang="zh-CN" dirty="0"/>
              <a:t>(main)</a:t>
            </a:r>
            <a:r>
              <a:rPr kumimoji="1" lang="zh-CN" altLang="en-US" dirty="0"/>
              <a:t> 访问私有函数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19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19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之前所讲的类型转换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80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68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这个结构体没有名字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模板函数 和 函数模板？</a:t>
            </a:r>
            <a:endParaRPr kumimoji="1" lang="en-US" altLang="zh-CN" dirty="0"/>
          </a:p>
          <a:p>
            <a:r>
              <a:rPr kumimoji="1" lang="zh-CN" altLang="en-US" dirty="0"/>
              <a:t>具体使用的时候如何用？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841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zh-CN" altLang="en-US" dirty="0">
                <a:solidFill>
                  <a:srgbClr val="FF0000"/>
                </a:solidFill>
              </a:rPr>
              <a:t>的问题是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我们希望调用</a:t>
            </a:r>
            <a:r>
              <a:rPr lang="en-US" altLang="zh-CN" dirty="0"/>
              <a:t>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</a:t>
            </a:r>
          </a:p>
          <a:p>
            <a:r>
              <a:rPr kumimoji="1" lang="zh-CN" altLang="en-US" dirty="0"/>
              <a:t>但实际上会调用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</a:t>
            </a:r>
            <a:r>
              <a:rPr kumimoji="1" lang="zh-CN" altLang="en-US" dirty="0"/>
              <a:t>为什么不行</a:t>
            </a:r>
            <a:endParaRPr kumimoji="1" lang="en-US" altLang="zh-CN" dirty="0"/>
          </a:p>
          <a:p>
            <a:r>
              <a:rPr kumimoji="1" lang="en-US" altLang="zh-CN" dirty="0"/>
              <a:t>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x:</a:t>
            </a:r>
            <a:r>
              <a:rPr kumimoji="1" lang="zh-CN" altLang="en-US" dirty="0"/>
              <a:t> 必须在编译器能够制定</a:t>
            </a:r>
            <a:endParaRPr kumimoji="1"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void f(auto x){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 &lt;&lt; x &lt;&lt;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f(1)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f("hello")</a:t>
            </a:r>
          </a:p>
          <a:p>
            <a:r>
              <a:rPr kumimoji="1" lang="en-US" altLang="zh-CN" dirty="0"/>
              <a:t>------------------------------------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template&lt;class 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void f(T x){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 &lt;&lt; x &lt;&lt;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f(1)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f("hello")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71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充分体现了开闭原则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 封装 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不要暴露你不想被别人访问的内容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5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image" Target="../media/image1.tmp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image" Target="../media/image1.tmp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1.tmp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notesSlide" Target="../notesSlides/notesSlide8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1.tm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21" Type="http://schemas.openxmlformats.org/officeDocument/2006/relationships/tags" Target="../tags/tag129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tags" Target="../tags/tag133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tags" Target="../tags/tag132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28" Type="http://schemas.openxmlformats.org/officeDocument/2006/relationships/image" Target="../media/image1.tmp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tags" Target="../tags/tag130.xml"/><Relationship Id="rId27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image" Target="../media/image1.tmp"/><Relationship Id="rId2" Type="http://schemas.openxmlformats.org/officeDocument/2006/relationships/tags" Target="../tags/tag135.xml"/><Relationship Id="rId16" Type="http://schemas.openxmlformats.org/officeDocument/2006/relationships/notesSlide" Target="../notesSlides/notesSlide11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10" Type="http://schemas.openxmlformats.org/officeDocument/2006/relationships/tags" Target="../tags/tag158.xml"/><Relationship Id="rId19" Type="http://schemas.openxmlformats.org/officeDocument/2006/relationships/image" Target="../media/image1.tmp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48209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4267"/>
            <a:ext cx="8377014" cy="474902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如果形参类型为</a:t>
            </a:r>
            <a:r>
              <a:rPr lang="en-US" altLang="zh-CN" dirty="0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，实参类型为</a:t>
            </a:r>
            <a:r>
              <a:rPr lang="en-US" altLang="zh-CN" dirty="0">
                <a:sym typeface="+mn-ea"/>
              </a:rPr>
              <a:t>float</a:t>
            </a:r>
            <a:r>
              <a:rPr lang="zh-CN" altLang="en-US" dirty="0">
                <a:sym typeface="+mn-ea"/>
              </a:rPr>
              <a:t>，输出结果？</a:t>
            </a: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"score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print(1.0);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	</a:t>
            </a:r>
            <a:r>
              <a:rPr lang="en-US" altLang="zh-CN" sz="1800" b="1" dirty="0">
                <a:sym typeface="+mn-ea"/>
              </a:rPr>
              <a:t>print(1.7);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print(2.3);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	</a:t>
            </a:r>
            <a:r>
              <a:rPr lang="en-US" altLang="zh-CN" sz="1800" b="1" dirty="0">
                <a:sym typeface="+mn-ea"/>
              </a:rPr>
              <a:t>print(-3.9);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-3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，向零取整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自动类型转换也可以通过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定义的类型转换运算符</a:t>
            </a:r>
            <a:r>
              <a:rPr lang="zh-CN" altLang="en-US" dirty="0">
                <a:sym typeface="+mn-ea"/>
              </a:rPr>
              <a:t>来完成（之后会讲）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"/>
    </mc:Choice>
    <mc:Fallback xmlns="">
      <p:transition spd="slow" advTm="3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4267"/>
            <a:ext cx="8377014" cy="474902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以下程序的输出结果？</a:t>
            </a: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"int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"float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a = 1.0;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print(a);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float = 1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当函数重载时，会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优先调用类型匹配</a:t>
            </a:r>
            <a:r>
              <a:rPr lang="zh-CN" altLang="en-US" dirty="0">
                <a:sym typeface="+mn-ea"/>
              </a:rPr>
              <a:t>的函数实现，否则才会进行类型转换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函数参数可以在定义时</a:t>
            </a:r>
            <a:r>
              <a:rPr lang="zh-CN" altLang="en-US" dirty="0">
                <a:solidFill>
                  <a:srgbClr val="FF0000"/>
                </a:solidFill>
              </a:rPr>
              <a:t>设置默认值（缺省值）</a:t>
            </a:r>
            <a:r>
              <a:rPr lang="zh-CN" altLang="en-US" dirty="0"/>
              <a:t>，这样在调用该函数时，若不提供相应的实参，则编译自动将相应形参设置成缺省值，如：</a:t>
            </a:r>
            <a:endParaRPr lang="en-US" altLang="zh-CN" dirty="0"/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using namespace std;</a:t>
            </a:r>
            <a:endParaRPr lang="en-US" altLang="zh-CN" sz="3200" dirty="0"/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void</a:t>
            </a:r>
            <a:r>
              <a:rPr lang="en-US" altLang="zh-CN" sz="2000" dirty="0">
                <a:solidFill>
                  <a:schemeClr val="tx1"/>
                </a:solidFill>
              </a:rPr>
              <a:t> print(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</a:rPr>
              <a:t>*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= "hello") 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&lt;&lt; '#'; 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main() 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"Beijing...";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print();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</a:rPr>
              <a:t> 0;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输出 </a:t>
            </a:r>
            <a:r>
              <a:rPr lang="en-US" altLang="zh-CN" sz="2000" dirty="0">
                <a:solidFill>
                  <a:srgbClr val="008000"/>
                </a:solidFill>
              </a:rPr>
              <a:t>Beijing...hello#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有缺省值的函数参数，必须是</a:t>
            </a:r>
            <a:r>
              <a:rPr lang="zh-CN" altLang="en-US" sz="2400" dirty="0">
                <a:solidFill>
                  <a:srgbClr val="FF0000"/>
                </a:solidFill>
              </a:rPr>
              <a:t>最后一个参数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</a:rPr>
              <a:t> 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name,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score,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= "pass") {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name &lt;&lt; ": " &lt;&lt; score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&lt;&lt; ", " &lt;&lt;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如果有多个带缺省值的函数参数，则这些函数参数都只能在没有缺省值的参数后面出现，如：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zh-CN" altLang="en-US" sz="2400" dirty="0"/>
              <a:t>*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score=0,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zh-CN" altLang="en-US" sz="2400" dirty="0"/>
              <a:t>*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chemeClr val="tx1"/>
                </a:solidFill>
              </a:rPr>
              <a:t>"pass"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缺省值的冲突问题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如果因为函数缺省值，导致了函数调用的</a:t>
            </a:r>
            <a:r>
              <a:rPr lang="zh-CN" altLang="en-US" b="1" dirty="0">
                <a:solidFill>
                  <a:srgbClr val="FF0000"/>
                </a:solidFill>
              </a:rPr>
              <a:t>二义性</a:t>
            </a:r>
            <a:r>
              <a:rPr lang="zh-CN" altLang="en-US" dirty="0"/>
              <a:t>，编译器将拒绝代码。如下面代码，会导致编译不通过。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2883708"/>
            <a:ext cx="8047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latin typeface="Consolas" panose="020B0609020204030204" pitchFamily="49" charset="0"/>
              </a:rPr>
              <a:t> fun(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b=1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a + b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latin typeface="Consolas" panose="020B0609020204030204" pitchFamily="49" charset="0"/>
              </a:rPr>
              <a:t> fun(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a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测试代码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fun(2);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编译器不知道该调用第一个还是第二个函数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11560" y="635000"/>
            <a:ext cx="845192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a) { ... }</a:t>
            </a:r>
          </a:p>
          <a:p>
            <a:r>
              <a:rPr lang="zh-CN" altLang="en-US" sz="2800" dirty="0"/>
              <a:t>选项中的函数不会与上述函数产生歧义的是（多选）</a:t>
            </a:r>
            <a:endParaRPr lang="en-US" altLang="zh-CN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b) { ... }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 fun(int a) { ... }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 fun(float a) { ... }</a:t>
            </a: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a, int b=1) { ... }</a:t>
            </a: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361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219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077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1828800" y="55292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b, int a) { ... }</a:t>
            </a: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55935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6DF8CB-1F66-4755-800F-61C3A436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543F5C-7D78-46D8-9A57-B9E1551553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程序运行的结果是：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C52061-F1AF-4D5C-9F9D-FFCF38D4F5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19323" y="2501107"/>
            <a:ext cx="1015008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541126-65DC-4754-85B9-772F0DA496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19323" y="3358357"/>
            <a:ext cx="1015008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88A12A-ECE7-4264-8519-7F43D761FED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19323" y="4215607"/>
            <a:ext cx="1015008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E4A252-24C2-49CC-90EB-145F1BEF7FA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119323" y="5072857"/>
            <a:ext cx="1015008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4D932E-87CC-48B8-9CAC-A4A6FFE503E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404948" y="256540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2878EB-87D9-403D-A565-38892EE2033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404948" y="342265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768DD19-82D9-4B89-AFDE-2E606F22DE4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404948" y="427990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D01B46C-72E1-4951-B615-81A813D7407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404948" y="513715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EA8E910-F069-4B4E-96BB-A0D94B314EF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6C013A-769E-49B7-83E6-BFD7C7FD867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05589" y="1166862"/>
            <a:ext cx="7315200" cy="531428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&lt;iostream&gt;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using namespace std;</a:t>
            </a: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a=1) { return a+1; 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 fun(float a) { return a; 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a, int b) { return a+b; }</a:t>
            </a: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main()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float a = 1.5;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int b = 2;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&lt;&lt; fun(fun(a, b)) + fun(fun(a), b) &lt;&lt; 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return 0;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0698F96-A8A6-4907-AA5B-0A1EE16BFFEA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1B5BD144-087C-46A3-90F3-A0FCE186612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B2AC2C76-319D-4660-8633-6E4278DBC97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FB66AF65-7EE0-45D9-92BD-EF4411FA6DB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D08A5854-6A3C-4E37-B79F-EC53D486865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284F0B7-EE88-4BA4-BCB8-942CE2CF499A}"/>
              </a:ext>
            </a:extLst>
          </p:cNvPr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16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C++11</a:t>
            </a:r>
            <a:r>
              <a:rPr lang="zh-CN" altLang="en-US" dirty="0">
                <a:solidFill>
                  <a:srgbClr val="FF0000"/>
                </a:solidFill>
              </a:rPr>
              <a:t>语法，需要std=c++11编译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由编译器根据上下文自动确定变量的类型，如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3; 	//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f = 4.0f; 	//f</a:t>
            </a:r>
            <a:r>
              <a:rPr lang="zh-CN" altLang="en-US" dirty="0"/>
              <a:t>是</a:t>
            </a:r>
            <a:r>
              <a:rPr lang="en-US" altLang="zh-CN" dirty="0"/>
              <a:t>float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a('c'); 	//a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b = a; 	//b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*x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(3);	//x</a:t>
            </a:r>
            <a:r>
              <a:rPr lang="zh-CN" altLang="en-US" dirty="0"/>
              <a:t>是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追踪返回类型的函数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可以将函数返回类型的声明信息放到函数参数列表的后面进行声明，如：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003366"/>
                </a:solidFill>
              </a:rPr>
              <a:t>普通函数声明形式</a:t>
            </a:r>
            <a:endParaRPr lang="en-US" altLang="zh-CN" sz="2400" dirty="0">
              <a:solidFill>
                <a:srgbClr val="003366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003366"/>
                </a:solidFill>
              </a:rPr>
              <a:t>	</a:t>
            </a:r>
            <a:r>
              <a:rPr lang="en-US" altLang="zh-CN" dirty="0">
                <a:solidFill>
                  <a:srgbClr val="003366"/>
                </a:solidFill>
              </a:rPr>
              <a:t>int </a:t>
            </a:r>
            <a:r>
              <a:rPr lang="en-US" altLang="zh-CN" dirty="0" err="1">
                <a:solidFill>
                  <a:srgbClr val="003366"/>
                </a:solidFill>
              </a:rPr>
              <a:t>func</a:t>
            </a:r>
            <a:r>
              <a:rPr lang="en-US" altLang="zh-CN" dirty="0">
                <a:solidFill>
                  <a:srgbClr val="003366"/>
                </a:solidFill>
              </a:rPr>
              <a:t>(char* </a:t>
            </a:r>
            <a:r>
              <a:rPr lang="en-US" altLang="zh-CN" dirty="0" err="1">
                <a:solidFill>
                  <a:srgbClr val="003366"/>
                </a:solidFill>
              </a:rPr>
              <a:t>ptr</a:t>
            </a:r>
            <a:r>
              <a:rPr lang="en-US" altLang="zh-CN" dirty="0">
                <a:solidFill>
                  <a:srgbClr val="003366"/>
                </a:solidFill>
              </a:rPr>
              <a:t>, int </a:t>
            </a:r>
            <a:r>
              <a:rPr lang="en-US" altLang="zh-CN" dirty="0" err="1">
                <a:solidFill>
                  <a:srgbClr val="003366"/>
                </a:solidFill>
              </a:rPr>
              <a:t>val</a:t>
            </a:r>
            <a:r>
              <a:rPr lang="en-US" altLang="zh-CN" dirty="0">
                <a:solidFill>
                  <a:srgbClr val="003366"/>
                </a:solidFill>
              </a:rPr>
              <a:t>);</a:t>
            </a:r>
            <a:endParaRPr lang="en-US" altLang="zh-CN" sz="2800" dirty="0">
              <a:solidFill>
                <a:srgbClr val="003366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追踪返回类型的函数声明形式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auto 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(char* </a:t>
            </a:r>
            <a:r>
              <a:rPr lang="en-US" altLang="zh-CN" dirty="0" err="1">
                <a:solidFill>
                  <a:srgbClr val="FF0000"/>
                </a:solidFill>
              </a:rPr>
              <a:t>ptr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en-US" altLang="zh-CN" dirty="0">
                <a:solidFill>
                  <a:srgbClr val="FF0000"/>
                </a:solidFill>
              </a:rPr>
              <a:t>) -&gt;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追踪返回类型在原本函数返回值的位置使用</a:t>
            </a:r>
            <a:r>
              <a:rPr lang="en-US" altLang="zh-CN" dirty="0"/>
              <a:t>auto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auto</a:t>
            </a:r>
            <a:r>
              <a:rPr lang="en-US" altLang="zh-CN" b="0" dirty="0"/>
              <a:t> </a:t>
            </a:r>
            <a:r>
              <a:rPr lang="zh-CN" altLang="en-US" b="0" dirty="0"/>
              <a:t>变量必须在编译期确定其类型</a:t>
            </a:r>
            <a:endParaRPr kumimoji="1" lang="en-US" altLang="zh-CN" dirty="0"/>
          </a:p>
          <a:p>
            <a:r>
              <a:rPr kumimoji="1" lang="en-US" altLang="zh-CN" dirty="0"/>
              <a:t>auto</a:t>
            </a:r>
            <a:r>
              <a:rPr lang="en-US" altLang="zh-CN" b="0" dirty="0"/>
              <a:t> </a:t>
            </a:r>
            <a:r>
              <a:rPr lang="zh-CN" altLang="en-US" b="0" dirty="0"/>
              <a:t>变量必须在定义时初始化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</a:t>
            </a:r>
            <a:r>
              <a:rPr kumimoji="1" lang="zh-CN" altLang="en-US" dirty="0">
                <a:solidFill>
                  <a:srgbClr val="FF0000"/>
                </a:solidFill>
              </a:rPr>
              <a:t>错误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0" dirty="0"/>
              <a:t>auto b4 = 10, b5 = 20.0, b6 = 'a’;</a:t>
            </a:r>
            <a:br>
              <a:rPr lang="en-US" altLang="zh-CN" b="0" dirty="0"/>
            </a:br>
            <a:r>
              <a:rPr lang="en-US" altLang="zh-CN" b="0" dirty="0">
                <a:solidFill>
                  <a:srgbClr val="FF0000"/>
                </a:solidFill>
              </a:rPr>
              <a:t>//</a:t>
            </a:r>
            <a:r>
              <a:rPr lang="zh-CN" altLang="en-US" b="0" dirty="0">
                <a:solidFill>
                  <a:srgbClr val="FF0000"/>
                </a:solidFill>
              </a:rPr>
              <a:t>错误</a:t>
            </a:r>
            <a:r>
              <a:rPr lang="en-US" altLang="zh-CN" b="0" dirty="0">
                <a:solidFill>
                  <a:srgbClr val="FF0000"/>
                </a:solidFill>
              </a:rPr>
              <a:t>,</a:t>
            </a:r>
            <a:r>
              <a:rPr lang="zh-CN" altLang="en-US" b="0" dirty="0">
                <a:solidFill>
                  <a:srgbClr val="FF0000"/>
                </a:solidFill>
              </a:rPr>
              <a:t>没有推导为同一类型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zh-CN" altLang="en-US" b="0" dirty="0"/>
              <a:t>参数不能被声明为</a:t>
            </a:r>
            <a:r>
              <a:rPr lang="en-US" altLang="zh-CN" b="0" dirty="0"/>
              <a:t>auto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(auto a) {…}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</a:t>
            </a:r>
            <a:r>
              <a:rPr kumimoji="1" lang="zh-CN" altLang="en-US" dirty="0">
                <a:solidFill>
                  <a:srgbClr val="FF0000"/>
                </a:solidFill>
              </a:rPr>
              <a:t>错误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并不是一个真正的类型。</a:t>
            </a:r>
            <a:r>
              <a:rPr lang="zh-CN" altLang="en-US" b="0" dirty="0"/>
              <a:t>不能使用一些以类型为操作数的操作符，如</a:t>
            </a:r>
            <a:r>
              <a:rPr lang="en-US" altLang="zh-CN" b="0" dirty="0" err="1">
                <a:solidFill>
                  <a:srgbClr val="00CC00"/>
                </a:solidFill>
              </a:rPr>
              <a:t>sizeof</a:t>
            </a:r>
            <a:r>
              <a:rPr lang="zh-CN" altLang="en-US" b="0" dirty="0"/>
              <a:t>或者</a:t>
            </a:r>
            <a:r>
              <a:rPr lang="en-US" altLang="zh-CN" b="0" dirty="0" err="1">
                <a:solidFill>
                  <a:srgbClr val="00CC00"/>
                </a:solidFill>
              </a:rPr>
              <a:t>typeid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66CC"/>
                </a:solidFill>
              </a:rPr>
              <a:t>auto</a:t>
            </a:r>
            <a:r>
              <a:rPr lang="en-US" altLang="zh-CN" dirty="0"/>
              <a:t>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错误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709D77B-8C03-0A45-8763-0EAEE6C58862}"/>
              </a:ext>
            </a:extLst>
          </p:cNvPr>
          <p:cNvSpPr/>
          <p:nvPr/>
        </p:nvSpPr>
        <p:spPr>
          <a:xfrm>
            <a:off x="1403648" y="6274110"/>
            <a:ext cx="6624736" cy="51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进一步阅读：https://www.cnblogs.com/QG-whz/p/4951177.htm</a:t>
            </a:r>
            <a:r>
              <a:rPr lang="en-US" altLang="zh-CN" dirty="0"/>
              <a:t>l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0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多文件编译和链接过程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宏定义</a:t>
            </a:r>
            <a:r>
              <a:rPr kumimoji="1" lang="zh-CN" altLang="en-US" dirty="0">
                <a:sym typeface="+mn-ea"/>
              </a:rPr>
              <a:t>、</a:t>
            </a:r>
            <a:r>
              <a:rPr kumimoji="1" lang="en-US" altLang="zh-CN" dirty="0">
                <a:sym typeface="+mn-ea"/>
              </a:rPr>
              <a:t>Make</a:t>
            </a:r>
            <a:r>
              <a:rPr kumimoji="1" lang="zh-CN" altLang="en-US" dirty="0">
                <a:sym typeface="+mn-ea"/>
              </a:rPr>
              <a:t>文件</a:t>
            </a:r>
          </a:p>
          <a:p>
            <a:r>
              <a:rPr kumimoji="1" lang="zh-CN" altLang="en-US" dirty="0">
                <a:sym typeface="+mn-ea"/>
              </a:rPr>
              <a:t>程序命令行参数</a:t>
            </a:r>
          </a:p>
          <a:p>
            <a:r>
              <a:rPr lang="en-US" altLang="zh-CN" dirty="0">
                <a:sym typeface="+mn-ea"/>
              </a:rPr>
              <a:t>GDB</a:t>
            </a:r>
            <a:r>
              <a:rPr lang="zh-CN" altLang="en-US" dirty="0">
                <a:sym typeface="+mn-ea"/>
              </a:rPr>
              <a:t>调试工具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decltype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</a:t>
            </a:r>
            <a:endParaRPr lang="en-US" altLang="zh-CN" dirty="0"/>
          </a:p>
          <a:p>
            <a:pPr lvl="1"/>
            <a:r>
              <a:rPr lang="zh-CN" altLang="en-US" dirty="0"/>
              <a:t>重用匿名类型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 ; </a:t>
            </a:r>
          </a:p>
          <a:p>
            <a:pPr marL="914400" lvl="2" indent="0">
              <a:buNone/>
            </a:pPr>
            <a:r>
              <a:rPr lang="en-US" altLang="zh-CN" sz="2400" dirty="0"/>
              <a:t>	double b; </a:t>
            </a:r>
          </a:p>
          <a:p>
            <a:pPr marL="914400" lvl="2" indent="0"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anon_s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没有名字的结构体，定义了一个变量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main() {</a:t>
            </a:r>
          </a:p>
          <a:p>
            <a:pPr marL="914400" lvl="2" indent="0">
              <a:buNone/>
            </a:pPr>
            <a:r>
              <a:rPr lang="en-US" altLang="zh-CN" sz="2400" dirty="0"/>
              <a:t>	</a:t>
            </a:r>
            <a:r>
              <a:rPr lang="en-US" altLang="zh-CN" sz="2400" b="1" dirty="0" err="1">
                <a:solidFill>
                  <a:srgbClr val="FF0000"/>
                </a:solidFill>
              </a:rPr>
              <a:t>decltype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anon_s</a:t>
            </a:r>
            <a:r>
              <a:rPr lang="en-US" altLang="zh-CN" sz="2400" dirty="0"/>
              <a:t>) as ;</a:t>
            </a:r>
          </a:p>
          <a:p>
            <a:pPr marL="914400" lvl="2" indent="0"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定义了一个上面匿名的结构体</a:t>
            </a:r>
            <a:r>
              <a:rPr lang="en-US" altLang="zh-CN" sz="2400" dirty="0">
                <a:solidFill>
                  <a:srgbClr val="008000"/>
                </a:solidFill>
              </a:rPr>
              <a:t>...</a:t>
            </a:r>
          </a:p>
          <a:p>
            <a:pPr marL="914400" lvl="2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decltype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48" y="1268760"/>
            <a:ext cx="8532440" cy="5472608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66CC"/>
                </a:solidFill>
              </a:rPr>
              <a:t>struct</a:t>
            </a:r>
            <a:r>
              <a:rPr lang="en-US" altLang="zh-CN" dirty="0"/>
              <a:t> { char name[17]; } </a:t>
            </a:r>
            <a:r>
              <a:rPr lang="en-US" altLang="zh-CN" dirty="0" err="1"/>
              <a:t>anon_u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66CC"/>
                </a:solidFill>
              </a:rPr>
              <a:t>struct</a:t>
            </a: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	int d;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anon_u</a:t>
            </a:r>
            <a:r>
              <a:rPr lang="en-US" altLang="zh-CN" dirty="0"/>
              <a:t>) id;</a:t>
            </a:r>
          </a:p>
          <a:p>
            <a:pPr marL="457200" lvl="1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anon_s</a:t>
            </a:r>
            <a:r>
              <a:rPr lang="en-US" altLang="zh-CN" dirty="0"/>
              <a:t>[100];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匿名的</a:t>
            </a:r>
            <a:r>
              <a:rPr lang="en-US" altLang="zh-CN" b="1" dirty="0" err="1">
                <a:solidFill>
                  <a:srgbClr val="008000"/>
                </a:solidFill>
              </a:rPr>
              <a:t>struct</a:t>
            </a:r>
            <a:r>
              <a:rPr lang="zh-CN" altLang="en-US" b="1" dirty="0">
                <a:solidFill>
                  <a:srgbClr val="008000"/>
                </a:solidFill>
              </a:rPr>
              <a:t>数组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int main()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anon_s</a:t>
            </a:r>
            <a:r>
              <a:rPr lang="en-US" altLang="zh-CN" dirty="0"/>
              <a:t>) as;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注意变量</a:t>
            </a:r>
            <a:r>
              <a:rPr lang="en-US" altLang="zh-CN" b="1" dirty="0">
                <a:solidFill>
                  <a:srgbClr val="008000"/>
                </a:solidFill>
              </a:rPr>
              <a:t>as</a:t>
            </a:r>
            <a:r>
              <a:rPr lang="zh-CN" altLang="en-US" b="1" dirty="0">
                <a:solidFill>
                  <a:srgbClr val="008000"/>
                </a:solidFill>
              </a:rPr>
              <a:t>的类型</a:t>
            </a:r>
            <a:r>
              <a:rPr lang="en-US" altLang="zh-CN" b="1" dirty="0">
                <a:solidFill>
                  <a:srgbClr val="008000"/>
                </a:solidFill>
              </a:rPr>
              <a:t>:</a:t>
            </a:r>
            <a:r>
              <a:rPr lang="zh-CN" altLang="en-US" b="1" dirty="0">
                <a:solidFill>
                  <a:srgbClr val="008000"/>
                </a:solidFill>
              </a:rPr>
              <a:t>数组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as[0].id.name;</a:t>
            </a:r>
          </a:p>
          <a:p>
            <a:pPr marL="457200" lvl="1" indent="0">
              <a:buNone/>
            </a:pPr>
            <a:r>
              <a:rPr lang="en-US" altLang="zh-CN" dirty="0"/>
              <a:t>   ...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auto+decltype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r>
              <a:rPr kumimoji="1" lang="zh-CN" altLang="en-US" dirty="0"/>
              <a:t>，自动追踪返回类型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可以推导返回类型（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C++14</a:t>
            </a:r>
            <a:r>
              <a:rPr kumimoji="1" lang="zh-CN" altLang="en-US" dirty="0"/>
              <a:t>中不再需要显式指定返回类型</a:t>
            </a:r>
            <a:endParaRPr kumimoji="1"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38935" y="2492896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-&gt;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8935" y="4567480"/>
            <a:ext cx="34291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用于代替冗长复杂、变量使用范围专一的变量声明。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sz="2400" dirty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::vector&lt;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::string&gt;</a:t>
            </a:r>
            <a:r>
              <a:rPr lang="en-US" altLang="zh-CN" sz="2400" dirty="0"/>
              <a:t> vs; </a:t>
            </a:r>
          </a:p>
          <a:p>
            <a:pPr marL="0" indent="0"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::vector&lt;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::string&gt;::iterator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vs.begin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!= </a:t>
            </a:r>
            <a:r>
              <a:rPr lang="en-US" altLang="zh-CN" sz="2400" dirty="0" err="1"/>
              <a:t>vs.end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8000"/>
                </a:solidFill>
                <a:cs typeface="Consolas" panose="020B0609020204030204" pitchFamily="49" charset="0"/>
              </a:rPr>
              <a:t>//……</a:t>
            </a:r>
            <a:r>
              <a:rPr lang="en-US" altLang="zh-CN" sz="2400" dirty="0"/>
              <a:t>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797C4A-0714-A946-9F54-7636242A127F}"/>
              </a:ext>
            </a:extLst>
          </p:cNvPr>
          <p:cNvSpPr/>
          <p:nvPr/>
        </p:nvSpPr>
        <p:spPr>
          <a:xfrm>
            <a:off x="628650" y="5203282"/>
            <a:ext cx="8377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vs; 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//……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0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在定义模板函数时，用于声明依赖模板参数的变量类型。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DD45CE-D00C-2245-94E8-ED3133BE595F}"/>
              </a:ext>
            </a:extLst>
          </p:cNvPr>
          <p:cNvSpPr/>
          <p:nvPr/>
        </p:nvSpPr>
        <p:spPr>
          <a:xfrm>
            <a:off x="628650" y="2838399"/>
            <a:ext cx="8047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_Tx,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_Ty&gt;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(_Tx x, _Ty y)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x*y;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临时变量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v;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使用时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Multiply(2,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//Multiply(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Multiply(2,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3.3);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//Multiply(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double)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r>
              <a:rPr kumimoji="1" lang="zh-CN" altLang="en-US" dirty="0"/>
              <a:t>，自动追踪返回类型</a:t>
            </a:r>
            <a:endParaRPr kumimoji="1"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template</a:t>
            </a:r>
            <a:r>
              <a:rPr lang="en-US" altLang="zh-CN" sz="2400" dirty="0"/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typename</a:t>
            </a:r>
            <a:r>
              <a:rPr lang="en-US" altLang="zh-CN" sz="2400" dirty="0"/>
              <a:t> _Tx,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typename</a:t>
            </a:r>
            <a:r>
              <a:rPr lang="en-US" altLang="zh-CN" sz="2400" dirty="0"/>
              <a:t> _Ty&gt;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auto</a:t>
            </a:r>
            <a:r>
              <a:rPr lang="en-US" altLang="zh-CN" sz="2400" dirty="0"/>
              <a:t> multiply(</a:t>
            </a:r>
            <a:r>
              <a:rPr lang="en-US" altLang="zh-CN" sz="2400" b="1" dirty="0">
                <a:solidFill>
                  <a:srgbClr val="008000"/>
                </a:solidFill>
              </a:rPr>
              <a:t>_Tx</a:t>
            </a:r>
            <a:r>
              <a:rPr lang="en-US" altLang="zh-CN" sz="2400" dirty="0"/>
              <a:t> x, </a:t>
            </a:r>
            <a:r>
              <a:rPr lang="en-US" altLang="zh-CN" sz="2400" b="1" dirty="0">
                <a:solidFill>
                  <a:srgbClr val="008000"/>
                </a:solidFill>
              </a:rPr>
              <a:t>_Ty</a:t>
            </a:r>
            <a:r>
              <a:rPr lang="en-US" altLang="zh-CN" sz="2400" dirty="0"/>
              <a:t> y)-&gt;</a:t>
            </a:r>
            <a:r>
              <a:rPr lang="en-US" altLang="zh-CN" sz="2400" dirty="0" err="1">
                <a:solidFill>
                  <a:srgbClr val="C00000"/>
                </a:solidFill>
              </a:rPr>
              <a:t>decltype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8000"/>
                </a:solidFill>
              </a:rPr>
              <a:t>x</a:t>
            </a:r>
            <a:r>
              <a:rPr lang="en-US" altLang="zh-CN" sz="2400" dirty="0"/>
              <a:t>*</a:t>
            </a:r>
            <a:r>
              <a:rPr lang="en-US" altLang="zh-CN" sz="2400" dirty="0">
                <a:solidFill>
                  <a:srgbClr val="008000"/>
                </a:solidFill>
              </a:rPr>
              <a:t>y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//C++11</a:t>
            </a:r>
            <a:r>
              <a:rPr lang="zh-CN" altLang="en-US" sz="2400" dirty="0"/>
              <a:t>语法，</a:t>
            </a:r>
            <a:r>
              <a:rPr lang="en-US" altLang="zh-CN" sz="2400" dirty="0"/>
              <a:t>C++14</a:t>
            </a:r>
            <a:r>
              <a:rPr lang="zh-CN" altLang="en-US" sz="2400" dirty="0"/>
              <a:t>可省略</a:t>
            </a:r>
            <a:r>
              <a:rPr lang="en-US" altLang="zh-CN" sz="2400" dirty="0"/>
              <a:t>"-&gt;"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decltype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{ </a:t>
            </a:r>
          </a:p>
          <a:p>
            <a:pPr marL="0" indent="0">
              <a:buNone/>
            </a:pPr>
            <a:r>
              <a:rPr lang="en-US" altLang="zh-CN" sz="2400" dirty="0"/>
              <a:t>	return x*y; 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使用时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auto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multiply(2,</a:t>
            </a:r>
            <a:r>
              <a:rPr lang="zh-CN" altLang="en-US" sz="2400" dirty="0"/>
              <a:t> </a:t>
            </a:r>
            <a:r>
              <a:rPr lang="en-US" altLang="zh-CN" sz="2400" dirty="0"/>
              <a:t>3.3);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//a=6.6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382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内存申请与释放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47490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内存的动态申请与释放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指针变量所指内存可以通过</a:t>
            </a:r>
            <a:r>
              <a:rPr lang="en-US" altLang="zh-CN" dirty="0"/>
              <a:t>new/delete</a:t>
            </a:r>
            <a:r>
              <a:rPr lang="zh-CN" altLang="en-US" dirty="0"/>
              <a:t>运算符在程序运行时动态生成和删除，如：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ptr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(10);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单个变量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array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int[10]; </a:t>
            </a:r>
            <a:r>
              <a:rPr lang="en-US" altLang="zh-CN" b="1" dirty="0">
                <a:solidFill>
                  <a:srgbClr val="008000"/>
                </a:solidFill>
              </a:rPr>
              <a:t>// 10</a:t>
            </a:r>
            <a:r>
              <a:rPr lang="zh-CN" altLang="en-US" b="1" dirty="0">
                <a:solidFill>
                  <a:srgbClr val="008000"/>
                </a:solidFill>
              </a:rPr>
              <a:t>元素数组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删除指针变量所指单个内存单元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[] array;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删除多个单元组成的内存块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nullptr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被定义为</a:t>
            </a:r>
            <a:r>
              <a:rPr kumimoji="1" lang="en-US" altLang="zh-CN" dirty="0"/>
              <a:t>0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ifdef</a:t>
            </a:r>
            <a:r>
              <a:rPr lang="nb-NO" altLang="zh-CN" dirty="0"/>
              <a:t> __cplusplus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0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else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((void *)0)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endif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C++11</a:t>
            </a:r>
            <a:r>
              <a:rPr lang="zh-CN" altLang="en-US" dirty="0"/>
              <a:t>之前，可以使用</a:t>
            </a:r>
            <a:r>
              <a:rPr lang="en-US" altLang="zh-CN" dirty="0"/>
              <a:t>NULL</a:t>
            </a:r>
            <a:r>
              <a:rPr lang="zh-CN" altLang="en-US" dirty="0"/>
              <a:t>或者</a:t>
            </a:r>
            <a:r>
              <a:rPr lang="en-US" altLang="zh-CN" dirty="0"/>
              <a:t>0</a:t>
            </a:r>
            <a:r>
              <a:rPr lang="zh-CN" altLang="en-US" dirty="0"/>
              <a:t>表示空指针。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这么做有什么问题？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减少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的使用（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之前）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定义一个函数，并对它进行调用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{…}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 0);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如果我们想对这个函数进行重载，并传入一个空指针作为参数</a:t>
            </a:r>
            <a:endParaRPr lang="en-US" altLang="zh-CN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{…}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实际调用的不是我们所期望的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f(2, </a:t>
            </a:r>
            <a:r>
              <a:rPr lang="en-US" altLang="zh-CN" dirty="0" err="1">
                <a:solidFill>
                  <a:srgbClr val="C00000"/>
                </a:solidFill>
              </a:rPr>
              <a:t>static_cast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 *&gt;(0)</a:t>
            </a:r>
            <a:r>
              <a:rPr lang="en-US" altLang="zh-CN" dirty="0">
                <a:sym typeface="Wingdings" panose="05000000000000000000" pitchFamily="2" charset="2"/>
              </a:rPr>
              <a:t>);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当我们使用</a:t>
            </a:r>
            <a:r>
              <a:rPr lang="en-US" altLang="zh-CN" dirty="0"/>
              <a:t>NULL</a:t>
            </a:r>
            <a:r>
              <a:rPr lang="zh-CN" altLang="en-US" dirty="0"/>
              <a:t>表示空指针时，容易忽略它同时</a:t>
            </a:r>
            <a:r>
              <a:rPr lang="zh-CN" altLang="en-US" dirty="0">
                <a:solidFill>
                  <a:srgbClr val="FF0000"/>
                </a:solidFill>
              </a:rPr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型常量。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8243"/>
            <a:ext cx="8047806" cy="4749029"/>
          </a:xfrm>
        </p:spPr>
        <p:txBody>
          <a:bodyPr/>
          <a:lstStyle/>
          <a:p>
            <a:r>
              <a:rPr kumimoji="1" lang="en-US" altLang="zh-CN" dirty="0" err="1"/>
              <a:t>nullptr</a:t>
            </a:r>
            <a:r>
              <a:rPr kumimoji="1" lang="zh-CN" altLang="en-US" dirty="0"/>
              <a:t>的引入（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nullptr</a:t>
            </a:r>
            <a:r>
              <a:rPr lang="zh-CN" altLang="en-US" dirty="0"/>
              <a:t>表示严格意义上的空指针。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此时再执行之前的代码，不会产生错误。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&lt;&lt;"int"&lt;&lt;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&lt;&lt;"pointer"&lt;&lt;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</a:t>
            </a:r>
            <a:r>
              <a:rPr lang="en-US" altLang="zh-CN" b="1" dirty="0"/>
              <a:t>nullptr</a:t>
            </a:r>
            <a:r>
              <a:rPr lang="en-US" altLang="zh-CN" dirty="0"/>
              <a:t>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Output: pointer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22E71-293D-47A2-A4FF-124A1C55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8AB133-A462-4AFA-8771-92768DF3818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到目前为止，我已经完成了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737445-C178-402E-86C7-CDD5C5DA7BD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817165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单文件编译、链接、运行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10F8D4-F75B-4EE2-BDC9-0CDD04BC1E8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多文件的编译、链接、运行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DC4FF3-9909-4B16-9D94-29091C3686B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编写了</a:t>
            </a:r>
            <a:r>
              <a:rPr lang="en-US" altLang="zh-CN" sz="2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makefile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，对多文件实现了自动操作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48FC5C-D384-49DD-B15B-6802B56CFC3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我什么还没有做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979053-3A41-4106-9CB8-1DC5917599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7BCAD1-1C29-44FD-B285-84CD015D541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4E16E9-2DCE-4F79-80F4-287495BDF9E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71C1A4-3AAB-4A69-A53D-FF1D09C454E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08E896-2BA9-4214-B2E0-71074B37F23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31E6C7-1A89-4555-A77C-617A9B81A69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4EF58AC8-0641-4EF5-B669-DF9434E399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18D23D43-82BA-4EDD-A0F3-095F8F92D48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8DD55B36-7815-4CE4-ACE9-B8D384B1519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26E49E67-352F-4B5C-A93C-606734B2401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627CEA6-1CEF-4440-9CB0-5DC6E9C715D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7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"/>
    </mc:Choice>
    <mc:Fallback xmlns="">
      <p:transition spd="slow" advTm="15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335838" cy="525658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在循环头的圆括号中，由冒号</a:t>
            </a:r>
            <a:r>
              <a:rPr lang="en-US" altLang="zh-CN" dirty="0"/>
              <a:t>":"</a:t>
            </a:r>
            <a:r>
              <a:rPr lang="zh-CN" altLang="en-US" dirty="0"/>
              <a:t>分为两部分，第一部分是用于迭代的变量，第二部分则表示将被迭代的范围。如：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using namespace </a:t>
            </a:r>
            <a:r>
              <a:rPr lang="en-US" altLang="zh-CN" sz="2400" dirty="0" err="1">
                <a:solidFill>
                  <a:schemeClr val="tx1"/>
                </a:solidFill>
              </a:rPr>
              <a:t>std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int main()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int </a:t>
            </a:r>
            <a:r>
              <a:rPr lang="en-US" altLang="zh-CN" sz="2400" dirty="0" err="1">
                <a:solidFill>
                  <a:schemeClr val="tx1"/>
                </a:solidFill>
              </a:rPr>
              <a:t>arr</a:t>
            </a:r>
            <a:r>
              <a:rPr lang="en-US" altLang="zh-CN" sz="2400" dirty="0">
                <a:solidFill>
                  <a:schemeClr val="tx1"/>
                </a:solidFill>
              </a:rPr>
              <a:t>[3] = {1, 3, 9};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0066CC"/>
                </a:solidFill>
              </a:rPr>
              <a:t>for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rgbClr val="0066CC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e 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arr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rgbClr val="008000"/>
                </a:solidFill>
              </a:rPr>
              <a:t>// auto e:arr </a:t>
            </a:r>
            <a:r>
              <a:rPr lang="zh-CN" altLang="en-US" sz="2400" dirty="0">
                <a:solidFill>
                  <a:srgbClr val="008000"/>
                </a:solidFill>
              </a:rPr>
              <a:t>也可以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</a:t>
            </a: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e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以下语句能够编译的有（多选）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x = new int[10]; 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*x = new int[10]; 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x = "123";  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*x = "123";  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9652438" y="635000"/>
            <a:ext cx="3687960" cy="347787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选项中，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的类型均为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int*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CD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选项中，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的类型均为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const char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(const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后面课程会讲到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补充资料：如何在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中打印变量类型</a:t>
            </a:r>
            <a:r>
              <a:rPr kumimoji="1" lang="en-US" altLang="zh-CN" sz="2000" dirty="0"/>
              <a:t>https://stackoverflow.com/questions/81870/is-it-possible-to-print-a-variables-type-in-standard-c</a:t>
            </a:r>
            <a:endParaRPr kumimoji="1"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" name="组合 29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7" name="RemarkBack"/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Block"/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E7F12EAB-8582-489A-9A4C-E164DB6D1D0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A93E86C0-D608-4B19-9587-127BFE3DC93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44BD8B87-57C8-4025-9AE8-1FCEAFDBA1CE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5" name="组合 24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4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以下能够在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C++14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下正确编译的有（多选）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for(auto x : "123") { …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void f(auto x) { … }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f(int x) { … }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f(auto x) { … }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2945486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的类型为</a:t>
            </a:r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char</a:t>
            </a:r>
          </a:p>
          <a:p>
            <a:pPr lvl="0"/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BD</a:t>
            </a:r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中，参数不能为</a:t>
            </a:r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5" name="组合 24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2" name="RemarkBack"/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Block"/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3" name="RemarkBack">
            <a:extLst>
              <a:ext uri="{FF2B5EF4-FFF2-40B4-BE49-F238E27FC236}">
                <a16:creationId xmlns:a16="http://schemas.microsoft.com/office/drawing/2014/main" id="{9734D677-516D-4B86-B2C3-5677DE199C5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>
            <a:extLst>
              <a:ext uri="{FF2B5EF4-FFF2-40B4-BE49-F238E27FC236}">
                <a16:creationId xmlns:a16="http://schemas.microsoft.com/office/drawing/2014/main" id="{74642AC4-57EC-48A1-8B66-CB6EA062B9E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6C9958E7-1EEC-4A29-BE46-B4BC43899C1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OOP</a:t>
            </a:r>
            <a:r>
              <a:rPr kumimoji="0" lang="zh-TW" altLang="en-US" dirty="0"/>
              <a:t>从</a:t>
            </a:r>
            <a:r>
              <a:rPr kumimoji="0" lang="zh-TW" altLang="en-US" dirty="0">
                <a:solidFill>
                  <a:srgbClr val="FF0000"/>
                </a:solidFill>
              </a:rPr>
              <a:t>认识“对象”</a:t>
            </a:r>
            <a:r>
              <a:rPr kumimoji="0" lang="zh-TW" altLang="en-US" dirty="0"/>
              <a:t>开始</a:t>
            </a:r>
            <a:r>
              <a:rPr kumimoji="0" lang="en-US" altLang="zh-TW" dirty="0"/>
              <a:t>......</a:t>
            </a:r>
            <a:endParaRPr kumimoji="0" lang="en-US" altLang="zh-CN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412875"/>
            <a:ext cx="777240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对象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是对现实世界</a:t>
            </a:r>
            <a:r>
              <a:rPr kumimoji="1" lang="zh-TW" altLang="en-US" sz="2400" dirty="0"/>
              <a:t>中</a:t>
            </a:r>
            <a:r>
              <a:rPr kumimoji="1" lang="zh-CN" altLang="en-US" sz="2400" dirty="0"/>
              <a:t>实际存在事物的抽象描述，它可以是有形的，也可以是无形的</a:t>
            </a:r>
            <a:endParaRPr kumimoji="1" lang="en-US" altLang="ja-JP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TW" altLang="en-US" dirty="0"/>
              <a:t>对象</a:t>
            </a:r>
            <a:r>
              <a:rPr lang="zh-CN" altLang="en-US" dirty="0"/>
              <a:t>具有自己的静态特征和动态特征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静态特征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可以用某种数据来描述的属性</a:t>
            </a:r>
            <a:r>
              <a:rPr lang="zh-TW" altLang="en-US" sz="2400" dirty="0"/>
              <a:t>；</a:t>
            </a:r>
            <a:endParaRPr lang="en-US" altLang="zh-TW" sz="2400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动态特征</a:t>
            </a:r>
            <a:r>
              <a:rPr lang="zh-TW" altLang="en-US" sz="2400" b="1" dirty="0"/>
              <a:t> </a:t>
            </a:r>
            <a:r>
              <a:rPr lang="en-US" altLang="zh-CN" sz="2400" dirty="0"/>
              <a:t>—— </a:t>
            </a:r>
            <a:r>
              <a:rPr lang="zh-CN" altLang="en-US" sz="2400" dirty="0"/>
              <a:t>对象表现的行为或具有的功能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）对象</a:t>
            </a:r>
            <a:r>
              <a:rPr lang="zh-TW" altLang="en-US" dirty="0"/>
              <a:t>是</a:t>
            </a:r>
            <a:r>
              <a:rPr lang="zh-CN" altLang="en-US" dirty="0"/>
              <a:t>由一组属性数据和对这些数据进行特定操作的一组服务所构成</a:t>
            </a:r>
            <a:r>
              <a:rPr lang="zh-TW" altLang="en-US" dirty="0"/>
              <a:t>的</a:t>
            </a:r>
            <a:r>
              <a:rPr lang="zh-CN" altLang="en-US" dirty="0"/>
              <a:t>“结合体”（概念）。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封装 </a:t>
            </a:r>
            <a:r>
              <a:rPr kumimoji="1" lang="en-US" altLang="zh-CN" sz="2400" dirty="0"/>
              <a:t>= </a:t>
            </a:r>
            <a:r>
              <a:rPr kumimoji="1" lang="en-US" altLang="zh-TW" sz="2400" dirty="0"/>
              <a:t>{</a:t>
            </a:r>
            <a:r>
              <a:rPr kumimoji="1" lang="zh-TW" altLang="en-US" sz="2400" dirty="0"/>
              <a:t>属性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数据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服务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函数</a:t>
            </a:r>
            <a:r>
              <a:rPr kumimoji="1" lang="en-US" altLang="zh-TW" sz="2400" dirty="0"/>
              <a:t>}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封装的“装”</a:t>
            </a:r>
            <a:r>
              <a:rPr kumimoji="0" lang="en-US" altLang="zh-TW"/>
              <a:t>——</a:t>
            </a:r>
            <a:r>
              <a:rPr kumimoji="0" lang="zh-CN" altLang="en-US"/>
              <a:t>数据抽象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8064500" cy="55447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对象</a:t>
            </a:r>
            <a:r>
              <a:rPr kumimoji="1" lang="en-US" altLang="zh-TW" sz="2400" dirty="0"/>
              <a:t>——</a:t>
            </a:r>
            <a:r>
              <a:rPr kumimoji="1" lang="zh-TW" altLang="en-US" sz="2400" dirty="0"/>
              <a:t>从程序语言角度看</a:t>
            </a:r>
            <a:endParaRPr kumimoji="1"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一个独立的、有约束的程序语言实体，既有自己的状态记忆（数据成员），又有活动能力（函数成员）。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封装使程序在描述数据的同时，能描述数据参与的运算和提供的功能，实质是引入了一个新的类型，</a:t>
            </a:r>
            <a:r>
              <a:rPr lang="zh-CN" altLang="en-US" dirty="0">
                <a:solidFill>
                  <a:srgbClr val="FF0000"/>
                </a:solidFill>
              </a:rPr>
              <a:t>被称为“用户自定义类型”，也称“抽象数据类型”</a:t>
            </a:r>
            <a:r>
              <a:rPr lang="zh-CN" altLang="en-US" dirty="0"/>
              <a:t>。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13712" y="6403228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9pPr>
          </a:lstStyle>
          <a:p>
            <a:fld id="{BB457972-0526-471B-9A81-867023A499F9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34</a:t>
            </a:fld>
            <a:endParaRPr lang="en-US" altLang="zh-CN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封装的“装”</a:t>
            </a:r>
            <a:r>
              <a:rPr kumimoji="0" lang="en-US" altLang="zh-TW"/>
              <a:t>——</a:t>
            </a:r>
            <a:r>
              <a:rPr kumimoji="0" lang="zh-CN" altLang="en-US"/>
              <a:t>数据抽象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8064500" cy="55447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数据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函数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从设计思想上看</a:t>
            </a:r>
            <a:endParaRPr kumimoji="1"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封装（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）是</a:t>
            </a:r>
            <a:r>
              <a:rPr lang="en-US" altLang="zh-CN" dirty="0"/>
              <a:t>OOP</a:t>
            </a:r>
            <a:r>
              <a:rPr lang="zh-CN" altLang="en-US" dirty="0"/>
              <a:t>的基本特征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从只关心数值的存储与表示，到既考虑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/>
              <a:t>，又考虑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  <a:r>
              <a:rPr lang="zh-CN" altLang="en-US" dirty="0"/>
              <a:t>（数据支持的计算或操作），形成了对“数据”概念的更本质认识，这种思维过程称为 “数据抽象”。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13712" y="6412464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9pPr>
          </a:lstStyle>
          <a:p>
            <a:fld id="{BB457972-0526-471B-9A81-867023A499F9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35</a:t>
            </a:fld>
            <a:endParaRPr lang="en-US" altLang="zh-CN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6211"/>
            <a:ext cx="8191822" cy="4867125"/>
          </a:xfrm>
        </p:spPr>
        <p:txBody>
          <a:bodyPr/>
          <a:lstStyle/>
          <a:p>
            <a:r>
              <a:rPr kumimoji="1" lang="en-US" altLang="zh-CN" sz="2400" dirty="0"/>
              <a:t>class </a:t>
            </a:r>
            <a:r>
              <a:rPr kumimoji="1" lang="zh-CN" altLang="en-US" sz="2400" dirty="0"/>
              <a:t>用户自定义的类型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包含函数与数据的特殊“结构体”，用于扩充</a:t>
            </a:r>
            <a:r>
              <a:rPr kumimoji="1" lang="en-US" altLang="zh-CN" sz="2000" dirty="0"/>
              <a:t>C++</a:t>
            </a:r>
            <a:r>
              <a:rPr kumimoji="1" lang="zh-CN" altLang="en-US" sz="2000" dirty="0"/>
              <a:t>语言的类型体系</a:t>
            </a:r>
          </a:p>
          <a:p>
            <a:pPr lvl="1"/>
            <a:r>
              <a:rPr kumimoji="1" lang="zh-CN" altLang="en-US" sz="2000" dirty="0"/>
              <a:t>类中包含的函数，称为“成员函数”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包含的数据，称为“成员变量”</a:t>
            </a:r>
            <a:endParaRPr kumimoji="1" lang="en-US" altLang="zh-CN" sz="20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成员函数必须在类内声明，但定义（实现）可以在类内或者类外。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类</a:t>
            </a:r>
            <a:r>
              <a:rPr kumimoji="1" lang="en-US" altLang="zh-CN" sz="2400" dirty="0"/>
              <a:t>=</a:t>
            </a:r>
            <a:r>
              <a:rPr kumimoji="1" lang="en-US" altLang="zh-TW" sz="2400" dirty="0"/>
              <a:t> </a:t>
            </a:r>
            <a:r>
              <a:rPr kumimoji="1" lang="zh-CN" altLang="en-US" sz="2400" dirty="0"/>
              <a:t>“</a:t>
            </a:r>
            <a:r>
              <a:rPr kumimoji="1" lang="zh-TW" altLang="en-US" sz="2400" dirty="0"/>
              <a:t>属性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数据”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“服务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函数”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头文件</a:t>
            </a:r>
            <a:r>
              <a:rPr kumimoji="1" lang="zh-CN" altLang="en-US" dirty="0"/>
              <a:t>中声明类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matrix.h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ifndef</a:t>
            </a:r>
            <a:r>
              <a:rPr kumimoji="1" lang="en-US" altLang="zh-CN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#define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class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data[6][6];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endif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364502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成员变量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48064" y="4581128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成员函数（声明）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实现文件</a:t>
            </a:r>
            <a:r>
              <a:rPr kumimoji="1" lang="zh-CN" altLang="en-US" dirty="0"/>
              <a:t>中定义成员函数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#include</a:t>
            </a:r>
            <a:r>
              <a:rPr kumimoji="1" lang="en-US" altLang="zh-CN" sz="2400" dirty="0">
                <a:solidFill>
                  <a:schemeClr val="tx1"/>
                </a:solidFill>
              </a:rPr>
              <a:t> "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matrix.h</a:t>
            </a:r>
            <a:r>
              <a:rPr kumimoji="1" lang="en-US" altLang="zh-CN" sz="2400" dirty="0">
                <a:solidFill>
                  <a:schemeClr val="tx1"/>
                </a:solidFill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</a:t>
            </a:r>
            <a:r>
              <a:rPr kumimoji="1" lang="en-US" altLang="zh-CN" sz="2400" dirty="0">
                <a:solidFill>
                  <a:srgbClr val="0066CC"/>
                </a:solidFill>
              </a:rPr>
              <a:t>::</a:t>
            </a:r>
            <a:r>
              <a:rPr kumimoji="1" lang="en-US" altLang="zh-CN" sz="2400" dirty="0">
                <a:solidFill>
                  <a:schemeClr val="tx1"/>
                </a:solidFill>
              </a:rPr>
              <a:t>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类外需要类名限定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... </a:t>
            </a: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zh-CN" altLang="en-US" sz="2400" dirty="0">
                <a:solidFill>
                  <a:srgbClr val="008000"/>
                </a:solidFill>
              </a:rPr>
              <a:t>函数实现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通常，类的</a:t>
            </a:r>
            <a:r>
              <a:rPr kumimoji="1" lang="zh-CN" altLang="en-US" sz="2400" dirty="0">
                <a:solidFill>
                  <a:srgbClr val="FF0000"/>
                </a:solidFill>
              </a:rPr>
              <a:t>声明</a:t>
            </a:r>
            <a:r>
              <a:rPr kumimoji="1" lang="zh-CN" altLang="en-US" sz="2400" dirty="0"/>
              <a:t>放在头文件中，而类的成员函数</a:t>
            </a:r>
            <a:r>
              <a:rPr kumimoji="1" lang="zh-CN" altLang="en-US" sz="2400" dirty="0">
                <a:solidFill>
                  <a:srgbClr val="FF0000"/>
                </a:solidFill>
              </a:rPr>
              <a:t>实现（也叫定义）</a:t>
            </a:r>
            <a:r>
              <a:rPr kumimoji="1" lang="zh-CN" altLang="en-US" sz="2400" dirty="0"/>
              <a:t>则放在实现文件中。</a:t>
            </a:r>
          </a:p>
          <a:p>
            <a:pPr defTabSz="914400" eaLnBrk="1" hangingPunct="1"/>
            <a:r>
              <a:rPr kumimoji="1" lang="zh-CN" altLang="en-US" sz="2400" dirty="0"/>
              <a:t>为了便于管理和代码复用，一般是将不同的类分别保存为不同的头文件和实现文件。</a:t>
            </a:r>
            <a:endParaRPr kumimoji="1"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defTabSz="914400" eaLnBrk="1" hangingPunct="1"/>
            <a:r>
              <a:rPr kumimoji="1" lang="zh-CN" altLang="en-US" sz="2400" dirty="0"/>
              <a:t>为了方便解决依赖关系，复杂的成员函数声明和定义一般是分离的，很少使用类内定义的方式。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66054" y="1299089"/>
            <a:ext cx="78309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kumimoji="1" lang="en-US" altLang="zh-CN" sz="2000" dirty="0">
                <a:latin typeface="Consolas" panose="020B0609020204030204" pitchFamily="49" charset="0"/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kumimoji="1" lang="en-US" altLang="zh-CN" sz="2000" dirty="0">
                <a:latin typeface="Consolas" panose="020B0609020204030204" pitchFamily="49" charset="0"/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</a:rPr>
              <a:t> fill(char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000" dirty="0">
                <a:latin typeface="Consolas" panose="020B0609020204030204" pitchFamily="49" charset="0"/>
              </a:rPr>
              <a:t>) { 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	...;  </a:t>
            </a:r>
            <a:r>
              <a:rPr kumimoji="1"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在类内定义成员函数</a:t>
            </a:r>
            <a:endParaRPr kumimoji="1"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}; // &lt;1&gt;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---------------------------------------------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Matrix::</a:t>
            </a:r>
            <a:r>
              <a:rPr kumimoji="1" lang="en-US" altLang="zh-CN" sz="2000" dirty="0">
                <a:latin typeface="Consolas" panose="020B0609020204030204" pitchFamily="49" charset="0"/>
              </a:rPr>
              <a:t>fill(char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000" dirty="0">
                <a:latin typeface="Consolas" panose="020B0609020204030204" pitchFamily="49" charset="0"/>
              </a:rPr>
              <a:t>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... ;</a:t>
            </a:r>
            <a:r>
              <a:rPr kumimoji="1" lang="zh-CN" altLang="en-US" sz="2000" dirty="0">
                <a:latin typeface="Consolas" panose="020B0609020204030204" pitchFamily="49" charset="0"/>
              </a:rPr>
              <a:t>		</a:t>
            </a:r>
            <a:r>
              <a:rPr kumimoji="1"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在类外定义成员函数</a:t>
            </a:r>
            <a:endParaRPr kumimoji="1"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} // &lt;2&gt;</a:t>
            </a:r>
            <a:endParaRPr kumimoji="1"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成员函数的两种定义方式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函数重载与缺省值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基础知识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类与对象</a:t>
            </a:r>
          </a:p>
          <a:p>
            <a:r>
              <a:rPr lang="en-US" altLang="zh-CN" dirty="0"/>
              <a:t>3.4 </a:t>
            </a:r>
            <a:r>
              <a:rPr lang="zh-CN" altLang="en-US" dirty="0"/>
              <a:t>成员变量与成员函数</a:t>
            </a:r>
          </a:p>
          <a:p>
            <a:r>
              <a:rPr lang="en-US" altLang="zh-CN" dirty="0"/>
              <a:t>3.5 private</a:t>
            </a:r>
            <a:r>
              <a:rPr lang="zh-CN" altLang="en-US" dirty="0"/>
              <a:t>和</a:t>
            </a:r>
            <a:r>
              <a:rPr lang="en-US" altLang="zh-CN" dirty="0"/>
              <a:t>public </a:t>
            </a:r>
            <a:endParaRPr lang="zh-CN" altLang="en-US" dirty="0"/>
          </a:p>
          <a:p>
            <a:r>
              <a:rPr lang="en-US" altLang="zh-CN" dirty="0"/>
              <a:t>3.6 this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en-US" altLang="zh-CN" dirty="0"/>
              <a:t>3.7 </a:t>
            </a:r>
            <a:r>
              <a:rPr lang="zh-CN" altLang="en-US" dirty="0"/>
              <a:t>内联函数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56"/>
    </mc:Choice>
    <mc:Fallback xmlns="">
      <p:transition spd="slow" advTm="15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4935634"/>
          </a:xfrm>
        </p:spPr>
        <p:txBody>
          <a:bodyPr/>
          <a:lstStyle/>
          <a:p>
            <a:r>
              <a:rPr kumimoji="1" lang="zh-CN" altLang="en-US" dirty="0"/>
              <a:t>类的成员（数据、函数）可以根据需要分成组，不同组设置不同的访问权限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public</a:t>
            </a:r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public</a:t>
            </a:r>
            <a:r>
              <a:rPr lang="zh-CN" altLang="en-US" dirty="0"/>
              <a:t>修饰的成员可以在类外访问。</a:t>
            </a:r>
            <a:endParaRPr lang="en-US" altLang="zh-CN" dirty="0"/>
          </a:p>
          <a:p>
            <a:r>
              <a:rPr kumimoji="1" lang="en-US" altLang="zh-CN" dirty="0"/>
              <a:t>private</a:t>
            </a:r>
          </a:p>
          <a:p>
            <a:pPr lvl="1"/>
            <a:r>
              <a:rPr lang="zh-CN" altLang="en-US" dirty="0"/>
              <a:t>默认权限</a:t>
            </a:r>
            <a:endParaRPr lang="en-US" altLang="zh-CN" dirty="0"/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private</a:t>
            </a:r>
            <a:r>
              <a:rPr lang="zh-CN" altLang="en-US" dirty="0"/>
              <a:t>修饰的成员不允许在类外访问。</a:t>
            </a:r>
            <a:endParaRPr lang="en-US" altLang="zh-CN" dirty="0"/>
          </a:p>
          <a:p>
            <a:r>
              <a:rPr lang="en-US" altLang="zh-CN" dirty="0"/>
              <a:t>protected</a:t>
            </a:r>
          </a:p>
          <a:p>
            <a:pPr lvl="1"/>
            <a:r>
              <a:rPr lang="zh-CN" altLang="en-US" dirty="0"/>
              <a:t>以后介绍。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44824"/>
            <a:ext cx="8047806" cy="4533005"/>
          </a:xfrm>
        </p:spPr>
        <p:txBody>
          <a:bodyPr/>
          <a:lstStyle/>
          <a:p>
            <a:r>
              <a:rPr kumimoji="1" lang="zh-CN" altLang="en-US" dirty="0"/>
              <a:t>定义类后，可以像语言内建的类型一样，用类来定义变量，该变量通常被称为“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通过“</a:t>
            </a:r>
            <a:r>
              <a:rPr kumimoji="1" lang="zh-CN" altLang="en-US" dirty="0">
                <a:solidFill>
                  <a:srgbClr val="FF0000"/>
                </a:solidFill>
              </a:rPr>
              <a:t>对象名</a:t>
            </a:r>
            <a:r>
              <a:rPr kumimoji="1" lang="en-US" altLang="zh-CN" dirty="0"/>
              <a:t>.</a:t>
            </a:r>
            <a:r>
              <a:rPr kumimoji="1" lang="zh-CN" altLang="en-US" dirty="0">
                <a:solidFill>
                  <a:srgbClr val="008000"/>
                </a:solidFill>
              </a:rPr>
              <a:t>成员名</a:t>
            </a:r>
            <a:r>
              <a:rPr kumimoji="1" lang="zh-CN" altLang="en-US" dirty="0"/>
              <a:t>”的形式，可以使用对象的数据成员，或调用对象的成员函数。在类外使用时仅限于访问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权限的成员</a:t>
            </a:r>
            <a:endParaRPr kumimoji="1" lang="en-US" altLang="zh-CN" dirty="0"/>
          </a:p>
          <a:p>
            <a:r>
              <a:rPr kumimoji="1" lang="zh-CN" altLang="en-US" dirty="0"/>
              <a:t>同样，可以使用“</a:t>
            </a:r>
            <a:r>
              <a:rPr kumimoji="1" lang="zh-CN" altLang="en-US" dirty="0">
                <a:solidFill>
                  <a:srgbClr val="FF0000"/>
                </a:solidFill>
              </a:rPr>
              <a:t>对象指针</a:t>
            </a:r>
            <a:r>
              <a:rPr kumimoji="1" lang="en-US" altLang="zh-CN" dirty="0"/>
              <a:t>-&gt;</a:t>
            </a:r>
            <a:r>
              <a:rPr kumimoji="1" lang="zh-CN" altLang="en-US" dirty="0">
                <a:solidFill>
                  <a:srgbClr val="008000"/>
                </a:solidFill>
              </a:rPr>
              <a:t>成员名</a:t>
            </a:r>
            <a:r>
              <a:rPr kumimoji="1" lang="zh-CN" altLang="en-US" dirty="0"/>
              <a:t>”形式访问数据成员或成员函数。在类外也只限于访问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权限的成员。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1090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// matrix.h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private: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int</a:t>
            </a:r>
            <a:r>
              <a:rPr kumimoji="1" lang="en-US" altLang="zh-CN" sz="2000" dirty="0"/>
              <a:t> data[6][6];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&lt;1&gt;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</a:rPr>
              <a:t>或者</a:t>
            </a:r>
            <a:endParaRPr kumimoji="1" lang="en-US" altLang="zh-CN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int data[6][6];</a:t>
            </a:r>
            <a:r>
              <a:rPr kumimoji="1" lang="en-US" altLang="zh-CN" sz="2000" dirty="0">
                <a:solidFill>
                  <a:srgbClr val="008000"/>
                </a:solidFill>
              </a:rPr>
              <a:t> //</a:t>
            </a:r>
            <a:r>
              <a:rPr kumimoji="1" lang="zh-CN" altLang="en-US" sz="2000" dirty="0">
                <a:solidFill>
                  <a:srgbClr val="008000"/>
                </a:solidFill>
              </a:rPr>
              <a:t> </a:t>
            </a:r>
            <a:r>
              <a:rPr kumimoji="1" lang="en-US" altLang="zh-CN" sz="2000" dirty="0">
                <a:solidFill>
                  <a:srgbClr val="008000"/>
                </a:solidFill>
              </a:rPr>
              <a:t>class</a:t>
            </a:r>
            <a:r>
              <a:rPr kumimoji="1" lang="zh-CN" altLang="en-US" sz="2000" dirty="0">
                <a:solidFill>
                  <a:srgbClr val="008000"/>
                </a:solidFill>
              </a:rPr>
              <a:t>中成员的缺省属性为</a:t>
            </a:r>
            <a:r>
              <a:rPr kumimoji="1" lang="en-US" altLang="zh-CN" sz="2000" dirty="0">
                <a:solidFill>
                  <a:srgbClr val="008000"/>
                </a:solidFill>
              </a:rPr>
              <a:t>private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&lt;2&gt;</a:t>
            </a:r>
            <a:endParaRPr kumimoji="1"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// main.cpp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#</a:t>
            </a:r>
            <a:r>
              <a:rPr kumimoji="1" lang="en-US" altLang="zh-CN" sz="2400" dirty="0">
                <a:solidFill>
                  <a:srgbClr val="C00000"/>
                </a:solidFill>
              </a:rPr>
              <a:t>include</a:t>
            </a:r>
            <a:r>
              <a:rPr kumimoji="1" lang="en-US" altLang="zh-CN" sz="2400" dirty="0"/>
              <a:t> "</a:t>
            </a:r>
            <a:r>
              <a:rPr kumimoji="1" lang="en-US" altLang="zh-CN" sz="2400" dirty="0" err="1"/>
              <a:t>matrix.h</a:t>
            </a:r>
            <a:r>
              <a:rPr kumimoji="1" lang="en-US" altLang="zh-CN" sz="2400" dirty="0"/>
              <a:t>"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</a:rPr>
              <a:t>Matrix</a:t>
            </a:r>
            <a:r>
              <a:rPr kumimoji="1" lang="zh-CN" altLang="en-US" sz="2400" dirty="0">
                <a:solidFill>
                  <a:srgbClr val="008000"/>
                </a:solidFill>
              </a:rPr>
              <a:t>类的声明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main()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{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Matrix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obj</a:t>
            </a:r>
            <a:r>
              <a:rPr kumimoji="1" lang="en-US" altLang="zh-CN" sz="2400" dirty="0"/>
              <a:t>;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定义变量（对象）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obj.fill</a:t>
            </a:r>
            <a:r>
              <a:rPr kumimoji="1" lang="en-US" altLang="zh-CN" sz="2400" dirty="0"/>
              <a:t>('u');</a:t>
            </a:r>
            <a:r>
              <a:rPr kumimoji="1" lang="zh-CN" altLang="en-US" sz="2400" dirty="0"/>
              <a:t>  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访问公有成员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obj.data</a:t>
            </a:r>
            <a:r>
              <a:rPr kumimoji="1" lang="en-US" altLang="zh-CN" sz="2400" dirty="0"/>
              <a:t>[1][1]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23;</a:t>
            </a:r>
            <a:r>
              <a:rPr kumimoji="1" lang="zh-CN" altLang="en-US" sz="2400" dirty="0"/>
              <a:t> 	</a:t>
            </a:r>
            <a:r>
              <a:rPr kumimoji="1" lang="en-US" altLang="zh-CN" sz="2400" dirty="0">
                <a:solidFill>
                  <a:srgbClr val="FF0000"/>
                </a:solidFill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ERROR!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return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0;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不允许</a:t>
            </a:r>
            <a:r>
              <a:rPr kumimoji="1" lang="zh-CN" altLang="en-US" sz="2400" dirty="0">
                <a:solidFill>
                  <a:srgbClr val="003366"/>
                </a:solidFill>
              </a:rPr>
              <a:t>在</a:t>
            </a:r>
            <a:r>
              <a:rPr kumimoji="1" lang="zh-CN" altLang="en-US" sz="2400" dirty="0">
                <a:solidFill>
                  <a:srgbClr val="FF0000"/>
                </a:solidFill>
              </a:rPr>
              <a:t>类外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非该类的成员函数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ym typeface="+mn-ea"/>
              </a:rPr>
              <a:t>操作</a:t>
            </a:r>
            <a:r>
              <a:rPr kumimoji="1" lang="zh-CN" altLang="en-US" sz="2400" dirty="0"/>
              <a:t>访问对象的私有成员和保护成员，只能访问它的公有属性的成员（函数、数据）。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23528" y="1378585"/>
            <a:ext cx="3528392" cy="510921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/>
              <a:t>// matrix.h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class</a:t>
            </a:r>
            <a:r>
              <a:rPr kumimoji="1" lang="en-US" altLang="zh-CN" sz="2000" dirty="0">
                <a:sym typeface="+mn-ea"/>
              </a:rPr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private</a:t>
            </a:r>
            <a:r>
              <a:rPr kumimoji="1" lang="en-US" altLang="zh-CN" sz="2000" dirty="0">
                <a:sym typeface="+mn-ea"/>
              </a:rPr>
              <a:t>: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lang="en-US" altLang="zh-CN" sz="2000" dirty="0">
                <a:solidFill>
                  <a:srgbClr val="002060"/>
                </a:solidFill>
                <a:sym typeface="+mn-ea"/>
              </a:rPr>
              <a:t>data[6][6];</a:t>
            </a:r>
            <a:endParaRPr kumimoji="1" lang="en-US" altLang="zh-CN" sz="2000" dirty="0">
              <a:solidFill>
                <a:srgbClr val="008000"/>
              </a:solidFill>
              <a:sym typeface="+mn-ea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8000"/>
                </a:solidFill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 </a:t>
            </a:r>
            <a:r>
              <a:rPr kumimoji="1" lang="en-US" altLang="zh-CN" sz="2000" dirty="0">
                <a:solidFill>
                  <a:srgbClr val="002060"/>
                </a:solidFill>
                <a:sym typeface="+mn-ea"/>
              </a:rPr>
              <a:t>add(Matrix a);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public</a:t>
            </a:r>
            <a:r>
              <a:rPr kumimoji="1" lang="en-US" altLang="zh-CN" sz="2000" dirty="0">
                <a:sym typeface="+mn-ea"/>
              </a:rPr>
              <a:t>: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</a:t>
            </a:r>
            <a:r>
              <a:rPr kumimoji="1" lang="en-US" altLang="zh-CN" sz="2000" dirty="0">
                <a:sym typeface="+mn-ea"/>
              </a:rPr>
              <a:t> fill(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char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2000" dirty="0" err="1">
                <a:sym typeface="+mn-ea"/>
              </a:rPr>
              <a:t>dir</a:t>
            </a:r>
            <a:r>
              <a:rPr kumimoji="1" lang="en-US" altLang="zh-CN" sz="2000" dirty="0">
                <a:sym typeface="+mn-ea"/>
              </a:rPr>
              <a:t>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};</a:t>
            </a: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23928" y="1378585"/>
            <a:ext cx="4680520" cy="510921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/>
              <a:t>// 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#include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"</a:t>
            </a:r>
            <a:r>
              <a:rPr kumimoji="1" lang="en-US" altLang="zh-CN" sz="2000" dirty="0" err="1">
                <a:solidFill>
                  <a:schemeClr val="tx1"/>
                </a:solidFill>
                <a:sym typeface="+mn-ea"/>
              </a:rPr>
              <a:t>matrix.h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Matrix::add(Matrix a) {</a:t>
            </a:r>
            <a:endParaRPr kumimoji="1" lang="en-US" altLang="zh-CN" sz="20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for(int i=0; i&lt;6; </a:t>
            </a:r>
            <a:r>
              <a:rPr kumimoji="1" lang="en-US" altLang="zh-CN" sz="2000" dirty="0" err="1">
                <a:solidFill>
                  <a:schemeClr val="tx1"/>
                </a:solidFill>
                <a:sym typeface="+mn-ea"/>
              </a:rPr>
              <a:t>i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++){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    for(int j=0; j&lt;6; j++)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</a:t>
            </a: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data[i][j] += a.data[i][j];</a:t>
            </a:r>
            <a:br>
              <a:rPr kumimoji="1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   </a:t>
            </a:r>
            <a:r>
              <a:rPr kumimoji="1" lang="en-US" altLang="zh-CN" sz="2000" dirty="0">
                <a:solidFill>
                  <a:srgbClr val="008000"/>
                </a:solidFill>
                <a:sym typeface="+mn-ea"/>
              </a:rPr>
              <a:t>// </a:t>
            </a:r>
            <a:r>
              <a:rPr kumimoji="1" lang="zh-CN" altLang="en-US" sz="2000" dirty="0">
                <a:solidFill>
                  <a:srgbClr val="008000"/>
                </a:solidFill>
                <a:sym typeface="+mn-ea"/>
              </a:rPr>
              <a:t>可以在</a:t>
            </a: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类内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用</a:t>
            </a:r>
            <a:r>
              <a:rPr lang="en-US" altLang="zh-CN" sz="2000" dirty="0">
                <a:solidFill>
                  <a:srgbClr val="008000"/>
                </a:solidFill>
                <a:sym typeface="+mn-ea"/>
              </a:rPr>
              <a:t>“.”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操作访问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同一类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下的</a:t>
            </a:r>
            <a:r>
              <a:rPr kumimoji="1" lang="zh-CN" altLang="en-US" sz="2000" dirty="0">
                <a:solidFill>
                  <a:srgbClr val="008000"/>
                </a:solidFill>
                <a:sym typeface="+mn-ea"/>
              </a:rPr>
              <a:t>私有成员</a:t>
            </a:r>
            <a:endParaRPr kumimoji="1"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}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this</a:t>
            </a:r>
            <a:r>
              <a:rPr kumimoji="1" lang="zh-CN" altLang="en-US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3"/>
            <a:ext cx="8047806" cy="1008111"/>
          </a:xfrm>
        </p:spPr>
        <p:txBody>
          <a:bodyPr/>
          <a:lstStyle/>
          <a:p>
            <a:r>
              <a:rPr kumimoji="1" lang="zh-CN" altLang="en-US" dirty="0"/>
              <a:t>所有成员函数的参数中，</a:t>
            </a:r>
            <a:r>
              <a:rPr kumimoji="1" lang="zh-CN" altLang="en-US" dirty="0">
                <a:solidFill>
                  <a:srgbClr val="FF0000"/>
                </a:solidFill>
              </a:rPr>
              <a:t>隐含</a:t>
            </a:r>
            <a:r>
              <a:rPr kumimoji="1" lang="zh-CN" altLang="en-US" dirty="0"/>
              <a:t>着一个</a:t>
            </a:r>
            <a:r>
              <a:rPr kumimoji="1" lang="zh-CN" altLang="en-US" u="sng" dirty="0"/>
              <a:t>指向当前对象</a:t>
            </a:r>
            <a:r>
              <a:rPr kumimoji="1" lang="zh-CN" altLang="en-US" dirty="0"/>
              <a:t>的指针变量，其名称为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827584" y="2276872"/>
            <a:ext cx="777686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class</a:t>
            </a:r>
            <a:r>
              <a:rPr kumimoji="1" lang="en-US" altLang="zh-CN" sz="1600" dirty="0"/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public</a:t>
            </a:r>
            <a:r>
              <a:rPr kumimoji="1" lang="en-US" altLang="zh-CN" sz="1600" dirty="0"/>
              <a:t>: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 &lt;1&gt;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在类内定义成员函数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	...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等价于 </a:t>
            </a:r>
            <a:r>
              <a:rPr kumimoji="1" lang="en-US" altLang="zh-CN" sz="1600" dirty="0"/>
              <a:t>data[0][0]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1;  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7030A0"/>
                </a:solidFill>
              </a:rPr>
              <a:t>-----------------------------------------------------------------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Matrix::</a:t>
            </a:r>
            <a:r>
              <a:rPr kumimoji="1" lang="en-US" altLang="zh-CN" sz="1600" dirty="0"/>
              <a:t>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&lt;2&gt;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在类外定义成员函数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 等价于 </a:t>
            </a:r>
            <a:r>
              <a:rPr kumimoji="1" lang="en-US" altLang="zh-CN" sz="1600" dirty="0"/>
              <a:t>data[0][0]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 ;</a:t>
            </a:r>
            <a:r>
              <a:rPr kumimoji="1" lang="zh-CN" altLang="en-US" sz="1600" dirty="0"/>
              <a:t>		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20" y="2314037"/>
            <a:ext cx="454483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这也是成员函数与普通函数的重要区别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4400" y="242088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有如下程序：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&lt;iostream&gt;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using namespace std;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class A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int a;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void f(int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=2) { a =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void f(int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int j=2) { a =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+ j;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int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get_a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 { return a;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main()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A aa;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aa.f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&lt;&lt;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aa.get_a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 &lt;&lt;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return 0;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559906" y="2348880"/>
            <a:ext cx="287002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该程序正常运行，输出结果为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559906" y="3211430"/>
            <a:ext cx="287002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该程序正常运行，输出结果为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5559906" y="4117255"/>
            <a:ext cx="181526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该程序无法通过编译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148064" y="2464428"/>
            <a:ext cx="411842" cy="41184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148064" y="3326978"/>
            <a:ext cx="411842" cy="41184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148064" y="4232803"/>
            <a:ext cx="411842" cy="41184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728200" y="635000"/>
            <a:ext cx="3110147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</a:t>
            </a:r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虽然是不同的权限，</a:t>
            </a:r>
            <a:b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但重载仍然会冲突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markBlock"/>
            <p:cNvSpPr/>
            <p:nvPr>
              <p:custDataLst>
                <p:tags r:id="rId2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4" name="RemarkBack">
            <a:extLst>
              <a:ext uri="{FF2B5EF4-FFF2-40B4-BE49-F238E27FC236}">
                <a16:creationId xmlns:a16="http://schemas.microsoft.com/office/drawing/2014/main" id="{FD76E4D5-0334-4FC7-87BE-AD69BF4F7BF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markBlock">
            <a:extLst>
              <a:ext uri="{FF2B5EF4-FFF2-40B4-BE49-F238E27FC236}">
                <a16:creationId xmlns:a16="http://schemas.microsoft.com/office/drawing/2014/main" id="{B3B2C5C2-20A3-4DDE-A3AE-248603C8B32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TitleText">
            <a:extLst>
              <a:ext uri="{FF2B5EF4-FFF2-40B4-BE49-F238E27FC236}">
                <a16:creationId xmlns:a16="http://schemas.microsoft.com/office/drawing/2014/main" id="{F600580A-A320-4D7B-AD19-9563F5DD7A6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DD1A96B-9ED4-443D-BB44-C1C4A5078AA8}"/>
              </a:ext>
            </a:extLst>
          </p:cNvPr>
          <p:cNvSpPr txBox="1"/>
          <p:nvPr/>
        </p:nvSpPr>
        <p:spPr>
          <a:xfrm>
            <a:off x="393121" y="688042"/>
            <a:ext cx="70261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int data = 1;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b="1" dirty="0">
                <a:latin typeface="Consolas" panose="020B0609020204030204" pitchFamily="49" charset="0"/>
              </a:rPr>
              <a:t>: 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add(int i) { data += i; }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latin typeface="Consolas" panose="020B0609020204030204" pitchFamily="49" charset="0"/>
              </a:rPr>
              <a:t>P::</a:t>
            </a:r>
            <a:r>
              <a:rPr lang="zh-CN" altLang="en-US" b="1" dirty="0">
                <a:latin typeface="Consolas" panose="020B0609020204030204" pitchFamily="49" charset="0"/>
              </a:rPr>
              <a:t>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</a:t>
            </a:r>
            <a:r>
              <a:rPr lang="en-US" altLang="zh-CN" b="1" dirty="0">
                <a:latin typeface="Consolas" panose="020B0609020204030204" pitchFamily="49" charset="0"/>
              </a:rPr>
              <a:t> data += </a:t>
            </a:r>
            <a:r>
              <a:rPr lang="zh-CN" altLang="en-US" b="1" dirty="0"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A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data +=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B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  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 </a:t>
            </a: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int data = 2;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a, b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Q</a:t>
            </a:r>
            <a:r>
              <a:rPr lang="en-US" altLang="zh-CN" b="1" dirty="0">
                <a:latin typeface="Consolas" panose="020B0609020204030204" pitchFamily="49" charset="0"/>
              </a:rPr>
              <a:t> c; </a:t>
            </a: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    int d = 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data;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add(b)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add(d);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728C3-7BBB-4266-B035-00350D9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CCE5A-C534-4C7A-8A2B-D0CDEDA4CB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56843" y="567479"/>
            <a:ext cx="2933157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左侧的代码中</a:t>
            </a:r>
            <a:b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哪些操作是合法的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A93787-A1E8-44EA-A185-1007D5B1E6F8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715250" y="238633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73EA5E-DE7C-43FA-B1AF-538A50A6590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715250" y="307213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FF2D81-9838-4D32-892F-704A84478ACD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715250" y="375793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EB9A6B-93A8-47E2-950A-EDACE6480A1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715250" y="444373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18C795-9B84-43FA-B508-4BA1B3D478C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6919E1C-691E-4D16-9FF9-98CA4E63C80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715250" y="512953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8AB0113-2B10-478C-85BB-89A098DB5DA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4B4A69AC-48D8-4139-836F-CDCBC23A590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A14C6A70-36E7-4B2D-9E31-D50208A561C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6B3C9FE-78FE-404C-8677-C638D389428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A691E662-A366-480F-9059-F196442947F7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D1B6D70-FC30-4021-B353-5C3E2ADB838C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426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DD1A96B-9ED4-443D-BB44-C1C4A5078AA8}"/>
              </a:ext>
            </a:extLst>
          </p:cNvPr>
          <p:cNvSpPr txBox="1"/>
          <p:nvPr/>
        </p:nvSpPr>
        <p:spPr>
          <a:xfrm>
            <a:off x="568494" y="278060"/>
            <a:ext cx="73158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int data = 1;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b="1" dirty="0">
                <a:latin typeface="Consolas" panose="020B0609020204030204" pitchFamily="49" charset="0"/>
              </a:rPr>
              <a:t>: 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add(int i) { data += i; }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latin typeface="Consolas" panose="020B0609020204030204" pitchFamily="49" charset="0"/>
              </a:rPr>
              <a:t>P::</a:t>
            </a:r>
            <a:r>
              <a:rPr lang="zh-CN" altLang="en-US" b="1" dirty="0">
                <a:latin typeface="Consolas" panose="020B0609020204030204" pitchFamily="49" charset="0"/>
              </a:rPr>
              <a:t>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</a:t>
            </a:r>
            <a:r>
              <a:rPr lang="en-US" altLang="zh-CN" b="1" dirty="0">
                <a:latin typeface="Consolas" panose="020B0609020204030204" pitchFamily="49" charset="0"/>
              </a:rPr>
              <a:t> data += </a:t>
            </a:r>
            <a:r>
              <a:rPr lang="zh-CN" altLang="en-US" b="1" dirty="0"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A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：在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类私有函数内访问同类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对象的私有成员，类内访问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data +=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//B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类函数内访问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类对象的私有成员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  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 </a:t>
            </a: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int data = 2;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a, b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Q</a:t>
            </a:r>
            <a:r>
              <a:rPr lang="en-US" altLang="zh-CN" b="1" dirty="0">
                <a:latin typeface="Consolas" panose="020B0609020204030204" pitchFamily="49" charset="0"/>
              </a:rPr>
              <a:t> c;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 d = 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data;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类对象的公有数据成员 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add(b)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：在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函数内，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类对象的私有函数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add(d);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类对象的公有函数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728C3-7BBB-4266-B035-00350D9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736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lang="zh-CN" altLang="en-US" b="1" dirty="0"/>
              <a:t>基本类型和自定义类型的差别是什么？</a:t>
            </a:r>
            <a:endParaRPr lang="en-US" altLang="zh-CN" b="1" dirty="0"/>
          </a:p>
          <a:p>
            <a:r>
              <a:rPr lang="zh-CN" altLang="en-US" dirty="0"/>
              <a:t>基本类型：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long,</a:t>
            </a:r>
            <a:r>
              <a:rPr lang="zh-CN" altLang="en-US" dirty="0"/>
              <a:t> </a:t>
            </a:r>
            <a:r>
              <a:rPr lang="en-US" altLang="zh-CN" dirty="0"/>
              <a:t>char,</a:t>
            </a:r>
            <a:r>
              <a:rPr lang="zh-CN" altLang="en-US" dirty="0"/>
              <a:t> </a:t>
            </a:r>
            <a:r>
              <a:rPr lang="en-US" altLang="zh-CN" dirty="0"/>
              <a:t>double,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数据是什么，操作什么？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自定义类型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数据是什么？操作是什么？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3891391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Test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data[100];</a:t>
            </a:r>
          </a:p>
          <a:p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void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setdata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* </a:t>
            </a:r>
            <a:r>
              <a:rPr lang="en-US" altLang="zh-CN" sz="2400" dirty="0" err="1">
                <a:latin typeface="Consolas" panose="020B0609020204030204" pitchFamily="49" charset="0"/>
              </a:rPr>
              <a:t>getdata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void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operation1(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06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/>
              <a:t>要表达</a:t>
            </a:r>
            <a:r>
              <a:rPr lang="zh-CN" altLang="zh-CN" dirty="0">
                <a:sym typeface="Arial" panose="020B0604020202090204" pitchFamily="34" charset="0"/>
              </a:rPr>
              <a:t>“</a:t>
            </a:r>
            <a:r>
              <a:rPr lang="zh-CN" altLang="zh-CN" dirty="0"/>
              <a:t>名一样而义不同</a:t>
            </a:r>
            <a:r>
              <a:rPr lang="zh-CN" altLang="zh-CN" dirty="0">
                <a:sym typeface="Arial" panose="020B0604020202090204" pitchFamily="34" charset="0"/>
              </a:rPr>
              <a:t>”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</a:t>
            </a:r>
            <a:r>
              <a:rPr lang="zh-CN" altLang="en-US" b="1" dirty="0">
                <a:sym typeface="华文仿宋" panose="02010600040101010101" pitchFamily="2" charset="-122"/>
              </a:rPr>
              <a:t>但输入信息的</a:t>
            </a:r>
            <a:r>
              <a:rPr lang="zh-CN" altLang="en-US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类型</a:t>
            </a:r>
            <a:r>
              <a:rPr lang="zh-CN" altLang="en-US" b="1" dirty="0">
                <a:sym typeface="华文仿宋" panose="02010600040101010101" pitchFamily="2" charset="-122"/>
              </a:rPr>
              <a:t>不同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同一任务，函数输入信息的</a:t>
            </a:r>
            <a:r>
              <a:rPr lang="zh-CN" altLang="zh-CN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存储形式</a:t>
            </a:r>
            <a:r>
              <a:rPr lang="zh-CN" altLang="zh-CN" b="1" dirty="0">
                <a:sym typeface="华文仿宋" panose="02010600040101010101" pitchFamily="2" charset="-122"/>
              </a:rPr>
              <a:t>不同 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 err="1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const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char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* s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string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 err="1">
                <a:ea typeface="华文仿宋" panose="02010600040101010101" pitchFamily="2" charset="-122"/>
                <a:sym typeface="Consolas" panose="020B0609020204030204" pitchFamily="49" charset="0"/>
              </a:rPr>
              <a:t>str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相似任务，在</a:t>
            </a:r>
            <a:r>
              <a:rPr lang="zh-CN" altLang="zh-CN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抽象概念</a:t>
            </a:r>
            <a:r>
              <a:rPr lang="zh-CN" altLang="zh-CN" b="1" dirty="0">
                <a:sym typeface="华文仿宋" panose="02010600040101010101" pitchFamily="2" charset="-122"/>
              </a:rPr>
              <a:t>层面一致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zh-CN" altLang="zh-CN" b="1" dirty="0">
                <a:sym typeface="华文仿宋" panose="02010600040101010101" pitchFamily="2" charset="-122"/>
              </a:rPr>
              <a:t>如输出，有：显示到屏幕、打印到纸上、保存到文件等</a:t>
            </a:r>
            <a:endParaRPr kumimoji="1" lang="zh-CN" altLang="zh-CN" b="1" dirty="0"/>
          </a:p>
          <a:p>
            <a:pPr lvl="2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DB05AF1-8657-A045-9739-D38E4D875167}"/>
              </a:ext>
            </a:extLst>
          </p:cNvPr>
          <p:cNvSpPr/>
          <p:nvPr/>
        </p:nvSpPr>
        <p:spPr>
          <a:xfrm>
            <a:off x="2950189" y="5764172"/>
            <a:ext cx="4884381" cy="82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第一节课：</a:t>
            </a:r>
            <a:r>
              <a:rPr lang="en-US" altLang="zh-CN" dirty="0"/>
              <a:t>OOP</a:t>
            </a:r>
            <a:r>
              <a:rPr lang="zh-CN" altLang="en-US" dirty="0"/>
              <a:t>的方法论；如何对客观世界进行思维抽象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"/>
    </mc:Choice>
    <mc:Fallback xmlns="">
      <p:transition spd="slow" advTm="14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函数调用要进行一系列准备和后处理工作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压栈、跳转、退栈、返回等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，所以函数调用是一个比较慢的过程。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如果大量调用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函数，会拖慢程序。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"/>
    </mc:Choice>
    <mc:Fallback xmlns="">
      <p:transition spd="slow" advTm="229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比较下面两种实现方式，函数比等价的表达式要慢得多！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426815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"/>
    </mc:Choice>
    <mc:Fallback xmlns="">
      <p:transition spd="slow" advTm="198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使用内联函数，编译器自动产生等价的表达式。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上述代码等价于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latin typeface="Consolas" panose="020B0609020204030204" pitchFamily="49" charset="0"/>
              </a:rPr>
              <a:t> 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31640" y="429309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宏定义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编译器会将所有宏定义的代码，直接拷贝到被调用的地方。上面对于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的调用，经过编译预处理器后，和下面代码完全等价。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458112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&lt;&lt; end;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宏代码容易出错，编译预处理器在拷贝代码时，可能产生意想不到的边界效应。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上述代码更改如下可正常工作。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这样的宏代码万无一失了吗？</a:t>
            </a: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56955" y="2552548"/>
            <a:ext cx="781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+ 2 &lt;&lt; end; 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437112"/>
            <a:ext cx="817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(a) &gt; (b) ? (a) : (b)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+ 2 &lt;&lt; end;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显然不是万无一失的，例如下面的这种情况。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因为宏代码是直接拷贝到指定位置的，很多缺陷不可避免。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内联函数的好处显而易见！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27584" y="216769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MAX(a++,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((a++) &gt; (b) ? (a++) : (b)) + 2 &lt;&lt; end; // 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被两次求值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2195"/>
            <a:ext cx="8208912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内联函数可以执行类型检查，进行编译期错误检查。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内联函数可调试，而宏定义的函数不可调试。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Debug</a:t>
            </a:r>
            <a:r>
              <a:rPr kumimoji="1" lang="zh-CN" altLang="en-US" b="1" dirty="0"/>
              <a:t>版本，内联函数没有真正内联，而是和一般函数一样，因此在该阶段可以被调试。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Release</a:t>
            </a:r>
            <a:r>
              <a:rPr kumimoji="1" lang="zh-CN" altLang="en-US" b="1" dirty="0"/>
              <a:t>版本，内联函数实现了真正的内联，增加执行效率。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宏定义的函数无法操作私有数据成员。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宏使用的最常见场景：</a:t>
            </a:r>
            <a:r>
              <a:rPr kumimoji="1" lang="zh-CN" altLang="en-US" b="1" dirty="0">
                <a:solidFill>
                  <a:srgbClr val="C00000"/>
                </a:solidFill>
              </a:rPr>
              <a:t>字符串定义、字符串拼接、标志粘贴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教材第</a:t>
            </a:r>
            <a:r>
              <a:rPr kumimoji="1" lang="en-US" altLang="zh-CN" b="1" dirty="0">
                <a:solidFill>
                  <a:srgbClr val="C00000"/>
                </a:solidFill>
              </a:rPr>
              <a:t>9</a:t>
            </a:r>
            <a:r>
              <a:rPr kumimoji="1" lang="zh-CN" altLang="en-US" b="1" dirty="0">
                <a:solidFill>
                  <a:srgbClr val="C00000"/>
                </a:solidFill>
              </a:rPr>
              <a:t>章</a:t>
            </a:r>
            <a:r>
              <a:rPr kumimoji="1" lang="en-US" altLang="zh-CN" b="1" dirty="0">
                <a:solidFill>
                  <a:srgbClr val="C00000"/>
                </a:solidFill>
              </a:rPr>
              <a:t>p221~222)</a:t>
            </a:r>
          </a:p>
          <a:p>
            <a:pPr lvl="1"/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再次强调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宏定义只是拷贝代码到被调用的地方。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内联函数生成的是，和函数等价的表达式。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大段代码</a:t>
            </a:r>
            <a:r>
              <a:rPr kumimoji="1" lang="zh-CN" altLang="en-US" b="1" dirty="0"/>
              <a:t>使用内联修饰符。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内联修饰符相当于把该函数在</a:t>
            </a:r>
            <a:r>
              <a:rPr kumimoji="1" lang="zh-CN" altLang="en-US" b="1" dirty="0">
                <a:solidFill>
                  <a:srgbClr val="FF0000"/>
                </a:solidFill>
              </a:rPr>
              <a:t>所有被调用</a:t>
            </a:r>
            <a:r>
              <a:rPr kumimoji="1" lang="zh-CN" altLang="en-US" b="1" dirty="0"/>
              <a:t>的地方拷贝了一份，所以大段代码的内联修饰会增加负担。（代码膨胀过大）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包含循环</a:t>
            </a:r>
            <a:r>
              <a:rPr kumimoji="1" lang="zh-CN" altLang="en-US" b="1" dirty="0"/>
              <a:t>或者</a:t>
            </a:r>
            <a:r>
              <a:rPr kumimoji="1" lang="zh-CN" altLang="en-US" b="1" dirty="0">
                <a:solidFill>
                  <a:srgbClr val="FF0000"/>
                </a:solidFill>
              </a:rPr>
              <a:t>复杂控制结构</a:t>
            </a:r>
            <a:r>
              <a:rPr kumimoji="1" lang="zh-CN" altLang="en-US" b="1" dirty="0"/>
              <a:t>的函数使用内联定义。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因为内联函数优化的，只是在函数调用的时候，会产生的压栈、跳转、退栈和返回等操作。所以如果函数内部执行代码的时间比函数调用的时间长得多，优化几乎可以忽略。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将内联函数的</a:t>
            </a:r>
            <a:r>
              <a:rPr kumimoji="1" lang="zh-CN" altLang="en-US" b="1" dirty="0">
                <a:solidFill>
                  <a:srgbClr val="FF0000"/>
                </a:solidFill>
              </a:rPr>
              <a:t>声明和定义分开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/>
              <a:t>编译器编译时需要得到内联函数的实现，因此多文件编译时内联函数先需要将实现写在头文件中，否则无法实现内联效果。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定义</a:t>
            </a:r>
            <a:r>
              <a:rPr kumimoji="1" lang="zh-CN" altLang="en-US" b="1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类声明</a:t>
            </a:r>
            <a:r>
              <a:rPr kumimoji="1" lang="zh-CN" altLang="en-US" b="1" dirty="0"/>
              <a:t>中的函数默认为内联函数。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一般</a:t>
            </a:r>
            <a:r>
              <a:rPr kumimoji="1" lang="zh-CN" altLang="en-US" b="1" dirty="0">
                <a:solidFill>
                  <a:srgbClr val="FF0000"/>
                </a:solidFill>
              </a:rPr>
              <a:t>构造函数、析构函数</a:t>
            </a:r>
            <a:r>
              <a:rPr kumimoji="1" lang="zh-CN" altLang="en-US" b="1" dirty="0"/>
              <a:t>都被定义为内联函数。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57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FCA4F-B3E2-8F46-A5D6-A662A4F6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77ABE-C1B9-F64F-ACE8-D13570B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58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4D33E-1E54-B94B-8BE4-FC4F078728DA}"/>
              </a:ext>
            </a:extLst>
          </p:cNvPr>
          <p:cNvSpPr/>
          <p:nvPr/>
        </p:nvSpPr>
        <p:spPr>
          <a:xfrm>
            <a:off x="467544" y="1439491"/>
            <a:ext cx="85381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test.h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66CC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Test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latin typeface="Consolas" panose="020B0609020204030204" pitchFamily="49" charset="0"/>
              </a:rPr>
              <a:t>data;</a:t>
            </a:r>
          </a:p>
          <a:p>
            <a:r>
              <a:rPr lang="en-US" altLang="zh-CN" sz="2000" dirty="0">
                <a:solidFill>
                  <a:srgbClr val="0066CC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void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setdata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latin typeface="Consolas" panose="020B0609020204030204" pitchFamily="49" charset="0"/>
              </a:rPr>
              <a:t>d)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d;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 err="1">
                <a:latin typeface="Consolas" panose="020B0609020204030204" pitchFamily="49" charset="0"/>
              </a:rPr>
              <a:t>getdata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{return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this-&gt;data;}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void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operation1(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Test(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){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if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&gt;0)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	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new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else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	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	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~Test(){delete[]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data;}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53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内联修饰符更像是</a:t>
            </a:r>
            <a:r>
              <a:rPr kumimoji="1" lang="zh-CN" altLang="en-US" b="1" dirty="0">
                <a:solidFill>
                  <a:srgbClr val="FF0000"/>
                </a:solidFill>
              </a:rPr>
              <a:t>建议</a:t>
            </a:r>
            <a:r>
              <a:rPr kumimoji="1" lang="zh-CN" altLang="en-US" b="1" dirty="0"/>
              <a:t>而不是命令。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编译器</a:t>
            </a:r>
            <a:r>
              <a:rPr kumimoji="1" lang="zh-CN" altLang="en-US" b="1" dirty="0">
                <a:solidFill>
                  <a:srgbClr val="FF0000"/>
                </a:solidFill>
              </a:rPr>
              <a:t>“有权”拒绝不合理</a:t>
            </a:r>
            <a:r>
              <a:rPr kumimoji="1" lang="zh-CN" altLang="en-US" b="1" dirty="0"/>
              <a:t>的请求，例如编译器认为某个函数不值得内联，就会忽略内联修饰符。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编译器会对一些</a:t>
            </a:r>
            <a:r>
              <a:rPr kumimoji="1" lang="zh-CN" altLang="en-US" b="1" dirty="0">
                <a:solidFill>
                  <a:srgbClr val="FF0000"/>
                </a:solidFill>
              </a:rPr>
              <a:t>没有内联修饰符</a:t>
            </a:r>
            <a:r>
              <a:rPr kumimoji="1" lang="zh-CN" altLang="en-US" b="1" dirty="0"/>
              <a:t>的函数，</a:t>
            </a:r>
            <a:r>
              <a:rPr kumimoji="1" lang="zh-CN" altLang="en-US" b="1" dirty="0">
                <a:solidFill>
                  <a:srgbClr val="FF0000"/>
                </a:solidFill>
              </a:rPr>
              <a:t>自行判断可否转化为内联函数</a:t>
            </a:r>
            <a:r>
              <a:rPr kumimoji="1" lang="zh-CN" altLang="en-US" b="1" dirty="0"/>
              <a:t>，一般会选择短小的函数。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同一名称的函数，有两个以上不同的函数实现，被称为“函数重载”。如：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* 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>
                <a:solidFill>
                  <a:srgbClr val="008000"/>
                </a:solidFill>
              </a:rPr>
              <a:t>// &lt;1&gt;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"message: " &lt;&lt; </a:t>
            </a:r>
            <a:r>
              <a:rPr lang="en-US" altLang="zh-CN" dirty="0" err="1"/>
              <a:t>msg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score) {  </a:t>
            </a:r>
            <a:r>
              <a:rPr lang="en-US" altLang="zh-CN" dirty="0">
                <a:solidFill>
                  <a:srgbClr val="008000"/>
                </a:solidFill>
              </a:rPr>
              <a:t>// &lt;2&gt;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"score = " &lt;&lt; score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"/>
    </mc:Choice>
    <mc:Fallback xmlns="">
      <p:transition spd="slow" advTm="174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43117" y="6356350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60</a:t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选择正确的说法（多选题）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613967" y="2348880"/>
            <a:ext cx="6400800" cy="864097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使用内联函数，可以减小程序代码大小，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但使程序执行的速度减慢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613967" y="3357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inline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修饰的函数不建议使用循环语句和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switch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613967" y="414908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编译器可以将递归的函数内联</a:t>
            </a: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607269" y="5061034"/>
            <a:ext cx="6400800" cy="8162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编译器内联时是将该函数的目标代码插入</a:t>
            </a:r>
            <a:b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每个调用该函数的地方</a:t>
            </a: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99592" y="241317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99592" y="3421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99592" y="421337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99592" y="512532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1"/>
            </p:custDataLst>
          </p:nvPr>
        </p:nvSpPr>
        <p:spPr>
          <a:xfrm>
            <a:off x="5957367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"/>
    </mc:Choice>
    <mc:Fallback xmlns="">
      <p:transition spd="slow" advTm="158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》(</a:t>
            </a:r>
            <a:r>
              <a:rPr kumimoji="1" lang="zh-CN" altLang="en-US" dirty="0"/>
              <a:t>网络学堂可以下载</a:t>
            </a:r>
            <a:r>
              <a:rPr kumimoji="1" lang="en-US" altLang="zh-CN" dirty="0"/>
              <a:t>pdf)</a:t>
            </a:r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章，隐藏实现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7</a:t>
            </a:r>
            <a:r>
              <a:rPr kumimoji="1" lang="zh-CN" altLang="en-US" dirty="0"/>
              <a:t>章，函数重载与默认参数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章，内联函数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如何在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中打印变量类型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https://stackoverflow.com/questions/81870/is-it-possible-to-print-a-variables-type-in-standard-c</a:t>
            </a: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2DA37D1-1879-4FEF-AD33-4D117A8B2B56}"/>
              </a:ext>
            </a:extLst>
          </p:cNvPr>
          <p:cNvSpPr/>
          <p:nvPr/>
        </p:nvSpPr>
        <p:spPr>
          <a:xfrm>
            <a:off x="6444208" y="4569519"/>
            <a:ext cx="1458098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运行结果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char const*</a:t>
            </a:r>
          </a:p>
          <a:p>
            <a:r>
              <a:rPr lang="zh-CN" altLang="en-US" dirty="0"/>
              <a:t>int*</a:t>
            </a:r>
          </a:p>
          <a:p>
            <a:r>
              <a:rPr lang="zh-CN" altLang="en-US" dirty="0"/>
              <a:t>Test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E77A46-6BE3-4B52-AC22-D7936CDE056D}"/>
              </a:ext>
            </a:extLst>
          </p:cNvPr>
          <p:cNvSpPr/>
          <p:nvPr/>
        </p:nvSpPr>
        <p:spPr>
          <a:xfrm>
            <a:off x="144016" y="260648"/>
            <a:ext cx="88204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#include&lt;</a:t>
            </a:r>
            <a:r>
              <a:rPr lang="en-US" altLang="zh-CN" sz="1600" dirty="0" err="1">
                <a:latin typeface="Consolas" panose="020B0609020204030204" pitchFamily="49" charset="0"/>
              </a:rPr>
              <a:t>typeinfo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#include&lt;</a:t>
            </a:r>
            <a:r>
              <a:rPr lang="en-US" altLang="zh-CN" sz="1600" dirty="0" err="1">
                <a:latin typeface="Consolas" panose="020B0609020204030204" pitchFamily="49" charset="0"/>
              </a:rPr>
              <a:t>cxxabi.h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class Test{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template&lt;</a:t>
            </a:r>
            <a:r>
              <a:rPr lang="en-US" altLang="zh-CN" sz="1600" dirty="0" err="1"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latin typeface="Consolas" panose="020B0609020204030204" pitchFamily="49" charset="0"/>
              </a:rPr>
              <a:t> T&gt;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char*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(const T&amp; instance){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return </a:t>
            </a:r>
            <a:r>
              <a:rPr lang="en-US" altLang="zh-CN" sz="1600" dirty="0" err="1">
                <a:latin typeface="Consolas" panose="020B0609020204030204" pitchFamily="49" charset="0"/>
              </a:rPr>
              <a:t>abi</a:t>
            </a:r>
            <a:r>
              <a:rPr lang="en-US" altLang="zh-CN" sz="1600" dirty="0">
                <a:latin typeface="Consolas" panose="020B0609020204030204" pitchFamily="49" charset="0"/>
              </a:rPr>
              <a:t>::__</a:t>
            </a:r>
            <a:r>
              <a:rPr lang="en-US" altLang="zh-CN" sz="1600" dirty="0" err="1">
                <a:latin typeface="Consolas" panose="020B0609020204030204" pitchFamily="49" charset="0"/>
              </a:rPr>
              <a:t>cxa_demangle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typeid</a:t>
            </a:r>
            <a:r>
              <a:rPr lang="en-US" altLang="zh-CN" sz="1600" dirty="0">
                <a:latin typeface="Consolas" panose="020B0609020204030204" pitchFamily="49" charset="0"/>
              </a:rPr>
              <a:t>((instance)).name(),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int main(){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auto* x = "</a:t>
            </a:r>
            <a:r>
              <a:rPr lang="en-US" altLang="zh-CN" sz="1600" dirty="0" err="1">
                <a:latin typeface="Consolas" panose="020B0609020204030204" pitchFamily="49" charset="0"/>
              </a:rPr>
              <a:t>abc</a:t>
            </a:r>
            <a:r>
              <a:rPr lang="en-US" altLang="zh-CN" sz="16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 y = new int[5];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 z = Test();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(x)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(y)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(z)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349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课后练习（不提交）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76112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下面是一个类的声明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请提供成员函数的实现（注意实现和定义分开）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并测试这个类是否正常运行（你还需要测试访问权限）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7FFB9-1269-46DE-9E50-941BA120C6DF}"/>
              </a:ext>
            </a:extLst>
          </p:cNvPr>
          <p:cNvSpPr txBox="1"/>
          <p:nvPr/>
        </p:nvSpPr>
        <p:spPr>
          <a:xfrm>
            <a:off x="1043608" y="2771050"/>
            <a:ext cx="66431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latin typeface="Consolas" panose="020B0609020204030204" pitchFamily="49" charset="0"/>
              </a:rPr>
              <a:t> Move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y;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calc();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calculate x * 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Move(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a = 0,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b = 0);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 x and y to a and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latin typeface="Consolas" panose="020B0609020204030204" pitchFamily="49" charset="0"/>
              </a:rPr>
              <a:t> display();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display the result of calc()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get_x</a:t>
            </a:r>
            <a:r>
              <a:rPr lang="en-US" altLang="zh-CN" b="1" dirty="0"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x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get_y</a:t>
            </a:r>
            <a:r>
              <a:rPr lang="en-US" altLang="zh-CN" b="1" dirty="0"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latin typeface="Consolas" panose="020B0609020204030204" pitchFamily="49" charset="0"/>
              </a:rPr>
              <a:t> reset(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a = 0,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b = 0);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	// reset x and y to a and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课后练习（不提交）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95636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函数重载、参数默认值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编写一个接受一个字符串参数，并打印该字符串的函数。不过，如果提供了第二个参数（</a:t>
            </a:r>
            <a:r>
              <a:rPr kumimoji="1" lang="en-US" altLang="zh-CN" dirty="0"/>
              <a:t>bool </a:t>
            </a:r>
            <a:r>
              <a:rPr kumimoji="1" lang="zh-CN" altLang="en-US" dirty="0"/>
              <a:t>类型），且该参数为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，则该函数打印 </a:t>
            </a:r>
            <a:r>
              <a:rPr kumimoji="1" lang="en-US" altLang="zh-CN" dirty="0"/>
              <a:t>n </a:t>
            </a:r>
            <a:r>
              <a:rPr kumimoji="1" lang="zh-CN" altLang="en-US" dirty="0"/>
              <a:t>次字符串，其中 </a:t>
            </a:r>
            <a:r>
              <a:rPr kumimoji="1" lang="en-US" altLang="zh-CN" dirty="0"/>
              <a:t>n </a:t>
            </a:r>
            <a:r>
              <a:rPr kumimoji="1" lang="zh-CN" altLang="en-US" dirty="0"/>
              <a:t>是该函数</a:t>
            </a:r>
            <a:r>
              <a:rPr kumimoji="1" lang="zh-CN" altLang="en-US" b="1" dirty="0"/>
              <a:t>被调用的次数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64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E4574D-11D5-4855-82EA-194C4B03C1F8}"/>
              </a:ext>
            </a:extLst>
          </p:cNvPr>
          <p:cNvSpPr txBox="1"/>
          <p:nvPr/>
        </p:nvSpPr>
        <p:spPr>
          <a:xfrm>
            <a:off x="1009076" y="3484403"/>
            <a:ext cx="40927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f("OOP0");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f("OOP1");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f("OOP2",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f("OOP3",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f("OOP4", true);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721DB6-9933-4517-934B-BB18C9B67DD4}"/>
              </a:ext>
            </a:extLst>
          </p:cNvPr>
          <p:cNvSpPr txBox="1"/>
          <p:nvPr/>
        </p:nvSpPr>
        <p:spPr>
          <a:xfrm>
            <a:off x="5562841" y="2955716"/>
            <a:ext cx="12586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输出：</a:t>
            </a:r>
            <a:endParaRPr lang="nl-NL" altLang="zh-CN" sz="2000" b="1" dirty="0">
              <a:solidFill>
                <a:srgbClr val="C00000"/>
              </a:solidFill>
            </a:endParaRPr>
          </a:p>
          <a:p>
            <a:pPr lvl="1"/>
            <a:r>
              <a:rPr lang="nl-NL" altLang="zh-CN" sz="2000" b="1" dirty="0"/>
              <a:t>OOP0</a:t>
            </a:r>
          </a:p>
          <a:p>
            <a:pPr lvl="1"/>
            <a:r>
              <a:rPr lang="nl-NL" altLang="zh-CN" sz="2000" b="1" dirty="0"/>
              <a:t>OOP1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OOP3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6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课后练习（不提交）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95636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创建两个功能相同的函数 </a:t>
            </a:r>
            <a:r>
              <a:rPr kumimoji="1" lang="en-US" altLang="zh-CN" dirty="0"/>
              <a:t>f1() f2()</a:t>
            </a:r>
            <a:r>
              <a:rPr kumimoji="1" lang="zh-CN" altLang="en-US" dirty="0"/>
              <a:t>。</a:t>
            </a:r>
            <a:r>
              <a:rPr kumimoji="1" lang="en-US" altLang="zh-CN" dirty="0"/>
              <a:t>f1() </a:t>
            </a:r>
            <a:r>
              <a:rPr kumimoji="1" lang="zh-CN" altLang="en-US" dirty="0"/>
              <a:t>是内联函数，</a:t>
            </a:r>
            <a:r>
              <a:rPr kumimoji="1" lang="en-US" altLang="zh-CN" dirty="0"/>
              <a:t>f2() </a:t>
            </a:r>
            <a:r>
              <a:rPr kumimoji="1" lang="zh-CN" altLang="en-US" dirty="0"/>
              <a:t>是非内联函数。使用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ctime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中的标准 </a:t>
            </a:r>
            <a:r>
              <a:rPr kumimoji="1" lang="en-US" altLang="zh-CN" dirty="0"/>
              <a:t>C </a:t>
            </a:r>
            <a:r>
              <a:rPr kumimoji="1" lang="zh-CN" altLang="en-US" dirty="0"/>
              <a:t>函数 </a:t>
            </a:r>
            <a:r>
              <a:rPr kumimoji="1" lang="en-US" altLang="zh-CN" dirty="0"/>
              <a:t>clock() </a:t>
            </a:r>
            <a:r>
              <a:rPr kumimoji="1" lang="zh-CN" altLang="en-US" dirty="0"/>
              <a:t>标记这两个函数的开始点和结束点，比较它们哪一个运行的更快，为了得到有效数字，也许需要在计时循环中重复调用这两个函数。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注意：由于编译器可能会忽略</a:t>
            </a:r>
            <a:r>
              <a:rPr kumimoji="1" lang="en-US" altLang="zh-CN" dirty="0"/>
              <a:t>inline</a:t>
            </a:r>
            <a:r>
              <a:rPr kumimoji="1" lang="zh-CN" altLang="en-US" dirty="0"/>
              <a:t>或自动执行其他优化。该特性和编译器优化指令有关，如</a:t>
            </a:r>
            <a:r>
              <a:rPr kumimoji="1" lang="en-US" altLang="zh-CN" dirty="0"/>
              <a:t>"-O2"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3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01"/>
    </mc:Choice>
    <mc:Fallback xmlns="">
      <p:transition spd="slow" advTm="2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编译器将根据函数调用语句的实际参数来决定哪一个函数被调用，如：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print</a:t>
            </a:r>
            <a:r>
              <a:rPr lang="en-US" altLang="zh-CN" sz="2400" dirty="0">
                <a:solidFill>
                  <a:schemeClr val="tx1"/>
                </a:solidFill>
              </a:rPr>
              <a:t>("Hello"); </a:t>
            </a:r>
            <a:r>
              <a:rPr lang="en-US" altLang="zh-CN" sz="2400" b="0" dirty="0">
                <a:solidFill>
                  <a:srgbClr val="008000"/>
                </a:solidFill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</a:rPr>
              <a:t>调用</a:t>
            </a:r>
            <a:r>
              <a:rPr lang="en-US" altLang="zh-CN" sz="2400" b="0" dirty="0">
                <a:solidFill>
                  <a:srgbClr val="008000"/>
                </a:solidFill>
              </a:rPr>
              <a:t>print(</a:t>
            </a:r>
            <a:r>
              <a:rPr lang="en-US" altLang="zh-CN" sz="2400" b="0" dirty="0" err="1">
                <a:solidFill>
                  <a:srgbClr val="008000"/>
                </a:solidFill>
              </a:rPr>
              <a:t>const</a:t>
            </a:r>
            <a:r>
              <a:rPr lang="en-US" altLang="zh-CN" sz="2400" b="0" dirty="0">
                <a:solidFill>
                  <a:srgbClr val="008000"/>
                </a:solidFill>
              </a:rPr>
              <a:t> char*)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print</a:t>
            </a:r>
            <a:r>
              <a:rPr lang="en-US" altLang="zh-CN" sz="2400" dirty="0">
                <a:solidFill>
                  <a:schemeClr val="tx1"/>
                </a:solidFill>
              </a:rPr>
              <a:t>(94); </a:t>
            </a:r>
            <a:r>
              <a:rPr lang="en-US" altLang="zh-CN" sz="2400" b="0" dirty="0">
                <a:solidFill>
                  <a:srgbClr val="008000"/>
                </a:solidFill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</a:rPr>
              <a:t>调用</a:t>
            </a:r>
            <a:r>
              <a:rPr lang="en-US" altLang="zh-CN" sz="2400" b="0" dirty="0">
                <a:solidFill>
                  <a:srgbClr val="008000"/>
                </a:solidFill>
              </a:rPr>
              <a:t>print(</a:t>
            </a:r>
            <a:r>
              <a:rPr lang="en-US" altLang="zh-CN" sz="2400" b="0" dirty="0" err="1">
                <a:solidFill>
                  <a:srgbClr val="008000"/>
                </a:solidFill>
              </a:rPr>
              <a:t>int</a:t>
            </a:r>
            <a:r>
              <a:rPr lang="en-US" altLang="zh-CN" sz="2400" b="0" dirty="0">
                <a:solidFill>
                  <a:srgbClr val="008000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……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多个同名的函数实现之间，必须保证至少有一个函数</a:t>
            </a:r>
            <a:r>
              <a:rPr lang="zh-CN" altLang="en-US" dirty="0">
                <a:solidFill>
                  <a:srgbClr val="FF0000"/>
                </a:solidFill>
              </a:rPr>
              <a:t>参数的类型</a:t>
            </a:r>
            <a:r>
              <a:rPr lang="zh-CN" altLang="en-US" dirty="0"/>
              <a:t>有区别。</a:t>
            </a:r>
            <a:r>
              <a:rPr lang="zh-CN" altLang="en-US" u="sng" dirty="0">
                <a:solidFill>
                  <a:srgbClr val="0066CC"/>
                </a:solidFill>
              </a:rPr>
              <a:t>返回值、参数名称</a:t>
            </a:r>
            <a:r>
              <a:rPr lang="zh-CN" altLang="en-US" dirty="0"/>
              <a:t>等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作为区分标识。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"/>
    </mc:Choice>
    <mc:Fallback xmlns="">
      <p:transition spd="slow" advTm="1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57DEF-E41B-8641-B70C-30CEE565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496944" cy="1325563"/>
          </a:xfrm>
        </p:spPr>
        <p:txBody>
          <a:bodyPr/>
          <a:lstStyle/>
          <a:p>
            <a:r>
              <a:rPr kumimoji="1" lang="zh-CN" altLang="en-US" dirty="0"/>
              <a:t>为什么返回值不同不能作为区分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74B67-2F06-D04E-9A5A-E72039CB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5155157"/>
          </a:xfrm>
        </p:spPr>
        <p:txBody>
          <a:bodyPr/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s) {return s / 2.0;}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s)	{return s * 2;}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调用代码：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main(){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f(3)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		//</a:t>
            </a:r>
            <a:r>
              <a:rPr kumimoji="1" lang="zh-CN" altLang="en-US" dirty="0">
                <a:solidFill>
                  <a:srgbClr val="FF0000"/>
                </a:solidFill>
              </a:rPr>
              <a:t>编译器应该调用哪个函数呢？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0;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D771C-DBE6-A844-BF50-0F7752A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92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"/>
    </mc:Choice>
    <mc:Fallback xmlns="">
      <p:transition spd="slow" advTm="1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112568"/>
          </a:xfrm>
        </p:spPr>
        <p:txBody>
          <a:bodyPr/>
          <a:lstStyle/>
          <a:p>
            <a:r>
              <a:rPr lang="zh-CN" altLang="en-US" dirty="0"/>
              <a:t>如果函数调用语句的实参与函数定义中的形参数据类型不同，且</a:t>
            </a:r>
            <a:r>
              <a:rPr lang="zh-CN" altLang="en-US" dirty="0">
                <a:solidFill>
                  <a:srgbClr val="FF0000"/>
                </a:solidFill>
              </a:rPr>
              <a:t>两种数据类型在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中可以进行自动类型转换</a:t>
            </a:r>
            <a:r>
              <a:rPr lang="zh-CN" altLang="en-US" dirty="0"/>
              <a:t>（如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float</a:t>
            </a:r>
            <a:r>
              <a:rPr lang="zh-CN" altLang="en-US" dirty="0"/>
              <a:t>），则实参会被转换为形参的类型，例如：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 err="1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score) { </a:t>
            </a:r>
            <a:endParaRPr lang="en-US" altLang="zh-CN" sz="1800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"score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</a:t>
            </a:r>
            <a:endParaRPr lang="en-US" altLang="zh-CN" sz="18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a = 1;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print(a);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此时会将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a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转换为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float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型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"/>
    </mc:Choice>
    <mc:Fallback xmlns="">
      <p:transition spd="slow" advTm="17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函数f虽然是不同的权限，但重载仍然会冲突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5"/>
  <p:tag name="PROBLEMHASREMARK" val="True"/>
  <p:tag name="PROBLEMREMARK" val="AB选项中，x的类型均为int*&#10;CD选项中，&#10;x的类型均为const char*&#10;(const后面课程会讲到)&#10;&#10;&#10;补充资料：如何在C++中打印变量类型https://stackoverflow.com/questions/81870/is-it-possible-to-print-a-variables-type-in-standard-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  <p:tag name="PROBLEMHASREMARK" val="True"/>
  <p:tag name="PROBLEMREMARK" val="A中x的类型为char&#10;BD中，参数不能为aut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6763</Words>
  <Application>Microsoft Macintosh PowerPoint</Application>
  <PresentationFormat>全屏显示(4:3)</PresentationFormat>
  <Paragraphs>944</Paragraphs>
  <Slides>66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华文仿宋</vt:lpstr>
      <vt:lpstr>微软雅黑</vt:lpstr>
      <vt:lpstr>微软雅黑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面向对象程序设计基础 （OOP）</vt:lpstr>
      <vt:lpstr>上期要点回顾</vt:lpstr>
      <vt:lpstr>PowerPoint 演示文稿</vt:lpstr>
      <vt:lpstr>本讲内容提要</vt:lpstr>
      <vt:lpstr>为什么需要函数重载</vt:lpstr>
      <vt:lpstr>函数重载</vt:lpstr>
      <vt:lpstr>函数重载</vt:lpstr>
      <vt:lpstr>为什么返回值不同不能作为区分</vt:lpstr>
      <vt:lpstr>内置类型转换</vt:lpstr>
      <vt:lpstr>内置类型转换</vt:lpstr>
      <vt:lpstr>内置类型转换</vt:lpstr>
      <vt:lpstr>函数参数的缺省值</vt:lpstr>
      <vt:lpstr>函数参数的缺省值</vt:lpstr>
      <vt:lpstr>函数参数的缺省值</vt:lpstr>
      <vt:lpstr>PowerPoint 演示文稿</vt:lpstr>
      <vt:lpstr>PowerPoint 演示文稿</vt:lpstr>
      <vt:lpstr>auto关键字</vt:lpstr>
      <vt:lpstr>auto关键字</vt:lpstr>
      <vt:lpstr>auto关键字</vt:lpstr>
      <vt:lpstr>decltype</vt:lpstr>
      <vt:lpstr>decltype</vt:lpstr>
      <vt:lpstr>auto+decltype</vt:lpstr>
      <vt:lpstr>WHY auto?</vt:lpstr>
      <vt:lpstr>WHY auto?</vt:lpstr>
      <vt:lpstr>WHY auto?</vt:lpstr>
      <vt:lpstr>内存申请与释放</vt:lpstr>
      <vt:lpstr>零指针</vt:lpstr>
      <vt:lpstr>零指针</vt:lpstr>
      <vt:lpstr>零指针</vt:lpstr>
      <vt:lpstr>For循环</vt:lpstr>
      <vt:lpstr>PowerPoint 演示文稿</vt:lpstr>
      <vt:lpstr>PowerPoint 演示文稿</vt:lpstr>
      <vt:lpstr>OOP从认识“对象”开始......</vt:lpstr>
      <vt:lpstr>封装的“装”——数据抽象</vt:lpstr>
      <vt:lpstr>封装的“装”——数据抽象</vt:lpstr>
      <vt:lpstr>用户定义类型——类class</vt:lpstr>
      <vt:lpstr>在头文件中声明类class</vt:lpstr>
      <vt:lpstr>在实现文件中定义成员函数</vt:lpstr>
      <vt:lpstr>成员函数的两种定义方式</vt:lpstr>
      <vt:lpstr>类成员的访问权限</vt:lpstr>
      <vt:lpstr>用户定义类型——类class</vt:lpstr>
      <vt:lpstr>类成员的访问权限</vt:lpstr>
      <vt:lpstr>类成员的访问权限</vt:lpstr>
      <vt:lpstr>类成员的访问权限</vt:lpstr>
      <vt:lpstr>this指针</vt:lpstr>
      <vt:lpstr>PowerPoint 演示文稿</vt:lpstr>
      <vt:lpstr>PowerPoint 演示文稿</vt:lpstr>
      <vt:lpstr>PowerPoint 演示文稿</vt:lpstr>
      <vt:lpstr>思考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PowerPoint 演示文稿</vt:lpstr>
      <vt:lpstr>课后阅读</vt:lpstr>
      <vt:lpstr>PowerPoint 演示文稿</vt:lpstr>
      <vt:lpstr>课后练习（不提交）</vt:lpstr>
      <vt:lpstr>课后练习（不提交）</vt:lpstr>
      <vt:lpstr>课后练习（不提交）</vt:lpstr>
      <vt:lpstr>结 束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Liu Zhiyuan</cp:lastModifiedBy>
  <cp:revision>2178</cp:revision>
  <cp:lastPrinted>2020-02-12T07:35:55Z</cp:lastPrinted>
  <dcterms:created xsi:type="dcterms:W3CDTF">2020-02-12T07:35:55Z</dcterms:created>
  <dcterms:modified xsi:type="dcterms:W3CDTF">2021-03-07T08:54:34Z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