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392" r:id="rId3"/>
    <p:sldId id="551" r:id="rId4"/>
    <p:sldId id="480" r:id="rId5"/>
    <p:sldId id="482" r:id="rId6"/>
    <p:sldId id="486" r:id="rId7"/>
    <p:sldId id="568" r:id="rId8"/>
    <p:sldId id="549" r:id="rId9"/>
    <p:sldId id="489" r:id="rId11"/>
    <p:sldId id="460" r:id="rId12"/>
    <p:sldId id="552" r:id="rId13"/>
    <p:sldId id="575" r:id="rId14"/>
    <p:sldId id="490" r:id="rId15"/>
    <p:sldId id="433" r:id="rId16"/>
    <p:sldId id="434" r:id="rId17"/>
    <p:sldId id="577" r:id="rId18"/>
    <p:sldId id="520" r:id="rId19"/>
    <p:sldId id="521" r:id="rId20"/>
    <p:sldId id="558" r:id="rId21"/>
    <p:sldId id="491" r:id="rId22"/>
    <p:sldId id="578" r:id="rId23"/>
    <p:sldId id="554" r:id="rId24"/>
    <p:sldId id="530" r:id="rId25"/>
    <p:sldId id="546" r:id="rId26"/>
    <p:sldId id="573" r:id="rId27"/>
    <p:sldId id="544" r:id="rId28"/>
    <p:sldId id="532" r:id="rId29"/>
    <p:sldId id="545" r:id="rId30"/>
    <p:sldId id="534" r:id="rId31"/>
    <p:sldId id="570" r:id="rId32"/>
    <p:sldId id="535" r:id="rId33"/>
    <p:sldId id="420" r:id="rId34"/>
    <p:sldId id="523" r:id="rId35"/>
    <p:sldId id="524" r:id="rId36"/>
    <p:sldId id="525" r:id="rId37"/>
    <p:sldId id="563" r:id="rId38"/>
    <p:sldId id="526" r:id="rId39"/>
    <p:sldId id="527" r:id="rId40"/>
    <p:sldId id="567" r:id="rId41"/>
    <p:sldId id="538" r:id="rId42"/>
    <p:sldId id="516" r:id="rId43"/>
    <p:sldId id="518" r:id="rId44"/>
    <p:sldId id="579" r:id="rId45"/>
    <p:sldId id="581" r:id="rId46"/>
    <p:sldId id="572" r:id="rId47"/>
    <p:sldId id="555" r:id="rId48"/>
    <p:sldId id="556" r:id="rId49"/>
    <p:sldId id="557" r:id="rId50"/>
    <p:sldId id="580" r:id="rId51"/>
    <p:sldId id="574" r:id="rId52"/>
    <p:sldId id="550" r:id="rId53"/>
    <p:sldId id="584" r:id="rId54"/>
    <p:sldId id="497" r:id="rId55"/>
    <p:sldId id="498" r:id="rId56"/>
    <p:sldId id="499" r:id="rId57"/>
    <p:sldId id="585" r:id="rId58"/>
    <p:sldId id="501" r:id="rId59"/>
    <p:sldId id="586" r:id="rId60"/>
    <p:sldId id="576" r:id="rId61"/>
    <p:sldId id="504" r:id="rId62"/>
    <p:sldId id="547" r:id="rId63"/>
    <p:sldId id="503" r:id="rId64"/>
    <p:sldId id="505" r:id="rId65"/>
    <p:sldId id="548" r:id="rId66"/>
    <p:sldId id="582" r:id="rId67"/>
    <p:sldId id="583" r:id="rId68"/>
    <p:sldId id="475" r:id="rId69"/>
  </p:sldIdLst>
  <p:sldSz cx="9144000" cy="6858000" type="screen4x3"/>
  <p:notesSz cx="6858000" cy="9144000"/>
  <p:custDataLst>
    <p:tags r:id="rId7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00CC00"/>
    <a:srgbClr val="008000"/>
    <a:srgbClr val="00FF00"/>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autoAdjust="0"/>
    <p:restoredTop sz="84337" autoAdjust="0"/>
  </p:normalViewPr>
  <p:slideViewPr>
    <p:cSldViewPr showGuides="1">
      <p:cViewPr varScale="1">
        <p:scale>
          <a:sx n="129" d="100"/>
          <a:sy n="129" d="100"/>
        </p:scale>
        <p:origin x="216" y="10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gs" Target="tags/tag9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这个例子不好，即使</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add</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里面修改了</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b</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也不会影响外面的程序</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en-US" altLang="zh-CN" baseline="0" dirty="0"/>
              <a:t>…</a:t>
            </a:r>
            <a:r>
              <a:rPr kumimoji="1" lang="en-US" altLang="zh-CN" baseline="0" dirty="0"/>
              <a:t>};</a:t>
            </a:r>
            <a:endParaRPr kumimoji="1" lang="en-US" altLang="zh-CN" baseline="0" dirty="0"/>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endParaRPr kumimoji="1" lang="en-US" altLang="zh-CN" baseline="0" dirty="0"/>
          </a:p>
          <a:p>
            <a:r>
              <a:rPr kumimoji="1" lang="zh-CN" altLang="en-US" baseline="0" dirty="0"/>
              <a:t>也是非常常见的形式。</a:t>
            </a:r>
            <a:endParaRPr kumimoji="1" lang="en-US" altLang="zh-CN" baseline="0"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编译器不能通过编译，在</a:t>
            </a:r>
            <a:r>
              <a:rPr kumimoji="1" lang="en-US" altLang="zh-CN" dirty="0"/>
              <a:t>f(2)</a:t>
            </a:r>
            <a:r>
              <a:rPr kumimoji="1" lang="zh-CN" altLang="en-US" dirty="0"/>
              <a:t>的地方提示出错</a:t>
            </a:r>
            <a:endParaRPr kumimoji="1" lang="en-US" altLang="zh-CN" dirty="0"/>
          </a:p>
          <a:p>
            <a:r>
              <a:rPr kumimoji="1" lang="zh-CN" altLang="en-US" dirty="0"/>
              <a:t>在</a:t>
            </a:r>
            <a:r>
              <a:rPr kumimoji="1" lang="en-US" altLang="zh-CN" dirty="0"/>
              <a:t>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也可以通过编译；常引用可以绑定右边的值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常量左值引用可以绑定</a:t>
            </a:r>
            <a:r>
              <a:rPr kumimoji="1" lang="zh-CN" altLang="en-US" dirty="0"/>
              <a:t>右值（表达式）</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）跟之前有指针的情况有什么不同？</a:t>
            </a:r>
            <a:r>
              <a:rPr kumimoji="1" lang="en-US" altLang="zh-CN" dirty="0"/>
              <a:t>New</a:t>
            </a:r>
            <a:r>
              <a:rPr kumimoji="1" lang="zh-CN" altLang="en-US" dirty="0"/>
              <a:t> 新的指针，并且</a:t>
            </a:r>
            <a:r>
              <a:rPr kumimoji="1" lang="en-US" altLang="zh-CN" dirty="0"/>
              <a:t>copy</a:t>
            </a:r>
            <a:r>
              <a:rPr kumimoji="1" lang="zh-CN" altLang="en-US" dirty="0"/>
              <a:t>数据</a:t>
            </a:r>
            <a:endParaRPr kumimoji="1" lang="en-US" altLang="zh-CN" dirty="0"/>
          </a:p>
          <a:p>
            <a:r>
              <a:rPr kumimoji="1" lang="zh-CN" altLang="en-US" dirty="0"/>
              <a:t>注意析构函数的</a:t>
            </a:r>
            <a:r>
              <a:rPr kumimoji="1" lang="en-US" altLang="zh-CN" dirty="0"/>
              <a:t>delete</a:t>
            </a:r>
            <a:r>
              <a:rPr kumimoji="1" lang="zh-CN" altLang="en-US" dirty="0"/>
              <a:t>在</a:t>
            </a:r>
            <a:r>
              <a:rPr kumimoji="1" lang="en-US" altLang="zh-CN" dirty="0" err="1"/>
              <a:t>cout</a:t>
            </a:r>
            <a:r>
              <a:rPr kumimoji="1" lang="zh-CN" altLang="en-US" dirty="0"/>
              <a:t>之后</a:t>
            </a:r>
            <a:endParaRPr kumimoji="1" lang="en-US" altLang="zh-CN" dirty="0"/>
          </a:p>
          <a:p>
            <a:r>
              <a:rPr kumimoji="1" lang="zh-CN" altLang="en-US" dirty="0"/>
              <a:t>注意，这个类要讲一下结构</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第一个移动构造：把</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的内容交给了 </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的返回值</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返回值 占用了 </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的内存</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0x0</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第一次的时候，指针为空不是被自己删除的</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又占用了</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完成赋值后，</a:t>
            </a:r>
            <a:r>
              <a:rPr kumimoji="1" lang="en-US" altLang="zh-CN" dirty="0" err="1"/>
              <a:t>GetTemp</a:t>
            </a:r>
            <a:r>
              <a:rPr kumimoji="1" lang="en-US" altLang="zh-CN" dirty="0"/>
              <a:t>()</a:t>
            </a:r>
            <a:r>
              <a:rPr kumimoji="1" lang="zh-CN" altLang="en-US" dirty="0"/>
              <a:t>返回值的析构函数，即第二个。</a:t>
            </a:r>
            <a:endParaRPr kumimoji="1" lang="en-US" altLang="zh-CN" dirty="0"/>
          </a:p>
          <a:p>
            <a:r>
              <a:rPr kumimoji="1" lang="zh-CN" altLang="en-US" dirty="0"/>
              <a:t>注意这里，虽然地址只有两个，但是实际上重新分配了内存三次。</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r>
              <a:rPr lang="zh-CN" altLang="en-US" b="1" dirty="0">
                <a:latin typeface="Consolas" panose="020B0609020204030204" pitchFamily="49" charset="0"/>
              </a:rPr>
              <a:t> </a:t>
            </a:r>
            <a:r>
              <a:rPr lang="en-US" altLang="zh-CN" b="1" dirty="0">
                <a:latin typeface="Consolas" panose="020B0609020204030204" pitchFamily="49" charset="0"/>
              </a:rPr>
              <a:t>//</a:t>
            </a:r>
            <a:r>
              <a:rPr lang="zh-CN" altLang="en-US" b="1" dirty="0">
                <a:latin typeface="Consolas" panose="020B0609020204030204" pitchFamily="49" charset="0"/>
              </a:rPr>
              <a:t>表达式，右值，移动构造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类对象</a:t>
            </a:r>
            <a:r>
              <a:rPr kumimoji="1" lang="en-US" altLang="zh-CN" dirty="0"/>
              <a:t>/</a:t>
            </a:r>
            <a:r>
              <a:rPr kumimoji="1" lang="zh-CN" altLang="en-US" dirty="0"/>
              <a:t>引用</a:t>
            </a:r>
            <a:r>
              <a:rPr kumimoji="1" lang="en-US" altLang="zh-CN" dirty="0"/>
              <a:t>/</a:t>
            </a:r>
            <a:r>
              <a:rPr kumimoji="1" lang="zh-CN" altLang="en-US" dirty="0"/>
              <a:t>常量引用均为左值，故匹配拷贝构造函数</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 b = a; </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a:t>
            </a: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已经是左值了，所以调用拷贝构造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左边是赋值；右边是拷贝构造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为什么不能是友元函数：同类对象之间的赋值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注意，没有返回值</a:t>
            </a:r>
            <a:endParaRPr kumimoji="1" lang="en-US" altLang="zh-CN" dirty="0"/>
          </a:p>
          <a:p>
            <a:r>
              <a:rPr kumimoji="1" lang="en-US" altLang="zh-CN" dirty="0"/>
              <a:t>---</a:t>
            </a:r>
            <a:r>
              <a:rPr kumimoji="1" lang="zh-CN" altLang="en-US" dirty="0"/>
              <a:t>类型转换运算符不需要指明返回类型，因为肯定是转换后类型，也就是</a:t>
            </a:r>
            <a:r>
              <a:rPr kumimoji="1" lang="en-US" altLang="zh-CN" dirty="0" err="1"/>
              <a:t>Dst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000000"/>
                </a:solidFill>
              </a:rPr>
              <a:t>operator </a:t>
            </a:r>
            <a:r>
              <a:rPr lang="en-US" altLang="zh-CN" sz="1200" dirty="0" err="1">
                <a:solidFill>
                  <a:srgbClr val="000000"/>
                </a:solidFill>
              </a:rPr>
              <a:t>int</a:t>
            </a:r>
            <a:r>
              <a:rPr lang="en-US" altLang="zh-CN" sz="1200" dirty="0">
                <a:solidFill>
                  <a:srgbClr val="000000"/>
                </a:solidFill>
              </a:rPr>
              <a:t>*() </a:t>
            </a:r>
            <a:r>
              <a:rPr lang="en-US" altLang="zh-CN" sz="1200" dirty="0" err="1">
                <a:solidFill>
                  <a:srgbClr val="000000"/>
                </a:solidFill>
              </a:rPr>
              <a:t>const</a:t>
            </a:r>
            <a:r>
              <a:rPr lang="en-US" altLang="zh-CN" sz="1200" dirty="0">
                <a:solidFill>
                  <a:srgbClr val="000000"/>
                </a:solidFill>
              </a:rPr>
              <a:t> {return 42;}</a:t>
            </a:r>
            <a:r>
              <a:rPr lang="zh-CN" altLang="en-US" sz="1200" dirty="0">
                <a:solidFill>
                  <a:srgbClr val="000000"/>
                </a:solidFill>
              </a:rPr>
              <a:t> </a:t>
            </a:r>
            <a:r>
              <a:rPr lang="en-US" altLang="zh-CN" sz="1200" dirty="0">
                <a:solidFill>
                  <a:srgbClr val="FF0000"/>
                </a:solidFill>
              </a:rPr>
              <a:t>//</a:t>
            </a:r>
            <a:r>
              <a:rPr lang="zh-CN" altLang="en-US" sz="1200" dirty="0">
                <a:solidFill>
                  <a:srgbClr val="FF0000"/>
                </a:solidFill>
              </a:rPr>
              <a:t>错误：</a:t>
            </a:r>
            <a:r>
              <a:rPr lang="en-US" altLang="zh-CN" sz="1200" dirty="0">
                <a:solidFill>
                  <a:srgbClr val="FF0000"/>
                </a:solidFill>
              </a:rPr>
              <a:t>42</a:t>
            </a:r>
            <a:r>
              <a:rPr lang="zh-CN" altLang="en-US" sz="1200" dirty="0">
                <a:solidFill>
                  <a:srgbClr val="FF0000"/>
                </a:solidFill>
              </a:rPr>
              <a:t>不是一个指针</a:t>
            </a:r>
            <a:r>
              <a:rPr lang="en-US" altLang="zh-CN" sz="1200" dirty="0">
                <a:solidFill>
                  <a:srgbClr val="FF0000"/>
                </a:solidFill>
              </a:rPr>
              <a:t>,</a:t>
            </a:r>
            <a:r>
              <a:rPr lang="zh-CN" altLang="en-US" sz="1200" dirty="0">
                <a:solidFill>
                  <a:srgbClr val="FF0000"/>
                </a:solidFill>
              </a:rPr>
              <a:t>返回值是与转换的类型应相同 </a:t>
            </a:r>
            <a:endParaRPr lang="en-US" altLang="zh-CN" sz="1200" dirty="0">
              <a:solidFill>
                <a:srgbClr val="FF0000"/>
              </a:solidFill>
            </a:endParaRPr>
          </a:p>
          <a:p>
            <a:endParaRPr kumimoji="1" lang="en-US" altLang="zh-CN" sz="1200" dirty="0">
              <a:solidFill>
                <a:srgbClr val="FF0000"/>
              </a:solidFill>
            </a:endParaRPr>
          </a:p>
          <a:p>
            <a:r>
              <a:rPr kumimoji="1" lang="en-US" altLang="zh-CN" sz="1200" dirty="0">
                <a:solidFill>
                  <a:srgbClr val="FF0000"/>
                </a:solidFill>
              </a:rPr>
              <a:t>---</a:t>
            </a:r>
            <a:r>
              <a:rPr kumimoji="1" lang="zh-CN" altLang="en-US" sz="1200" dirty="0">
                <a:solidFill>
                  <a:srgbClr val="FF0000"/>
                </a:solidFill>
              </a:rPr>
              <a:t>将</a:t>
            </a:r>
            <a:r>
              <a:rPr kumimoji="1" lang="en-US" altLang="zh-CN" sz="1200" dirty="0">
                <a:solidFill>
                  <a:srgbClr val="FF0000"/>
                </a:solidFill>
              </a:rPr>
              <a:t>Small</a:t>
            </a:r>
            <a:endParaRPr kumimoji="1" lang="en-US" altLang="zh-CN" sz="1200" dirty="0">
              <a:solidFill>
                <a:srgbClr val="FF0000"/>
              </a:solidFill>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拷贝赋值运算符在这节课后面才会介绍到</a:t>
            </a:r>
            <a:endParaRPr kumimoji="1" lang="en-US" altLang="zh-CN" dirty="0"/>
          </a:p>
          <a:p>
            <a:endParaRPr kumimoji="1" lang="en-US" altLang="zh-CN" dirty="0"/>
          </a:p>
          <a:p>
            <a:r>
              <a:rPr kumimoji="1" lang="zh-CN" altLang="en-US" dirty="0"/>
              <a:t>对“位拷贝”的概念进行了修改，标准中现在已经没有位拷贝的说法，只有隐式定义的拷贝构造函数。严格来说，现在的</a:t>
            </a:r>
            <a:r>
              <a:rPr kumimoji="1" lang="en-US" altLang="zh-CN" dirty="0"/>
              <a:t>C++</a:t>
            </a:r>
            <a:r>
              <a:rPr kumimoji="1" lang="zh-CN" altLang="en-US" dirty="0"/>
              <a:t>隐式定义的拷贝构造函数不是位拷贝</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panose="05000000000000000000"/>
              </a:rPr>
              <a:t> </a:t>
            </a:r>
            <a:r>
              <a:rPr kumimoji="1" lang="en-US" altLang="zh-CN" baseline="0" dirty="0">
                <a:sym typeface="Wingdings" panose="05000000000000000000"/>
              </a:rPr>
              <a:t>4</a:t>
            </a:r>
            <a:r>
              <a:rPr kumimoji="1" lang="zh-CN" altLang="en-US" baseline="0" dirty="0">
                <a:sym typeface="Wingdings" panose="05000000000000000000"/>
              </a:rPr>
              <a:t>   </a:t>
            </a:r>
            <a:r>
              <a:rPr kumimoji="1" lang="en-US" altLang="zh-CN" baseline="0" dirty="0" err="1">
                <a:sym typeface="Wingdings" panose="05000000000000000000"/>
              </a:rPr>
              <a:t>SmallInt</a:t>
            </a:r>
            <a:r>
              <a:rPr kumimoji="1" lang="en-US" altLang="zh-CN" baseline="0" dirty="0">
                <a:sym typeface="Wingdings" panose="05000000000000000000"/>
              </a:rPr>
              <a:t>(4)</a:t>
            </a:r>
            <a:r>
              <a:rPr kumimoji="1" lang="zh-CN" altLang="en-US" baseline="0" dirty="0">
                <a:sym typeface="Wingdings" panose="05000000000000000000"/>
              </a:rPr>
              <a:t> </a:t>
            </a:r>
            <a:r>
              <a:rPr kumimoji="1" lang="en-US" altLang="zh-CN" baseline="0" dirty="0">
                <a:sym typeface="Wingdings" panose="05000000000000000000"/>
              </a:rPr>
              <a:t>--》</a:t>
            </a:r>
            <a:r>
              <a:rPr kumimoji="1" lang="zh-CN" altLang="en-US" baseline="0" dirty="0">
                <a:sym typeface="Wingdings" panose="05000000000000000000"/>
              </a:rPr>
              <a:t>编译器默认的</a:t>
            </a:r>
            <a:r>
              <a:rPr kumimoji="1" lang="en-US" altLang="zh-CN" baseline="0" dirty="0">
                <a:sym typeface="Wingdings" panose="05000000000000000000"/>
              </a:rPr>
              <a:t>=</a:t>
            </a:r>
            <a:r>
              <a:rPr kumimoji="1" lang="zh-CN" altLang="en-US" baseline="0" dirty="0">
                <a:sym typeface="Wingdings" panose="05000000000000000000"/>
              </a:rPr>
              <a:t>赋值运算</a:t>
            </a:r>
            <a:endParaRPr kumimoji="1" lang="en-US" altLang="zh-CN" baseline="0" dirty="0">
              <a:sym typeface="Wingdings" panose="05000000000000000000"/>
            </a:endParaRPr>
          </a:p>
          <a:p>
            <a:r>
              <a:rPr kumimoji="1" lang="en-US" altLang="zh-CN" baseline="0" dirty="0">
                <a:sym typeface="Wingdings" panose="05000000000000000000"/>
              </a:rPr>
              <a:t>Si=</a:t>
            </a:r>
            <a:r>
              <a:rPr kumimoji="1" lang="zh-CN" altLang="en-US" baseline="0" dirty="0">
                <a:sym typeface="Wingdings" panose="05000000000000000000"/>
              </a:rPr>
              <a:t> </a:t>
            </a:r>
            <a:r>
              <a:rPr kumimoji="1" lang="en-US" altLang="zh-CN" baseline="0" dirty="0">
                <a:sym typeface="Wingdings" panose="05000000000000000000"/>
              </a:rPr>
              <a:t>si+3</a:t>
            </a:r>
            <a:r>
              <a:rPr kumimoji="1" lang="zh-CN" altLang="en-US" baseline="0" dirty="0">
                <a:sym typeface="Wingdings" panose="05000000000000000000"/>
              </a:rPr>
              <a:t>  这里，为什么不能采用 </a:t>
            </a:r>
            <a:r>
              <a:rPr kumimoji="1" lang="en-US" altLang="zh-CN" baseline="0" dirty="0">
                <a:sym typeface="Wingdings" panose="05000000000000000000"/>
              </a:rPr>
              <a:t>3SmallInt</a:t>
            </a:r>
            <a:r>
              <a:rPr kumimoji="1" lang="zh-CN" altLang="en-US" baseline="0" dirty="0">
                <a:sym typeface="Wingdings" panose="05000000000000000000"/>
              </a:rPr>
              <a:t>（</a:t>
            </a:r>
            <a:r>
              <a:rPr kumimoji="1" lang="en-US" altLang="zh-CN" baseline="0" dirty="0">
                <a:sym typeface="Wingdings" panose="05000000000000000000"/>
              </a:rPr>
              <a:t>3</a:t>
            </a:r>
            <a:r>
              <a:rPr kumimoji="1" lang="zh-CN" altLang="en-US" baseline="0" dirty="0">
                <a:sym typeface="Wingdings" panose="05000000000000000000"/>
              </a:rPr>
              <a:t>）再加呢？</a:t>
            </a:r>
            <a:endParaRPr kumimoji="1" lang="en-US" altLang="zh-CN" baseline="0" dirty="0">
              <a:sym typeface="Wingdings" panose="05000000000000000000"/>
            </a:endParaRPr>
          </a:p>
          <a:p>
            <a:r>
              <a:rPr kumimoji="1" lang="zh-CN" altLang="en-US" baseline="0" dirty="0">
                <a:sym typeface="Wingdings" panose="05000000000000000000"/>
              </a:rPr>
              <a:t>因为： 编译器不能自动生成默认</a:t>
            </a:r>
            <a:r>
              <a:rPr kumimoji="1" lang="en-US" altLang="zh-CN" baseline="0" dirty="0">
                <a:sym typeface="Wingdings" panose="05000000000000000000"/>
              </a:rPr>
              <a:t>+</a:t>
            </a:r>
            <a:r>
              <a:rPr kumimoji="1" lang="zh-CN" altLang="en-US" baseline="0" dirty="0">
                <a:sym typeface="Wingdings" panose="05000000000000000000"/>
              </a:rPr>
              <a:t>的重载版本； 所以只会产生 </a:t>
            </a:r>
            <a:r>
              <a:rPr kumimoji="1" lang="en-US" altLang="zh-CN" baseline="0" dirty="0" err="1">
                <a:sym typeface="Wingdings" panose="05000000000000000000"/>
              </a:rPr>
              <a:t>si</a:t>
            </a:r>
            <a:r>
              <a:rPr kumimoji="1" lang="zh-CN" altLang="en-US" baseline="0" dirty="0">
                <a:sym typeface="Wingdings" panose="05000000000000000000"/>
              </a:rPr>
              <a:t> </a:t>
            </a:r>
            <a:r>
              <a:rPr kumimoji="1" lang="en-US" altLang="zh-CN" baseline="0" dirty="0">
                <a:sym typeface="Wingdings" panose="05000000000000000000"/>
              </a:rPr>
              <a:t>--》</a:t>
            </a:r>
            <a:r>
              <a:rPr kumimoji="1" lang="zh-CN" altLang="en-US" baseline="0" dirty="0">
                <a:sym typeface="Wingdings" panose="05000000000000000000"/>
              </a:rPr>
              <a:t> </a:t>
            </a:r>
            <a:r>
              <a:rPr kumimoji="1" lang="en-US" altLang="zh-CN" baseline="0" dirty="0" err="1">
                <a:sym typeface="Wingdings" panose="05000000000000000000"/>
              </a:rPr>
              <a:t>int</a:t>
            </a:r>
            <a:r>
              <a:rPr kumimoji="1" lang="zh-CN" altLang="en-US" baseline="0" dirty="0">
                <a:sym typeface="Wingdings" panose="05000000000000000000"/>
              </a:rPr>
              <a:t> 调用转换运算符</a:t>
            </a:r>
            <a:endParaRPr kumimoji="1" lang="en-US" altLang="zh-CN" baseline="0" dirty="0">
              <a:sym typeface="Wingdings" panose="05000000000000000000"/>
            </a:endParaRPr>
          </a:p>
          <a:p>
            <a:endParaRPr kumimoji="1" lang="en-US" altLang="zh-CN" baseline="0" dirty="0">
              <a:sym typeface="Wingdings" panose="05000000000000000000"/>
            </a:endParaRPr>
          </a:p>
          <a:p>
            <a:r>
              <a:rPr kumimoji="1" lang="zh-CN" altLang="en-US" baseline="0" dirty="0">
                <a:sym typeface="Wingdings" panose="05000000000000000000"/>
              </a:rPr>
              <a:t>然后如果我们增加一个</a:t>
            </a:r>
            <a:r>
              <a:rPr kumimoji="1" lang="en-US" altLang="zh-CN" baseline="0" dirty="0">
                <a:sym typeface="Wingdings" panose="05000000000000000000"/>
              </a:rPr>
              <a:t>+</a:t>
            </a:r>
            <a:r>
              <a:rPr kumimoji="1" lang="zh-CN" altLang="en-US" baseline="0" dirty="0">
                <a:sym typeface="Wingdings" panose="05000000000000000000"/>
              </a:rPr>
              <a:t>号重载，会怎么样？ 编译器提示出错，模糊调用。</a:t>
            </a:r>
            <a:endParaRPr kumimoji="1" lang="en-US" altLang="zh-CN" baseline="0" dirty="0">
              <a:sym typeface="Wingdings" panose="05000000000000000000"/>
            </a:endParaRPr>
          </a:p>
          <a:p>
            <a:r>
              <a:rPr kumimoji="1" lang="zh-CN" altLang="en-US" baseline="0" dirty="0">
                <a:sym typeface="Wingdings" panose="05000000000000000000"/>
              </a:rPr>
              <a:t>当只有</a:t>
            </a:r>
            <a:r>
              <a:rPr kumimoji="1" lang="en-US" altLang="zh-CN" baseline="0" dirty="0">
                <a:sym typeface="Wingdings" panose="05000000000000000000"/>
              </a:rPr>
              <a:t>+</a:t>
            </a:r>
            <a:r>
              <a:rPr kumimoji="1" lang="zh-CN" altLang="en-US" baseline="0" dirty="0">
                <a:sym typeface="Wingdings" panose="05000000000000000000"/>
              </a:rPr>
              <a:t>重载的时候，所有的整数都会转换为</a:t>
            </a:r>
            <a:r>
              <a:rPr kumimoji="1" lang="en-US" altLang="zh-CN" baseline="0" dirty="0" err="1">
                <a:sym typeface="Wingdings" panose="05000000000000000000"/>
              </a:rPr>
              <a:t>SmallInt</a:t>
            </a:r>
            <a:r>
              <a:rPr kumimoji="1" lang="zh-CN" altLang="en-US" baseline="0" dirty="0">
                <a:sym typeface="Wingdings" panose="05000000000000000000"/>
              </a:rPr>
              <a:t> </a:t>
            </a:r>
            <a:r>
              <a:rPr kumimoji="1" lang="en-US" altLang="zh-CN" baseline="0" dirty="0">
                <a:sym typeface="Wingdings" panose="05000000000000000000"/>
              </a:rPr>
              <a:t>(</a:t>
            </a:r>
            <a:r>
              <a:rPr kumimoji="1" lang="zh-CN" altLang="en-US" baseline="0" dirty="0">
                <a:sym typeface="Wingdings" panose="05000000000000000000"/>
              </a:rPr>
              <a:t>调用构造函数转换），即第二种转换类型</a:t>
            </a:r>
            <a:endParaRPr kumimoji="1" lang="en-US" altLang="zh-CN" baseline="0" dirty="0">
              <a:sym typeface="Wingdings" panose="05000000000000000000"/>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002060"/>
                </a:solidFill>
              </a:rPr>
              <a:t>上述</a:t>
            </a:r>
            <a:r>
              <a:rPr kumimoji="1" lang="en-US" altLang="zh-CN" dirty="0">
                <a:solidFill>
                  <a:srgbClr val="002060"/>
                </a:solidFill>
              </a:rPr>
              <a:t>Test</a:t>
            </a:r>
            <a:r>
              <a:rPr kumimoji="1" lang="zh-CN" altLang="en-US" dirty="0">
                <a:solidFill>
                  <a:srgbClr val="002060"/>
                </a:solidFill>
              </a:rPr>
              <a:t>类未显式定义拷贝构造函数，编译器将自动合成。</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没有采用编译选项的时候，第二行的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a:t>
            </a:r>
            <a:r>
              <a:rPr lang="en-US" altLang="zh-CN" sz="12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12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不会输出出来，编译器进行了返回值优化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三次：</a:t>
            </a:r>
            <a:endParaRPr lang="en-US" altLang="zh-CN" dirty="0"/>
          </a:p>
          <a:p>
            <a:r>
              <a:rPr lang="en-US" altLang="zh-CN" dirty="0"/>
              <a:t>Test</a:t>
            </a:r>
            <a:r>
              <a:rPr lang="zh-CN" altLang="en-US" dirty="0"/>
              <a:t> </a:t>
            </a:r>
            <a:r>
              <a:rPr lang="en-US" altLang="zh-CN" dirty="0" err="1"/>
              <a:t>obj</a:t>
            </a:r>
            <a:r>
              <a:rPr lang="en-US" altLang="zh-CN" dirty="0"/>
              <a:t>---</a:t>
            </a:r>
            <a:r>
              <a:rPr lang="zh-CN" altLang="en-US" dirty="0"/>
              <a:t>参数值构造</a:t>
            </a:r>
            <a:endParaRPr lang="en-US" altLang="zh-CN" dirty="0"/>
          </a:p>
          <a:p>
            <a:r>
              <a:rPr lang="en-US" altLang="zh-CN" dirty="0"/>
              <a:t>Return</a:t>
            </a:r>
            <a:r>
              <a:rPr lang="zh-CN" altLang="en-US" dirty="0"/>
              <a:t> </a:t>
            </a:r>
            <a:r>
              <a:rPr lang="en-US" altLang="zh-CN" dirty="0"/>
              <a:t>Test();</a:t>
            </a:r>
            <a:r>
              <a:rPr lang="zh-CN" altLang="en-US" dirty="0"/>
              <a:t> 返回值</a:t>
            </a:r>
            <a:endParaRPr lang="en-US" altLang="zh-CN" dirty="0"/>
          </a:p>
          <a:p>
            <a:r>
              <a:rPr lang="en-US" altLang="zh-CN" dirty="0"/>
              <a:t>Test</a:t>
            </a:r>
            <a:r>
              <a:rPr lang="zh-CN" altLang="en-US" dirty="0"/>
              <a:t> </a:t>
            </a:r>
            <a:r>
              <a:rPr lang="en-US" altLang="zh-CN" dirty="0"/>
              <a:t>a=</a:t>
            </a:r>
            <a:r>
              <a:rPr lang="en-US" altLang="zh-CN" dirty="0" err="1"/>
              <a:t>copyObj</a:t>
            </a:r>
            <a:r>
              <a:rPr lang="en-US" altLang="zh-CN" dirty="0"/>
              <a:t>(t)</a:t>
            </a:r>
            <a:r>
              <a:rPr lang="zh-CN" altLang="en-US" dirty="0"/>
              <a:t>； 拷贝构造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以上代码会导致内存出错，析构的</a:t>
            </a:r>
            <a:r>
              <a:rPr lang="zh-CN" altLang="en-US" dirty="0"/>
              <a:t>时候指针删除两次；</a:t>
            </a:r>
            <a:endParaRPr lang="zh-CN" altLang="en-US" dirty="0"/>
          </a:p>
          <a:p>
            <a:r>
              <a:rPr lang="zh-CN" altLang="en-US" dirty="0"/>
              <a:t>有指针的时候不能使用拷贝构造</a:t>
            </a:r>
            <a:r>
              <a:rPr lang="zh-CN" altLang="en-US" dirty="0"/>
              <a:t>函数</a:t>
            </a:r>
            <a:endParaRPr lang="zh-CN" altLang="en-US" dirty="0"/>
          </a:p>
          <a:p>
            <a:r>
              <a:rPr lang="zh-CN" altLang="en-US" dirty="0"/>
              <a:t>除了赋值不对之外；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en-US" altLang="zh-CN" baseline="0" dirty="0"/>
              <a:t>…</a:t>
            </a:r>
            <a:r>
              <a:rPr kumimoji="1" lang="en-US" altLang="zh-CN" baseline="0" dirty="0"/>
              <a:t>};</a:t>
            </a:r>
            <a:endParaRPr kumimoji="1" lang="en-US" altLang="zh-CN" baseline="0" dirty="0"/>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endParaRPr kumimoji="1" lang="en-US" altLang="zh-CN" baseline="0" dirty="0"/>
          </a:p>
          <a:p>
            <a:r>
              <a:rPr kumimoji="1" lang="zh-CN" altLang="en-US" baseline="0" dirty="0"/>
              <a:t>也是非常常见的形式。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，命名上根本不关心绑的是左值还是右值。</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2;</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hyperlink" Target="https://www.zhihu.com/question/40238995" TargetMode="External"/><Relationship Id="rId1" Type="http://schemas.openxmlformats.org/officeDocument/2006/relationships/hyperlink" Target="https://www.zhihu.com/question/22111546"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s://www.justsoftwaresolutions.co.uk/cplusplus/core-c++-lvalues-and-rvalues.html#lvalue-referenc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0" Type="http://schemas.openxmlformats.org/officeDocument/2006/relationships/notesSlide" Target="../notesSlides/notesSlide12.xml"/><Relationship Id="rId3" Type="http://schemas.openxmlformats.org/officeDocument/2006/relationships/tags" Target="../tags/tag20.xml"/><Relationship Id="rId29" Type="http://schemas.openxmlformats.org/officeDocument/2006/relationships/slideLayout" Target="../slideLayouts/slideLayout7.xml"/><Relationship Id="rId28" Type="http://schemas.openxmlformats.org/officeDocument/2006/relationships/tags" Target="../tags/tag44.xml"/><Relationship Id="rId27" Type="http://schemas.openxmlformats.org/officeDocument/2006/relationships/image" Target="../media/image1.png"/><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hyperlink" Target="https://www.zhihu.com/question/27000013/answer/34846612"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hyperlink" Target="https://blog.csdn.net/swartz_lubel/article/details/5962086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0" Type="http://schemas.openxmlformats.org/officeDocument/2006/relationships/notesSlide" Target="../notesSlides/notesSlide22.xml"/><Relationship Id="rId3" Type="http://schemas.openxmlformats.org/officeDocument/2006/relationships/tags" Target="../tags/tag47.xml"/><Relationship Id="rId29" Type="http://schemas.openxmlformats.org/officeDocument/2006/relationships/slideLayout" Target="../slideLayouts/slideLayout7.xml"/><Relationship Id="rId28" Type="http://schemas.openxmlformats.org/officeDocument/2006/relationships/tags" Target="../tags/tag71.xml"/><Relationship Id="rId27" Type="http://schemas.openxmlformats.org/officeDocument/2006/relationships/image" Target="../media/image1.png"/><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cppreference.com/w/cpp/language/clas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1" Type="http://schemas.openxmlformats.org/officeDocument/2006/relationships/slideLayout" Target="../slideLayouts/slideLayout7.xml"/><Relationship Id="rId20" Type="http://schemas.openxmlformats.org/officeDocument/2006/relationships/tags" Target="../tags/tag90.xml"/><Relationship Id="rId2" Type="http://schemas.openxmlformats.org/officeDocument/2006/relationships/tags" Target="../tags/tag73.xml"/><Relationship Id="rId19" Type="http://schemas.openxmlformats.org/officeDocument/2006/relationships/image" Target="../media/image1.png"/><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1.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endParaRPr lang="en-US" altLang="zh-CN" sz="2800" b="1" dirty="0"/>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548097" y="1340768"/>
            <a:ext cx="8047806" cy="3240360"/>
          </a:xfrm>
        </p:spPr>
        <p:txBody>
          <a:bodyPr/>
          <a:lstStyle/>
          <a:p>
            <a:pPr>
              <a:lnSpc>
                <a:spcPct val="100000"/>
              </a:lnSpc>
            </a:pPr>
            <a:r>
              <a:rPr kumimoji="1" lang="zh-CN" altLang="en-US" dirty="0"/>
              <a:t>类的新对象被定义后，会调用构造函数或拷贝构造函数。如果调用拷贝构造函数且当前没有给类显式定义拷贝构造函数，</a:t>
            </a:r>
            <a:r>
              <a:rPr kumimoji="1" lang="zh-CN" altLang="en-US" dirty="0">
                <a:solidFill>
                  <a:srgbClr val="002060"/>
                </a:solidFill>
              </a:rPr>
              <a:t>编译器将</a:t>
            </a:r>
            <a:r>
              <a:rPr kumimoji="1" lang="zh-CN" altLang="en-US" dirty="0">
                <a:solidFill>
                  <a:srgbClr val="FF0000"/>
                </a:solidFill>
              </a:rPr>
              <a:t>自动合成“隐式定义的拷贝构造函数”</a:t>
            </a:r>
            <a:r>
              <a:rPr kumimoji="1" lang="zh-CN" altLang="en-US" dirty="0">
                <a:solidFill>
                  <a:srgbClr val="002060"/>
                </a:solidFill>
              </a:rPr>
              <a:t>，其功能是调用所有数据成员的</a:t>
            </a:r>
            <a:r>
              <a:rPr kumimoji="1" lang="zh-CN" altLang="en-US" dirty="0">
                <a:solidFill>
                  <a:srgbClr val="FF0000"/>
                </a:solidFill>
              </a:rPr>
              <a:t>拷贝构造函数</a:t>
            </a:r>
            <a:r>
              <a:rPr kumimoji="1" lang="zh-CN" altLang="en-US" dirty="0">
                <a:solidFill>
                  <a:srgbClr val="002060"/>
                </a:solidFill>
              </a:rPr>
              <a:t>或</a:t>
            </a:r>
            <a:r>
              <a:rPr kumimoji="1" lang="zh-CN" altLang="en-US" dirty="0">
                <a:solidFill>
                  <a:srgbClr val="FF0000"/>
                </a:solidFill>
              </a:rPr>
              <a:t>拷贝赋值运算符</a:t>
            </a:r>
            <a:r>
              <a:rPr kumimoji="1" lang="zh-CN" altLang="en-US" dirty="0">
                <a:solidFill>
                  <a:srgbClr val="002060"/>
                </a:solidFill>
              </a:rPr>
              <a:t>。</a:t>
            </a:r>
            <a:endParaRPr kumimoji="1" lang="en-US" altLang="zh-CN" dirty="0">
              <a:solidFill>
                <a:srgbClr val="002060"/>
              </a:solidFill>
            </a:endParaRPr>
          </a:p>
          <a:p>
            <a:pPr>
              <a:lnSpc>
                <a:spcPct val="100000"/>
              </a:lnSpc>
            </a:pPr>
            <a:r>
              <a:rPr kumimoji="1" lang="zh-CN" altLang="en-US" dirty="0">
                <a:solidFill>
                  <a:srgbClr val="002060"/>
                </a:solidFill>
              </a:rPr>
              <a:t>对于基础类型来说，默认的拷贝方式为</a:t>
            </a:r>
            <a:r>
              <a:rPr kumimoji="1" lang="zh-CN" altLang="en-US" dirty="0">
                <a:solidFill>
                  <a:srgbClr val="FF0000"/>
                </a:solidFill>
              </a:rPr>
              <a:t>位拷贝</a:t>
            </a:r>
            <a:r>
              <a:rPr kumimoji="1" lang="en-US" altLang="zh-CN" dirty="0">
                <a:solidFill>
                  <a:srgbClr val="FF0000"/>
                </a:solidFill>
              </a:rPr>
              <a:t>(Bitwise Copy)</a:t>
            </a:r>
            <a:r>
              <a:rPr kumimoji="1" lang="zh-CN" altLang="en-US" dirty="0">
                <a:solidFill>
                  <a:srgbClr val="002060"/>
                </a:solidFill>
              </a:rPr>
              <a:t>，即直接对整块内存进行复制。</a:t>
            </a:r>
            <a:endParaRPr kumimoji="1" lang="en-US" altLang="zh-CN" dirty="0">
              <a:solidFill>
                <a:srgbClr val="002060"/>
              </a:solidFill>
            </a:endParaRPr>
          </a:p>
        </p:txBody>
      </p:sp>
      <p:sp>
        <p:nvSpPr>
          <p:cNvPr id="2" name="矩形: 圆角 1"/>
          <p:cNvSpPr/>
          <p:nvPr/>
        </p:nvSpPr>
        <p:spPr>
          <a:xfrm>
            <a:off x="755576" y="4941168"/>
            <a:ext cx="7488832" cy="158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位拷贝原本是</a:t>
            </a:r>
            <a:r>
              <a:rPr lang="en-US" altLang="zh-CN" sz="2000" dirty="0"/>
              <a:t>C</a:t>
            </a:r>
            <a:r>
              <a:rPr lang="zh-CN" altLang="en-US" sz="2000" dirty="0"/>
              <a:t>中的概念。在</a:t>
            </a:r>
            <a:r>
              <a:rPr lang="en-US" altLang="zh-CN" sz="2000" dirty="0"/>
              <a:t>C++</a:t>
            </a:r>
            <a:r>
              <a:rPr lang="zh-CN" altLang="en-US" sz="2000" dirty="0"/>
              <a:t>中，只有基础类型（</a:t>
            </a:r>
            <a:r>
              <a:rPr lang="en-US" altLang="zh-CN" sz="2000" dirty="0"/>
              <a:t>int, double</a:t>
            </a:r>
            <a:r>
              <a:rPr lang="zh-CN" altLang="en-US" sz="2000" dirty="0"/>
              <a:t>等）才会进行位拷贝；对于自定义类，编译器会递归调用所有数据成员的拷贝构造函数或拷贝赋值运算符。但一些教材中仍然把这种行为称为“位拷贝”，以区别用户自定义的拷贝方法。</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83568" y="1412776"/>
            <a:ext cx="8280920" cy="5256584"/>
          </a:xfrm>
        </p:spPr>
        <p:txBody>
          <a:bodyPr/>
          <a:lstStyle/>
          <a:p>
            <a:pPr>
              <a:lnSpc>
                <a:spcPct val="100000"/>
              </a:lnSpc>
            </a:pPr>
            <a:r>
              <a:rPr kumimoji="1" lang="zh-CN" altLang="en-US" dirty="0">
                <a:solidFill>
                  <a:srgbClr val="002060"/>
                </a:solidFill>
              </a:rPr>
              <a:t>隐式定义的拷贝构造函数示例</a:t>
            </a:r>
            <a:endParaRPr kumimoji="1" lang="en-US" altLang="zh-CN" dirty="0">
              <a:solidFill>
                <a:srgbClr val="00206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pPr lvl="1"/>
            <a:endParaRPr kumimoji="1" lang="en-US" altLang="zh-CN" dirty="0">
              <a:solidFill>
                <a:srgbClr val="002060"/>
              </a:solidFill>
            </a:endParaRPr>
          </a:p>
          <a:p>
            <a:pPr lvl="1"/>
            <a:r>
              <a:rPr kumimoji="1" lang="zh-CN" altLang="en-US" dirty="0">
                <a:solidFill>
                  <a:srgbClr val="002060"/>
                </a:solidFill>
              </a:rPr>
              <a:t>当定义</a:t>
            </a:r>
            <a:r>
              <a:rPr kumimoji="1" lang="en-US" altLang="zh-CN" dirty="0">
                <a:solidFill>
                  <a:srgbClr val="002060"/>
                </a:solidFill>
              </a:rPr>
              <a:t>Test</a:t>
            </a:r>
            <a:r>
              <a:rPr kumimoji="1" lang="zh-CN" altLang="en-US" dirty="0">
                <a:solidFill>
                  <a:srgbClr val="002060"/>
                </a:solidFill>
              </a:rPr>
              <a:t>类的对象时</a:t>
            </a:r>
            <a:r>
              <a:rPr kumimoji="1" lang="en-US" altLang="zh-CN" sz="2000" dirty="0"/>
              <a:t>(Test a; Test b=a;)</a:t>
            </a:r>
            <a:r>
              <a:rPr kumimoji="1" lang="zh-CN" altLang="en-US" sz="2000" dirty="0"/>
              <a:t>，</a:t>
            </a:r>
            <a:r>
              <a:rPr kumimoji="1" lang="zh-CN" altLang="en-US" dirty="0">
                <a:solidFill>
                  <a:srgbClr val="002060"/>
                </a:solidFill>
              </a:rPr>
              <a:t>使用自动合成的</a:t>
            </a:r>
            <a:r>
              <a:rPr kumimoji="1" lang="zh-CN" altLang="en-US" dirty="0">
                <a:solidFill>
                  <a:srgbClr val="FF0000"/>
                </a:solidFill>
              </a:rPr>
              <a:t>隐式定义的拷贝构造函数</a:t>
            </a:r>
            <a:endParaRPr kumimoji="1" lang="en-US" altLang="zh-CN" dirty="0">
              <a:solidFill>
                <a:srgbClr val="FF0000"/>
              </a:solidFill>
            </a:endParaRPr>
          </a:p>
          <a:p>
            <a:pPr lvl="1"/>
            <a:r>
              <a:rPr kumimoji="1" lang="zh-CN" altLang="en-US" dirty="0">
                <a:solidFill>
                  <a:schemeClr val="accent4">
                    <a:lumMod val="50000"/>
                  </a:schemeClr>
                </a:solidFill>
              </a:rPr>
              <a:t>编译器使用</a:t>
            </a:r>
            <a:r>
              <a:rPr kumimoji="1" lang="zh-CN" altLang="en-US" dirty="0">
                <a:solidFill>
                  <a:srgbClr val="FF0000"/>
                </a:solidFill>
              </a:rPr>
              <a:t>位拷贝</a:t>
            </a:r>
            <a:r>
              <a:rPr kumimoji="1" lang="zh-CN" altLang="en-US" dirty="0">
                <a:solidFill>
                  <a:schemeClr val="accent4">
                    <a:lumMod val="50000"/>
                  </a:schemeClr>
                </a:solidFill>
              </a:rPr>
              <a:t>初始化</a:t>
            </a:r>
            <a:r>
              <a:rPr kumimoji="1" lang="en-US" altLang="zh-CN" dirty="0">
                <a:solidFill>
                  <a:schemeClr val="accent4">
                    <a:lumMod val="50000"/>
                  </a:schemeClr>
                </a:solidFill>
              </a:rPr>
              <a:t>b</a:t>
            </a:r>
            <a:r>
              <a:rPr kumimoji="1" lang="zh-CN" altLang="en-US" dirty="0">
                <a:solidFill>
                  <a:schemeClr val="accent4">
                    <a:lumMod val="50000"/>
                  </a:schemeClr>
                </a:solidFill>
              </a:rPr>
              <a:t>的数据成员</a:t>
            </a:r>
            <a:r>
              <a:rPr kumimoji="1" lang="en-US" altLang="zh-CN" dirty="0" err="1">
                <a:solidFill>
                  <a:schemeClr val="accent4">
                    <a:lumMod val="50000"/>
                  </a:schemeClr>
                </a:solidFill>
              </a:rPr>
              <a:t>b.data</a:t>
            </a:r>
            <a:r>
              <a:rPr kumimoji="1" lang="en-US" altLang="zh-CN" dirty="0">
                <a:solidFill>
                  <a:schemeClr val="accent4">
                    <a:lumMod val="50000"/>
                  </a:schemeClr>
                </a:solidFill>
              </a:rPr>
              <a:t> = </a:t>
            </a:r>
            <a:r>
              <a:rPr kumimoji="1" lang="en-US" altLang="zh-CN" dirty="0" err="1">
                <a:solidFill>
                  <a:schemeClr val="accent4">
                    <a:lumMod val="50000"/>
                  </a:schemeClr>
                </a:solidFill>
              </a:rPr>
              <a:t>a.data</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b.buffer</a:t>
            </a:r>
            <a:r>
              <a:rPr kumimoji="1" lang="zh-CN" altLang="en-US" dirty="0">
                <a:solidFill>
                  <a:schemeClr val="accent4">
                    <a:lumMod val="50000"/>
                  </a:schemeClr>
                </a:solidFill>
              </a:rPr>
              <a:t> </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a.buffer</a:t>
            </a:r>
            <a:endParaRPr kumimoji="1" lang="en-US" altLang="zh-CN" dirty="0">
              <a:solidFill>
                <a:srgbClr val="002060"/>
              </a:solidFill>
            </a:endParaRPr>
          </a:p>
          <a:p>
            <a:pPr>
              <a:lnSpc>
                <a:spcPct val="100000"/>
              </a:lnSpc>
            </a:pPr>
            <a:r>
              <a:rPr kumimoji="1" lang="zh-CN" altLang="en-US" dirty="0">
                <a:solidFill>
                  <a:srgbClr val="002060"/>
                </a:solidFill>
              </a:rPr>
              <a:t>注意：隐式定义拷贝构造函数在遇到</a:t>
            </a:r>
            <a:r>
              <a:rPr kumimoji="1" lang="zh-CN" altLang="en-US" dirty="0">
                <a:solidFill>
                  <a:srgbClr val="FF0000"/>
                </a:solidFill>
              </a:rPr>
              <a:t>指针类型成员</a:t>
            </a:r>
            <a:r>
              <a:rPr kumimoji="1" lang="zh-CN" altLang="en-US" dirty="0">
                <a:solidFill>
                  <a:srgbClr val="002060"/>
                </a:solidFill>
              </a:rPr>
              <a:t>时可能会出错</a:t>
            </a:r>
            <a:r>
              <a:rPr kumimoji="1" lang="en-US" altLang="zh-CN" dirty="0">
                <a:solidFill>
                  <a:srgbClr val="002060"/>
                </a:solidFill>
              </a:rPr>
              <a:t>,</a:t>
            </a:r>
            <a:r>
              <a:rPr kumimoji="1" lang="zh-CN" altLang="en-US" dirty="0">
                <a:solidFill>
                  <a:srgbClr val="002060"/>
                </a:solidFill>
              </a:rPr>
              <a:t>导致多个指针类型的变量指向同一个地址</a:t>
            </a:r>
            <a:endParaRPr kumimoji="1" lang="zh-CN" altLang="en-US" dirty="0">
              <a:solidFill>
                <a:srgbClr val="002060"/>
              </a:solidFill>
            </a:endParaRPr>
          </a:p>
        </p:txBody>
      </p:sp>
      <p:sp>
        <p:nvSpPr>
          <p:cNvPr id="5" name="矩形 4"/>
          <p:cNvSpPr/>
          <p:nvPr/>
        </p:nvSpPr>
        <p:spPr>
          <a:xfrm>
            <a:off x="2915816" y="1878687"/>
            <a:ext cx="3816424"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Test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int data;</a:t>
            </a:r>
            <a:endParaRPr lang="en-US" altLang="zh-CN" b="1" dirty="0">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char</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buffer;</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public:</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默认构造函数</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析构函数</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拷贝构造函数：执行顺序</a:t>
            </a:r>
            <a:endParaRPr kumimoji="1" lang="zh-CN" altLang="en-US" dirty="0"/>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2000" b="1" dirty="0" err="1"/>
              <a:t>Myclass</a:t>
            </a:r>
            <a:r>
              <a:rPr kumimoji="0" lang="en-US" altLang="zh-CN" sz="2000" b="1" dirty="0"/>
              <a:t> </a:t>
            </a:r>
            <a:r>
              <a:rPr kumimoji="0" lang="en-US" altLang="zh-CN" sz="2000" b="1" dirty="0" err="1"/>
              <a:t>func</a:t>
            </a:r>
            <a:r>
              <a:rPr kumimoji="0" lang="en-US" altLang="zh-CN" sz="2000" b="1" dirty="0"/>
              <a:t>(</a:t>
            </a:r>
            <a:r>
              <a:rPr kumimoji="0" lang="en-US" altLang="zh-CN" sz="2000" b="1" dirty="0" err="1"/>
              <a:t>Myclass</a:t>
            </a:r>
            <a:r>
              <a:rPr kumimoji="0" lang="en-US" altLang="zh-CN" sz="2000" b="1" dirty="0"/>
              <a:t> c) {</a:t>
            </a:r>
            <a:endParaRPr kumimoji="0" lang="en-US" altLang="zh-CN" sz="2000" b="1" dirty="0"/>
          </a:p>
          <a:p>
            <a:pPr eaLnBrk="1" hangingPunct="1">
              <a:spcBef>
                <a:spcPct val="50000"/>
              </a:spcBef>
            </a:pPr>
            <a:r>
              <a:rPr kumimoji="0" lang="en-US" altLang="zh-CN" sz="2000" b="1" dirty="0"/>
              <a:t>	</a:t>
            </a:r>
            <a:r>
              <a:rPr kumimoji="0" lang="en-US" altLang="zh-CN" sz="2000" b="1" dirty="0" err="1">
                <a:solidFill>
                  <a:srgbClr val="C00000"/>
                </a:solidFill>
              </a:rPr>
              <a:t>Myclass</a:t>
            </a:r>
            <a:r>
              <a:rPr kumimoji="0" lang="en-US" altLang="zh-CN" sz="2000" b="1" dirty="0">
                <a:solidFill>
                  <a:srgbClr val="C00000"/>
                </a:solidFill>
              </a:rPr>
              <a:t> </a:t>
            </a:r>
            <a:r>
              <a:rPr kumimoji="0" lang="en-US" altLang="zh-CN" sz="2000" b="1" dirty="0" err="1">
                <a:solidFill>
                  <a:srgbClr val="C00000"/>
                </a:solidFill>
              </a:rPr>
              <a:t>tmp</a:t>
            </a:r>
            <a:r>
              <a:rPr kumimoji="0" lang="en-US" altLang="zh-CN" sz="2000" b="1" dirty="0">
                <a:solidFill>
                  <a:srgbClr val="C00000"/>
                </a:solidFill>
              </a:rPr>
              <a:t>;	</a:t>
            </a:r>
            <a:endParaRPr kumimoji="0" lang="en-US" altLang="zh-CN" sz="2000" b="1" dirty="0">
              <a:solidFill>
                <a:srgbClr val="C00000"/>
              </a:solidFill>
            </a:endParaRP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endParaRPr kumimoji="0" lang="en-US" altLang="zh-CN" sz="2000" b="1" dirty="0">
              <a:solidFill>
                <a:srgbClr val="C00000"/>
              </a:solidFill>
            </a:endParaRPr>
          </a:p>
          <a:p>
            <a:pPr eaLnBrk="1" hangingPunct="1">
              <a:spcBef>
                <a:spcPct val="50000"/>
              </a:spcBef>
            </a:pPr>
            <a:r>
              <a:rPr kumimoji="0" lang="en-US" altLang="zh-CN" sz="2000" b="1" dirty="0"/>
              <a:t>}</a:t>
            </a:r>
            <a:endParaRPr kumimoji="0" lang="en-US" altLang="zh-CN" sz="2000" b="1" dirty="0"/>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endParaRPr kumimoji="0" lang="en-US" altLang="zh-CN" sz="2000" b="1" dirty="0">
              <a:solidFill>
                <a:srgbClr val="0000FF"/>
              </a:solidFill>
            </a:endParaRP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endParaRPr kumimoji="0" lang="en-US" altLang="zh-CN" sz="2000" b="1" dirty="0">
              <a:solidFill>
                <a:srgbClr val="0000FF"/>
              </a:solidFill>
            </a:endParaRP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函数为例，调用该函数时，函数中各类构造函数和析构函数的执行顺序如下：</a:t>
            </a:r>
            <a:endParaRPr kumimoji="1" lang="zh-CN" alt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思考以下代码的运行结果：</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public:</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endParaRPr lang="en-U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endParaRPr lang="is-I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endPar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r>
              <a:rPr lang="zh-CN" altLang="en-US"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类的对象</a:t>
            </a:r>
            <a:endPar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返回时拷贝构造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endParaRPr lang="en-U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endParaRPr lang="is-I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1331640" y="3212976"/>
            <a:ext cx="2791222" cy="657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endParaRPr lang="zh-CN" altLang="en-US"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en-US"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9" name="标题 1"/>
          <p:cNvSpPr>
            <a:spLocks noGrp="1"/>
          </p:cNvSpPr>
          <p:nvPr>
            <p:ph type="title"/>
          </p:nvPr>
        </p:nvSpPr>
        <p:spPr>
          <a:xfrm>
            <a:off x="179512" y="116632"/>
            <a:ext cx="8712968" cy="1325563"/>
          </a:xfrm>
        </p:spPr>
        <p:txBody>
          <a:bodyPr/>
          <a:lstStyle/>
          <a:p>
            <a:r>
              <a:rPr kumimoji="1" lang="zh-CN" altLang="en-US" dirty="0"/>
              <a:t>拷贝构造函数的调用时机</a:t>
            </a:r>
            <a:endParaRPr kumimoji="1" lang="zh-CN" altLang="en-US" dirty="0"/>
          </a:p>
        </p:txBody>
      </p:sp>
      <p:sp>
        <p:nvSpPr>
          <p:cNvPr id="6" name="矩形 5"/>
          <p:cNvSpPr/>
          <p:nvPr/>
        </p:nvSpPr>
        <p:spPr>
          <a:xfrm>
            <a:off x="1907704" y="1861712"/>
            <a:ext cx="4896544" cy="3139321"/>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a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修改代码</a:t>
            </a:r>
            <a:endParaRPr lang="en-US" altLang="zh-CN" b="1" dirty="0">
              <a:solidFill>
                <a:srgbClr val="FF0000"/>
              </a:solidFill>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endParaRPr lang="is-I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sp>
        <p:nvSpPr>
          <p:cNvPr id="11" name="内容占位符 2"/>
          <p:cNvSpPr txBox="1"/>
          <p:nvPr/>
        </p:nvSpPr>
        <p:spPr bwMode="auto">
          <a:xfrm>
            <a:off x="446956" y="5420550"/>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endParaRPr lang="zh-CN" altLang="en-US"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en-US"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105580"/>
            <a:ext cx="4455951"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思考以下代码的运行结果：</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107504" y="1668941"/>
            <a:ext cx="4752528" cy="4524315"/>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#include &lt;iostream&gt;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#include &lt;</a:t>
            </a:r>
            <a:r>
              <a:rPr lang="en-US" altLang="zh-CN" sz="1600" b="1" dirty="0" err="1">
                <a:latin typeface="Consolas" panose="020B0609020204030204" pitchFamily="49" charset="0"/>
                <a:cs typeface="Consolas" panose="020B0609020204030204" pitchFamily="49" charset="0"/>
              </a:rPr>
              <a:t>cstring</a:t>
            </a:r>
            <a:r>
              <a:rPr lang="en-US" altLang="zh-CN" sz="1600" b="1" dirty="0">
                <a:latin typeface="Consolas" panose="020B0609020204030204" pitchFamily="49" charset="0"/>
                <a:cs typeface="Consolas" panose="020B0609020204030204" pitchFamily="49" charset="0"/>
              </a:rPr>
              <a:t>&gt;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using namespace std;</a:t>
            </a:r>
            <a:endParaRPr lang="en-US" altLang="zh-CN" sz="1600" b="1" dirty="0">
              <a:latin typeface="Consolas" panose="020B0609020204030204" pitchFamily="49" charset="0"/>
              <a:cs typeface="Consolas" panose="020B0609020204030204" pitchFamily="49" charset="0"/>
            </a:endParaRPr>
          </a:p>
          <a:p>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class Pointer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int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public:</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Pointer(int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 new int[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400" b="1" dirty="0" err="1">
                <a:latin typeface="Consolas" panose="020B0609020204030204" pitchFamily="49" charset="0"/>
                <a:cs typeface="Consolas" panose="020B0609020204030204" pitchFamily="49" charset="0"/>
              </a:rPr>
              <a:t>memset</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m_arr</a:t>
            </a:r>
            <a:r>
              <a:rPr lang="en-US" altLang="zh-CN" sz="1400" b="1" dirty="0">
                <a:latin typeface="Consolas" panose="020B0609020204030204" pitchFamily="49" charset="0"/>
                <a:cs typeface="Consolas" panose="020B0609020204030204" pitchFamily="49" charset="0"/>
              </a:rPr>
              <a:t>, 0, </a:t>
            </a:r>
            <a:r>
              <a:rPr lang="en-US" altLang="zh-CN" sz="1400" b="1" dirty="0" err="1">
                <a:latin typeface="Consolas" panose="020B0609020204030204" pitchFamily="49" charset="0"/>
                <a:cs typeface="Consolas" panose="020B0609020204030204" pitchFamily="49" charset="0"/>
              </a:rPr>
              <a:t>m_size</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sizeof</a:t>
            </a:r>
            <a:r>
              <a:rPr lang="en-US" altLang="zh-CN" sz="1400" b="1" dirty="0">
                <a:latin typeface="Consolas" panose="020B0609020204030204" pitchFamily="49" charset="0"/>
                <a:cs typeface="Consolas" panose="020B0609020204030204" pitchFamily="49" charset="0"/>
              </a:rPr>
              <a:t>(int));</a:t>
            </a:r>
            <a:endParaRPr lang="en-US" altLang="zh-CN" sz="14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~Pointer(){delete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析构</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set(</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index,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value)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[index] = value;</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print();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p:txBody>
      </p:sp>
      <p:sp>
        <p:nvSpPr>
          <p:cNvPr id="8" name="矩形 7"/>
          <p:cNvSpPr/>
          <p:nvPr/>
        </p:nvSpPr>
        <p:spPr>
          <a:xfrm>
            <a:off x="4860032" y="1652602"/>
            <a:ext cx="4392487"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Pointer::print()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 a(5);</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 b = a;</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调用默认的拷贝构造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endParaRPr lang="en-US" altLang="zh-CN" sz="1600" b="1" dirty="0">
              <a:solidFill>
                <a:srgbClr val="FF00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return 0;</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788024" y="1762039"/>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4572000" y="1704064"/>
            <a:ext cx="4680520" cy="1569660"/>
          </a:xfrm>
          <a:prstGeom prst="rect">
            <a:avLst/>
          </a:prstGeom>
        </p:spPr>
        <p:txBody>
          <a:bodyPr wrap="square">
            <a:spAutoFit/>
          </a:bodyPr>
          <a:lstStyle/>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a:t>
            </a:r>
            <a:r>
              <a:rPr lang="en-US" altLang="zh-CN" sz="2400" dirty="0">
                <a:solidFill>
                  <a:srgbClr val="FF0000"/>
                </a:solidFill>
                <a:cs typeface="宋体" panose="02010600030101010101" pitchFamily="2" charset="-122"/>
              </a:rPr>
              <a:t>3</a:t>
            </a:r>
            <a:r>
              <a:rPr lang="en-US" altLang="zh-CN" sz="2400" dirty="0">
                <a:cs typeface="宋体" panose="02010600030101010101" pitchFamily="2" charset="-122"/>
              </a:rPr>
              <a:t>,</a:t>
            </a:r>
            <a:r>
              <a:rPr lang="zh-CN" altLang="en-US" sz="2400" dirty="0">
                <a:cs typeface="宋体" panose="02010600030101010101" pitchFamily="2" charset="-122"/>
              </a:rPr>
              <a:t> </a:t>
            </a:r>
            <a:r>
              <a:rPr lang="sv-SE" altLang="zh-CN" sz="2400" dirty="0">
                <a:cs typeface="宋体" panose="02010600030101010101" pitchFamily="2" charset="-122"/>
              </a:rPr>
              <a:t>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a:t>
            </a:r>
            <a:r>
              <a:rPr lang="en-US" altLang="zh-CN" sz="2400" dirty="0">
                <a:solidFill>
                  <a:srgbClr val="FF0000"/>
                </a:solidFill>
                <a:cs typeface="宋体" panose="02010600030101010101" pitchFamily="2" charset="-122"/>
              </a:rPr>
              <a:t>3</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
        <p:nvSpPr>
          <p:cNvPr id="8" name="内容占位符 2"/>
          <p:cNvSpPr txBox="1"/>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隐式定义拷贝会使得对象</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 b</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的指针成员</a:t>
            </a:r>
            <a:r>
              <a:rPr kumimoji="1" lang="en-US" altLang="zh-CN" dirty="0" err="1">
                <a:latin typeface="华文楷体" panose="02010600040101010101" pitchFamily="2" charset="-122"/>
                <a:ea typeface="华文楷体" panose="02010600040101010101" pitchFamily="2" charset="-122"/>
                <a:cs typeface="华文楷体" panose="02010600040101010101" pitchFamily="2" charset="-122"/>
              </a:rPr>
              <a:t>m_arr</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指向同一个内存地址</a:t>
            </a:r>
            <a:endParaRPr kumimoji="1" lang="en-US" altLang="zh-CN"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当类内含</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指针类型的成员</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时，为避免指针被重复删除，不应使用隐式定义的拷贝构造函数</a:t>
            </a:r>
            <a:endParaRPr kumimoji="1" lang="en-US" altLang="zh-CN" sz="36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矩形 5"/>
          <p:cNvSpPr/>
          <p:nvPr/>
        </p:nvSpPr>
        <p:spPr>
          <a:xfrm>
            <a:off x="35496" y="1430774"/>
            <a:ext cx="4536504" cy="3139321"/>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Pointer a(5);</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Pointer b = a;</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solidFill>
                  <a:srgbClr val="FF0000"/>
                </a:solidFill>
                <a:latin typeface="Consolas" panose="020B0609020204030204" pitchFamily="49" charset="0"/>
                <a:cs typeface="Consolas" panose="020B0609020204030204" pitchFamily="49" charset="0"/>
              </a:rPr>
              <a:t>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调用隐式定义的拷贝构造</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endParaRPr lang="en-US" altLang="zh-CN" b="1" dirty="0">
              <a:solidFill>
                <a:srgbClr val="FF0000"/>
              </a:solidFill>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以上代码有什么问题？</a:t>
            </a:r>
            <a:endParaRPr kumimoji="1" lang="en-US" altLang="zh-CN" sz="2000" b="1" dirty="0"/>
          </a:p>
          <a:p>
            <a:r>
              <a:rPr kumimoji="1" lang="zh-CN" altLang="en-US" sz="2000" b="1" dirty="0"/>
              <a:t>为什么会有这样的结果？</a:t>
            </a:r>
            <a:endParaRPr kumimoji="1"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拷贝构造有什么问题？</a:t>
            </a:r>
            <a:endParaRPr kumimoji="1" lang="en-US" altLang="zh-CN" dirty="0">
              <a:solidFill>
                <a:srgbClr val="002060"/>
              </a:solidFill>
            </a:endParaRPr>
          </a:p>
          <a:p>
            <a:pPr lvl="1">
              <a:lnSpc>
                <a:spcPct val="100000"/>
              </a:lnSpc>
            </a:pPr>
            <a:r>
              <a:rPr kumimoji="1" lang="zh-CN" altLang="en-US" dirty="0">
                <a:solidFill>
                  <a:srgbClr val="002060"/>
                </a:solidFill>
              </a:rPr>
              <a:t>当对象很大的时候？</a:t>
            </a:r>
            <a:endParaRPr kumimoji="1" lang="en-US" altLang="zh-CN" dirty="0">
              <a:solidFill>
                <a:srgbClr val="002060"/>
              </a:solidFill>
            </a:endParaRPr>
          </a:p>
          <a:p>
            <a:pPr lvl="1">
              <a:lnSpc>
                <a:spcPct val="100000"/>
              </a:lnSpc>
            </a:pPr>
            <a:r>
              <a:rPr kumimoji="1" lang="zh-CN" altLang="en-US" dirty="0">
                <a:solidFill>
                  <a:srgbClr val="002060"/>
                </a:solidFill>
              </a:rPr>
              <a:t>当对象含有指针的时候？</a:t>
            </a:r>
            <a:endParaRPr kumimoji="1" lang="en-US" altLang="zh-CN" dirty="0">
              <a:solidFill>
                <a:srgbClr val="002060"/>
              </a:solidFill>
            </a:endParaRPr>
          </a:p>
          <a:p>
            <a:pPr>
              <a:lnSpc>
                <a:spcPct val="100000"/>
              </a:lnSpc>
            </a:pPr>
            <a:r>
              <a:rPr kumimoji="1" lang="zh-CN" altLang="en-US" dirty="0">
                <a:solidFill>
                  <a:srgbClr val="002060"/>
                </a:solidFill>
              </a:rPr>
              <a:t>频繁的拷贝构造会造成程序效率的显著下降</a:t>
            </a:r>
            <a:endParaRPr kumimoji="1" lang="zh-CN" alt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关键字让编译器不生成拷贝构造函数的隐式定义版本。</a:t>
            </a:r>
            <a:endParaRPr kumimoji="1" lang="zh-CN" alt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dirty="0"/>
          </a:p>
        </p:txBody>
      </p:sp>
      <p:sp>
        <p:nvSpPr>
          <p:cNvPr id="4" name="内容占位符 3"/>
          <p:cNvSpPr>
            <a:spLocks noGrp="1"/>
          </p:cNvSpPr>
          <p:nvPr>
            <p:ph idx="1"/>
          </p:nvPr>
        </p:nvSpPr>
        <p:spPr/>
        <p:txBody>
          <a:bodyPr/>
          <a:lstStyle/>
          <a:p>
            <a:r>
              <a:rPr lang="zh-CN" altLang="en-US" dirty="0"/>
              <a:t>友元</a:t>
            </a:r>
            <a:endParaRPr lang="en-US" altLang="zh-CN" dirty="0"/>
          </a:p>
          <a:p>
            <a:r>
              <a:rPr lang="zh-CN" altLang="en-US" dirty="0"/>
              <a:t>静态成员与常量成员</a:t>
            </a:r>
            <a:endParaRPr lang="en-US" altLang="zh-CN" dirty="0"/>
          </a:p>
          <a:p>
            <a:pPr lvl="1"/>
            <a:r>
              <a:rPr lang="zh-CN" altLang="en-US" dirty="0"/>
              <a:t>初始化方法和初始化依赖</a:t>
            </a:r>
            <a:endParaRPr lang="en-US" altLang="zh-CN" dirty="0"/>
          </a:p>
          <a:p>
            <a:r>
              <a:rPr lang="zh-CN" altLang="en-US" dirty="0"/>
              <a:t>对象的构造与析构时机</a:t>
            </a:r>
            <a:endParaRPr lang="en-US" altLang="zh-CN" dirty="0"/>
          </a:p>
          <a:p>
            <a:pPr lvl="1"/>
            <a:r>
              <a:rPr lang="zh-CN" altLang="en-US" dirty="0"/>
              <a:t>常量</a:t>
            </a:r>
            <a:r>
              <a:rPr lang="en-US" altLang="zh-CN" dirty="0"/>
              <a:t>/</a:t>
            </a:r>
            <a:r>
              <a:rPr lang="zh-CN" altLang="en-US" dirty="0"/>
              <a:t>静态对象的构造</a:t>
            </a:r>
            <a:r>
              <a:rPr lang="en-US" altLang="zh-CN" dirty="0"/>
              <a:t>/</a:t>
            </a:r>
            <a:r>
              <a:rPr lang="zh-CN" altLang="en-US" dirty="0"/>
              <a:t>析构顺序</a:t>
            </a:r>
            <a:endParaRPr lang="en-US" altLang="zh-CN" dirty="0"/>
          </a:p>
          <a:p>
            <a:pPr lvl="1"/>
            <a:r>
              <a:rPr lang="zh-CN" altLang="en-US" dirty="0"/>
              <a:t>参数对象的构造</a:t>
            </a:r>
            <a:r>
              <a:rPr lang="en-US" altLang="zh-CN" dirty="0"/>
              <a:t>/</a:t>
            </a:r>
            <a:r>
              <a:rPr lang="zh-CN" altLang="en-US" dirty="0"/>
              <a:t>析构顺序</a:t>
            </a:r>
            <a:endParaRPr lang="zh-CN" altLang="en-US" dirty="0"/>
          </a:p>
          <a:p>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7" name="矩形 6"/>
          <p:cNvSpPr/>
          <p:nvPr/>
        </p:nvSpPr>
        <p:spPr>
          <a:xfrm>
            <a:off x="4309891" y="4529067"/>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9" name="矩形 8"/>
          <p:cNvSpPr/>
          <p:nvPr/>
        </p:nvSpPr>
        <p:spPr>
          <a:xfrm>
            <a:off x="407237" y="4555098"/>
            <a:ext cx="4020747"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3" name="内容占位符 2"/>
          <p:cNvSpPr>
            <a:spLocks noGrp="1"/>
          </p:cNvSpPr>
          <p:nvPr>
            <p:ph idx="1"/>
          </p:nvPr>
        </p:nvSpPr>
        <p:spPr>
          <a:xfrm>
            <a:off x="628650" y="1628801"/>
            <a:ext cx="8047806" cy="2016224"/>
          </a:xfrm>
        </p:spPr>
        <p:txBody>
          <a:bodyPr/>
          <a:lstStyle/>
          <a:p>
            <a:r>
              <a:rPr lang="zh-CN" altLang="en-US" dirty="0"/>
              <a:t>引用或常量引用传递参数</a:t>
            </a:r>
            <a:endParaRPr lang="en-US" altLang="zh-CN" dirty="0"/>
          </a:p>
          <a:p>
            <a:pPr lvl="1"/>
            <a:r>
              <a:rPr lang="en-US" altLang="zh-CN" sz="2000" dirty="0" err="1"/>
              <a:t>func</a:t>
            </a:r>
            <a:r>
              <a:rPr lang="en-US" altLang="zh-CN" sz="2000" dirty="0"/>
              <a:t>(</a:t>
            </a:r>
            <a:r>
              <a:rPr lang="en-US" altLang="zh-CN" sz="2000" dirty="0" err="1"/>
              <a:t>MyClass</a:t>
            </a:r>
            <a:r>
              <a:rPr lang="zh-CN" altLang="en-US" sz="2000" dirty="0"/>
              <a:t> </a:t>
            </a:r>
            <a:r>
              <a:rPr lang="en-US" altLang="zh-CN" sz="2000" dirty="0"/>
              <a:t>a)</a:t>
            </a:r>
            <a:r>
              <a:rPr lang="zh-CN" altLang="en-US" sz="2000" dirty="0"/>
              <a:t> </a:t>
            </a:r>
            <a:r>
              <a:rPr lang="en-US" altLang="zh-CN" sz="2000" dirty="0">
                <a:sym typeface="Wingdings" panose="05000000000000000000" pitchFamily="2" charset="2"/>
              </a:rPr>
              <a:t></a:t>
            </a:r>
            <a:r>
              <a:rPr lang="zh-CN" altLang="en-US" sz="2000" dirty="0">
                <a:sym typeface="Wingdings" panose="05000000000000000000" pitchFamily="2" charset="2"/>
              </a:rPr>
              <a:t> </a:t>
            </a:r>
            <a:r>
              <a:rPr lang="en-US" altLang="zh-CN" sz="2000" dirty="0" err="1">
                <a:sym typeface="Wingdings" panose="05000000000000000000" pitchFamily="2" charset="2"/>
              </a:rPr>
              <a:t>func</a:t>
            </a:r>
            <a:r>
              <a:rPr lang="en-US" altLang="zh-CN" sz="2000" dirty="0">
                <a:sym typeface="Wingdings" panose="05000000000000000000" pitchFamily="2" charset="2"/>
              </a:rPr>
              <a:t>(</a:t>
            </a:r>
            <a:r>
              <a:rPr lang="en-US" altLang="zh-CN" sz="2000" dirty="0" err="1">
                <a:solidFill>
                  <a:srgbClr val="C00000"/>
                </a:solidFill>
                <a:sym typeface="Wingdings" panose="05000000000000000000" pitchFamily="2" charset="2"/>
              </a:rPr>
              <a:t>const</a:t>
            </a:r>
            <a:r>
              <a:rPr lang="zh-CN" altLang="en-US" sz="2000" dirty="0">
                <a:sym typeface="Wingdings" panose="05000000000000000000" pitchFamily="2" charset="2"/>
              </a:rPr>
              <a:t> </a:t>
            </a:r>
            <a:r>
              <a:rPr lang="en-US" altLang="zh-CN" sz="2000" dirty="0" err="1">
                <a:sym typeface="Wingdings" panose="05000000000000000000" pitchFamily="2" charset="2"/>
              </a:rPr>
              <a:t>MyClass</a:t>
            </a:r>
            <a:r>
              <a:rPr lang="en-US" altLang="zh-CN" sz="2000" dirty="0">
                <a:solidFill>
                  <a:srgbClr val="C00000"/>
                </a:solidFill>
                <a:sym typeface="Wingdings" panose="05000000000000000000" pitchFamily="2" charset="2"/>
              </a:rPr>
              <a:t>&amp;</a:t>
            </a:r>
            <a:r>
              <a:rPr lang="zh-CN" altLang="en-US" sz="2000" dirty="0">
                <a:sym typeface="Wingdings" panose="05000000000000000000" pitchFamily="2" charset="2"/>
              </a:rPr>
              <a:t> </a:t>
            </a:r>
            <a:r>
              <a:rPr lang="en-US" altLang="zh-CN" sz="2000" dirty="0">
                <a:sym typeface="Wingdings" panose="05000000000000000000" pitchFamily="2" charset="2"/>
              </a:rPr>
              <a:t>a)</a:t>
            </a:r>
            <a:endParaRPr lang="en-US" altLang="zh-CN" sz="2000" dirty="0">
              <a:sym typeface="Wingdings" panose="05000000000000000000" pitchFamily="2" charset="2"/>
            </a:endParaRPr>
          </a:p>
          <a:p>
            <a:r>
              <a:rPr lang="zh-CN" altLang="en-US" dirty="0"/>
              <a:t>返回值为引用</a:t>
            </a:r>
            <a:endParaRPr lang="en-US" altLang="zh-CN" dirty="0"/>
          </a:p>
          <a:p>
            <a:pPr lvl="1"/>
            <a:r>
              <a:rPr lang="en-US" altLang="zh-CN" sz="2000" dirty="0" err="1"/>
              <a:t>MyClass</a:t>
            </a:r>
            <a:r>
              <a:rPr lang="zh-CN" altLang="en-US" sz="2000" dirty="0"/>
              <a:t> </a:t>
            </a:r>
            <a:r>
              <a:rPr lang="en-US" altLang="zh-CN" sz="2000" dirty="0" err="1"/>
              <a:t>func</a:t>
            </a:r>
            <a:r>
              <a:rPr lang="en-US" altLang="zh-CN" sz="2000" dirty="0"/>
              <a:t>(…)</a:t>
            </a:r>
            <a:r>
              <a:rPr lang="zh-CN" altLang="en-US" sz="2000" dirty="0"/>
              <a:t> </a:t>
            </a:r>
            <a:r>
              <a:rPr lang="en-US" altLang="zh-CN" sz="2000" dirty="0">
                <a:sym typeface="Wingdings" panose="05000000000000000000" pitchFamily="2" charset="2"/>
              </a:rPr>
              <a:t></a:t>
            </a:r>
            <a:r>
              <a:rPr lang="zh-CN" altLang="en-US" sz="2000" dirty="0">
                <a:sym typeface="Wingdings" panose="05000000000000000000" pitchFamily="2" charset="2"/>
              </a:rPr>
              <a:t> </a:t>
            </a:r>
            <a:r>
              <a:rPr lang="en-US" altLang="zh-CN" sz="2000" dirty="0" err="1">
                <a:sym typeface="Wingdings" panose="05000000000000000000" pitchFamily="2" charset="2"/>
              </a:rPr>
              <a:t>MyClass</a:t>
            </a:r>
            <a:r>
              <a:rPr lang="en-US" altLang="zh-CN" sz="2000" dirty="0">
                <a:solidFill>
                  <a:srgbClr val="C00000"/>
                </a:solidFill>
                <a:sym typeface="Wingdings" panose="05000000000000000000" pitchFamily="2" charset="2"/>
              </a:rPr>
              <a:t>&amp;</a:t>
            </a:r>
            <a:r>
              <a:rPr lang="zh-CN" altLang="en-US" sz="2000" dirty="0">
                <a:sym typeface="Wingdings" panose="05000000000000000000" pitchFamily="2" charset="2"/>
              </a:rPr>
              <a:t> </a:t>
            </a:r>
            <a:r>
              <a:rPr lang="en-US" altLang="zh-CN" sz="2000" dirty="0" err="1">
                <a:sym typeface="Wingdings" panose="05000000000000000000" pitchFamily="2" charset="2"/>
              </a:rPr>
              <a:t>func</a:t>
            </a:r>
            <a:r>
              <a:rPr lang="en-US" altLang="zh-CN" sz="2000" dirty="0">
                <a:sym typeface="Wingdings" panose="05000000000000000000" pitchFamily="2" charset="2"/>
              </a:rPr>
              <a:t>(…)</a:t>
            </a:r>
            <a:endParaRPr lang="zh-CN" altLang="en-US" sz="2000" dirty="0"/>
          </a:p>
        </p:txBody>
      </p:sp>
      <p:sp>
        <p:nvSpPr>
          <p:cNvPr id="5" name="文本框 4"/>
          <p:cNvSpPr txBox="1"/>
          <p:nvPr/>
        </p:nvSpPr>
        <p:spPr>
          <a:xfrm>
            <a:off x="395536" y="4103701"/>
            <a:ext cx="2492990" cy="400110"/>
          </a:xfrm>
          <a:prstGeom prst="rect">
            <a:avLst/>
          </a:prstGeom>
          <a:noFill/>
        </p:spPr>
        <p:txBody>
          <a:bodyPr wrap="none" rtlCol="0">
            <a:spAutoFit/>
          </a:bodyPr>
          <a:lstStyle/>
          <a:p>
            <a:r>
              <a:rPr kumimoji="1" lang="zh-CN" altLang="en-US" sz="2000" b="1" dirty="0">
                <a:solidFill>
                  <a:srgbClr val="0066CC"/>
                </a:solidFill>
              </a:rPr>
              <a:t>拷贝构造函数私有化</a:t>
            </a:r>
            <a:endParaRPr kumimoji="1" lang="zh-CN" altLang="en-US" sz="2000" b="1" dirty="0">
              <a:solidFill>
                <a:srgbClr val="0066CC"/>
              </a:solidFill>
            </a:endParaRPr>
          </a:p>
        </p:txBody>
      </p:sp>
      <p:sp>
        <p:nvSpPr>
          <p:cNvPr id="10" name="文本框 9"/>
          <p:cNvSpPr txBox="1"/>
          <p:nvPr/>
        </p:nvSpPr>
        <p:spPr>
          <a:xfrm>
            <a:off x="4309891" y="4103701"/>
            <a:ext cx="2749471" cy="400110"/>
          </a:xfrm>
          <a:prstGeom prst="rect">
            <a:avLst/>
          </a:prstGeom>
          <a:noFill/>
        </p:spPr>
        <p:txBody>
          <a:bodyPr wrap="none" rtlCol="0">
            <a:spAutoFit/>
          </a:bodyPr>
          <a:lstStyle/>
          <a:p>
            <a:r>
              <a:rPr kumimoji="1" lang="zh-CN" altLang="en-US" sz="2000" b="1" dirty="0">
                <a:solidFill>
                  <a:srgbClr val="0066CC"/>
                </a:solidFill>
              </a:rPr>
              <a:t>拷贝构造函数显式删除</a:t>
            </a:r>
            <a:endParaRPr kumimoji="1" lang="zh-CN" altLang="en-US" sz="2000" b="1" dirty="0">
              <a:solidFill>
                <a:srgbClr val="0066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内容占位符 2"/>
          <p:cNvSpPr txBox="1"/>
          <p:nvPr/>
        </p:nvSpPr>
        <p:spPr bwMode="auto">
          <a:xfrm>
            <a:off x="395536" y="1484784"/>
            <a:ext cx="87484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dirty="0"/>
          </a:p>
          <a:p>
            <a:r>
              <a:rPr kumimoji="1" lang="zh-CN" altLang="en-US" dirty="0"/>
              <a:t>多数情况下，我们更需要对象的“</a:t>
            </a:r>
            <a:r>
              <a:rPr kumimoji="1" lang="zh-CN" altLang="en-US" dirty="0">
                <a:solidFill>
                  <a:srgbClr val="FF0000"/>
                </a:solidFill>
              </a:rPr>
              <a:t>移动</a:t>
            </a:r>
            <a:r>
              <a:rPr kumimoji="1" lang="zh-CN" altLang="en-US" dirty="0"/>
              <a:t>”，而非对象的“</a:t>
            </a:r>
            <a:r>
              <a:rPr kumimoji="1" lang="zh-CN" altLang="en-US" dirty="0">
                <a:solidFill>
                  <a:srgbClr val="FF0000"/>
                </a:solidFill>
              </a:rPr>
              <a:t>拷贝</a:t>
            </a:r>
            <a:r>
              <a:rPr kumimoji="1" lang="zh-CN" altLang="en-US" dirty="0"/>
              <a:t>”。</a:t>
            </a:r>
            <a:r>
              <a:rPr kumimoji="1" lang="en-US" altLang="zh-CN" dirty="0"/>
              <a:t>C++11</a:t>
            </a:r>
            <a:r>
              <a:rPr kumimoji="1" lang="zh-CN" altLang="en-US" dirty="0"/>
              <a:t>为此提供了一种新的构造函数，即</a:t>
            </a:r>
            <a:r>
              <a:rPr kumimoji="1" lang="zh-CN" altLang="en-US" dirty="0">
                <a:solidFill>
                  <a:srgbClr val="FF0000"/>
                </a:solidFill>
              </a:rPr>
              <a:t>移动构造函数</a:t>
            </a:r>
            <a:r>
              <a:rPr kumimoji="1" lang="zh-CN" altLang="en-US" dirty="0"/>
              <a:t>。</a:t>
            </a:r>
            <a:endParaRPr kumimoji="1" lang="en-US" altLang="zh-CN" dirty="0"/>
          </a:p>
          <a:p>
            <a:r>
              <a:rPr kumimoji="1" lang="zh-CN" altLang="en-US" dirty="0"/>
              <a:t>为理解移动构造函数的工作原理，首先要引入</a:t>
            </a:r>
            <a:r>
              <a:rPr kumimoji="1" lang="en-US" altLang="zh-CN" dirty="0"/>
              <a:t>C++11</a:t>
            </a:r>
            <a:r>
              <a:rPr kumimoji="1" lang="zh-CN" altLang="en-US" dirty="0"/>
              <a:t>的另一个新特性</a:t>
            </a:r>
            <a:r>
              <a:rPr kumimoji="1" lang="en-US" altLang="zh-CN" dirty="0"/>
              <a:t>——</a:t>
            </a:r>
            <a:r>
              <a:rPr kumimoji="1" lang="zh-CN" altLang="en-US" dirty="0"/>
              <a:t>右值引用。</a:t>
            </a:r>
            <a:endParaRPr kumimoji="1" lang="zh-CN" altLang="en-US" dirty="0"/>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endParaRPr kumimoji="1" lang="zh-CN" altLang="en-US" dirty="0"/>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endParaRPr kumimoji="1" lang="zh-CN" altLang="en-US" dirty="0"/>
          </a:p>
          <a:p>
            <a:pPr lvl="1"/>
            <a:r>
              <a:rPr kumimoji="1" lang="zh-CN" altLang="en-US" dirty="0"/>
              <a:t>左值：可以取地址、有名字的值。</a:t>
            </a:r>
            <a:endParaRPr kumimoji="1" lang="zh-CN" altLang="en-US" dirty="0"/>
          </a:p>
          <a:p>
            <a:pPr lvl="1"/>
            <a:r>
              <a:rPr kumimoji="1" lang="zh-CN" altLang="en-US" dirty="0"/>
              <a:t>右值：不能取地址、没有名字的值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endParaRPr kumimoji="1" lang="en-US" altLang="zh-CN" dirty="0"/>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endParaRPr kumimoji="1" lang="en-US" altLang="zh-CN" sz="2000" b="1" dirty="0">
              <a:solidFill>
                <a:schemeClr val="accent1"/>
              </a:solidFill>
              <a:latin typeface="Consolas" panose="020B0609020204030204" pitchFamily="49" charset="0"/>
            </a:endParaRP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endParaRPr kumimoji="1" lang="en-US" altLang="zh-CN" sz="2000" b="1" dirty="0">
              <a:solidFill>
                <a:schemeClr val="accent1"/>
              </a:solidFill>
              <a:latin typeface="Consolas" panose="020B0609020204030204" pitchFamily="49" charset="0"/>
            </a:endParaRP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右值引用</a:t>
            </a:r>
            <a:endParaRPr lang="zh-CN" altLang="en-US" dirty="0"/>
          </a:p>
        </p:txBody>
      </p:sp>
      <p:sp>
        <p:nvSpPr>
          <p:cNvPr id="3" name="内容占位符 2"/>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endParaRPr kumimoji="1" lang="en-US" altLang="zh-CN" dirty="0"/>
          </a:p>
          <a:p>
            <a:pPr lvl="1"/>
            <a:endParaRPr kumimoji="1" lang="en-US" altLang="zh-CN" dirty="0"/>
          </a:p>
          <a:p>
            <a:pPr lvl="1"/>
            <a:r>
              <a:rPr kumimoji="1" lang="zh-CN" altLang="en-US" dirty="0"/>
              <a:t>右值引用无法绑定左值</a:t>
            </a:r>
            <a:endParaRPr kumimoji="1" lang="zh-CN" altLang="en-US" dirty="0"/>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b="1" dirty="0">
                <a:solidFill>
                  <a:srgbClr val="FF0000"/>
                </a:solidFill>
              </a:rPr>
              <a:t>例外：常量左值引用能也绑定右值</a:t>
            </a:r>
            <a:r>
              <a:rPr lang="zh-CN" altLang="en-US" sz="1800" dirty="0"/>
              <a:t>（</a:t>
            </a:r>
            <a:r>
              <a:rPr lang="zh-CN" altLang="en-US" sz="2000" b="1" dirty="0">
                <a:solidFill>
                  <a:srgbClr val="FF0000"/>
                </a:solidFill>
              </a:rPr>
              <a:t>为什么这么设计？</a:t>
            </a:r>
            <a:r>
              <a:rPr lang="zh-CN" altLang="en-US" sz="1800"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5" name="矩形 4"/>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endParaRPr kumimoji="1" lang="en-US" altLang="zh-CN" sz="2000" b="1" dirty="0">
              <a:solidFill>
                <a:srgbClr val="FF0000"/>
              </a:solidFill>
              <a:latin typeface="Consolas" panose="020B0609020204030204" pitchFamily="49" charset="0"/>
            </a:endParaRPr>
          </a:p>
        </p:txBody>
      </p:sp>
      <p:sp>
        <p:nvSpPr>
          <p:cNvPr id="7" name="矩形 6"/>
          <p:cNvSpPr/>
          <p:nvPr/>
        </p:nvSpPr>
        <p:spPr>
          <a:xfrm>
            <a:off x="1370333" y="5009677"/>
            <a:ext cx="4295502" cy="1015663"/>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sym typeface="Wingdings" panose="05000000000000000000" pitchFamily="2" charset="2"/>
            </a:endParaRPr>
          </a:p>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a</a:t>
            </a:r>
            <a:r>
              <a:rPr kumimoji="1" lang="zh-CN" altLang="en-US" sz="2000" b="1" dirty="0">
                <a:solidFill>
                  <a:schemeClr val="accent1"/>
                </a:solidFill>
                <a:latin typeface="Consolas" panose="020B0609020204030204" pitchFamily="49" charset="0"/>
              </a:rPr>
              <a:t>*</a:t>
            </a:r>
            <a:r>
              <a:rPr kumimoji="1" lang="en-US" altLang="zh-CN" sz="2000" b="1" dirty="0">
                <a:solidFill>
                  <a:schemeClr val="accent1"/>
                </a:solidFill>
                <a:latin typeface="Consolas" panose="020B0609020204030204" pitchFamily="49" charset="0"/>
              </a:rPr>
              <a:t>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sym typeface="Wingdings" panose="05000000000000000000" pitchFamily="2" charset="2"/>
            </a:endParaRPr>
          </a:p>
          <a:p>
            <a:pPr lvl="1"/>
            <a:r>
              <a:rPr kumimoji="1" lang="en-US" altLang="zh-CN" sz="2000" b="1" dirty="0">
                <a:solidFill>
                  <a:schemeClr val="accent1"/>
                </a:solidFill>
                <a:latin typeface="Consolas" panose="020B0609020204030204" pitchFamily="49" charset="0"/>
              </a:rPr>
              <a:t> </a:t>
            </a:r>
            <a:endParaRPr kumimoji="1" lang="en-US" altLang="zh-CN" sz="2000" b="1" dirty="0">
              <a:solidFill>
                <a:schemeClr val="accent1"/>
              </a:solidFill>
              <a:latin typeface="Consolas" panose="020B0609020204030204" pitchFamily="49" charset="0"/>
            </a:endParaRP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进一步阅读</a:t>
            </a:r>
            <a:r>
              <a:rPr lang="zh-CN" altLang="en-US" dirty="0"/>
              <a:t>：</a:t>
            </a:r>
            <a:endParaRPr lang="en-US" altLang="zh-CN" dirty="0"/>
          </a:p>
          <a:p>
            <a:r>
              <a:rPr lang="zh-CN" altLang="en-US" dirty="0">
                <a:hlinkClick r:id="rId1"/>
              </a:rPr>
              <a:t>https://www.zhihu.com/question/22111546</a:t>
            </a:r>
            <a:endParaRPr lang="en-US" altLang="zh-CN" dirty="0"/>
          </a:p>
          <a:p>
            <a:r>
              <a:rPr lang="en-US" altLang="zh-CN" dirty="0">
                <a:hlinkClick r:id="rId2"/>
              </a:rPr>
              <a:t>https://www.zhihu.com/question/40238995</a:t>
            </a:r>
            <a:r>
              <a:rPr lang="zh-CN" altLang="en-US" dirty="0"/>
              <a:t>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引用的绑定</a:t>
            </a:r>
            <a:endParaRPr lang="zh-CN" altLang="en-US" dirty="0"/>
          </a:p>
        </p:txBody>
      </p:sp>
      <p:sp>
        <p:nvSpPr>
          <p:cNvPr id="3" name="内容占位符 2"/>
          <p:cNvSpPr>
            <a:spLocks noGrp="1"/>
          </p:cNvSpPr>
          <p:nvPr>
            <p:ph idx="1"/>
          </p:nvPr>
        </p:nvSpPr>
        <p:spPr>
          <a:xfrm>
            <a:off x="628650" y="1340769"/>
            <a:ext cx="8335838" cy="3960440"/>
          </a:xfrm>
        </p:spPr>
        <p:txBody>
          <a:bodyPr/>
          <a:lstStyle/>
          <a:p>
            <a:r>
              <a:rPr lang="zh-CN" altLang="en-US" dirty="0"/>
              <a:t>常见的引用绑定规则</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dirty="0">
                <a:solidFill>
                  <a:srgbClr val="FF0000"/>
                </a:solidFill>
              </a:rPr>
              <a:t>所有的引用（包括右值引用）本身都是左值</a:t>
            </a:r>
            <a:r>
              <a:rPr lang="zh-CN" altLang="en-US" dirty="0"/>
              <a:t>，结合该规则和上表便可判断各种构造函数、赋值运算符中传递参数和取返回值的引用绑定情况。</a:t>
            </a: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8" name="矩形 7"/>
          <p:cNvSpPr/>
          <p:nvPr/>
        </p:nvSpPr>
        <p:spPr>
          <a:xfrm>
            <a:off x="213867" y="5445224"/>
            <a:ext cx="8877367" cy="646331"/>
          </a:xfrm>
          <a:prstGeom prst="rect">
            <a:avLst/>
          </a:prstGeom>
        </p:spPr>
        <p:txBody>
          <a:bodyPr wrap="none">
            <a:spAutoFit/>
          </a:bodyPr>
          <a:lstStyle/>
          <a:p>
            <a:r>
              <a:rPr lang="zh-CN" altLang="en-US" sz="2000" b="1" dirty="0">
                <a:solidFill>
                  <a:srgbClr val="FF0000"/>
                </a:solidFill>
              </a:rPr>
              <a:t>进一步阅读</a:t>
            </a:r>
            <a:r>
              <a:rPr lang="zh-CN" altLang="en-US" sz="1600" dirty="0"/>
              <a:t>：</a:t>
            </a:r>
            <a:endParaRPr lang="en-US" altLang="zh-CN" sz="1600" dirty="0"/>
          </a:p>
          <a:p>
            <a:r>
              <a:rPr lang="en-US" altLang="zh-CN" sz="1600" dirty="0">
                <a:hlinkClick r:id="rId1"/>
              </a:rPr>
              <a:t>https://www.justsoftwaresolutions.co.uk/cplusplus/core-c++-lvalues-and-rvalues.html#lvalue-references</a:t>
            </a:r>
            <a:endParaRPr lang="en-US" altLang="zh-CN" sz="1600" dirty="0"/>
          </a:p>
        </p:txBody>
      </p:sp>
      <p:graphicFrame>
        <p:nvGraphicFramePr>
          <p:cNvPr id="9" name="表格 8"/>
          <p:cNvGraphicFramePr>
            <a:graphicFrameLocks noGrp="1"/>
          </p:cNvGraphicFramePr>
          <p:nvPr/>
        </p:nvGraphicFramePr>
        <p:xfrm>
          <a:off x="1040731" y="2060064"/>
          <a:ext cx="7223641" cy="1584960"/>
        </p:xfrm>
        <a:graphic>
          <a:graphicData uri="http://schemas.openxmlformats.org/drawingml/2006/table">
            <a:tbl>
              <a:tblPr firstRow="1" bandRow="1">
                <a:tableStyleId>{5C22544A-7EE6-4342-B048-85BDC9FD1C3A}</a:tableStyleId>
              </a:tblPr>
              <a:tblGrid>
                <a:gridCol w="2111072"/>
                <a:gridCol w="1728192"/>
                <a:gridCol w="1636221"/>
                <a:gridCol w="1748156"/>
              </a:tblGrid>
              <a:tr h="370840">
                <a:tc>
                  <a:txBody>
                    <a:bodyPr/>
                    <a:lstStyle/>
                    <a:p>
                      <a:pPr algn="ctr"/>
                      <a:endParaRPr lang="zh-CN" altLang="en-US" sz="20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anose="02010600040101010101" pitchFamily="2" charset="-122"/>
                          <a:ea typeface="华文楷体" panose="02010600040101010101" pitchFamily="2" charset="-122"/>
                          <a:cs typeface="+mn-cs"/>
                        </a:rPr>
                        <a:t>非常量左值</a:t>
                      </a:r>
                      <a:endParaRPr lang="zh-CN" altLang="en-US" sz="2000" b="0"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anose="02010600040101010101" pitchFamily="2" charset="-122"/>
                          <a:ea typeface="华文楷体" panose="02010600040101010101" pitchFamily="2" charset="-122"/>
                          <a:cs typeface="+mn-cs"/>
                        </a:rPr>
                        <a:t>常量左值</a:t>
                      </a:r>
                      <a:endParaRPr lang="zh-CN" altLang="en-US" sz="2000" b="0"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anose="02010600040101010101" pitchFamily="2" charset="-122"/>
                          <a:ea typeface="华文楷体" panose="02010600040101010101" pitchFamily="2" charset="-122"/>
                          <a:cs typeface="+mn-cs"/>
                        </a:rPr>
                        <a:t>右值</a:t>
                      </a:r>
                      <a:endParaRPr lang="zh-CN" altLang="en-US" sz="2000" b="0"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2000" dirty="0">
                          <a:latin typeface="华文楷体" panose="02010600040101010101" pitchFamily="2" charset="-122"/>
                          <a:ea typeface="华文楷体" panose="02010600040101010101" pitchFamily="2" charset="-122"/>
                        </a:rPr>
                        <a:t>非常量左值引用</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2000" dirty="0">
                          <a:latin typeface="华文楷体" panose="02010600040101010101" pitchFamily="2" charset="-122"/>
                          <a:ea typeface="华文楷体" panose="02010600040101010101" pitchFamily="2" charset="-122"/>
                        </a:rPr>
                        <a:t>常量左值引用</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2000" dirty="0">
                          <a:latin typeface="华文楷体" panose="02010600040101010101" pitchFamily="2" charset="-122"/>
                          <a:ea typeface="华文楷体" panose="02010600040101010101" pitchFamily="2" charset="-122"/>
                        </a:rPr>
                        <a:t>右值引用</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int a = 1;</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ref(a);</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std;</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int a = 1;</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ref(a);</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
        <p:nvSpPr>
          <p:cNvPr id="5" name="矩形 4"/>
          <p:cNvSpPr/>
          <p:nvPr/>
        </p:nvSpPr>
        <p:spPr>
          <a:xfrm>
            <a:off x="5392912" y="2118335"/>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endParaRPr lang="en-US" altLang="zh-CN" sz="2000" dirty="0">
              <a:latin typeface="Menlo-Regular" charset="0"/>
            </a:endParaRPr>
          </a:p>
          <a:p>
            <a:r>
              <a:rPr lang="en-US" altLang="zh-CN" sz="2000" dirty="0">
                <a:latin typeface="Menlo-Regular" charset="0"/>
              </a:rPr>
              <a:t>right 2</a:t>
            </a:r>
            <a:endParaRPr lang="en-US" altLang="zh-CN" sz="2000" dirty="0">
              <a:latin typeface="Menlo-Regular" charset="0"/>
            </a:endParaRP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a:latin typeface="Menlo-Regular" charset="0"/>
              </a:rPr>
              <a:t>对</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851920" y="4528045"/>
            <a:ext cx="5254252"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如果没有定义 </a:t>
            </a:r>
            <a:r>
              <a:rPr kumimoji="1" lang="en-US" altLang="zh-CN" sz="2000" b="1" dirty="0"/>
              <a:t>ref(int</a:t>
            </a:r>
            <a:r>
              <a:rPr kumimoji="1" lang="zh-CN" altLang="en-US" sz="2000" b="1" dirty="0"/>
              <a:t> </a:t>
            </a:r>
            <a:r>
              <a:rPr kumimoji="1" lang="en-US" altLang="zh-CN" sz="2000" b="1" dirty="0"/>
              <a:t>&amp;&amp;x)</a:t>
            </a:r>
            <a:r>
              <a:rPr kumimoji="1" lang="zh-CN" altLang="en-US" sz="2000" b="1" dirty="0"/>
              <a:t> 函数会发生什么？</a:t>
            </a:r>
            <a:endParaRPr kumimoji="1" lang="zh-CN" altLang="en-US" sz="2000" b="1" dirty="0"/>
          </a:p>
        </p:txBody>
      </p:sp>
      <p:sp>
        <p:nvSpPr>
          <p:cNvPr id="8" name="矩形 7"/>
          <p:cNvSpPr/>
          <p:nvPr/>
        </p:nvSpPr>
        <p:spPr>
          <a:xfrm>
            <a:off x="3633564" y="5510325"/>
            <a:ext cx="5472608" cy="1015663"/>
          </a:xfrm>
          <a:prstGeom prst="rect">
            <a:avLst/>
          </a:prstGeom>
          <a:solidFill>
            <a:schemeClr val="bg1"/>
          </a:solidFill>
          <a:ln w="19050">
            <a:noFill/>
          </a:ln>
        </p:spPr>
        <p:txBody>
          <a:bodyPr wrap="square">
            <a:spAutoFit/>
          </a:bodyPr>
          <a:lstStyle/>
          <a:p>
            <a:r>
              <a:rPr lang="zh-CN" altLang="en-US" sz="2000" b="1" dirty="0">
                <a:latin typeface="Menlo-Regular" charset="0"/>
              </a:rPr>
              <a:t>编译错误：</a:t>
            </a:r>
            <a:endParaRPr lang="en-US" altLang="zh-CN" sz="2000" b="1" dirty="0">
              <a:latin typeface="Menlo-Regular" charset="0"/>
            </a:endParaRPr>
          </a:p>
          <a:p>
            <a:r>
              <a:rPr lang="en-US" altLang="zh-CN" sz="2000" dirty="0">
                <a:solidFill>
                  <a:srgbClr val="FF0000"/>
                </a:solidFill>
                <a:latin typeface="Menlo-Regular" charset="0"/>
              </a:rPr>
              <a:t>[Error] invalid initialization of non-const reference of type 'int&amp;' from an </a:t>
            </a:r>
            <a:r>
              <a:rPr lang="en-US" altLang="zh-CN" sz="2000" dirty="0" err="1">
                <a:solidFill>
                  <a:srgbClr val="FF0000"/>
                </a:solidFill>
                <a:latin typeface="Menlo-Regular" charset="0"/>
              </a:rPr>
              <a:t>rvalue</a:t>
            </a:r>
            <a:r>
              <a:rPr lang="en-US" altLang="zh-CN" sz="2000" dirty="0">
                <a:solidFill>
                  <a:srgbClr val="FF0000"/>
                </a:solidFill>
                <a:latin typeface="Menlo-Regular" charset="0"/>
              </a:rPr>
              <a:t> of type 'int'</a:t>
            </a:r>
            <a:endParaRPr lang="en-US" altLang="zh-CN" sz="2000" dirty="0">
              <a:solidFill>
                <a:srgbClr val="FF0000"/>
              </a:solidFill>
              <a:latin typeface="Menlo-Regula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
        <p:nvSpPr>
          <p:cNvPr id="5" name="矩形 4"/>
          <p:cNvSpPr/>
          <p:nvPr/>
        </p:nvSpPr>
        <p:spPr>
          <a:xfrm>
            <a:off x="5148064" y="2686503"/>
            <a:ext cx="3886100" cy="2862322"/>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endParaRPr lang="en-US" altLang="zh-CN" sz="2000" dirty="0">
              <a:latin typeface="Menlo-Regular" charset="0"/>
            </a:endParaRPr>
          </a:p>
          <a:p>
            <a:r>
              <a:rPr lang="en-US" altLang="zh-CN" sz="2000" dirty="0">
                <a:latin typeface="Menlo-Regular" charset="0"/>
              </a:rPr>
              <a:t>left 1</a:t>
            </a:r>
            <a:endParaRPr lang="en-US" altLang="zh-CN" sz="2000" dirty="0">
              <a:latin typeface="Menlo-Regular" charset="0"/>
            </a:endParaRPr>
          </a:p>
          <a:p>
            <a:endParaRPr lang="en-US" altLang="zh-CN" sz="2000" dirty="0">
              <a:latin typeface="Menlo-Regular" charset="0"/>
            </a:endParaRPr>
          </a:p>
          <a:p>
            <a:r>
              <a:rPr lang="en-US" altLang="zh-CN" sz="2000" dirty="0">
                <a:solidFill>
                  <a:srgbClr val="FF0000"/>
                </a:solidFill>
                <a:latin typeface="Menlo-Regular" charset="0"/>
              </a:rPr>
              <a:t>ref(1)</a:t>
            </a:r>
            <a:r>
              <a:rPr lang="zh-CN" altLang="en-US" sz="2000" dirty="0">
                <a:latin typeface="Menlo-Regular" charset="0"/>
              </a:rPr>
              <a:t>首先调用</a:t>
            </a:r>
            <a:r>
              <a:rPr lang="en-US" altLang="zh-CN" sz="2000" dirty="0">
                <a:solidFill>
                  <a:srgbClr val="FF0000"/>
                </a:solidFill>
                <a:latin typeface="Menlo-Regular" charset="0"/>
              </a:rPr>
              <a:t>ref(int &amp;&amp;x)</a:t>
            </a:r>
            <a:r>
              <a:rPr lang="zh-CN" altLang="en-US" sz="2000" dirty="0">
                <a:latin typeface="Menlo-Regular" charset="0"/>
              </a:rPr>
              <a:t>函数，此时右值引用</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ref(x)</a:t>
            </a:r>
            <a:r>
              <a:rPr lang="zh-CN" altLang="en-US" sz="2000" dirty="0">
                <a:latin typeface="Menlo-Regular" charset="0"/>
              </a:rPr>
              <a:t>调用</a:t>
            </a:r>
            <a:r>
              <a:rPr lang="en-US" altLang="zh-CN" sz="2000" dirty="0">
                <a:solidFill>
                  <a:srgbClr val="FF0000"/>
                </a:solidFill>
                <a:latin typeface="Menlo-Regular" charset="0"/>
              </a:rPr>
              <a:t>ref(int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关于左值引用和右值引用，下列说法正确的是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483568" y="2658127"/>
            <a:ext cx="6400800" cy="642938"/>
          </a:xfrm>
          <a:prstGeom prst="rect">
            <a:avLst/>
          </a:prstGeom>
          <a:noFill/>
        </p:spPr>
        <p:txBody>
          <a:bodyPr vert="horz" wrap="none" rtlCol="0" anchor="ctr" anchorCtr="0">
            <a:no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非常量左值引用与常量左值引用既可以绑定左值，</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也可以绑定右值</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1483568" y="357301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int y = 2, z = 3; int&amp;&amp; w = y * z; </a:t>
            </a:r>
            <a:r>
              <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不能够正常运行</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483568" y="443026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int y = 3, z = 3; const int&amp; w = y * z; </a:t>
            </a:r>
            <a:r>
              <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能够正常运行</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1483568" y="5287516"/>
            <a:ext cx="6400800" cy="642938"/>
          </a:xfrm>
          <a:prstGeom prst="rect">
            <a:avLst/>
          </a:prstGeom>
          <a:noFill/>
        </p:spPr>
        <p:txBody>
          <a:bodyPr vert="horz" wrap="none" rtlCol="0" anchor="ctr" anchorCtr="0">
            <a:noAutofit/>
          </a:bodyPr>
          <a:lstStyle/>
          <a:p>
            <a:r>
              <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在函数中的临时左值引用可以先定义，再赋值。</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769193" y="25828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769193" y="36373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769193" y="449455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769193" y="53518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779000" y="1270000"/>
            <a:ext cx="3586238" cy="1631216"/>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非常量左值引用不能绑定</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右值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右值引用可以绑定右值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常量左值引用可以绑定右值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引用在定义时就要初始化</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6.1 </a:t>
            </a:r>
            <a:r>
              <a:rPr lang="zh-CN" altLang="en-US" dirty="0"/>
              <a:t>常量引用</a:t>
            </a:r>
            <a:endParaRPr lang="zh-CN" altLang="en-US" dirty="0"/>
          </a:p>
          <a:p>
            <a:r>
              <a:rPr lang="en-US" altLang="zh-CN" dirty="0"/>
              <a:t>6.2 </a:t>
            </a:r>
            <a:r>
              <a:rPr lang="zh-CN" altLang="en-US" dirty="0"/>
              <a:t>拷贝构造函数</a:t>
            </a:r>
            <a:endParaRPr lang="en-US" altLang="zh-CN" dirty="0"/>
          </a:p>
          <a:p>
            <a:r>
              <a:rPr lang="en-US" altLang="zh-CN" dirty="0"/>
              <a:t>6.3 </a:t>
            </a:r>
            <a:r>
              <a:rPr lang="zh-CN" altLang="en-US" dirty="0"/>
              <a:t>右值引用</a:t>
            </a:r>
            <a:endParaRPr lang="en-US" altLang="zh-CN" dirty="0"/>
          </a:p>
          <a:p>
            <a:r>
              <a:rPr lang="en-US" altLang="zh-CN" dirty="0"/>
              <a:t>6.4 </a:t>
            </a:r>
            <a:r>
              <a:rPr lang="zh-CN" altLang="en-US" dirty="0"/>
              <a:t>移动构造函数</a:t>
            </a:r>
            <a:endParaRPr lang="zh-CN" altLang="en-US" dirty="0"/>
          </a:p>
          <a:p>
            <a:r>
              <a:rPr lang="en-US" altLang="zh-CN" dirty="0"/>
              <a:t>6.5 </a:t>
            </a:r>
            <a:r>
              <a:rPr lang="zh-CN" altLang="en-US" dirty="0"/>
              <a:t>赋值运算符</a:t>
            </a:r>
            <a:endParaRPr lang="en-US" altLang="zh-CN" dirty="0"/>
          </a:p>
          <a:p>
            <a:r>
              <a:rPr lang="en-US" altLang="zh-CN" dirty="0"/>
              <a:t>6.6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endParaRPr kumimoji="1" lang="zh-CN" altLang="en-US" dirty="0"/>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右值引用可以延续即将销毁变量的生命周期，用于构造函数可以</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提升处理效率</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，在此过程中尽可能少地进行拷贝。</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使用右值引用作为参数的构造函数叫做</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移动构造函数。</a:t>
            </a:r>
            <a:endPar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拷贝构造函数</a:t>
            </a:r>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en-US" altLang="zh-CN" b="1" dirty="0" err="1">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latin typeface="Consolas" panose="020B0609020204030204" pitchFamily="49" charset="0"/>
                <a:ea typeface="Consolas" panose="020B0609020204030204" pitchFamily="49" charset="0"/>
                <a:cs typeface="Consolas" panose="020B0609020204030204" pitchFamily="49" charset="0"/>
              </a:rPr>
              <a:t>(</a:t>
            </a:r>
            <a:r>
              <a:rPr kumimoji="1" lang="en-US" altLang="zh-CN" b="1" dirty="0" err="1">
                <a:latin typeface="Consolas" panose="020B0609020204030204" pitchFamily="49" charset="0"/>
                <a:ea typeface="Consolas" panose="020B0609020204030204" pitchFamily="49" charset="0"/>
                <a:cs typeface="Consolas" panose="020B0609020204030204" pitchFamily="49" charset="0"/>
              </a:rPr>
              <a:t>const</a:t>
            </a:r>
            <a:r>
              <a:rPr kumimoji="1" lang="zh-CN" altLang="en-US"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b="1" dirty="0" err="1">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latin typeface="Consolas" panose="020B0609020204030204" pitchFamily="49" charset="0"/>
                <a:ea typeface="Consolas" panose="020B0609020204030204" pitchFamily="49" charset="0"/>
                <a:cs typeface="Consolas" panose="020B0609020204030204" pitchFamily="49" charset="0"/>
              </a:rPr>
              <a:t>&amp; </a:t>
            </a:r>
            <a:r>
              <a:rPr kumimoji="1" lang="en-US" altLang="zh-CN" b="1" dirty="0" err="1">
                <a:latin typeface="Consolas" panose="020B0609020204030204" pitchFamily="49" charset="0"/>
                <a:ea typeface="Consolas" panose="020B0609020204030204" pitchFamily="49" charset="0"/>
                <a:cs typeface="Consolas" panose="020B0609020204030204" pitchFamily="49" charset="0"/>
              </a:rPr>
              <a:t>VariableName</a:t>
            </a:r>
            <a:r>
              <a:rPr kumimoji="1" lang="en-US" altLang="zh-CN"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b="1" dirty="0">
              <a:latin typeface="Consolas" panose="020B0609020204030204" pitchFamily="49" charset="0"/>
              <a:ea typeface="Consolas" panose="020B0609020204030204" pitchFamily="49" charset="0"/>
              <a:cs typeface="Consolas" panose="020B0609020204030204" pitchFamily="49" charset="0"/>
            </a:endParaRPr>
          </a:p>
          <a:p>
            <a:pPr lvl="1"/>
            <a:endParaRPr kumimoji="1" lang="zh-CN" altLang="en-US" b="1" dirty="0">
              <a:latin typeface="Consolas" panose="020B0609020204030204" pitchFamily="49" charset="0"/>
              <a:ea typeface="Consolas" panose="020B0609020204030204" pitchFamily="49" charset="0"/>
              <a:cs typeface="Consolas" panose="020B0609020204030204" pitchFamily="49" charset="0"/>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移动构造函数</a:t>
            </a:r>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en-US" altLang="zh-CN"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solidFill>
                  <a:srgbClr val="FF0000"/>
                </a:solidFill>
                <a:latin typeface="Consolas" panose="020B0609020204030204" pitchFamily="49" charset="0"/>
                <a:ea typeface="Consolas" panose="020B0609020204030204" pitchFamily="49" charset="0"/>
                <a:cs typeface="Consolas" panose="020B0609020204030204" pitchFamily="49" charset="0"/>
              </a:rPr>
              <a:t>&amp;&amp; </a:t>
            </a:r>
            <a:r>
              <a:rPr kumimoji="1" lang="en-US" altLang="zh-CN"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VariableName</a:t>
            </a:r>
            <a:r>
              <a:rPr kumimoji="1" lang="en-US" altLang="zh-CN"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zh-CN" altLang="en-US"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0" indent="0">
              <a:buNone/>
            </a:pPr>
            <a:endPar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endParaRPr kumimoji="1" lang="zh-CN" altLang="en-US"/>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临时对象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堆内存</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新对象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临时对象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堆内存</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新对象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堆内存</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移动构造函数</a:t>
            </a:r>
            <a:endPar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拷贝构造函数</a:t>
            </a:r>
            <a:endPar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移动构造函数与拷贝构造函数最主要的差别就是类中堆内存是重新开辟并拷贝，还是直接将指针指向那块地址。</a:t>
            </a:r>
            <a:endPar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对于一些即将析构的临时类，移动构造函数</a:t>
            </a:r>
            <a:r>
              <a:rPr kumimoji="1" lang="zh-CN" altLang="en-US" sz="2400" b="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直接利用</a:t>
            </a:r>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了原来临时对象中的</a:t>
            </a:r>
            <a:r>
              <a:rPr kumimoji="1" lang="zh-CN" altLang="en-US" sz="2400" b="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堆内存</a:t>
            </a:r>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，新的对象无需开辟内存，临时对象无需释放内存，从而大大</a:t>
            </a:r>
            <a:r>
              <a:rPr kumimoji="1" lang="zh-CN" altLang="en-US" sz="2400" b="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提高计算效率</a:t>
            </a:r>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a:t>
            </a:r>
            <a:endPar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179512" y="1124744"/>
            <a:ext cx="8748464" cy="5616624"/>
          </a:xfrm>
        </p:spPr>
        <p:txBody>
          <a:bodyPr/>
          <a:lstStyle/>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class Test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public:</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only for demo.</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Test()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new int[10];</a:t>
            </a: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申请一块内存</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"Test(): this-&gt;</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~Test()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"~Test(): this-&gt;</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if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delete[]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Test(const Test&amp; 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(new int[10])</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for(int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=0;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&lt;10;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拷贝数据</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"Test(</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Test(Test&amp;&amp; 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直接复制地址，避免拷贝</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"Test(Test&amp;&amp;) called. this-&gt;</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nullptr</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将</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t.buf</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改为</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nullptr</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，使其不再指向原来内存区域</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Test a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Test&amp;) called. </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zh-CN" altLang="en-US"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this-&gt;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移动构造函数？也少调用了几次拷贝构造函数？</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编译器进行了</a:t>
            </a:r>
            <a:r>
              <a:rPr kumimoji="1" lang="zh-CN" altLang="en-US" sz="2000" dirty="0">
                <a:solidFill>
                  <a:srgbClr val="FF0000"/>
                </a:solidFill>
              </a:rPr>
              <a:t>返回值优化</a:t>
            </a:r>
            <a:r>
              <a:rPr kumimoji="1" lang="zh-CN" altLang="en-US" sz="2000" dirty="0">
                <a:solidFill>
                  <a:schemeClr val="tx1"/>
                </a:solidFill>
              </a:rPr>
              <a:t>。</a:t>
            </a:r>
            <a:endParaRPr kumimoji="1" lang="zh-CN" altLang="en-US" sz="2000" dirty="0">
              <a:solidFill>
                <a:schemeClr val="tx1"/>
              </a:solidFill>
            </a:endParaRPr>
          </a:p>
        </p:txBody>
      </p:sp>
      <p:sp>
        <p:nvSpPr>
          <p:cNvPr id="7" name="内容占位符 2"/>
          <p:cNvSpPr txBox="1"/>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Test&amp;) called. </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zh-CN" altLang="en-US"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this-&gt;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a:solidFill>
                  <a:srgbClr val="FF0000"/>
                </a:solidFill>
              </a:rPr>
              <a:t>返回值优化</a:t>
            </a:r>
            <a:r>
              <a:rPr kumimoji="1" lang="zh-CN" altLang="en-US" sz="2000" dirty="0">
                <a:solidFill>
                  <a:schemeClr val="tx1"/>
                </a:solidFill>
              </a:rPr>
              <a:t>的两个条件：</a:t>
            </a:r>
            <a:endParaRPr kumimoji="1" lang="en-US" altLang="zh-CN" sz="2000" dirty="0">
              <a:solidFill>
                <a:schemeClr val="tx1"/>
              </a:solidFill>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的值类型与函数签名的返回值类型相同；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a:t>
            </a:r>
            <a:r>
              <a:rPr lang="zh-CN" altLang="en-US" sz="1800" dirty="0">
                <a:solidFill>
                  <a:schemeClr val="tx1"/>
                </a:solidFill>
                <a:latin typeface="Arial" panose="020B0604020202020204" pitchFamily="34" charset="0"/>
                <a:ea typeface="宋体" panose="02010600030101010101" pitchFamily="2" charset="-122"/>
              </a:rPr>
              <a:t>的是一个局部对象。</a:t>
            </a:r>
            <a:endParaRPr lang="zh-CN" altLang="en-US" sz="1800" dirty="0">
              <a:solidFill>
                <a:schemeClr val="tx1"/>
              </a:solidFill>
              <a:latin typeface="Arial" panose="020B0604020202020204" pitchFamily="34" charset="0"/>
              <a:ea typeface="宋体" panose="02010600030101010101" pitchFamily="2" charset="-122"/>
            </a:endParaRPr>
          </a:p>
          <a:p>
            <a:pPr marL="0" indent="0">
              <a:lnSpc>
                <a:spcPct val="100000"/>
              </a:lnSpc>
              <a:buNone/>
            </a:pPr>
            <a:r>
              <a:rPr kumimoji="1" lang="zh-CN" altLang="en-US" sz="2000" dirty="0">
                <a:solidFill>
                  <a:schemeClr val="tx1"/>
                </a:solidFill>
              </a:rPr>
              <a:t> </a:t>
            </a:r>
            <a:endParaRPr kumimoji="1" lang="zh-CN" altLang="en-US" sz="2000" dirty="0">
              <a:solidFill>
                <a:schemeClr val="tx1"/>
              </a:solidFill>
            </a:endParaRPr>
          </a:p>
        </p:txBody>
      </p:sp>
      <p:sp>
        <p:nvSpPr>
          <p:cNvPr id="7" name="内容占位符 2"/>
          <p:cNvSpPr txBox="1"/>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a:latin typeface="Consolas" panose="020B0609020204030204" pitchFamily="49" charset="0"/>
                <a:ea typeface="Consolas" panose="020B0609020204030204" pitchFamily="49" charset="0"/>
                <a:cs typeface="Consolas" panose="020B0609020204030204" pitchFamily="49" charset="0"/>
              </a:rPr>
              <a:t>*返回值优化的进一步说明可参考：</a:t>
            </a:r>
            <a:endParaRPr lang="en-US" altLang="zh-CN" b="1" dirty="0">
              <a:latin typeface="Consolas" panose="020B0609020204030204" pitchFamily="49" charset="0"/>
              <a:ea typeface="Consolas" panose="020B0609020204030204" pitchFamily="49" charset="0"/>
              <a:cs typeface="Consolas" panose="020B0609020204030204" pitchFamily="49" charset="0"/>
            </a:endParaRPr>
          </a:p>
          <a:p>
            <a:pPr algn="ctr"/>
            <a:r>
              <a:rPr lang="en-US" altLang="zh-CN" b="1" dirty="0">
                <a:latin typeface="Consolas" panose="020B0609020204030204" pitchFamily="49" charset="0"/>
                <a:ea typeface="Consolas" panose="020B0609020204030204" pitchFamily="49" charset="0"/>
                <a:cs typeface="Consolas" panose="020B0609020204030204" pitchFamily="49" charset="0"/>
                <a:hlinkClick r:id="rId1"/>
              </a:rPr>
              <a:t>https://www.zhihu.com/question/27000013/answer/34846612</a:t>
            </a:r>
            <a:r>
              <a:rPr lang="zh-CN" altLang="en-US" b="1">
                <a:latin typeface="Consolas" panose="020B0609020204030204" pitchFamily="49" charset="0"/>
                <a:ea typeface="Consolas" panose="020B0609020204030204" pitchFamily="49" charset="0"/>
                <a:cs typeface="Consolas" panose="020B0609020204030204" pitchFamily="49" charset="0"/>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Test(Test&amp;&amp;) called.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0x7f8951c04b90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0x0</a:t>
            </a: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Test(Test&amp;&amp;) called.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0x7f8951c04b90</a:t>
            </a: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0x0</a:t>
            </a: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0x7f8951c04ba0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0x7f8951c04ba0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0x7f8951c04ba0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endParaRPr kumimoji="1" lang="zh-CN" altLang="en-US" sz="2400" dirty="0">
              <a:solidFill>
                <a:schemeClr val="tx1"/>
              </a:solidFill>
            </a:endParaRPr>
          </a:p>
        </p:txBody>
      </p:sp>
      <p:sp>
        <p:nvSpPr>
          <p:cNvPr id="7" name="内容占位符 2"/>
          <p:cNvSpPr txBox="1"/>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右值表达式</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线箭头连接符 8"/>
          <p:cNvCxnSpPr/>
          <p:nvPr/>
        </p:nvCxnSpPr>
        <p:spPr>
          <a:xfrm flipV="1">
            <a:off x="2915816" y="3068961"/>
            <a:ext cx="1944216" cy="1152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b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0x7fabf8c04b60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删除移动构造函数、并且禁止编译器优化的输出结果</a:t>
            </a:r>
            <a:endParaRPr kumimoji="1" lang="en-US" altLang="zh-CN" sz="2400" dirty="0">
              <a:solidFill>
                <a:schemeClr val="tx1"/>
              </a:solidFill>
            </a:endParaRPr>
          </a:p>
        </p:txBody>
      </p:sp>
      <p:sp>
        <p:nvSpPr>
          <p:cNvPr id="7" name="内容占位符 2"/>
          <p:cNvSpPr txBox="1"/>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endParaRPr kumimoji="1" lang="zh-CN" altLang="en-US" dirty="0"/>
          </a:p>
        </p:txBody>
      </p:sp>
      <p:sp>
        <p:nvSpPr>
          <p:cNvPr id="3" name="内容占位符 2"/>
          <p:cNvSpPr>
            <a:spLocks noGrp="1"/>
          </p:cNvSpPr>
          <p:nvPr>
            <p:ph idx="1"/>
          </p:nvPr>
        </p:nvSpPr>
        <p:spPr>
          <a:xfrm>
            <a:off x="107504" y="1268760"/>
            <a:ext cx="8856984" cy="5544616"/>
          </a:xfrm>
        </p:spPr>
        <p:txBody>
          <a:bodyPr/>
          <a:lstStyle/>
          <a:p>
            <a:r>
              <a:rPr kumimoji="1" lang="zh-CN" altLang="en-US" dirty="0"/>
              <a:t>如何加快左值初始化的构造速度</a:t>
            </a:r>
            <a:endParaRPr kumimoji="1" lang="zh-CN" altLang="en-US" dirty="0"/>
          </a:p>
          <a:p>
            <a:pPr lvl="1"/>
            <a:r>
              <a:rPr kumimoji="1" lang="zh-CN" altLang="en-US" dirty="0"/>
              <a:t>移动构造函数加快了右值初始化的构造速度。</a:t>
            </a:r>
            <a:endParaRPr kumimoji="1" lang="en-US" altLang="zh-CN" dirty="0"/>
          </a:p>
          <a:p>
            <a:pPr lvl="1"/>
            <a:r>
              <a:rPr kumimoji="1" lang="zh-CN" altLang="en-US" dirty="0"/>
              <a:t>如何对左值调用移动构造函数以加快左值初始化的构造速度？</a:t>
            </a:r>
            <a:endParaRPr kumimoji="1" lang="en-US" altLang="zh-CN" dirty="0"/>
          </a:p>
          <a:p>
            <a:r>
              <a:rPr kumimoji="1" lang="en-US" altLang="zh-CN" dirty="0" err="1">
                <a:latin typeface="华文楷体" panose="02010600040101010101" pitchFamily="2" charset="-122"/>
                <a:ea typeface="华文楷体" panose="02010600040101010101" pitchFamily="2" charset="-122"/>
                <a:cs typeface="华文楷体" panose="02010600040101010101" pitchFamily="2" charset="-122"/>
              </a:rPr>
              <a:t>std</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::move</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函数</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输入：左值（包括变量等，该左值一般不再使用）</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返回值：该左值对应的右值</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注意：</a:t>
            </a:r>
            <a:r>
              <a:rPr kumimoji="1"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move</a:t>
            </a:r>
            <a:r>
              <a:rPr kumimoji="1"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函数本身不对对象做任何操作，仅做类型转换，</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即转换为右值。移动的具体操作在移动构造函数内实现。</a:t>
            </a:r>
            <a:endParaRPr lang="zh-CN" altLang="en-US" dirty="0"/>
          </a:p>
          <a:p>
            <a:pPr marL="457200" lvl="1" indent="0">
              <a:buNone/>
            </a:pP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marL="0" indent="0">
              <a:buNone/>
            </a:pPr>
            <a:endParaRPr kumimoji="1" lang="en-US" altLang="zh-CN" sz="2400" b="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zh-CN" altLang="en-US"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5" name="矩形 4"/>
          <p:cNvSpPr/>
          <p:nvPr/>
        </p:nvSpPr>
        <p:spPr>
          <a:xfrm>
            <a:off x="1124744" y="6093296"/>
            <a:ext cx="7213910" cy="369332"/>
          </a:xfrm>
          <a:prstGeom prst="rect">
            <a:avLst/>
          </a:prstGeom>
        </p:spPr>
        <p:txBody>
          <a:bodyPr wrap="square">
            <a:spAutoFit/>
          </a:bodyPr>
          <a:lstStyle/>
          <a:p>
            <a:r>
              <a:rPr lang="zh-CN" altLang="en-US" b="1" dirty="0">
                <a:solidFill>
                  <a:srgbClr val="FF0000"/>
                </a:solidFill>
              </a:rPr>
              <a:t>详细阅读：</a:t>
            </a:r>
            <a:r>
              <a:rPr lang="zh-CN" altLang="en-US" b="1" dirty="0">
                <a:hlinkClick r:id="rId1"/>
              </a:rPr>
              <a:t>https://blog.csdn.net/swartz_lubel/article/details/59620868</a:t>
            </a:r>
            <a:endParaRPr lang="en-US" altLang="zh-CN" b="1" dirty="0"/>
          </a:p>
        </p:txBody>
      </p:sp>
      <p:sp>
        <p:nvSpPr>
          <p:cNvPr id="8" name="文本框 7"/>
          <p:cNvSpPr txBox="1"/>
          <p:nvPr/>
        </p:nvSpPr>
        <p:spPr>
          <a:xfrm>
            <a:off x="1331640" y="3789040"/>
            <a:ext cx="7725192" cy="1015663"/>
          </a:xfrm>
          <a:prstGeom prst="rect">
            <a:avLst/>
          </a:prstGeom>
          <a:noFill/>
        </p:spPr>
        <p:txBody>
          <a:bodyPr wrap="none" rtlCol="0">
            <a:spAutoFit/>
          </a:bodyPr>
          <a:lstStyle/>
          <a:p>
            <a:r>
              <a:rPr lang="en-US" altLang="zh-CN" sz="2000" b="1" dirty="0">
                <a:latin typeface="Consolas" panose="020B0609020204030204" pitchFamily="49" charset="0"/>
              </a:rPr>
              <a:t>Test a;</a:t>
            </a:r>
            <a:endParaRPr lang="en-US" altLang="zh-CN" sz="2000" b="1" dirty="0">
              <a:latin typeface="Consolas" panose="020B0609020204030204" pitchFamily="49" charset="0"/>
            </a:endParaRPr>
          </a:p>
          <a:p>
            <a:r>
              <a:rPr lang="en-US" altLang="zh-CN" sz="2000" b="1" dirty="0">
                <a:latin typeface="Consolas" panose="020B0609020204030204" pitchFamily="49" charset="0"/>
              </a:rPr>
              <a:t>Test b = std::move(a)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对于上个实例中定义的</a:t>
            </a:r>
            <a:r>
              <a:rPr lang="en-US" altLang="zh-CN" sz="2000" b="1" dirty="0">
                <a:solidFill>
                  <a:srgbClr val="008000"/>
                </a:solidFill>
                <a:latin typeface="Consolas" panose="020B0609020204030204" pitchFamily="49" charset="0"/>
              </a:rPr>
              <a:t>Test</a:t>
            </a:r>
            <a:r>
              <a:rPr lang="zh-CN" altLang="en-US" sz="2000" b="1" dirty="0">
                <a:solidFill>
                  <a:srgbClr val="008000"/>
                </a:solidFill>
                <a:latin typeface="Consolas" panose="020B0609020204030204" pitchFamily="49" charset="0"/>
              </a:rPr>
              <a:t>类，该处</a:t>
            </a:r>
            <a:endParaRPr lang="en-US" altLang="zh-CN" sz="2000" b="1" dirty="0">
              <a:solidFill>
                <a:srgbClr val="008000"/>
              </a:solidFill>
              <a:latin typeface="Consolas" panose="020B0609020204030204" pitchFamily="49" charset="0"/>
            </a:endParaRPr>
          </a:p>
          <a:p>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调用移动构造函数对</a:t>
            </a:r>
            <a:r>
              <a:rPr lang="en-US" altLang="zh-CN" sz="2000" b="1" dirty="0">
                <a:solidFill>
                  <a:srgbClr val="008000"/>
                </a:solidFill>
                <a:latin typeface="Consolas" panose="020B0609020204030204" pitchFamily="49" charset="0"/>
              </a:rPr>
              <a:t>b</a:t>
            </a:r>
            <a:r>
              <a:rPr lang="zh-CN" altLang="en-US" sz="2000" b="1" dirty="0">
                <a:solidFill>
                  <a:srgbClr val="008000"/>
                </a:solidFill>
                <a:latin typeface="Consolas" panose="020B0609020204030204" pitchFamily="49" charset="0"/>
              </a:rPr>
              <a:t>进行初始化</a:t>
            </a:r>
            <a:endParaRPr lang="zh-CN" altLang="en-US" sz="2000" b="1" dirty="0">
              <a:solidFill>
                <a:srgbClr val="008000"/>
              </a:solidFill>
              <a:latin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 name="内容占位符 3"/>
          <p:cNvSpPr>
            <a:spLocks noGrp="1"/>
          </p:cNvSpPr>
          <p:nvPr>
            <p:ph idx="1"/>
          </p:nvPr>
        </p:nvSpPr>
        <p:spPr>
          <a:xfrm>
            <a:off x="628650" y="1628800"/>
            <a:ext cx="8047806" cy="1440160"/>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endParaRPr lang="en-US" altLang="zh-CN" dirty="0"/>
          </a:p>
          <a:p>
            <a:pPr lvl="1"/>
            <a:r>
              <a:rPr lang="en-US" altLang="zh-CN" dirty="0" err="1"/>
              <a:t>std</a:t>
            </a:r>
            <a:r>
              <a:rPr lang="en-US" altLang="zh-CN" dirty="0"/>
              <a:t>::move</a:t>
            </a:r>
            <a:r>
              <a:rPr lang="zh-CN" altLang="en-US" dirty="0"/>
              <a:t>引起移动构造函数或移动赋值运算的调用</a:t>
            </a:r>
            <a:endParaRPr lang="zh-CN" altLang="en-US" dirty="0"/>
          </a:p>
        </p:txBody>
      </p:sp>
      <p:sp>
        <p:nvSpPr>
          <p:cNvPr id="6" name="内容占位符 3"/>
          <p:cNvSpPr txBox="1"/>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endParaRPr lang="en-US" altLang="zh-CN" sz="2000" b="0" dirty="0"/>
          </a:p>
          <a:p>
            <a:pPr marL="0" indent="0">
              <a:buNone/>
            </a:pPr>
            <a:r>
              <a:rPr lang="en-US" altLang="zh-CN" sz="2000" b="0" dirty="0"/>
              <a:t>swap(T&amp; a, T&amp; b) { </a:t>
            </a:r>
            <a:endParaRPr lang="en-US" altLang="zh-CN" sz="2000" b="0" dirty="0"/>
          </a:p>
          <a:p>
            <a:pPr marL="0" indent="0">
              <a:buNone/>
            </a:pPr>
            <a:r>
              <a:rPr lang="en-US" altLang="zh-CN" sz="2000" b="0" dirty="0"/>
              <a:t>     T </a:t>
            </a:r>
            <a:r>
              <a:rPr lang="en-US" altLang="zh-CN" sz="2000" b="0" dirty="0" err="1"/>
              <a:t>tmp</a:t>
            </a:r>
            <a:r>
              <a:rPr lang="en-US" altLang="zh-CN" sz="2000" b="0" dirty="0"/>
              <a:t>(a); </a:t>
            </a:r>
            <a:r>
              <a:rPr lang="en-US" altLang="zh-CN" sz="2000" b="0" dirty="0">
                <a:solidFill>
                  <a:srgbClr val="00CC00"/>
                </a:solidFill>
              </a:rPr>
              <a:t>//copy a to </a:t>
            </a:r>
            <a:r>
              <a:rPr lang="en-US" altLang="zh-CN" sz="2000" b="0" dirty="0" err="1">
                <a:solidFill>
                  <a:srgbClr val="00CC00"/>
                </a:solidFill>
              </a:rPr>
              <a:t>tmp</a:t>
            </a:r>
            <a:r>
              <a:rPr lang="en-US" altLang="zh-CN" sz="2000" b="0" dirty="0">
                <a:solidFill>
                  <a:srgbClr val="00CC00"/>
                </a:solidFill>
              </a:rPr>
              <a:t> </a:t>
            </a:r>
            <a:endParaRPr lang="en-US" altLang="zh-CN" sz="2000" b="0" dirty="0">
              <a:solidFill>
                <a:srgbClr val="00CC00"/>
              </a:solidFill>
            </a:endParaRPr>
          </a:p>
          <a:p>
            <a:pPr marL="0" indent="0">
              <a:buNone/>
            </a:pPr>
            <a:r>
              <a:rPr lang="en-US" altLang="zh-CN" sz="2000" b="0" dirty="0"/>
              <a:t>     a = b; </a:t>
            </a:r>
            <a:r>
              <a:rPr lang="en-US" altLang="zh-CN" sz="2000" b="0" dirty="0">
                <a:solidFill>
                  <a:srgbClr val="00CC00"/>
                </a:solidFill>
              </a:rPr>
              <a:t>//copy b to a </a:t>
            </a:r>
            <a:endParaRPr lang="en-US" altLang="zh-CN" sz="2000" b="0" dirty="0">
              <a:solidFill>
                <a:srgbClr val="00CC00"/>
              </a:solidFill>
            </a:endParaRPr>
          </a:p>
          <a:p>
            <a:pPr marL="0" indent="0">
              <a:buNone/>
            </a:pPr>
            <a:r>
              <a:rPr lang="en-US" altLang="zh-CN" sz="2000" b="0" dirty="0"/>
              <a:t>     b = </a:t>
            </a:r>
            <a:r>
              <a:rPr lang="en-US" altLang="zh-CN" sz="2000" b="0" dirty="0" err="1"/>
              <a:t>tmp</a:t>
            </a:r>
            <a:r>
              <a:rPr lang="en-US" altLang="zh-CN" sz="2000" b="0" dirty="0"/>
              <a:t>; </a:t>
            </a:r>
            <a:r>
              <a:rPr lang="en-US" altLang="zh-CN" sz="2000" b="0" dirty="0">
                <a:solidFill>
                  <a:srgbClr val="00CC00"/>
                </a:solidFill>
              </a:rPr>
              <a:t>//copy </a:t>
            </a:r>
            <a:r>
              <a:rPr lang="en-US" altLang="zh-CN" sz="2000" b="0" dirty="0" err="1">
                <a:solidFill>
                  <a:srgbClr val="00CC00"/>
                </a:solidFill>
              </a:rPr>
              <a:t>tmp</a:t>
            </a:r>
            <a:r>
              <a:rPr lang="en-US" altLang="zh-CN" sz="2000" b="0" dirty="0">
                <a:solidFill>
                  <a:srgbClr val="00CC00"/>
                </a:solidFill>
              </a:rPr>
              <a:t> to b </a:t>
            </a:r>
            <a:endParaRPr lang="en-US" altLang="zh-CN" sz="2000" b="0" dirty="0">
              <a:solidFill>
                <a:srgbClr val="00CC00"/>
              </a:solidFill>
            </a:endParaRPr>
          </a:p>
          <a:p>
            <a:pPr marL="0" indent="0">
              <a:buNone/>
            </a:pPr>
            <a:r>
              <a:rPr lang="en-US" altLang="zh-CN" sz="2000" b="0" dirty="0"/>
              <a:t>}</a:t>
            </a:r>
            <a:endParaRPr lang="en-US" altLang="zh-CN" sz="2000" b="0" dirty="0"/>
          </a:p>
        </p:txBody>
      </p:sp>
      <p:cxnSp>
        <p:nvCxnSpPr>
          <p:cNvPr id="7" name="直接连接符 6"/>
          <p:cNvCxnSpPr/>
          <p:nvPr/>
        </p:nvCxnSpPr>
        <p:spPr>
          <a:xfrm>
            <a:off x="4850295" y="2996952"/>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p:nvPr/>
        </p:nvSpPr>
        <p:spPr bwMode="auto">
          <a:xfrm>
            <a:off x="5148064"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endParaRPr lang="en-US" altLang="zh-CN" sz="2000" b="0" dirty="0"/>
          </a:p>
          <a:p>
            <a:pPr marL="0" indent="0">
              <a:buNone/>
            </a:pPr>
            <a:r>
              <a:rPr lang="en-US" altLang="zh-CN" sz="2000" b="0" dirty="0"/>
              <a:t>swap(T&amp; a, T&amp; b) { </a:t>
            </a:r>
            <a:endParaRPr lang="en-US" altLang="zh-CN" sz="2000" b="0" dirty="0"/>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endParaRPr lang="en-US" altLang="zh-CN" sz="2000" b="0" dirty="0">
              <a:solidFill>
                <a:schemeClr val="tx1"/>
              </a:solidFill>
            </a:endParaRP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endParaRPr lang="en-US" altLang="zh-CN" sz="2000" b="0" dirty="0">
              <a:solidFill>
                <a:schemeClr val="tx1"/>
              </a:solidFill>
            </a:endParaRP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endParaRPr lang="en-US" altLang="zh-CN" sz="2000" b="0" dirty="0">
              <a:solidFill>
                <a:schemeClr val="tx1"/>
              </a:solidFill>
            </a:endParaRPr>
          </a:p>
          <a:p>
            <a:pPr marL="0" indent="0">
              <a:buNone/>
            </a:pPr>
            <a:r>
              <a:rPr lang="en-US" altLang="zh-CN" sz="2000" b="0" dirty="0"/>
              <a:t>}</a:t>
            </a:r>
            <a:endParaRPr lang="en-US" altLang="zh-CN" sz="2000" b="0" dirty="0"/>
          </a:p>
        </p:txBody>
      </p:sp>
      <p:sp>
        <p:nvSpPr>
          <p:cNvPr id="12" name="内容占位符 3"/>
          <p:cNvSpPr txBox="1"/>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47056" y="4581128"/>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p:cNvSpPr/>
          <p:nvPr/>
        </p:nvSpPr>
        <p:spPr>
          <a:xfrm>
            <a:off x="487825" y="1776056"/>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回顾：引用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a:t>
            </a:r>
            <a:r>
              <a:rPr lang="en-US" altLang="zh-CN" sz="2200" dirty="0" err="1"/>
              <a:t>int</a:t>
            </a:r>
            <a:r>
              <a:rPr lang="en-US" altLang="zh-CN" sz="2200" dirty="0"/>
              <a:t>&amp; a, </a:t>
            </a:r>
            <a:r>
              <a:rPr lang="en-US" altLang="zh-CN" sz="2200" dirty="0" err="1"/>
              <a:t>int</a:t>
            </a:r>
            <a:r>
              <a:rPr lang="en-US" altLang="zh-CN" sz="2200" dirty="0"/>
              <a:t>&amp; b)</a:t>
            </a:r>
            <a:endParaRPr lang="en-US" altLang="zh-CN" sz="2200" dirty="0"/>
          </a:p>
          <a:p>
            <a:pPr marL="0" indent="0">
              <a:lnSpc>
                <a:spcPct val="110000"/>
              </a:lnSpc>
              <a:buNone/>
            </a:pPr>
            <a:r>
              <a:rPr lang="en-US" altLang="zh-CN" sz="2200" dirty="0"/>
              <a:t>  {  </a:t>
            </a:r>
            <a:r>
              <a:rPr lang="en-US" altLang="zh-CN" sz="2200" dirty="0" err="1"/>
              <a:t>int</a:t>
            </a:r>
            <a:r>
              <a:rPr lang="en-US" altLang="zh-CN" sz="2200" dirty="0"/>
              <a:t> </a:t>
            </a:r>
            <a:r>
              <a:rPr lang="en-US" altLang="zh-CN" sz="2200" dirty="0" err="1"/>
              <a:t>tmp</a:t>
            </a:r>
            <a:r>
              <a:rPr lang="en-US" altLang="zh-CN" sz="2200" dirty="0"/>
              <a:t> = b; b = a; a = </a:t>
            </a:r>
            <a:r>
              <a:rPr lang="en-US" altLang="zh-CN" sz="2200" dirty="0" err="1"/>
              <a:t>tmp</a:t>
            </a:r>
            <a:r>
              <a:rPr lang="en-US" altLang="zh-CN" sz="2200" dirty="0"/>
              <a:t>; }</a:t>
            </a:r>
            <a:endParaRPr lang="en-US" altLang="zh-CN" sz="2200" dirty="0"/>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endParaRPr kumimoji="1" lang="zh-CN" altLang="en-US" dirty="0"/>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写出以下代码的运行结果：</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35496" y="2204864"/>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endParaRPr lang="en-US" altLang="zh-CN" sz="1600" b="1" dirty="0">
              <a:latin typeface="Consolas" panose="020B0609020204030204" pitchFamily="49" charset="0"/>
            </a:endParaRP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默认构造函数</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析构函数</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拷贝构造函数</a:t>
            </a:r>
            <a:r>
              <a:rPr lang="en-US" altLang="zh-CN" sz="1600" b="1" dirty="0">
                <a:latin typeface="Consolas" panose="020B0609020204030204" pitchFamily="49" charset="0"/>
              </a:rPr>
              <a:t>	</a:t>
            </a:r>
            <a:endParaRPr lang="en-US" altLang="zh-CN" sz="1600" b="1" dirty="0">
              <a:latin typeface="Consolas" panose="020B0609020204030204" pitchFamily="49" charset="0"/>
            </a:endParaRPr>
          </a:p>
        </p:txBody>
      </p:sp>
      <p:sp>
        <p:nvSpPr>
          <p:cNvPr id="8" name="矩形 7"/>
          <p:cNvSpPr/>
          <p:nvPr/>
        </p:nvSpPr>
        <p:spPr>
          <a:xfrm>
            <a:off x="4884166" y="1992377"/>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移动构造函数</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endParaRPr lang="en-US" altLang="zh-CN" sz="1600" b="1" dirty="0">
              <a:latin typeface="Consolas" panose="020B0609020204030204" pitchFamily="49" charset="0"/>
            </a:endParaRPr>
          </a:p>
          <a:p>
            <a:r>
              <a:rPr lang="en-US" altLang="zh-CN" sz="1600" b="1" dirty="0">
                <a:latin typeface="Consolas" panose="020B0609020204030204" pitchFamily="49" charset="0"/>
              </a:rPr>
              <a:t>	return Test();</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a;</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endParaRPr lang="en-US" altLang="zh-CN" sz="1600" b="1" dirty="0">
              <a:latin typeface="Consolas" panose="020B0609020204030204" pitchFamily="49" charset="0"/>
            </a:endParaRPr>
          </a:p>
          <a:p>
            <a:r>
              <a:rPr lang="en-US" altLang="zh-CN" sz="1600" b="1" dirty="0">
                <a:latin typeface="Consolas" panose="020B0609020204030204" pitchFamily="49" charset="0"/>
              </a:rPr>
              <a:t>	return 0;</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编译指令加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std</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endParaRPr lang="en-US" altLang="zh-CN" b="1" dirty="0">
              <a:solidFill>
                <a:srgbClr val="FF0000"/>
              </a:solidFill>
              <a:latin typeface="华文楷体" panose="02010600040101010101" pitchFamily="2" charset="-122"/>
              <a:ea typeface="华文楷体" panose="02010600040101010101" pitchFamily="2" charset="-122"/>
            </a:endParaRP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执行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为了传值调用的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b</a:t>
            </a:r>
            <a:endParaRPr lang="en-US" altLang="zh-CN" b="1" dirty="0">
              <a:solidFill>
                <a:srgbClr val="008000"/>
              </a:solidFill>
              <a:latin typeface="Consolas" panose="020B0609020204030204" pitchFamily="49" charset="0"/>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rPr>
              <a:t>       </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return Test();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Test a;</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return 0;</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endParaRPr kumimoji="1" lang="zh-CN" altLang="en-US" dirty="0"/>
          </a:p>
        </p:txBody>
      </p:sp>
      <p:sp>
        <p:nvSpPr>
          <p:cNvPr id="4"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判断依据：</a:t>
            </a:r>
            <a:r>
              <a:rPr kumimoji="1" lang="zh-CN" altLang="en-US" dirty="0">
                <a:solidFill>
                  <a:srgbClr val="FF0000"/>
                </a:solidFill>
                <a:latin typeface="Consolas" panose="020B0609020204030204" pitchFamily="49" charset="0"/>
                <a:ea typeface="Consolas" panose="020B0609020204030204" pitchFamily="49" charset="0"/>
                <a:cs typeface="Consolas" panose="020B0609020204030204" pitchFamily="49" charset="0"/>
              </a:rPr>
              <a:t>引用的绑定规则</a:t>
            </a:r>
            <a:endParaRPr kumimoji="1" lang="en-US" altLang="zh-CN"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lvl="1">
              <a:lnSpc>
                <a:spcPct val="100000"/>
              </a:lnSpc>
            </a:pPr>
            <a:r>
              <a:rPr kumimoji="1" lang="zh-CN" altLang="en-US" dirty="0">
                <a:solidFill>
                  <a:srgbClr val="002060"/>
                </a:solidFill>
              </a:rPr>
              <a:t>拷贝构造函数的形参类型为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移动构造函数的形参类型为</a:t>
            </a:r>
            <a:r>
              <a:rPr kumimoji="1" lang="zh-CN" altLang="en-US" dirty="0">
                <a:solidFill>
                  <a:srgbClr val="FF0000"/>
                </a:solidFill>
              </a:rPr>
              <a:t>右值引用</a:t>
            </a:r>
            <a:r>
              <a:rPr kumimoji="1" lang="zh-CN" altLang="en-US" dirty="0">
                <a:solidFill>
                  <a:srgbClr val="002060"/>
                </a:solidFill>
              </a:rPr>
              <a:t>，可以绑定右值</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，例如常量左值引用和右值引用均能绑定右值，当传入实参类型为右值时优先匹配形参类型为右值引用的函数</a:t>
            </a:r>
            <a:endParaRPr kumimoji="1" lang="en-US" altLang="zh-CN" dirty="0">
              <a:solidFill>
                <a:srgbClr val="002060"/>
              </a:solidFill>
            </a:endParaRPr>
          </a:p>
          <a:p>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endParaRPr kumimoji="1" lang="zh-CN" altLang="en-US" dirty="0"/>
          </a:p>
        </p:txBody>
      </p:sp>
      <p:sp>
        <p:nvSpPr>
          <p:cNvPr id="4" name="内容占位符 2"/>
          <p:cNvSpPr>
            <a:spLocks noGrp="1"/>
          </p:cNvSpPr>
          <p:nvPr>
            <p:ph idx="1"/>
          </p:nvPr>
        </p:nvSpPr>
        <p:spPr>
          <a:xfrm>
            <a:off x="323528" y="1268760"/>
            <a:ext cx="8820472" cy="5252430"/>
          </a:xfrm>
        </p:spPr>
        <p:txBody>
          <a:bodyPr/>
          <a:lstStyle/>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拷贝构造函数的常见调用时机</a:t>
            </a:r>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a:p>
            <a:pPr lvl="1">
              <a:lnSpc>
                <a:spcPct val="100000"/>
              </a:lnSpc>
            </a:pPr>
            <a:r>
              <a:rPr kumimoji="1" lang="zh-CN" altLang="en-US" sz="2200" dirty="0">
                <a:solidFill>
                  <a:srgbClr val="002060"/>
                </a:solidFill>
              </a:rPr>
              <a:t>用一个类对象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常量引用初始化另一个新的类对象</a:t>
            </a:r>
            <a:endParaRPr kumimoji="1" lang="en-US" altLang="zh-CN" sz="2200" dirty="0">
              <a:solidFill>
                <a:srgbClr val="002060"/>
              </a:solidFill>
            </a:endParaRPr>
          </a:p>
          <a:p>
            <a:pPr lvl="1">
              <a:lnSpc>
                <a:spcPct val="100000"/>
              </a:lnSpc>
            </a:pPr>
            <a:r>
              <a:rPr kumimoji="1" lang="zh-CN" altLang="en-US" sz="2200" dirty="0">
                <a:solidFill>
                  <a:srgbClr val="002060"/>
                </a:solidFill>
              </a:rPr>
              <a:t>以类的对象为函数形参，传入实参为类的对象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a:t>
            </a:r>
            <a:endParaRPr kumimoji="1" lang="zh-CN" altLang="en-US" sz="2200" dirty="0">
              <a:solidFill>
                <a:srgbClr val="002060"/>
              </a:solidFill>
            </a:endParaRPr>
          </a:p>
          <a:p>
            <a:pPr lvl="1">
              <a:lnSpc>
                <a:spcPct val="100000"/>
              </a:lnSpc>
            </a:pPr>
            <a:r>
              <a:rPr kumimoji="1" lang="zh-CN" altLang="en-US" sz="2200" dirty="0">
                <a:solidFill>
                  <a:srgbClr val="002060"/>
                </a:solidFill>
              </a:rPr>
              <a:t>函数返回类对象（类中未显式定义移动构造函数，不进行返回值优化）</a:t>
            </a:r>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移动构造函数的常见调用时机</a:t>
            </a:r>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a:p>
            <a:pPr lvl="1">
              <a:lnSpc>
                <a:spcPct val="100000"/>
              </a:lnSpc>
            </a:pPr>
            <a:r>
              <a:rPr kumimoji="1" lang="zh-CN" altLang="en-US" sz="2200" dirty="0">
                <a:solidFill>
                  <a:srgbClr val="002060"/>
                </a:solidFill>
              </a:rPr>
              <a:t>用一个类对象的右值初始化另一个新的类对象（常配合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lang="en-US" altLang="zh-CN" sz="2000" b="1" dirty="0">
                <a:solidFill>
                  <a:srgbClr val="FF0000"/>
                </a:solidFill>
              </a:rPr>
              <a:t>Test b = </a:t>
            </a:r>
            <a:r>
              <a:rPr lang="en-US" altLang="zh-CN" sz="2000" b="1" dirty="0" err="1">
                <a:solidFill>
                  <a:srgbClr val="FF0000"/>
                </a:solidFill>
              </a:rPr>
              <a:t>func</a:t>
            </a: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Test</a:t>
            </a:r>
            <a:r>
              <a:rPr lang="zh-CN" altLang="en-US" sz="2000" b="1" dirty="0">
                <a:solidFill>
                  <a:srgbClr val="FF0000"/>
                </a:solidFill>
              </a:rPr>
              <a:t> </a:t>
            </a:r>
            <a:r>
              <a:rPr lang="en-US" altLang="zh-CN" sz="2000" b="1" dirty="0">
                <a:solidFill>
                  <a:srgbClr val="FF0000"/>
                </a:solidFill>
              </a:rPr>
              <a:t>b</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 </a:t>
            </a:r>
            <a:r>
              <a:rPr lang="en-US" altLang="zh-CN" sz="2000" b="1" dirty="0" err="1">
                <a:solidFill>
                  <a:srgbClr val="FF0000"/>
                </a:solidFill>
              </a:rPr>
              <a:t>std</a:t>
            </a:r>
            <a:r>
              <a:rPr lang="en-US" altLang="zh-CN" sz="2000" b="1" dirty="0">
                <a:solidFill>
                  <a:srgbClr val="FF0000"/>
                </a:solidFill>
              </a:rPr>
              <a:t>::move(a);</a:t>
            </a:r>
            <a:r>
              <a:rPr lang="zh-CN" altLang="en-US" sz="2000" b="1" dirty="0">
                <a:solidFill>
                  <a:srgbClr val="FF0000"/>
                </a:solidFill>
              </a:rPr>
              <a:t> </a:t>
            </a:r>
            <a:r>
              <a:rPr lang="zh-CN" altLang="en-US" sz="2000" b="1" dirty="0">
                <a:solidFill>
                  <a:srgbClr val="0066CC"/>
                </a:solidFill>
              </a:rPr>
              <a:t>与</a:t>
            </a:r>
            <a:r>
              <a:rPr lang="en-US" altLang="zh-CN" sz="2000" b="1" dirty="0">
                <a:solidFill>
                  <a:srgbClr val="0066CC"/>
                </a:solidFill>
              </a:rPr>
              <a:t>Test</a:t>
            </a:r>
            <a:r>
              <a:rPr lang="zh-CN" altLang="en-US" sz="2000" b="1" dirty="0">
                <a:solidFill>
                  <a:srgbClr val="0066CC"/>
                </a:solidFill>
              </a:rPr>
              <a:t> </a:t>
            </a:r>
            <a:r>
              <a:rPr lang="en-US" altLang="zh-CN" sz="2000" b="1" dirty="0">
                <a:solidFill>
                  <a:srgbClr val="0066CC"/>
                </a:solidFill>
              </a:rPr>
              <a:t>b</a:t>
            </a:r>
            <a:r>
              <a:rPr lang="zh-CN" altLang="en-US" sz="2000" b="1" dirty="0">
                <a:solidFill>
                  <a:srgbClr val="0066CC"/>
                </a:solidFill>
              </a:rPr>
              <a:t> </a:t>
            </a:r>
            <a:r>
              <a:rPr lang="en-US" altLang="zh-CN" sz="2000" b="1" dirty="0">
                <a:solidFill>
                  <a:srgbClr val="0066CC"/>
                </a:solidFill>
              </a:rPr>
              <a:t>=</a:t>
            </a:r>
            <a:r>
              <a:rPr lang="zh-CN" altLang="en-US" sz="2000" b="1" dirty="0">
                <a:solidFill>
                  <a:srgbClr val="0066CC"/>
                </a:solidFill>
              </a:rPr>
              <a:t> </a:t>
            </a:r>
            <a:r>
              <a:rPr lang="en-US" altLang="zh-CN" sz="2000" b="1" dirty="0">
                <a:solidFill>
                  <a:srgbClr val="0066CC"/>
                </a:solidFill>
              </a:rPr>
              <a:t>a;</a:t>
            </a:r>
            <a:r>
              <a:rPr lang="zh-CN" altLang="en-US" sz="2000" b="1" dirty="0">
                <a:solidFill>
                  <a:srgbClr val="0066CC"/>
                </a:solidFill>
              </a:rPr>
              <a:t> 不同</a:t>
            </a:r>
            <a:endParaRPr kumimoji="1" lang="en-US" altLang="zh-CN" sz="2200" dirty="0">
              <a:solidFill>
                <a:srgbClr val="0066CC"/>
              </a:solidFill>
            </a:endParaRPr>
          </a:p>
          <a:p>
            <a:pPr lvl="1">
              <a:lnSpc>
                <a:spcPct val="100000"/>
              </a:lnSpc>
            </a:pPr>
            <a:r>
              <a:rPr kumimoji="1" lang="zh-CN" altLang="en-US" sz="2200" dirty="0">
                <a:solidFill>
                  <a:srgbClr val="002060"/>
                </a:solidFill>
              </a:rPr>
              <a:t>以类的对象为函数形参，传入实参为类对象的右值（常配合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kumimoji="1" lang="en-US" altLang="zh-CN" sz="2200" dirty="0" err="1">
                <a:solidFill>
                  <a:srgbClr val="FF0000"/>
                </a:solidFill>
              </a:rPr>
              <a:t>func</a:t>
            </a:r>
            <a:r>
              <a:rPr kumimoji="1" lang="en-US" altLang="zh-CN" sz="2200" dirty="0">
                <a:solidFill>
                  <a:srgbClr val="FF0000"/>
                </a:solidFill>
              </a:rPr>
              <a:t>(Test());</a:t>
            </a:r>
            <a:r>
              <a:rPr kumimoji="1" lang="en-US" altLang="zh-CN" sz="2200" dirty="0" err="1">
                <a:solidFill>
                  <a:srgbClr val="FF0000"/>
                </a:solidFill>
              </a:rPr>
              <a:t>func</a:t>
            </a:r>
            <a:r>
              <a:rPr kumimoji="1" lang="en-US" altLang="zh-CN" sz="2200" dirty="0">
                <a:solidFill>
                  <a:srgbClr val="FF0000"/>
                </a:solidFill>
              </a:rPr>
              <a:t>(</a:t>
            </a:r>
            <a:r>
              <a:rPr kumimoji="1" lang="en-US" altLang="zh-CN" sz="2200" dirty="0" err="1">
                <a:solidFill>
                  <a:srgbClr val="FF0000"/>
                </a:solidFill>
              </a:rPr>
              <a:t>std</a:t>
            </a:r>
            <a:r>
              <a:rPr kumimoji="1" lang="en-US" altLang="zh-CN" sz="2200" dirty="0">
                <a:solidFill>
                  <a:srgbClr val="FF0000"/>
                </a:solidFill>
              </a:rPr>
              <a:t>::move(a));</a:t>
            </a:r>
            <a:r>
              <a:rPr lang="zh-CN" altLang="en-US" sz="2000" b="1" dirty="0">
                <a:solidFill>
                  <a:srgbClr val="0066CC"/>
                </a:solidFill>
              </a:rPr>
              <a:t>与</a:t>
            </a:r>
            <a:r>
              <a:rPr lang="en-US" altLang="zh-CN" sz="2000" b="1" dirty="0" err="1">
                <a:solidFill>
                  <a:srgbClr val="0066CC"/>
                </a:solidFill>
              </a:rPr>
              <a:t>func</a:t>
            </a:r>
            <a:r>
              <a:rPr lang="en-US" altLang="zh-CN" sz="2000" b="1" dirty="0">
                <a:solidFill>
                  <a:srgbClr val="0066CC"/>
                </a:solidFill>
              </a:rPr>
              <a:t>(a)</a:t>
            </a:r>
            <a:r>
              <a:rPr lang="zh-CN" altLang="en-US" sz="2000" b="1" dirty="0">
                <a:solidFill>
                  <a:srgbClr val="0066CC"/>
                </a:solidFill>
              </a:rPr>
              <a:t>不同</a:t>
            </a:r>
            <a:endParaRPr kumimoji="1" lang="zh-CN" altLang="en-US" sz="2200" dirty="0">
              <a:solidFill>
                <a:srgbClr val="FF0000"/>
              </a:solidFill>
            </a:endParaRPr>
          </a:p>
          <a:p>
            <a:pPr lvl="1">
              <a:lnSpc>
                <a:spcPct val="100000"/>
              </a:lnSpc>
            </a:pPr>
            <a:r>
              <a:rPr kumimoji="1" lang="zh-CN" altLang="en-US" sz="2200" dirty="0">
                <a:solidFill>
                  <a:srgbClr val="002060"/>
                </a:solidFill>
              </a:rPr>
              <a:t>函数返回类对象（类中显式定义移动构造函数，不进行返回值优化）</a:t>
            </a:r>
            <a:r>
              <a:rPr kumimoji="1" lang="en-US" altLang="zh-CN" sz="2200" dirty="0">
                <a:solidFill>
                  <a:srgbClr val="002060"/>
                </a:solidFill>
              </a:rPr>
              <a:t>:</a:t>
            </a:r>
            <a:r>
              <a:rPr kumimoji="1" lang="zh-CN" altLang="en-US" sz="2200" dirty="0">
                <a:solidFill>
                  <a:srgbClr val="002060"/>
                </a:solidFill>
              </a:rPr>
              <a:t> </a:t>
            </a:r>
            <a:r>
              <a:rPr kumimoji="1" lang="en-US" altLang="zh-CN" sz="2200" dirty="0">
                <a:solidFill>
                  <a:srgbClr val="002060"/>
                </a:solidFill>
              </a:rPr>
              <a:t>{</a:t>
            </a:r>
            <a:r>
              <a:rPr kumimoji="1" lang="en-US" altLang="zh-CN" sz="2200" dirty="0">
                <a:solidFill>
                  <a:srgbClr val="FF0000"/>
                </a:solidFill>
              </a:rPr>
              <a:t>return</a:t>
            </a:r>
            <a:r>
              <a:rPr kumimoji="1" lang="zh-CN" altLang="en-US" sz="2200" dirty="0">
                <a:solidFill>
                  <a:srgbClr val="FF0000"/>
                </a:solidFill>
              </a:rPr>
              <a:t> </a:t>
            </a:r>
            <a:r>
              <a:rPr kumimoji="1" lang="en-US" altLang="zh-CN" sz="2200" dirty="0">
                <a:solidFill>
                  <a:srgbClr val="FF0000"/>
                </a:solidFill>
              </a:rPr>
              <a:t>Test(); </a:t>
            </a:r>
            <a:r>
              <a:rPr kumimoji="1" lang="en-US" altLang="zh-CN" sz="2200" dirty="0"/>
              <a:t>or </a:t>
            </a:r>
            <a:r>
              <a:rPr kumimoji="1" lang="en-US" altLang="zh-CN" sz="2200" dirty="0">
                <a:solidFill>
                  <a:srgbClr val="FF0000"/>
                </a:solidFill>
              </a:rPr>
              <a:t>return </a:t>
            </a:r>
            <a:r>
              <a:rPr kumimoji="1" lang="en-US" altLang="zh-CN" sz="2200" dirty="0" err="1">
                <a:solidFill>
                  <a:srgbClr val="FF0000"/>
                </a:solidFill>
              </a:rPr>
              <a:t>tmp</a:t>
            </a:r>
            <a:r>
              <a:rPr kumimoji="1" lang="en-US" altLang="zh-CN" sz="2200" dirty="0">
                <a:solidFill>
                  <a:srgbClr val="FF0000"/>
                </a:solidFill>
              </a:rPr>
              <a:t>;</a:t>
            </a:r>
            <a:r>
              <a:rPr kumimoji="1" lang="en-US" altLang="zh-CN" sz="2200" dirty="0">
                <a:solidFill>
                  <a:srgbClr val="002060"/>
                </a:solidFill>
              </a:rPr>
              <a:t>}</a:t>
            </a:r>
            <a:r>
              <a:rPr kumimoji="1" lang="zh-CN" altLang="en-US" sz="2200" dirty="0">
                <a:solidFill>
                  <a:srgbClr val="0066CC"/>
                </a:solidFill>
              </a:rPr>
              <a:t>均调用移动构造</a:t>
            </a:r>
            <a:endParaRPr kumimoji="1" lang="zh-CN" altLang="en-US" sz="2200" dirty="0">
              <a:solidFill>
                <a:srgbClr val="0066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56350"/>
            <a:ext cx="2057400" cy="365125"/>
          </a:xfrm>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209128" y="923032"/>
            <a:ext cx="7315200" cy="5314280"/>
          </a:xfrm>
          <a:prstGeom prst="rect">
            <a:avLst/>
          </a:prstGeom>
          <a:noFill/>
        </p:spPr>
        <p:txBody>
          <a:bodyPr vert="horz" wrap="square" rtlCol="0" anchor="ctr" anchorCtr="0">
            <a:no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类中显式声明了三类构造函数：</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普通构造函数：</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Test(int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移动构造函数：</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Test(Test&amp;&amp; 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拷贝构造函数：</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Test(const Test&amp; 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现给出一段测试代码，下列描述错误的是</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 F(Test&amp;&amp; a){</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Test b = a;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(2)</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const Test&amp; c = b;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(3)</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c;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(4)</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 main(){</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Test A = F(1);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(1)</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0;</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5631372" y="1958627"/>
            <a:ext cx="3483968" cy="642938"/>
          </a:xfrm>
          <a:prstGeom prst="rect">
            <a:avLst/>
          </a:prstGeom>
          <a:noFill/>
        </p:spPr>
        <p:txBody>
          <a:bodyPr vert="horz" wrap="none" rtlCol="0" anchor="ctr" anchorCtr="0">
            <a:noAutofit/>
          </a:bodyPr>
          <a:lstStyle/>
          <a:p>
            <a:r>
              <a:rPr lang="en-US" altLang="zh-CN" dirty="0"/>
              <a:t>(1)</a:t>
            </a:r>
            <a:r>
              <a:rPr lang="zh-CN" altLang="zh-CN" dirty="0"/>
              <a:t>处将</a:t>
            </a:r>
            <a:r>
              <a:rPr lang="en-US" altLang="zh-CN" dirty="0"/>
              <a:t>1</a:t>
            </a:r>
            <a:r>
              <a:rPr lang="zh-CN" altLang="zh-CN" dirty="0"/>
              <a:t>传入</a:t>
            </a:r>
            <a:r>
              <a:rPr lang="en-US" altLang="zh-CN" dirty="0"/>
              <a:t>F</a:t>
            </a:r>
            <a:r>
              <a:rPr lang="zh-CN" altLang="zh-CN" dirty="0"/>
              <a:t>时会调用普通构造</a:t>
            </a:r>
            <a:endParaRPr lang="en-US" altLang="zh-CN" dirty="0"/>
          </a:p>
          <a:p>
            <a:r>
              <a:rPr lang="zh-CN" altLang="zh-CN" dirty="0"/>
              <a:t>函数</a:t>
            </a:r>
            <a:r>
              <a:rPr lang="en-US" altLang="zh-CN" dirty="0"/>
              <a:t>Test(int </a:t>
            </a:r>
            <a:r>
              <a:rPr lang="en-US" altLang="zh-CN" dirty="0" err="1"/>
              <a:t>val</a:t>
            </a:r>
            <a:r>
              <a:rPr lang="en-US" altLang="zh-CN" dirty="0"/>
              <a:t>)</a:t>
            </a:r>
            <a:r>
              <a:rPr lang="zh-CN" altLang="zh-CN" dirty="0"/>
              <a:t>以构建临时对象</a:t>
            </a:r>
            <a:r>
              <a:rPr lang="zh-CN" altLang="en-US" dirty="0"/>
              <a:t>。</a:t>
            </a:r>
            <a:endParaRPr lang="zh-CN" altLang="zh-CN" dirty="0"/>
          </a:p>
        </p:txBody>
      </p:sp>
      <p:sp>
        <p:nvSpPr>
          <p:cNvPr id="9" name="文本框 8"/>
          <p:cNvSpPr txBox="1"/>
          <p:nvPr>
            <p:custDataLst>
              <p:tags r:id="rId3"/>
            </p:custDataLst>
          </p:nvPr>
        </p:nvSpPr>
        <p:spPr>
          <a:xfrm>
            <a:off x="5631372" y="2773447"/>
            <a:ext cx="6400800" cy="642938"/>
          </a:xfrm>
          <a:prstGeom prst="rect">
            <a:avLst/>
          </a:prstGeom>
          <a:noFill/>
        </p:spPr>
        <p:txBody>
          <a:bodyPr vert="horz" wrap="none" rtlCol="0" anchor="ctr" anchorCtr="0">
            <a:noAutofit/>
          </a:bodyPr>
          <a:lstStyle/>
          <a:p>
            <a:pPr lvl="0"/>
            <a:r>
              <a:rPr lang="en-US" altLang="zh-CN">
                <a:solidFill>
                  <a:prstClr val="black"/>
                </a:solidFill>
              </a:rPr>
              <a:t>(2)</a:t>
            </a:r>
            <a:r>
              <a:rPr lang="zh-CN" altLang="zh-CN">
                <a:solidFill>
                  <a:prstClr val="black"/>
                </a:solidFill>
              </a:rPr>
              <a:t>处调用移动构造函数</a:t>
            </a:r>
            <a:r>
              <a:rPr lang="zh-CN" altLang="en-US">
                <a:solidFill>
                  <a:prstClr val="black"/>
                </a:solidFill>
              </a:rPr>
              <a:t>。</a:t>
            </a:r>
            <a:endParaRPr lang="zh-CN" altLang="zh-CN" dirty="0">
              <a:solidFill>
                <a:prstClr val="black"/>
              </a:solidFill>
            </a:endParaRPr>
          </a:p>
        </p:txBody>
      </p:sp>
      <p:sp>
        <p:nvSpPr>
          <p:cNvPr id="10" name="文本框 9"/>
          <p:cNvSpPr txBox="1"/>
          <p:nvPr>
            <p:custDataLst>
              <p:tags r:id="rId4"/>
            </p:custDataLst>
          </p:nvPr>
        </p:nvSpPr>
        <p:spPr>
          <a:xfrm>
            <a:off x="5631372" y="3554410"/>
            <a:ext cx="2971800" cy="642938"/>
          </a:xfrm>
          <a:prstGeom prst="rect">
            <a:avLst/>
          </a:prstGeom>
          <a:noFill/>
        </p:spPr>
        <p:txBody>
          <a:bodyPr vert="horz" wrap="none" rtlCol="0" anchor="ctr" anchorCtr="0">
            <a:noAutofit/>
          </a:bodyPr>
          <a:lstStyle/>
          <a:p>
            <a:r>
              <a:rPr lang="en-US" altLang="zh-CN" dirty="0"/>
              <a:t>(3)</a:t>
            </a:r>
            <a:r>
              <a:rPr lang="zh-CN" altLang="zh-CN" dirty="0"/>
              <a:t>处调用拷贝构造函数</a:t>
            </a:r>
            <a:r>
              <a:rPr lang="zh-CN" altLang="en-US" dirty="0"/>
              <a:t>。</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5631372" y="4653136"/>
            <a:ext cx="3657660" cy="642938"/>
          </a:xfrm>
          <a:prstGeom prst="rect">
            <a:avLst/>
          </a:prstGeom>
          <a:noFill/>
        </p:spPr>
        <p:txBody>
          <a:bodyPr vert="horz" wrap="none" rtlCol="0" anchor="ctr" anchorCtr="0">
            <a:noAutofit/>
          </a:bodyPr>
          <a:lstStyle/>
          <a:p>
            <a:r>
              <a:rPr lang="en-US" altLang="zh-CN" dirty="0"/>
              <a:t>(4)</a:t>
            </a:r>
            <a:r>
              <a:rPr lang="zh-CN" altLang="zh-CN" dirty="0"/>
              <a:t>处返回局部变量的引用，可能</a:t>
            </a:r>
            <a:endParaRPr lang="en-US" altLang="zh-CN" dirty="0"/>
          </a:p>
          <a:p>
            <a:r>
              <a:rPr lang="zh-CN" altLang="zh-CN" dirty="0"/>
              <a:t>会为程序带来潜在的风险</a:t>
            </a:r>
            <a:r>
              <a:rPr lang="zh-CN" altLang="en-US" dirty="0"/>
              <a:t>。</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a:spLocks noChangeAspect="1"/>
          </p:cNvSpPr>
          <p:nvPr>
            <p:custDataLst>
              <p:tags r:id="rId6"/>
            </p:custDataLst>
          </p:nvPr>
        </p:nvSpPr>
        <p:spPr>
          <a:xfrm>
            <a:off x="5148065" y="1948626"/>
            <a:ext cx="428575" cy="428575"/>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a:spLocks noChangeAspect="1"/>
          </p:cNvSpPr>
          <p:nvPr>
            <p:custDataLst>
              <p:tags r:id="rId7"/>
            </p:custDataLst>
          </p:nvPr>
        </p:nvSpPr>
        <p:spPr>
          <a:xfrm>
            <a:off x="5148065" y="28956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a:spLocks noChangeAspect="1"/>
          </p:cNvSpPr>
          <p:nvPr>
            <p:custDataLst>
              <p:tags r:id="rId8"/>
            </p:custDataLst>
          </p:nvPr>
        </p:nvSpPr>
        <p:spPr>
          <a:xfrm>
            <a:off x="5148065" y="375289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a:spLocks noChangeAspect="1"/>
          </p:cNvSpPr>
          <p:nvPr>
            <p:custDataLst>
              <p:tags r:id="rId9"/>
            </p:custDataLst>
          </p:nvPr>
        </p:nvSpPr>
        <p:spPr>
          <a:xfrm>
            <a:off x="5148064" y="46101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525000" y="1270000"/>
            <a:ext cx="3840480" cy="1631216"/>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右值引用是左值，所以</a:t>
            </a:r>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调用拷贝构造函数</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常量左值引用可以绑定左值，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处不调用构造函数</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拷贝赋值运算符</a:t>
            </a:r>
            <a:endParaRPr kumimoji="1" lang="zh-CN" altLang="en-US" dirty="0"/>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已定义的对象之间相互赋值，可通过调用对象的“拷贝赋值运算符函数”来实现的</a:t>
            </a:r>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lvl="3"/>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marL="342900" lvl="1" indent="0">
              <a:buNone/>
            </a:pPr>
            <a:r>
              <a:rPr kumimoji="1" lang="en-US" altLang="zh-CN" b="1" dirty="0" err="1">
                <a:ea typeface="华文楷体" panose="02010600040101010101" pitchFamily="2" charset="-122"/>
                <a:cs typeface="华文楷体" panose="02010600040101010101" pitchFamily="2" charset="-122"/>
              </a:rPr>
              <a:t>ClassName</a:t>
            </a:r>
            <a:r>
              <a:rPr kumimoji="1" lang="en-US" altLang="zh-CN" b="1" dirty="0">
                <a:solidFill>
                  <a:srgbClr val="FF0000"/>
                </a:solidFill>
                <a:ea typeface="华文楷体" panose="02010600040101010101" pitchFamily="2" charset="-122"/>
                <a:cs typeface="华文楷体" panose="02010600040101010101" pitchFamily="2" charset="-122"/>
              </a:rPr>
              <a:t>&amp; operator= (</a:t>
            </a:r>
            <a:r>
              <a:rPr kumimoji="1" lang="en-US" altLang="zh-CN" b="1" dirty="0" err="1">
                <a:solidFill>
                  <a:srgbClr val="FF0000"/>
                </a:solidFill>
                <a:ea typeface="华文楷体" panose="02010600040101010101" pitchFamily="2" charset="-122"/>
                <a:cs typeface="华文楷体" panose="02010600040101010101" pitchFamily="2" charset="-122"/>
              </a:rPr>
              <a:t>const</a:t>
            </a:r>
            <a:r>
              <a:rPr kumimoji="1" lang="en-US" altLang="zh-CN" b="1" dirty="0">
                <a:solidFill>
                  <a:srgbClr val="FF0000"/>
                </a:solidFill>
                <a:ea typeface="华文楷体" panose="02010600040101010101" pitchFamily="2" charset="-122"/>
                <a:cs typeface="华文楷体" panose="02010600040101010101" pitchFamily="2" charset="-122"/>
              </a:rPr>
              <a:t> </a:t>
            </a:r>
            <a:r>
              <a:rPr kumimoji="1" lang="en-US" altLang="zh-CN" b="1" dirty="0" err="1">
                <a:ea typeface="华文楷体" panose="02010600040101010101" pitchFamily="2" charset="-122"/>
                <a:cs typeface="华文楷体" panose="02010600040101010101" pitchFamily="2" charset="-122"/>
              </a:rPr>
              <a:t>ClassName</a:t>
            </a:r>
            <a:r>
              <a:rPr kumimoji="1" lang="en-US" altLang="zh-CN" b="1" dirty="0">
                <a:solidFill>
                  <a:srgbClr val="FF0000"/>
                </a:solidFill>
                <a:ea typeface="华文楷体" panose="02010600040101010101" pitchFamily="2" charset="-122"/>
                <a:cs typeface="华文楷体" panose="02010600040101010101" pitchFamily="2" charset="-122"/>
              </a:rPr>
              <a:t>&amp; right) </a:t>
            </a:r>
            <a:r>
              <a:rPr kumimoji="1" lang="en-US" altLang="zh-CN" b="1" dirty="0">
                <a:ea typeface="华文楷体" panose="02010600040101010101" pitchFamily="2" charset="-122"/>
                <a:cs typeface="华文楷体" panose="02010600040101010101" pitchFamily="2" charset="-122"/>
              </a:rPr>
              <a:t>{</a:t>
            </a:r>
            <a:endParaRPr kumimoji="1" lang="zh-CN" altLang="en-US" b="1" dirty="0">
              <a:ea typeface="华文楷体" panose="02010600040101010101" pitchFamily="2" charset="-122"/>
              <a:cs typeface="华文楷体" panose="02010600040101010101" pitchFamily="2" charset="-122"/>
            </a:endParaRPr>
          </a:p>
          <a:p>
            <a:pPr marL="342900" lvl="1" indent="0">
              <a:buNone/>
            </a:pPr>
            <a:r>
              <a:rPr kumimoji="1" lang="en-US" altLang="zh-CN" b="1" dirty="0">
                <a:ea typeface="华文楷体" panose="02010600040101010101" pitchFamily="2" charset="-122"/>
                <a:cs typeface="华文楷体" panose="02010600040101010101" pitchFamily="2" charset="-122"/>
              </a:rPr>
              <a:t>   </a:t>
            </a:r>
            <a:r>
              <a:rPr kumimoji="1" lang="en-US" altLang="zh-CN" b="1" dirty="0">
                <a:solidFill>
                  <a:srgbClr val="FF0000"/>
                </a:solidFill>
                <a:ea typeface="华文楷体" panose="02010600040101010101" pitchFamily="2" charset="-122"/>
                <a:cs typeface="华文楷体" panose="02010600040101010101" pitchFamily="2" charset="-122"/>
              </a:rPr>
              <a:t>if (this != &amp;right)</a:t>
            </a:r>
            <a:r>
              <a:rPr kumimoji="1" lang="en-US" altLang="zh-CN" b="1" dirty="0">
                <a:ea typeface="华文楷体" panose="02010600040101010101" pitchFamily="2" charset="-122"/>
                <a:cs typeface="华文楷体" panose="02010600040101010101" pitchFamily="2" charset="-122"/>
              </a:rPr>
              <a:t> </a:t>
            </a:r>
            <a:r>
              <a:rPr kumimoji="1" lang="en-US" altLang="zh-CN" b="1" dirty="0">
                <a:latin typeface="华文楷体" panose="02010600040101010101" pitchFamily="2" charset="-122"/>
                <a:ea typeface="华文楷体" panose="02010600040101010101" pitchFamily="2" charset="-122"/>
                <a:cs typeface="华文楷体" panose="02010600040101010101" pitchFamily="2" charset="-122"/>
              </a:rPr>
              <a:t>{</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避免自己赋值给自己</a:t>
            </a:r>
            <a:endParaRPr kumimoji="1" lang="en-US" altLang="zh-CN" b="1" dirty="0">
              <a:latin typeface="华文楷体" panose="02010600040101010101" pitchFamily="2" charset="-122"/>
              <a:ea typeface="华文楷体" panose="02010600040101010101" pitchFamily="2" charset="-122"/>
              <a:cs typeface="华文楷体" panose="02010600040101010101" pitchFamily="2" charset="-122"/>
            </a:endParaRPr>
          </a:p>
          <a:p>
            <a:pPr marL="342900" lvl="1" indent="0">
              <a:buNone/>
            </a:pPr>
            <a:r>
              <a:rPr kumimoji="1" lang="en-US" altLang="zh-CN" b="1" dirty="0">
                <a:latin typeface="华文楷体" panose="02010600040101010101" pitchFamily="2" charset="-122"/>
                <a:ea typeface="华文楷体" panose="02010600040101010101" pitchFamily="2" charset="-122"/>
                <a:cs typeface="华文楷体" panose="02010600040101010101" pitchFamily="2" charset="-122"/>
              </a:rPr>
              <a:t>		</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a:t>
            </a:r>
            <a:r>
              <a:rPr kumimoji="1" lang="zh-CN" altLang="en-US"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将</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right</a:t>
            </a:r>
            <a:r>
              <a:rPr kumimoji="1" lang="zh-CN" altLang="en-US"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对象中的内容拷贝到当前对象中</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a:t>
            </a:r>
            <a:endPar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lvl="1" indent="0">
              <a:buNone/>
            </a:pPr>
            <a:r>
              <a:rPr kumimoji="1" lang="en-US" altLang="zh-CN" b="1" dirty="0">
                <a:latin typeface="华文楷体" panose="02010600040101010101" pitchFamily="2" charset="-122"/>
                <a:ea typeface="华文楷体" panose="02010600040101010101" pitchFamily="2" charset="-122"/>
                <a:cs typeface="华文楷体" panose="02010600040101010101" pitchFamily="2" charset="-122"/>
              </a:rPr>
              <a:t>	</a:t>
            </a:r>
            <a:r>
              <a:rPr kumimoji="1" lang="en-US" altLang="zh-CN" b="1" dirty="0">
                <a:ea typeface="华文楷体" panose="02010600040101010101" pitchFamily="2" charset="-122"/>
                <a:cs typeface="华文楷体" panose="02010600040101010101" pitchFamily="2" charset="-122"/>
              </a:rPr>
              <a:t>}</a:t>
            </a:r>
            <a:endParaRPr kumimoji="1" lang="en-US" altLang="zh-CN" b="1" dirty="0">
              <a:ea typeface="华文楷体" panose="02010600040101010101" pitchFamily="2" charset="-122"/>
              <a:cs typeface="华文楷体" panose="02010600040101010101" pitchFamily="2" charset="-122"/>
            </a:endParaRPr>
          </a:p>
          <a:p>
            <a:pPr marL="342900" lvl="1" indent="0">
              <a:buNone/>
            </a:pPr>
            <a:r>
              <a:rPr kumimoji="1" lang="en-US" altLang="zh-CN" b="1" dirty="0">
                <a:solidFill>
                  <a:srgbClr val="FF0000"/>
                </a:solidFill>
                <a:ea typeface="华文楷体" panose="02010600040101010101" pitchFamily="2" charset="-122"/>
                <a:cs typeface="华文楷体" panose="02010600040101010101" pitchFamily="2" charset="-122"/>
              </a:rPr>
              <a:t>   return *this;</a:t>
            </a:r>
            <a:endParaRPr kumimoji="1" lang="en-US" altLang="zh-CN" b="1" dirty="0">
              <a:solidFill>
                <a:srgbClr val="FF0000"/>
              </a:solidFill>
              <a:ea typeface="华文楷体" panose="02010600040101010101" pitchFamily="2" charset="-122"/>
              <a:cs typeface="华文楷体" panose="02010600040101010101" pitchFamily="2" charset="-122"/>
            </a:endParaRPr>
          </a:p>
          <a:p>
            <a:pPr marL="342900" lvl="1" indent="0">
              <a:buNone/>
            </a:pPr>
            <a:r>
              <a:rPr kumimoji="1" lang="en-US" altLang="zh-CN" b="1" dirty="0">
                <a:ea typeface="华文楷体" panose="02010600040101010101" pitchFamily="2" charset="-122"/>
                <a:cs typeface="华文楷体" panose="02010600040101010101" pitchFamily="2" charset="-122"/>
              </a:rPr>
              <a:t>}</a:t>
            </a:r>
            <a:endParaRPr kumimoji="1" lang="en-US" altLang="zh-CN" b="1" dirty="0">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注意区分下面两种代码：</a:t>
            </a:r>
            <a:endParaRPr kumimoji="1" lang="en-US" altLang="zh-CN" b="1" dirty="0">
              <a:ea typeface="华文楷体" panose="02010600040101010101" pitchFamily="2" charset="-122"/>
              <a:cs typeface="华文楷体" panose="02010600040101010101" pitchFamily="2" charset="-122"/>
            </a:endParaRPr>
          </a:p>
          <a:p>
            <a:pPr marL="342900" lvl="1" indent="0">
              <a:buNone/>
            </a:pPr>
            <a:endParaRPr kumimoji="1" lang="en-US" altLang="zh-CN" b="1" dirty="0">
              <a:ea typeface="华文楷体" panose="02010600040101010101" pitchFamily="2" charset="-122"/>
              <a:cs typeface="华文楷体" panose="02010600040101010101" pitchFamily="2" charset="-122"/>
            </a:endParaRPr>
          </a:p>
          <a:p>
            <a:pPr marL="342900" lvl="1" indent="0">
              <a:buNone/>
            </a:pPr>
            <a:endParaRPr kumimoji="1" lang="en-US" altLang="zh-CN" b="1" dirty="0">
              <a:ea typeface="华文楷体" panose="02010600040101010101" pitchFamily="2" charset="-122"/>
              <a:cs typeface="华文楷体" panose="02010600040101010101" pitchFamily="2" charset="-122"/>
            </a:endParaRPr>
          </a:p>
          <a:p>
            <a:pPr marL="342900" lvl="1" indent="0">
              <a:buNone/>
            </a:pPr>
            <a:endParaRPr kumimoji="1" lang="zh-CN" altLang="en-US" b="1" dirty="0">
              <a:ea typeface="华文楷体" panose="02010600040101010101" pitchFamily="2" charset="-122"/>
              <a:cs typeface="华文楷体" panose="02010600040101010101" pitchFamily="2"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panose="020B0609020204030204" pitchFamily="49" charset="0"/>
                <a:ea typeface="Consolas" panose="020B0609020204030204" pitchFamily="49" charset="0"/>
                <a:cs typeface="Consolas" panose="020B0609020204030204" pitchFamily="49" charset="0"/>
              </a:rPr>
              <a:t>ClassName</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a:p>
            <a:pPr marL="342900" lvl="1" indent="0">
              <a:buNone/>
            </a:pPr>
            <a:r>
              <a:rPr kumimoji="1" lang="en-US" altLang="zh-CN" sz="2000" b="1" dirty="0" err="1">
                <a:latin typeface="Consolas" panose="020B0609020204030204" pitchFamily="49" charset="0"/>
                <a:ea typeface="Consolas" panose="020B0609020204030204" pitchFamily="49" charset="0"/>
                <a:cs typeface="Consolas" panose="020B0609020204030204" pitchFamily="49" charset="0"/>
              </a:rPr>
              <a:t>ClassName</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b;</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a:p>
            <a:pPr marL="342900" lvl="1" indent="0">
              <a:buNone/>
            </a:pP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b;</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panose="020B0609020204030204" pitchFamily="49" charset="0"/>
                <a:ea typeface="Consolas" panose="020B0609020204030204" pitchFamily="49" charset="0"/>
                <a:cs typeface="Consolas" panose="020B0609020204030204" pitchFamily="49" charset="0"/>
              </a:rPr>
              <a:t>ClassName</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b;</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拷贝赋值运算符：实例</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560974" y="1708748"/>
            <a:ext cx="8387568" cy="3416320"/>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endParaRPr lang="en-US"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endParaRPr lang="en-US" altLang="zh-CN" sz="2400" b="1" dirty="0">
              <a:latin typeface="Consolas" panose="020B0609020204030204" pitchFamily="49" charset="0"/>
              <a:cs typeface="Consolas" panose="020B0609020204030204" pitchFamily="49" charset="0"/>
            </a:endParaRPr>
          </a:p>
          <a:p>
            <a:r>
              <a:rPr lang="da-DK" altLang="zh-CN" sz="2400" b="1" dirty="0">
                <a:latin typeface="Consolas" panose="020B0609020204030204" pitchFamily="49" charset="0"/>
                <a:cs typeface="Consolas" panose="020B0609020204030204" pitchFamily="49" charset="0"/>
              </a:rPr>
              <a:t>	else {</a:t>
            </a:r>
            <a:endParaRPr lang="da-DK" altLang="zh-CN" sz="2400" b="1" dirty="0">
              <a:latin typeface="Consolas" panose="020B0609020204030204" pitchFamily="49" charset="0"/>
              <a:cs typeface="Consolas" panose="020B0609020204030204" pitchFamily="49" charset="0"/>
            </a:endParaRPr>
          </a:p>
          <a:p>
            <a:r>
              <a:rPr lang="da-DK" altLang="zh-CN" sz="2400" b="1" dirty="0">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for(int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=0;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&lt;10;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right.buf</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24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2400" b="1" dirty="0">
                <a:solidFill>
                  <a:srgbClr val="008000"/>
                </a:solidFill>
                <a:latin typeface="Consolas" panose="020B0609020204030204" pitchFamily="49" charset="0"/>
                <a:ea typeface="Consolas" panose="020B0609020204030204" pitchFamily="49" charset="0"/>
                <a:cs typeface="Consolas" panose="020B0609020204030204" pitchFamily="49" charset="0"/>
              </a:rPr>
              <a:t>拷贝数据</a:t>
            </a:r>
            <a:endParaRPr lang="da-DK" altLang="zh-CN" sz="2400" b="1" dirty="0">
              <a:solidFill>
                <a:srgbClr val="008000"/>
              </a:solidFill>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24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2400" b="1" dirty="0">
                <a:latin typeface="Consolas" panose="020B0609020204030204" pitchFamily="49" charset="0"/>
                <a:cs typeface="Consolas" panose="020B0609020204030204" pitchFamily="49" charset="0"/>
              </a:rPr>
              <a:t>"</a:t>
            </a:r>
            <a:r>
              <a:rPr kumimoji="1" lang="en-US" altLang="zh-CN" sz="2400" b="1" dirty="0">
                <a:latin typeface="Consolas" panose="020B0609020204030204" pitchFamily="49" charset="0"/>
                <a:ea typeface="Consolas" panose="020B0609020204030204" pitchFamily="49" charset="0"/>
                <a:cs typeface="Consolas" panose="020B0609020204030204" pitchFamily="49" charset="0"/>
              </a:rPr>
              <a:t>operator=(const Test&amp;) called.\n</a:t>
            </a:r>
            <a:r>
              <a:rPr kumimoji="1" lang="en-US" altLang="zh-CN" sz="2400" b="1" dirty="0">
                <a:latin typeface="Consolas" panose="020B0609020204030204" pitchFamily="49" charset="0"/>
                <a:cs typeface="Consolas" panose="020B0609020204030204" pitchFamily="49" charset="0"/>
              </a:rPr>
              <a:t>";</a:t>
            </a:r>
            <a:endParaRPr kumimoji="1" lang="zh-CN" altLang="en-US" sz="2400" b="1" dirty="0">
              <a:latin typeface="Consolas" panose="020B0609020204030204" pitchFamily="49" charset="0"/>
              <a:cs typeface="Consolas" panose="020B0609020204030204" pitchFamily="49" charset="0"/>
            </a:endParaRPr>
          </a:p>
          <a:p>
            <a:pPr lvl="1">
              <a:spcBef>
                <a:spcPts val="0"/>
              </a:spcBef>
            </a:pPr>
            <a:r>
              <a:rPr lang="en-US" altLang="zh-CN" sz="2400" b="1" dirty="0">
                <a:latin typeface="Consolas" panose="020B0609020204030204" pitchFamily="49" charset="0"/>
                <a:cs typeface="Consolas" panose="020B0609020204030204" pitchFamily="49" charset="0"/>
              </a:rPr>
              <a:t>}</a:t>
            </a:r>
            <a:endParaRPr lang="en-US"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endParaRPr lang="en-US"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a:t>
            </a:r>
            <a:endParaRPr lang="en-US" altLang="zh-CN" sz="2400" b="1" dirty="0">
              <a:latin typeface="Consolas" panose="020B0609020204030204" pitchFamily="49" charset="0"/>
              <a:cs typeface="Consolas" panose="020B0609020204030204" pitchFamily="49" charset="0"/>
            </a:endParaRP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赋值重载函数必须要是</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类的非静态成员函数</a:t>
            </a:r>
            <a:r>
              <a:rPr lang="en-US" altLang="zh-CN"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(non-static member function)</a:t>
            </a:r>
            <a:r>
              <a:rPr lang="zh-CN" altLang="en-US"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，不能是友元函数。</a:t>
            </a:r>
            <a:endParaRPr lang="en-US" altLang="zh-CN"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移动赋值运算符</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内容占位符 2"/>
          <p:cNvSpPr>
            <a:spLocks noGrp="1"/>
          </p:cNvSpPr>
          <p:nvPr>
            <p:ph idx="1"/>
          </p:nvPr>
        </p:nvSpPr>
        <p:spPr>
          <a:xfrm>
            <a:off x="323528" y="840866"/>
            <a:ext cx="8424936" cy="5252430"/>
          </a:xfrm>
        </p:spPr>
        <p:txBody>
          <a:bodyPr/>
          <a:lstStyle/>
          <a:p>
            <a:pPr marL="457200" lvl="1" indent="0">
              <a:buNone/>
            </a:pPr>
            <a:endParaRPr kumimoji="1" lang="zh-CN" altLang="en-US" b="1" dirty="0">
              <a:latin typeface="Consolas" panose="020B0609020204030204" pitchFamily="49" charset="0"/>
              <a:ea typeface="Consolas" panose="020B0609020204030204" pitchFamily="49" charset="0"/>
              <a:cs typeface="Consolas" panose="020B0609020204030204" pitchFamily="49" charset="0"/>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和移动构造函数原理类似</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示例：</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marL="0" indent="0">
              <a:buNone/>
            </a:pPr>
            <a:endParaRPr kumimoji="1" lang="zh-CN" altLang="en-US"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矩形 3"/>
          <p:cNvSpPr/>
          <p:nvPr/>
        </p:nvSpPr>
        <p:spPr>
          <a:xfrm>
            <a:off x="971600" y="1712309"/>
            <a:ext cx="6696744" cy="2585323"/>
          </a:xfrm>
          <a:prstGeom prst="rect">
            <a:avLst/>
          </a:prstGeom>
        </p:spPr>
        <p:txBody>
          <a:bodyPr wrap="square">
            <a:spAutoFit/>
          </a:bodyPr>
          <a:lstStyle/>
          <a:p>
            <a:r>
              <a:rPr lang="en-US" altLang="zh-CN" b="1" dirty="0">
                <a:solidFill>
                  <a:srgbClr val="FF0000"/>
                </a:solidFill>
                <a:latin typeface="Consolas" panose="020B0609020204030204" pitchFamily="49" charset="0"/>
                <a:cs typeface="Consolas" panose="020B0609020204030204" pitchFamily="49" charset="0"/>
              </a:rPr>
              <a:t>Test&amp; operator= (Test&amp;&amp; right)</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if (</a:t>
            </a:r>
            <a:r>
              <a:rPr lang="en-US" altLang="zh-CN" b="1" dirty="0">
                <a:solidFill>
                  <a:srgbClr val="FF0000"/>
                </a:solidFill>
                <a:latin typeface="Consolas" panose="020B0609020204030204" pitchFamily="49" charset="0"/>
                <a:cs typeface="Consolas" panose="020B0609020204030204" pitchFamily="49" charset="0"/>
              </a:rPr>
              <a:t>this == &amp;right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"same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!\n";</a:t>
            </a:r>
            <a:endParaRPr lang="en-US" altLang="zh-CN" b="1" dirty="0">
              <a:latin typeface="Consolas" panose="020B0609020204030204" pitchFamily="49" charset="0"/>
              <a:cs typeface="Consolas" panose="020B0609020204030204" pitchFamily="49" charset="0"/>
            </a:endParaRPr>
          </a:p>
          <a:p>
            <a:r>
              <a:rPr lang="da-DK" altLang="zh-CN" b="1" dirty="0">
                <a:latin typeface="Consolas" panose="020B0609020204030204" pitchFamily="49" charset="0"/>
                <a:cs typeface="Consolas" panose="020B0609020204030204" pitchFamily="49" charset="0"/>
              </a:rPr>
              <a:t>	else {	</a:t>
            </a:r>
            <a:endParaRPr lang="da-DK" altLang="zh-CN" b="1" dirty="0">
              <a:latin typeface="Consolas" panose="020B0609020204030204" pitchFamily="49" charset="0"/>
              <a:cs typeface="Consolas" panose="020B0609020204030204" pitchFamily="49" charset="0"/>
            </a:endParaRPr>
          </a:p>
          <a:p>
            <a:r>
              <a:rPr lang="da-DK" altLang="zh-CN" b="1" dirty="0">
                <a:latin typeface="Consolas" panose="020B0609020204030204" pitchFamily="49" charset="0"/>
                <a:cs typeface="Consolas" panose="020B0609020204030204" pitchFamily="49" charset="0"/>
              </a:rPr>
              <a:t>		this-&gt;buf = right.buf;  </a:t>
            </a:r>
            <a:r>
              <a:rPr lang="en-US" altLang="zh-CN" b="1" dirty="0">
                <a:solidFill>
                  <a:srgbClr val="008000"/>
                </a:solidFill>
                <a:latin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cs typeface="Consolas" panose="020B0609020204030204" pitchFamily="49" charset="0"/>
              </a:rPr>
              <a:t>直接赋值地址</a:t>
            </a:r>
            <a:endParaRPr lang="en-US" altLang="zh-CN" b="1" dirty="0">
              <a:solidFill>
                <a:srgbClr val="008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right.buf</a:t>
            </a:r>
            <a:r>
              <a:rPr lang="en-US" altLang="zh-CN" b="1" dirty="0">
                <a:latin typeface="Consolas" panose="020B0609020204030204" pitchFamily="49" charset="0"/>
                <a:cs typeface="Consolas" panose="020B0609020204030204" pitchFamily="49" charset="0"/>
              </a:rPr>
              <a:t> = </a:t>
            </a:r>
            <a:r>
              <a:rPr lang="en-US" altLang="zh-CN" b="1" dirty="0" err="1">
                <a:latin typeface="Consolas" panose="020B0609020204030204" pitchFamily="49" charset="0"/>
                <a:cs typeface="Consolas" panose="020B0609020204030204" pitchFamily="49" charset="0"/>
              </a:rPr>
              <a:t>nullptr</a:t>
            </a:r>
            <a:r>
              <a:rPr lang="en-US" altLang="zh-CN" b="1" dirty="0">
                <a:latin typeface="Consolas" panose="020B0609020204030204" pitchFamily="49" charset="0"/>
                <a:cs typeface="Consolas" panose="020B0609020204030204" pitchFamily="49" charset="0"/>
              </a:rPr>
              <a:t>;</a:t>
            </a:r>
            <a:endParaRPr lang="da-DK" altLang="zh-CN" b="1" dirty="0">
              <a:latin typeface="Consolas" panose="020B0609020204030204" pitchFamily="49" charset="0"/>
              <a:cs typeface="Consolas" panose="020B0609020204030204" pitchFamily="49" charset="0"/>
            </a:endParaRPr>
          </a:p>
          <a:p>
            <a:pPr lvl="1">
              <a:spcBef>
                <a:spcPts val="0"/>
              </a:spcBef>
            </a:pPr>
            <a:r>
              <a:rPr lang="en-GB" altLang="zh-CN" b="1" dirty="0">
                <a:latin typeface="Consolas" panose="020B0609020204030204" pitchFamily="49" charset="0"/>
                <a:cs typeface="Consolas" panose="020B0609020204030204" pitchFamily="49" charset="0"/>
              </a:rPr>
              <a:t>	</a:t>
            </a:r>
            <a:r>
              <a:rPr lang="en-GB" altLang="zh-CN" b="1" dirty="0" err="1">
                <a:latin typeface="Consolas" panose="020B0609020204030204" pitchFamily="49" charset="0"/>
                <a:cs typeface="Consolas" panose="020B0609020204030204" pitchFamily="49" charset="0"/>
              </a:rPr>
              <a:t>cout</a:t>
            </a:r>
            <a:r>
              <a:rPr lang="en-GB" altLang="zh-CN" b="1" dirty="0">
                <a:latin typeface="Consolas" panose="020B0609020204030204" pitchFamily="49" charset="0"/>
                <a:cs typeface="Consolas" panose="020B0609020204030204" pitchFamily="49" charset="0"/>
              </a:rPr>
              <a:t> &lt;&lt; "operator=(Test&amp;&amp;) called.\n";</a:t>
            </a:r>
            <a:endParaRPr kumimoji="1" lang="en-US" altLang="zh-CN" b="1" dirty="0">
              <a:latin typeface="Consolas" panose="020B0609020204030204" pitchFamily="49" charset="0"/>
              <a:ea typeface="Consolas" panose="020B0609020204030204" pitchFamily="49" charset="0"/>
              <a:cs typeface="Consolas" panose="020B0609020204030204" pitchFamily="49" charset="0"/>
            </a:endParaRPr>
          </a:p>
          <a:p>
            <a:pPr lvl="1">
              <a:spcBef>
                <a:spcPts val="0"/>
              </a:spcBef>
            </a:pP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return </a:t>
            </a:r>
            <a:r>
              <a:rPr lang="zh-CN" altLang="en-US" b="1" dirty="0">
                <a:solidFill>
                  <a:srgbClr val="FF0000"/>
                </a:solidFill>
                <a:latin typeface="Consolas" panose="020B0609020204030204" pitchFamily="49" charset="0"/>
                <a:cs typeface="Consolas" panose="020B0609020204030204" pitchFamily="49" charset="0"/>
              </a:rPr>
              <a:t>*</a:t>
            </a:r>
            <a:r>
              <a:rPr lang="en-US" altLang="zh-CN" b="1" dirty="0">
                <a:solidFill>
                  <a:srgbClr val="FF0000"/>
                </a:solidFill>
                <a:latin typeface="Consolas" panose="020B0609020204030204" pitchFamily="49" charset="0"/>
                <a:cs typeface="Consolas" panose="020B0609020204030204" pitchFamily="49" charset="0"/>
              </a:rPr>
              <a:t>this</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7" name="内容占位符 3"/>
          <p:cNvSpPr txBox="1"/>
          <p:nvPr/>
        </p:nvSpPr>
        <p:spPr bwMode="auto">
          <a:xfrm>
            <a:off x="1619672" y="4415137"/>
            <a:ext cx="6912768" cy="19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swap(Test&amp; a, Test&amp; b) { </a:t>
            </a:r>
            <a:endParaRPr lang="en-US" altLang="zh-CN" sz="1800" b="0" dirty="0"/>
          </a:p>
          <a:p>
            <a:pPr marL="0" indent="0">
              <a:buNone/>
            </a:pPr>
            <a:r>
              <a:rPr lang="en-US" altLang="zh-CN" sz="1800" b="0" dirty="0"/>
              <a:t>     Test </a:t>
            </a:r>
            <a:r>
              <a:rPr lang="en-US" altLang="zh-CN" sz="1800" b="0" dirty="0" err="1"/>
              <a:t>tmp</a:t>
            </a:r>
            <a:r>
              <a:rPr lang="en-US" altLang="zh-CN" sz="1800" b="0" dirty="0"/>
              <a:t>(std::move(a)); </a:t>
            </a:r>
            <a:r>
              <a:rPr kumimoji="1" lang="en-US" altLang="zh-CN" sz="1800"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a:t>
            </a:r>
            <a:r>
              <a:rPr kumimoji="1" lang="zh-CN" altLang="en-US" sz="1800"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第一行调用移动构造函数</a:t>
            </a:r>
            <a:endParaRPr lang="en-US" altLang="zh-CN" sz="1800" b="0" dirty="0"/>
          </a:p>
          <a:p>
            <a:pPr marL="0" lvl="1" indent="0">
              <a:spcBef>
                <a:spcPts val="1000"/>
              </a:spcBef>
              <a:buSzPct val="75000"/>
              <a:buNone/>
            </a:pPr>
            <a:r>
              <a:rPr lang="en-US" altLang="zh-CN" sz="1800" b="0" dirty="0"/>
              <a:t>     </a:t>
            </a:r>
            <a:r>
              <a:rPr lang="en-US" altLang="zh-CN" sz="1800" b="0" dirty="0">
                <a:solidFill>
                  <a:srgbClr val="FF0000"/>
                </a:solidFill>
              </a:rPr>
              <a:t>a = </a:t>
            </a:r>
            <a:r>
              <a:rPr lang="en-US" altLang="zh-CN" sz="1800" b="0" dirty="0" err="1">
                <a:solidFill>
                  <a:srgbClr val="FF0000"/>
                </a:solidFill>
              </a:rPr>
              <a:t>std</a:t>
            </a:r>
            <a:r>
              <a:rPr lang="en-US" altLang="zh-CN" sz="1800" b="0" dirty="0">
                <a:solidFill>
                  <a:srgbClr val="FF0000"/>
                </a:solidFill>
              </a:rPr>
              <a:t>::move(b);</a:t>
            </a:r>
            <a:r>
              <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 </a:t>
            </a:r>
            <a:r>
              <a:rPr kumimoji="1" lang="en-US" altLang="zh-CN" sz="1800" b="1" dirty="0" err="1">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std</a:t>
            </a:r>
            <a:r>
              <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::move</a:t>
            </a:r>
            <a:r>
              <a:rPr kumimoji="1" lang="zh-CN" altLang="en-US"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的结果为右值引用，</a:t>
            </a:r>
            <a:endParaRPr lang="en-US" altLang="zh-CN" sz="1800" b="0" dirty="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std::move(</a:t>
            </a:r>
            <a:r>
              <a:rPr lang="en-US" altLang="zh-CN" sz="1800" b="0" dirty="0" err="1">
                <a:solidFill>
                  <a:srgbClr val="FF0000"/>
                </a:solidFill>
              </a:rPr>
              <a:t>tmp</a:t>
            </a:r>
            <a:r>
              <a:rPr lang="en-US" altLang="zh-CN" sz="1800" b="0" dirty="0">
                <a:solidFill>
                  <a:srgbClr val="FF0000"/>
                </a:solidFill>
              </a:rPr>
              <a:t>); </a:t>
            </a:r>
            <a:r>
              <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a:t>
            </a:r>
            <a:r>
              <a:rPr kumimoji="1" lang="zh-CN" altLang="en-US"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后两行均调用移动赋值运算</a:t>
            </a:r>
            <a:endPar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spcBef>
                <a:spcPts val="1000"/>
              </a:spcBef>
              <a:buSzPct val="75000"/>
              <a:buNone/>
            </a:pPr>
            <a:r>
              <a:rPr lang="en-US" altLang="zh-CN" sz="1800" b="0" dirty="0"/>
              <a:t>}</a:t>
            </a:r>
            <a:endParaRPr lang="en-US" altLang="zh-CN" sz="1800" b="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8424936" cy="1325563"/>
          </a:xfrm>
        </p:spPr>
        <p:txBody>
          <a:bodyPr/>
          <a:lstStyle/>
          <a:p>
            <a:r>
              <a:rPr kumimoji="1" lang="zh-CN" altLang="en-US" dirty="0"/>
              <a:t>拷贝</a:t>
            </a:r>
            <a:r>
              <a:rPr kumimoji="1" lang="en-US" altLang="zh-CN" dirty="0"/>
              <a:t>/</a:t>
            </a:r>
            <a:r>
              <a:rPr kumimoji="1" lang="zh-CN" altLang="en-US" dirty="0"/>
              <a:t>移动赋值运算符的调用时机</a:t>
            </a:r>
            <a:endParaRPr kumimoji="1" lang="zh-CN" altLang="en-US" dirty="0"/>
          </a:p>
        </p:txBody>
      </p:sp>
      <p:sp>
        <p:nvSpPr>
          <p:cNvPr id="8"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和拷贝</a:t>
            </a:r>
            <a:r>
              <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移动构造函数的调用时机类似，主要判断依据是</a:t>
            </a:r>
            <a:r>
              <a:rPr kumimoji="1" lang="zh-CN" altLang="en-US" dirty="0">
                <a:solidFill>
                  <a:srgbClr val="FF0000"/>
                </a:solidFill>
                <a:latin typeface="Consolas" panose="020B0609020204030204" pitchFamily="49" charset="0"/>
                <a:ea typeface="Consolas" panose="020B0609020204030204" pitchFamily="49" charset="0"/>
                <a:cs typeface="Consolas" panose="020B0609020204030204" pitchFamily="49" charset="0"/>
              </a:rPr>
              <a:t>引用的绑定规则</a:t>
            </a:r>
            <a:endParaRPr kumimoji="1" lang="en-US" altLang="zh-CN" dirty="0">
              <a:solidFill>
                <a:srgbClr val="FF0000"/>
              </a:solidFill>
            </a:endParaRPr>
          </a:p>
          <a:p>
            <a:pPr lvl="1">
              <a:lnSpc>
                <a:spcPct val="100000"/>
              </a:lnSpc>
            </a:pPr>
            <a:r>
              <a:rPr kumimoji="1" lang="zh-CN" altLang="en-US" dirty="0">
                <a:solidFill>
                  <a:srgbClr val="002060"/>
                </a:solidFill>
              </a:rPr>
              <a:t>拷贝赋值运算符函数的形参类型为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移动赋值运算符函数的形参类型为</a:t>
            </a:r>
            <a:r>
              <a:rPr kumimoji="1" lang="zh-CN" altLang="en-US" dirty="0">
                <a:solidFill>
                  <a:srgbClr val="FF0000"/>
                </a:solidFill>
              </a:rPr>
              <a:t>右值引用</a:t>
            </a:r>
            <a:r>
              <a:rPr kumimoji="1" lang="zh-CN" altLang="en-US" dirty="0">
                <a:solidFill>
                  <a:srgbClr val="002060"/>
                </a:solidFill>
              </a:rPr>
              <a:t>，可以绑定右值</a:t>
            </a:r>
            <a:r>
              <a:rPr kumimoji="1" lang="en-US" altLang="zh-CN" dirty="0">
                <a:solidFill>
                  <a:srgbClr val="002060"/>
                </a:solidFill>
              </a:rPr>
              <a:t>(</a:t>
            </a:r>
            <a:r>
              <a:rPr kumimoji="1" lang="zh-CN" altLang="en-US" dirty="0">
                <a:solidFill>
                  <a:srgbClr val="FF0000"/>
                </a:solidFill>
              </a:rPr>
              <a:t>常量、表达式、函数返回</a:t>
            </a:r>
            <a:r>
              <a:rPr kumimoji="1" lang="en-US" altLang="zh-CN" dirty="0">
                <a:solidFill>
                  <a:srgbClr val="002060"/>
                </a:solidFill>
              </a:rPr>
              <a:t>)</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，例如常量左值引用和右值引用均能绑定右值，当赋值运算符右侧为右值时</a:t>
            </a:r>
            <a:r>
              <a:rPr kumimoji="1" lang="zh-CN" altLang="en-US" dirty="0">
                <a:solidFill>
                  <a:srgbClr val="FF0000"/>
                </a:solidFill>
              </a:rPr>
              <a:t>优先匹配形参类型为右值引用</a:t>
            </a:r>
            <a:r>
              <a:rPr kumimoji="1" lang="zh-CN" altLang="en-US" dirty="0">
                <a:solidFill>
                  <a:srgbClr val="002060"/>
                </a:solidFill>
              </a:rPr>
              <a:t>的赋值运算符函数</a:t>
            </a:r>
            <a:endParaRPr kumimoji="1" lang="en-US" altLang="zh-CN" dirty="0">
              <a:solidFill>
                <a:srgbClr val="002060"/>
              </a:solidFill>
            </a:endParaRPr>
          </a:p>
          <a:p>
            <a:pPr lvl="1">
              <a:lnSpc>
                <a:spcPct val="100000"/>
              </a:lnSpc>
            </a:pPr>
            <a:r>
              <a:rPr kumimoji="1" lang="zh-CN" altLang="en-US" dirty="0">
                <a:solidFill>
                  <a:srgbClr val="002060"/>
                </a:solidFill>
              </a:rPr>
              <a:t>根据赋值运算符右侧变量的类型决定调用拷贝或移动赋值运算符函数</a:t>
            </a:r>
            <a:endParaRPr kumimoji="1" lang="en-US" altLang="zh-CN" dirty="0">
              <a:solidFill>
                <a:srgbClr val="002060"/>
              </a:solidFill>
            </a:endParaRPr>
          </a:p>
          <a:p>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047806" cy="1325563"/>
          </a:xfrm>
        </p:spPr>
        <p:txBody>
          <a:bodyPr/>
          <a:lstStyle/>
          <a:p>
            <a:r>
              <a:rPr kumimoji="1" lang="zh-CN" altLang="en-US" dirty="0"/>
              <a:t>编译器自动合成的函数</a:t>
            </a:r>
            <a:r>
              <a:rPr kumimoji="1" lang="en-US" altLang="zh-CN" dirty="0"/>
              <a:t>/</a:t>
            </a:r>
            <a:r>
              <a:rPr kumimoji="1" lang="zh-CN" altLang="en-US" dirty="0"/>
              <a:t>运算符</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 name="内容占位符 3"/>
          <p:cNvSpPr>
            <a:spLocks noGrp="1"/>
          </p:cNvSpPr>
          <p:nvPr>
            <p:ph idx="1"/>
          </p:nvPr>
        </p:nvSpPr>
        <p:spPr>
          <a:xfrm>
            <a:off x="628650" y="1628800"/>
            <a:ext cx="8191822" cy="1728192"/>
          </a:xfrm>
        </p:spPr>
        <p:txBody>
          <a:bodyPr/>
          <a:lstStyle/>
          <a:p>
            <a:r>
              <a:rPr lang="zh-CN" altLang="en-US" dirty="0"/>
              <a:t>类中特殊的成员函数</a:t>
            </a:r>
            <a:r>
              <a:rPr lang="en-US" altLang="zh-CN" dirty="0"/>
              <a:t>/</a:t>
            </a:r>
            <a:r>
              <a:rPr lang="zh-CN" altLang="en-US" dirty="0"/>
              <a:t>运算符，即便用户不显式定义，编译器也会根据自身需要自动合成</a:t>
            </a:r>
            <a:endParaRPr lang="en-US" altLang="zh-CN" dirty="0"/>
          </a:p>
          <a:p>
            <a:pPr lvl="1"/>
            <a:r>
              <a:rPr lang="zh-CN" altLang="en-US" dirty="0"/>
              <a:t>默认构造函数</a:t>
            </a:r>
            <a:endParaRPr lang="en-US" altLang="zh-CN" dirty="0"/>
          </a:p>
          <a:p>
            <a:pPr lvl="1"/>
            <a:r>
              <a:rPr lang="zh-CN" altLang="en-US" dirty="0"/>
              <a:t>拷贝构造函数</a:t>
            </a:r>
            <a:endParaRPr lang="en-US" altLang="zh-CN" dirty="0"/>
          </a:p>
          <a:p>
            <a:pPr lvl="1"/>
            <a:r>
              <a:rPr lang="zh-CN" altLang="en-US" dirty="0"/>
              <a:t>移动构造函数（</a:t>
            </a:r>
            <a:r>
              <a:rPr lang="en-US" altLang="zh-CN" dirty="0"/>
              <a:t>C++11</a:t>
            </a:r>
            <a:r>
              <a:rPr lang="zh-CN" altLang="en-US" dirty="0"/>
              <a:t>起）</a:t>
            </a:r>
            <a:endParaRPr lang="en-US" altLang="zh-CN" dirty="0"/>
          </a:p>
          <a:p>
            <a:pPr lvl="1"/>
            <a:r>
              <a:rPr lang="zh-CN" altLang="en-US" dirty="0"/>
              <a:t>拷贝赋值运算符</a:t>
            </a:r>
            <a:endParaRPr lang="en-US" altLang="zh-CN" dirty="0"/>
          </a:p>
          <a:p>
            <a:pPr lvl="1"/>
            <a:r>
              <a:rPr lang="zh-CN" altLang="en-US" dirty="0"/>
              <a:t>移动赋值运算符（</a:t>
            </a:r>
            <a:r>
              <a:rPr lang="en-US" altLang="zh-CN" dirty="0"/>
              <a:t>C++11</a:t>
            </a:r>
            <a:r>
              <a:rPr lang="zh-CN" altLang="en-US" dirty="0"/>
              <a:t>起）</a:t>
            </a:r>
            <a:endParaRPr lang="en-US" altLang="zh-CN" dirty="0"/>
          </a:p>
          <a:p>
            <a:pPr lvl="1"/>
            <a:r>
              <a:rPr lang="zh-CN" altLang="en-US" dirty="0"/>
              <a:t>析构函数</a:t>
            </a:r>
            <a:endParaRPr lang="zh-CN" altLang="en-US" dirty="0"/>
          </a:p>
        </p:txBody>
      </p:sp>
      <p:sp>
        <p:nvSpPr>
          <p:cNvPr id="9" name="矩形 8"/>
          <p:cNvSpPr/>
          <p:nvPr/>
        </p:nvSpPr>
        <p:spPr>
          <a:xfrm>
            <a:off x="903848" y="5301208"/>
            <a:ext cx="7336304" cy="400110"/>
          </a:xfrm>
          <a:prstGeom prst="rect">
            <a:avLst/>
          </a:prstGeom>
        </p:spPr>
        <p:txBody>
          <a:bodyPr wrap="none">
            <a:spAutoFit/>
          </a:bodyPr>
          <a:lstStyle/>
          <a:p>
            <a:r>
              <a:rPr lang="zh-CN" altLang="en-US" sz="2000" b="1" dirty="0">
                <a:solidFill>
                  <a:srgbClr val="FF0000"/>
                </a:solidFill>
              </a:rPr>
              <a:t>进一步阅读</a:t>
            </a:r>
            <a:r>
              <a:rPr lang="zh-CN" altLang="en-US" sz="2000" dirty="0"/>
              <a:t>：</a:t>
            </a:r>
            <a:r>
              <a:rPr lang="en-US" altLang="zh-CN" sz="2000" dirty="0">
                <a:hlinkClick r:id="rId1"/>
              </a:rPr>
              <a:t>https://zh.cppreference.com/w/cpp/language/classes</a:t>
            </a:r>
            <a:r>
              <a:rPr lang="en-US" altLang="zh-CN" sz="2000" dirty="0"/>
              <a:t> </a:t>
            </a:r>
            <a:endParaRPr lang="en-US"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回顾：常量成员和常量对象</a:t>
            </a:r>
            <a:endParaRPr kumimoji="1" lang="zh-CN" altLang="en-US" dirty="0"/>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使用</a:t>
            </a:r>
            <a:r>
              <a:rPr kumimoji="1" lang="en-US" altLang="zh-CN" sz="2400" dirty="0" err="1">
                <a:solidFill>
                  <a:srgbClr val="FF0000"/>
                </a:solidFill>
                <a:ea typeface="华文楷体" panose="02010600040101010101" pitchFamily="2" charset="-122"/>
                <a:cs typeface="华文楷体" panose="02010600040101010101" pitchFamily="2" charset="-122"/>
              </a:rPr>
              <a:t>const</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修饰的数据成员，称为类的常量数据成员，在对象的整个生命周期里</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不可更改</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，且只能在构造函数的</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初始化列表</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或</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就地初始化</a:t>
            </a:r>
            <a:endPar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成员函数也能用</a:t>
            </a:r>
            <a:r>
              <a:rPr kumimoji="1" lang="en-US" altLang="zh-CN" sz="2400" dirty="0" err="1">
                <a:solidFill>
                  <a:srgbClr val="FF0000"/>
                </a:solidFill>
                <a:ea typeface="华文楷体" panose="02010600040101010101" pitchFamily="2" charset="-122"/>
                <a:cs typeface="华文楷体" panose="02010600040101010101" pitchFamily="2" charset="-122"/>
              </a:rPr>
              <a:t>const</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来修饰，该成员函数的实现语句</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不能修改</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类的数据成员 ，即不能改变对象状态（内容）</a:t>
            </a:r>
            <a:endPar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若对象被定义为常量，则它只能调用以</a:t>
            </a:r>
            <a:r>
              <a:rPr kumimoji="1" lang="en-US" altLang="zh-CN" sz="2400" dirty="0" err="1">
                <a:solidFill>
                  <a:srgbClr val="FF0000"/>
                </a:solidFill>
                <a:ea typeface="华文楷体" panose="02010600040101010101" pitchFamily="2" charset="-122"/>
                <a:cs typeface="华文楷体" panose="02010600040101010101" pitchFamily="2" charset="-122"/>
              </a:rPr>
              <a:t>const</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修饰的成员函数</a:t>
            </a:r>
            <a:endPar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内容占位符 2"/>
          <p:cNvSpPr txBox="1"/>
          <p:nvPr/>
        </p:nvSpPr>
        <p:spPr bwMode="auto">
          <a:xfrm>
            <a:off x="1012776" y="4221088"/>
            <a:ext cx="79928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Student {</a:t>
            </a:r>
            <a:endParaRPr lang="en-US" altLang="zh-CN" sz="2000" b="0" dirty="0"/>
          </a:p>
          <a:p>
            <a:pPr marL="0" indent="0">
              <a:lnSpc>
                <a:spcPct val="100000"/>
              </a:lnSpc>
              <a:spcBef>
                <a:spcPts val="0"/>
              </a:spcBef>
              <a:buFont typeface="Wingdings" panose="05000000000000000000" pitchFamily="2" charset="2"/>
              <a:buNone/>
            </a:pPr>
            <a:r>
              <a:rPr lang="en-US" altLang="zh-CN" sz="2000" b="0" dirty="0"/>
              <a:t>	</a:t>
            </a:r>
            <a:r>
              <a:rPr lang="en-US" altLang="zh-CN" sz="2000" dirty="0" err="1">
                <a:solidFill>
                  <a:srgbClr val="FF0000"/>
                </a:solidFill>
              </a:rPr>
              <a:t>const</a:t>
            </a:r>
            <a:r>
              <a:rPr lang="en-US" altLang="zh-CN" sz="2000" dirty="0">
                <a:solidFill>
                  <a:srgbClr val="FF0000"/>
                </a:solidFill>
              </a:rPr>
              <a:t> </a:t>
            </a:r>
            <a:r>
              <a:rPr lang="en-US" altLang="zh-CN" sz="2000" dirty="0" err="1"/>
              <a:t>int</a:t>
            </a:r>
            <a:r>
              <a:rPr lang="en-US" altLang="zh-CN" sz="2000" dirty="0"/>
              <a:t> ID; </a:t>
            </a:r>
            <a:r>
              <a:rPr lang="en-US" altLang="zh-CN" sz="2000" b="0" dirty="0">
                <a:solidFill>
                  <a:srgbClr val="008000"/>
                </a:solidFill>
              </a:rPr>
              <a:t>//</a:t>
            </a:r>
            <a:r>
              <a:rPr lang="zh-CN" altLang="en-US" sz="2000" b="0" dirty="0">
                <a:solidFill>
                  <a:srgbClr val="008000"/>
                </a:solidFill>
              </a:rPr>
              <a:t>常量数据成员</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endParaRPr lang="en-US" altLang="zh-CN" sz="2000" b="0" dirty="0"/>
          </a:p>
          <a:p>
            <a:pPr marL="0" indent="0">
              <a:lnSpc>
                <a:spcPct val="100000"/>
              </a:lnSpc>
              <a:spcBef>
                <a:spcPts val="0"/>
              </a:spcBef>
              <a:buFont typeface="Wingdings" panose="05000000000000000000" pitchFamily="2" charset="2"/>
              <a:buNone/>
            </a:pPr>
            <a:r>
              <a:rPr lang="en-US" altLang="zh-CN" sz="2000" b="0" dirty="0"/>
              <a:t>	Student(</a:t>
            </a:r>
            <a:r>
              <a:rPr lang="en-US" altLang="zh-CN" sz="2000" b="0" dirty="0" err="1"/>
              <a:t>int</a:t>
            </a:r>
            <a:r>
              <a:rPr lang="en-US" altLang="zh-CN" sz="2000" b="0" dirty="0"/>
              <a: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通过初始化列表设置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t>int</a:t>
            </a:r>
            <a:r>
              <a:rPr lang="en-US" altLang="zh-CN" sz="2000" dirty="0"/>
              <a:t> </a:t>
            </a:r>
            <a:r>
              <a:rPr lang="en-US" altLang="zh-CN" sz="2000" dirty="0" err="1"/>
              <a:t>getID</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b="0" dirty="0"/>
              <a:t>{ return ID; } </a:t>
            </a:r>
            <a:r>
              <a:rPr lang="en-US" altLang="zh-CN" sz="2000" b="0" dirty="0">
                <a:solidFill>
                  <a:srgbClr val="008000"/>
                </a:solidFill>
              </a:rPr>
              <a:t>//</a:t>
            </a:r>
            <a:r>
              <a:rPr lang="zh-CN" altLang="en-US" sz="2000" b="0" dirty="0">
                <a:solidFill>
                  <a:srgbClr val="008000"/>
                </a:solidFill>
              </a:rPr>
              <a:t>常量成员函数</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endParaRPr lang="en-US" altLang="zh-CN" sz="2000" b="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类型转换</a:t>
            </a:r>
            <a:endParaRPr kumimoji="1" lang="zh-CN" altLang="en-US" dirty="0"/>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当编译器发现表达式和函数调用所需的数据类型和实际类型不同时，便会进行</a:t>
            </a:r>
            <a:r>
              <a:rPr kumimoji="1" lang="zh-CN" altLang="en-US" dirty="0">
                <a:solidFill>
                  <a:srgbClr val="FF0000"/>
                </a:solidFill>
              </a:rPr>
              <a:t>自动类型转换</a:t>
            </a:r>
            <a:r>
              <a:rPr kumimoji="1" lang="zh-CN" altLang="en-US" dirty="0"/>
              <a:t>。</a:t>
            </a:r>
            <a:endParaRPr kumimoji="1" lang="en-US" altLang="zh-CN" dirty="0"/>
          </a:p>
          <a:p>
            <a:pPr>
              <a:lnSpc>
                <a:spcPct val="100000"/>
              </a:lnSpc>
            </a:pPr>
            <a:r>
              <a:rPr kumimoji="1" lang="zh-CN" altLang="en-US" dirty="0"/>
              <a:t>自动类型转换可通过定义特定的</a:t>
            </a:r>
            <a:r>
              <a:rPr kumimoji="1" lang="zh-CN" altLang="en-US" dirty="0">
                <a:solidFill>
                  <a:srgbClr val="FF0000"/>
                </a:solidFill>
              </a:rPr>
              <a:t>转换运算符</a:t>
            </a:r>
            <a:r>
              <a:rPr kumimoji="1" lang="zh-CN" altLang="en-US" dirty="0"/>
              <a:t>和</a:t>
            </a:r>
            <a:r>
              <a:rPr kumimoji="1" lang="zh-CN" altLang="en-US" dirty="0">
                <a:solidFill>
                  <a:srgbClr val="FF0000"/>
                </a:solidFill>
              </a:rPr>
              <a:t>构造函数</a:t>
            </a:r>
            <a:r>
              <a:rPr kumimoji="1" lang="zh-CN" altLang="en-US" dirty="0"/>
              <a:t>来完成。</a:t>
            </a:r>
            <a:endParaRPr kumimoji="1" lang="en-US" altLang="zh-CN" dirty="0"/>
          </a:p>
          <a:p>
            <a:pPr>
              <a:lnSpc>
                <a:spcPct val="100000"/>
              </a:lnSpc>
            </a:pPr>
            <a:r>
              <a:rPr kumimoji="1" lang="zh-CN" altLang="en-US" dirty="0"/>
              <a:t>除自动类型转换外，在有必要的时候还可以进行</a:t>
            </a:r>
            <a:r>
              <a:rPr kumimoji="1" lang="zh-CN" altLang="en-US" dirty="0">
                <a:solidFill>
                  <a:srgbClr val="FF0000"/>
                </a:solidFill>
              </a:rPr>
              <a:t>强制类型转换</a:t>
            </a:r>
            <a:r>
              <a:rPr kumimoji="1" lang="zh-CN" altLang="en-US" dirty="0"/>
              <a:t>。</a:t>
            </a:r>
            <a:endParaRPr kumimoji="1" lang="zh-CN" altLang="en-US" dirty="0"/>
          </a:p>
        </p:txBody>
      </p:sp>
      <p:sp>
        <p:nvSpPr>
          <p:cNvPr id="6" name="矩形 5"/>
          <p:cNvSpPr/>
          <p:nvPr/>
        </p:nvSpPr>
        <p:spPr>
          <a:xfrm>
            <a:off x="3004914" y="4361830"/>
            <a:ext cx="3295278" cy="2308324"/>
          </a:xfrm>
          <a:prstGeom prst="rect">
            <a:avLst/>
          </a:prstGeom>
        </p:spPr>
        <p:txBody>
          <a:bodyPr wrap="square">
            <a:spAutoFit/>
          </a:bodyPr>
          <a:lstStyle/>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print(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cs typeface="Consolas" panose="020B0609020204030204" pitchFamily="49" charset="0"/>
              </a:rPr>
              <a:t>print(3.5);</a:t>
            </a:r>
            <a:endParaRPr lang="en-US" altLang="zh-CN" dirty="0">
              <a:solidFill>
                <a:srgbClr val="000000"/>
              </a:solidFill>
              <a:latin typeface="Consolas" panose="020B0609020204030204" pitchFamily="49" charset="0"/>
              <a:cs typeface="Consolas" panose="020B0609020204030204" pitchFamily="49" charset="0"/>
            </a:endParaRPr>
          </a:p>
          <a:p>
            <a:r>
              <a:rPr lang="en-GB" altLang="zh-CN" dirty="0">
                <a:solidFill>
                  <a:srgbClr val="000000"/>
                </a:solidFill>
                <a:latin typeface="Consolas" panose="020B0609020204030204" pitchFamily="49" charset="0"/>
                <a:cs typeface="Consolas" panose="020B0609020204030204" pitchFamily="49" charset="0"/>
              </a:rPr>
              <a:t>	print('c');</a:t>
            </a:r>
            <a:endParaRPr lang="en-GB" altLang="zh-CN" dirty="0">
              <a:solidFill>
                <a:srgbClr val="000000"/>
              </a:solidFill>
              <a:latin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000BFF"/>
                </a:solidFill>
                <a:latin typeface="Consolas" panose="020B0609020204030204" pitchFamily="49" charset="0"/>
                <a:ea typeface="Consolas" panose="020B0609020204030204" pitchFamily="49" charset="0"/>
                <a:cs typeface="Consolas" panose="020B0609020204030204" pitchFamily="49" charset="0"/>
              </a:rPr>
              <a:t>0</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1680" y="5106819"/>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自动类型转换：方法一</a:t>
            </a:r>
            <a:endParaRPr kumimoji="1" lang="zh-CN" altLang="en-US" dirty="0"/>
          </a:p>
        </p:txBody>
      </p:sp>
      <p:sp>
        <p:nvSpPr>
          <p:cNvPr id="3" name="矩形 2"/>
          <p:cNvSpPr/>
          <p:nvPr/>
        </p:nvSpPr>
        <p:spPr>
          <a:xfrm>
            <a:off x="251520" y="1196752"/>
            <a:ext cx="7969153" cy="5355312"/>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iostream</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zh-CN" altLang="en-US"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66CC"/>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ea typeface="Consolas" panose="020B0609020204030204" pitchFamily="49" charset="0"/>
                <a:cs typeface="Consolas" panose="020B0609020204030204" pitchFamily="49" charset="0"/>
              </a:rPr>
              <a:t>目标类</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Destination</a:t>
            </a:r>
            <a:endPar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ea typeface="Consolas" panose="020B0609020204030204" pitchFamily="49" charset="0"/>
                <a:cs typeface="Consolas" panose="020B0609020204030204" pitchFamily="49" charset="0"/>
              </a:rPr>
              <a:t>源类</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Source</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operator</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::operator </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called"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8" name="文本框 7"/>
          <p:cNvSpPr txBox="1"/>
          <p:nvPr/>
        </p:nvSpPr>
        <p:spPr>
          <a:xfrm>
            <a:off x="4677072" y="3429000"/>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endParaRPr kumimoji="1" lang="zh-CN" altLang="en-US" sz="2800" b="1" dirty="0">
              <a:solidFill>
                <a:srgbClr val="FF0000"/>
              </a:solidFill>
            </a:endParaRP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fld>
            <a:endParaRPr lang="en-US" altLang="zh-CN"/>
          </a:p>
        </p:txBody>
      </p:sp>
      <p:sp>
        <p:nvSpPr>
          <p:cNvPr id="9" name="圆角矩形 8"/>
          <p:cNvSpPr/>
          <p:nvPr/>
        </p:nvSpPr>
        <p:spPr>
          <a:xfrm>
            <a:off x="1043608" y="6059295"/>
            <a:ext cx="6936904"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注意：不需要指定返回类型，因为</a:t>
            </a:r>
            <a:r>
              <a:rPr kumimoji="1" lang="en-US" altLang="zh-CN" sz="2000" b="1" dirty="0"/>
              <a:t>operator</a:t>
            </a:r>
            <a:r>
              <a:rPr kumimoji="1" lang="zh-CN" altLang="en-US" sz="2000" b="1" dirty="0"/>
              <a:t>后</a:t>
            </a:r>
            <a:r>
              <a:rPr kumimoji="1" lang="en-US" altLang="zh-CN" sz="2000" b="1" dirty="0" err="1"/>
              <a:t>Dst</a:t>
            </a:r>
            <a:r>
              <a:rPr kumimoji="1" lang="en-US" altLang="zh-CN" sz="2000" b="1" dirty="0"/>
              <a:t>()</a:t>
            </a:r>
            <a:r>
              <a:rPr kumimoji="1" lang="zh-CN" altLang="en-US" sz="2000" b="1" dirty="0"/>
              <a:t>已经指明</a:t>
            </a:r>
            <a:endParaRPr kumimoji="1"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自动类型转换：方法二</a:t>
            </a:r>
            <a:endParaRPr kumimoji="1" lang="zh-CN" altLang="en-US" dirty="0"/>
          </a:p>
        </p:txBody>
      </p:sp>
      <p:sp>
        <p:nvSpPr>
          <p:cNvPr id="3" name="矩形 2"/>
          <p:cNvSpPr/>
          <p:nvPr/>
        </p:nvSpPr>
        <p:spPr>
          <a:xfrm>
            <a:off x="251520" y="1196752"/>
            <a:ext cx="7969153" cy="4524315"/>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&lt;iostream&gt;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zh-CN" altLang="en-US"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B050"/>
                </a:solidFill>
                <a:latin typeface="Consolas" panose="020B0609020204030204" pitchFamily="49" charset="0"/>
                <a:ea typeface="Consolas" panose="020B0609020204030204" pitchFamily="49" charset="0"/>
                <a:cs typeface="Consolas" panose="020B0609020204030204" pitchFamily="49" charset="0"/>
              </a:rPr>
              <a:t>// </a:t>
            </a:r>
            <a:r>
              <a:rPr lang="zh-CN" altLang="en-US" b="1" dirty="0">
                <a:solidFill>
                  <a:srgbClr val="00B050"/>
                </a:solidFill>
                <a:latin typeface="Consolas" panose="020B0609020204030204" pitchFamily="49" charset="0"/>
                <a:ea typeface="Consolas" panose="020B0609020204030204" pitchFamily="49" charset="0"/>
                <a:cs typeface="Consolas" panose="020B0609020204030204" pitchFamily="49" charset="0"/>
              </a:rPr>
              <a:t>前置类型声明，因为在</a:t>
            </a:r>
            <a:r>
              <a:rPr lang="en-US" altLang="zh-CN" b="1" dirty="0" err="1">
                <a:solidFill>
                  <a:srgbClr val="00B050"/>
                </a:solidFill>
                <a:latin typeface="Consolas" panose="020B0609020204030204" pitchFamily="49" charset="0"/>
                <a:ea typeface="Consolas" panose="020B0609020204030204" pitchFamily="49" charset="0"/>
                <a:cs typeface="Consolas" panose="020B0609020204030204" pitchFamily="49" charset="0"/>
              </a:rPr>
              <a:t>Dst</a:t>
            </a:r>
            <a:r>
              <a:rPr lang="zh-CN" altLang="en-US" b="1" dirty="0">
                <a:solidFill>
                  <a:srgbClr val="00B050"/>
                </a:solidFill>
                <a:latin typeface="Consolas" panose="020B0609020204030204" pitchFamily="49" charset="0"/>
                <a:ea typeface="Consolas" panose="020B0609020204030204" pitchFamily="49" charset="0"/>
                <a:cs typeface="Consolas" panose="020B0609020204030204" pitchFamily="49" charset="0"/>
              </a:rPr>
              <a:t>中要用到</a:t>
            </a:r>
            <a:r>
              <a:rPr lang="en-US" altLang="zh-CN" b="1" dirty="0" err="1">
                <a:solidFill>
                  <a:srgbClr val="00B050"/>
                </a:solidFill>
                <a:latin typeface="Consolas" panose="020B0609020204030204" pitchFamily="49" charset="0"/>
                <a:ea typeface="Consolas" panose="020B0609020204030204" pitchFamily="49" charset="0"/>
                <a:cs typeface="Consolas" panose="020B0609020204030204" pitchFamily="49" charset="0"/>
              </a:rPr>
              <a:t>Src</a:t>
            </a:r>
            <a:r>
              <a:rPr lang="zh-CN" altLang="en-US" b="1" dirty="0">
                <a:solidFill>
                  <a:srgbClr val="00B050"/>
                </a:solidFill>
                <a:latin typeface="Consolas" panose="020B0609020204030204" pitchFamily="49" charset="0"/>
                <a:ea typeface="Consolas" panose="020B0609020204030204" pitchFamily="49" charset="0"/>
                <a:cs typeface="Consolas" panose="020B0609020204030204" pitchFamily="49" charset="0"/>
              </a:rPr>
              <a:t>类</a:t>
            </a:r>
            <a:endParaRPr lang="en-US" altLang="zh-CN" b="1" dirty="0">
              <a:solidFill>
                <a:srgbClr val="00B05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&amp; s) {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&amp;)"</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endParaRPr kumimoji="1" lang="zh-CN" altLang="en-US" sz="2800" b="1" dirty="0">
              <a:solidFill>
                <a:srgbClr val="FF0000"/>
              </a:solidFill>
            </a:endParaRP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a:t>
            </a:r>
            <a:endParaRPr kumimoji="1" lang="zh-CN" altLang="en-US" dirty="0"/>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Transform(</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Src s;</a:t>
            </a:r>
            <a:endParaRPr lang="hr-HR"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Dst d1(s);</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Dst 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2</a:t>
            </a:r>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s; </a:t>
            </a:r>
            <a:endPar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Transform</a:t>
            </a:r>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000BFF"/>
                </a:solidFill>
                <a:latin typeface="Consolas" panose="020B0609020204030204" pitchFamily="49" charset="0"/>
                <a:ea typeface="Consolas" panose="020B0609020204030204" pitchFamily="49" charset="0"/>
                <a:cs typeface="Consolas" panose="020B0609020204030204" pitchFamily="49" charset="0"/>
              </a:rPr>
              <a:t>0</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注意：两种自动类型转换的方法不能同时使用，使用时请任选其中一种。</a:t>
            </a:r>
            <a:endParaRPr kumimoji="1" lang="zh-CN" altLang="en-US" sz="2800" b="1" dirty="0">
              <a:solidFill>
                <a:srgbClr val="FF0000"/>
              </a:solidFill>
            </a:endParaRP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public:</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下面类型转换运算符代码哪些语句有错，原因是？</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endParaRPr lang="en-US" altLang="zh-CN" sz="2000" dirty="0">
              <a:solidFill>
                <a:srgbClr val="000000"/>
              </a:solidFill>
            </a:endParaRP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endParaRPr lang="en-US" altLang="zh-CN" sz="2000" dirty="0">
              <a:solidFill>
                <a:srgbClr val="000000"/>
              </a:solidFill>
            </a:endParaRPr>
          </a:p>
          <a:p>
            <a:pPr marL="0" indent="0">
              <a:buNone/>
            </a:pPr>
            <a:r>
              <a:rPr lang="en-US" altLang="zh-CN" sz="2000" dirty="0">
                <a:solidFill>
                  <a:srgbClr val="000000"/>
                </a:solidFill>
              </a:rPr>
              <a:t>public:</a:t>
            </a:r>
            <a:endParaRPr lang="en-US" altLang="zh-CN" sz="2000" dirty="0">
              <a:solidFill>
                <a:srgbClr val="000000"/>
              </a:solidFill>
            </a:endParaRP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错误：不能返回类型</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错误：参数列表不为空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不是一个合法指针</a:t>
            </a:r>
            <a:r>
              <a:rPr lang="en-US" altLang="zh-CN" sz="2000" dirty="0">
                <a:solidFill>
                  <a:srgbClr val="FF0000"/>
                </a:solidFill>
              </a:rPr>
              <a:t>,</a:t>
            </a:r>
            <a:r>
              <a:rPr lang="zh-CN" altLang="en-US" sz="2000" dirty="0">
                <a:solidFill>
                  <a:srgbClr val="FF0000"/>
                </a:solidFill>
              </a:rPr>
              <a:t>本意：将</a:t>
            </a:r>
            <a:r>
              <a:rPr lang="en-US" altLang="zh-CN" sz="2000" dirty="0" err="1">
                <a:solidFill>
                  <a:srgbClr val="FF0000"/>
                </a:solidFill>
              </a:rPr>
              <a:t>SmallInt</a:t>
            </a:r>
            <a:r>
              <a:rPr lang="zh-CN" altLang="en-US" sz="2000" dirty="0">
                <a:solidFill>
                  <a:srgbClr val="FF0000"/>
                </a:solidFill>
              </a:rPr>
              <a:t>对象转换为</a:t>
            </a:r>
            <a:r>
              <a:rPr lang="en-US" altLang="zh-CN" sz="2000" dirty="0" err="1">
                <a:solidFill>
                  <a:srgbClr val="FF0000"/>
                </a:solidFill>
              </a:rPr>
              <a:t>int</a:t>
            </a:r>
            <a:r>
              <a:rPr lang="zh-CN" altLang="en-US" sz="2000" dirty="0">
                <a:solidFill>
                  <a:srgbClr val="FF0000"/>
                </a:solidFill>
              </a:rPr>
              <a:t>* 指针</a:t>
            </a:r>
            <a:endParaRPr lang="en-US" altLang="zh-CN" sz="2000" dirty="0">
              <a:solidFill>
                <a:srgbClr val="FF0000"/>
              </a:solidFill>
            </a:endParaRPr>
          </a:p>
          <a:p>
            <a:pPr marL="0" indent="0">
              <a:buNone/>
            </a:pPr>
            <a:r>
              <a:rPr lang="en-US" altLang="zh-CN" sz="2000" dirty="0">
                <a:solidFill>
                  <a:srgbClr val="000000"/>
                </a:solidFill>
              </a:rPr>
              <a:t>};</a:t>
            </a:r>
            <a:endParaRPr lang="en-US" altLang="zh-CN" sz="2000" dirty="0">
              <a:solidFill>
                <a:srgbClr val="000000"/>
              </a:solidFill>
            </a:endParaRP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下面类型转换运算符代码哪些语句有错，原因是？</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467544" y="1772817"/>
            <a:ext cx="5047591" cy="5184575"/>
          </a:xfrm>
        </p:spPr>
        <p:txBody>
          <a:bodyPr>
            <a:normAutofit fontScale="92500" lnSpcReduction="10000"/>
          </a:bodyPr>
          <a:lstStyle/>
          <a:p>
            <a:pPr marL="0" indent="0">
              <a:buNone/>
            </a:pPr>
            <a:r>
              <a:rPr lang="en-US" altLang="zh-CN" sz="1600" dirty="0">
                <a:solidFill>
                  <a:srgbClr val="000000"/>
                </a:solidFill>
              </a:rPr>
              <a:t>class </a:t>
            </a:r>
            <a:r>
              <a:rPr lang="en-US" altLang="zh-CN" sz="1600" dirty="0" err="1">
                <a:solidFill>
                  <a:srgbClr val="000000"/>
                </a:solidFill>
              </a:rPr>
              <a:t>SmallInt</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public:</a:t>
            </a:r>
            <a:endParaRPr lang="en-US" altLang="zh-CN" sz="1600" dirty="0">
              <a:solidFill>
                <a:srgbClr val="000000"/>
              </a:solidFill>
            </a:endParaRPr>
          </a:p>
          <a:p>
            <a:pPr marL="0" indent="0">
              <a:buNone/>
            </a:pPr>
            <a:r>
              <a:rPr lang="en-US" altLang="zh-CN" sz="1600" dirty="0">
                <a:solidFill>
                  <a:srgbClr val="008000"/>
                </a:solidFill>
              </a:rPr>
              <a:t>//</a:t>
            </a:r>
            <a:r>
              <a:rPr lang="zh-CN" altLang="en-US" sz="1600" dirty="0">
                <a:solidFill>
                  <a:srgbClr val="008000"/>
                </a:solidFill>
              </a:rPr>
              <a:t>构造函数</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int</a:t>
            </a:r>
            <a:r>
              <a:rPr lang="zh-CN" altLang="en-US" sz="1600" dirty="0">
                <a:solidFill>
                  <a:srgbClr val="008000"/>
                </a:solidFill>
              </a:rPr>
              <a:t>转换为</a:t>
            </a:r>
            <a:r>
              <a:rPr lang="en-US" altLang="zh-CN" sz="1600" dirty="0" err="1">
                <a:solidFill>
                  <a:srgbClr val="008000"/>
                </a:solidFill>
              </a:rPr>
              <a:t>SmallInt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SmallInt</a:t>
            </a:r>
            <a:r>
              <a:rPr lang="en-US" altLang="zh-CN" sz="1600" dirty="0">
                <a:solidFill>
                  <a:srgbClr val="000000"/>
                </a:solidFill>
              </a:rPr>
              <a:t> (</a:t>
            </a:r>
            <a:r>
              <a:rPr lang="en-US" altLang="zh-CN" sz="1600" dirty="0" err="1">
                <a:solidFill>
                  <a:srgbClr val="000000"/>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=0): </a:t>
            </a:r>
            <a:r>
              <a:rPr lang="en-US" altLang="zh-CN" sz="1600" dirty="0" err="1">
                <a:solidFill>
                  <a:srgbClr val="000000"/>
                </a:solidFill>
              </a:rPr>
              <a:t>val</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SmallInt_Init</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    }</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a:solidFill>
                  <a:srgbClr val="FF0000"/>
                </a:solidFill>
              </a:rPr>
              <a:t>operator </a:t>
            </a:r>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const</a:t>
            </a:r>
            <a:r>
              <a:rPr lang="en-US" altLang="zh-CN" sz="1600" dirty="0">
                <a:solidFill>
                  <a:srgbClr val="FF0000"/>
                </a:solidFill>
              </a:rPr>
              <a:t> { </a:t>
            </a:r>
            <a:br>
              <a:rPr lang="en-US" altLang="zh-CN" sz="1600" dirty="0">
                <a:solidFill>
                  <a:srgbClr val="FF0000"/>
                </a:solidFill>
              </a:rPr>
            </a:br>
            <a:r>
              <a:rPr lang="en-US" altLang="zh-CN" sz="1600" dirty="0">
                <a:solidFill>
                  <a:srgbClr val="008000"/>
                </a:solidFill>
              </a:rPr>
              <a:t>//</a:t>
            </a:r>
            <a:r>
              <a:rPr lang="zh-CN" altLang="en-US" sz="1600" dirty="0">
                <a:solidFill>
                  <a:srgbClr val="008000"/>
                </a:solidFill>
              </a:rPr>
              <a:t>转换运算符</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SmallInt</a:t>
            </a:r>
            <a:r>
              <a:rPr lang="zh-CN" altLang="en-US" sz="1600" dirty="0">
                <a:solidFill>
                  <a:srgbClr val="008000"/>
                </a:solidFill>
              </a:rPr>
              <a:t> 转换为</a:t>
            </a:r>
            <a:r>
              <a:rPr lang="en-US" altLang="zh-CN" sz="1600" dirty="0" err="1">
                <a:solidFill>
                  <a:srgbClr val="008000"/>
                </a:solidFill>
              </a:rPr>
              <a:t>int</a:t>
            </a:r>
            <a:endParaRPr lang="en-US" altLang="zh-CN" sz="1600" dirty="0">
              <a:solidFill>
                <a:srgbClr val="008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Int_Transform</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        return </a:t>
            </a:r>
            <a:r>
              <a:rPr lang="en-US" altLang="zh-CN" sz="1600" dirty="0" err="1">
                <a:solidFill>
                  <a:srgbClr val="000000"/>
                </a:solidFill>
              </a:rPr>
              <a:t>val</a:t>
            </a:r>
            <a:r>
              <a:rPr lang="en-US" altLang="zh-CN" sz="1600" dirty="0">
                <a:solidFill>
                  <a:srgbClr val="000000"/>
                </a:solidFill>
              </a:rPr>
              <a:t>; </a:t>
            </a:r>
            <a:endParaRPr lang="en-US" altLang="zh-CN" sz="1600" dirty="0">
              <a:solidFill>
                <a:srgbClr val="000000"/>
              </a:solidFill>
            </a:endParaRPr>
          </a:p>
          <a:p>
            <a:pPr marL="0" indent="0">
              <a:buNone/>
            </a:pPr>
            <a:r>
              <a:rPr lang="en-US" altLang="zh-CN"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void</a:t>
            </a:r>
            <a:r>
              <a:rPr lang="zh-CN" altLang="en-US" sz="1600" dirty="0">
                <a:solidFill>
                  <a:srgbClr val="000000"/>
                </a:solidFill>
              </a:rPr>
              <a:t> </a:t>
            </a:r>
            <a:r>
              <a:rPr lang="en-US" altLang="zh-CN" sz="1600" dirty="0">
                <a:solidFill>
                  <a:srgbClr val="000000"/>
                </a:solidFill>
              </a:rPr>
              <a:t>print()</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err="1">
                <a:solidFill>
                  <a:srgbClr val="000000"/>
                </a:solidFill>
              </a:rPr>
              <a:t>cout</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val</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endl</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private:</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size_t</a:t>
            </a:r>
            <a:r>
              <a:rPr lang="en-US" altLang="zh-CN" sz="1600" dirty="0">
                <a:solidFill>
                  <a:srgbClr val="000000"/>
                </a:solidFill>
              </a:rPr>
              <a:t> </a:t>
            </a:r>
            <a:r>
              <a:rPr lang="en-US" altLang="zh-CN" sz="1600" dirty="0" err="1">
                <a:solidFill>
                  <a:srgbClr val="000000"/>
                </a:solidFill>
              </a:rPr>
              <a:t>val</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a:t>
            </a:r>
            <a:endParaRPr lang="en-US" altLang="zh-CN" sz="1600" dirty="0">
              <a:solidFill>
                <a:srgbClr val="000000"/>
              </a:solidFill>
            </a:endParaRP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给定类如下，请写出代码</a:t>
            </a:r>
            <a:r>
              <a:rPr kumimoji="1" lang="zh-CN" altLang="en-US" sz="2800">
                <a:latin typeface="微软雅黑" panose="020B0503020204020204" pitchFamily="34" charset="-122"/>
                <a:ea typeface="微软雅黑" panose="020B0503020204020204" pitchFamily="34" charset="-122"/>
                <a:cs typeface="微软雅黑" panose="020B0503020204020204" pitchFamily="34" charset="-122"/>
              </a:rPr>
              <a:t>的准确输出：</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txBox="1"/>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return 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最终输出：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，调用构造函数</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内容占位符 2"/>
          <p:cNvSpPr txBox="1"/>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return 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689090" y="6224910"/>
            <a:ext cx="6115158"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思考：为什么</a:t>
            </a:r>
            <a:r>
              <a:rPr kumimoji="1" lang="en-US" altLang="zh-CN" sz="2000" b="1" dirty="0" err="1"/>
              <a:t>si</a:t>
            </a:r>
            <a:r>
              <a:rPr kumimoji="1" lang="en-US" altLang="zh-CN" sz="2000" b="1" dirty="0"/>
              <a:t>=si+3</a:t>
            </a:r>
            <a:r>
              <a:rPr kumimoji="1" lang="zh-CN" altLang="en-US" sz="2000" b="1" dirty="0"/>
              <a:t> 不是把</a:t>
            </a:r>
            <a:r>
              <a:rPr kumimoji="1" lang="en-US" altLang="zh-CN" sz="2000" b="1" dirty="0"/>
              <a:t>3</a:t>
            </a:r>
            <a:r>
              <a:rPr kumimoji="1" lang="zh-CN" altLang="en-US" sz="2000" b="1" dirty="0"/>
              <a:t>转换为</a:t>
            </a:r>
            <a:r>
              <a:rPr kumimoji="1" lang="en-US" altLang="zh-CN" sz="2000" b="1" dirty="0" err="1"/>
              <a:t>SmallInt</a:t>
            </a:r>
            <a:r>
              <a:rPr kumimoji="1" lang="zh-CN" altLang="en-US" sz="2000" b="1" dirty="0"/>
              <a:t>再加呢？</a:t>
            </a:r>
            <a:endParaRPr kumimoji="1"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5" name="文本框 4"/>
          <p:cNvSpPr txBox="1"/>
          <p:nvPr>
            <p:custDataLst>
              <p:tags r:id="rId1"/>
            </p:custDataLst>
          </p:nvPr>
        </p:nvSpPr>
        <p:spPr>
          <a:xfrm>
            <a:off x="914400" y="349771"/>
            <a:ext cx="7315200" cy="2143125"/>
          </a:xfrm>
          <a:prstGeom prst="rect">
            <a:avLst/>
          </a:prstGeom>
          <a:noFill/>
        </p:spPr>
        <p:txBody>
          <a:bodyPr vert="horz" wrap="square" rtlCol="0" anchor="ctr" anchorCtr="0">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下列代码会产生</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____</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SmallInt_Init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的输出和</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____</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operator=</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的输出。</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1396925" y="5414364"/>
            <a:ext cx="1079947"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2</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3391272" y="5414364"/>
            <a:ext cx="951938"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3</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4"/>
            </p:custDataLst>
          </p:nvPr>
        </p:nvSpPr>
        <p:spPr>
          <a:xfrm>
            <a:off x="5257610" y="5414364"/>
            <a:ext cx="111459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	2</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5"/>
            </p:custDataLst>
          </p:nvPr>
        </p:nvSpPr>
        <p:spPr>
          <a:xfrm>
            <a:off x="7150617" y="5450358"/>
            <a:ext cx="1237807"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	3</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6"/>
            </p:custDataLst>
          </p:nvPr>
        </p:nvSpPr>
        <p:spPr>
          <a:xfrm>
            <a:off x="682550"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7"/>
            </p:custDataLst>
          </p:nvPr>
        </p:nvSpPr>
        <p:spPr>
          <a:xfrm>
            <a:off x="2676897"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8"/>
            </p:custDataLst>
          </p:nvPr>
        </p:nvSpPr>
        <p:spPr>
          <a:xfrm>
            <a:off x="4543235" y="547865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9"/>
            </p:custDataLst>
          </p:nvPr>
        </p:nvSpPr>
        <p:spPr>
          <a:xfrm>
            <a:off x="6436242" y="551465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圆角 13"/>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p:cNvSpPr txBox="1"/>
          <p:nvPr>
            <p:custDataLst>
              <p:tags r:id="rId11"/>
            </p:custDataLst>
          </p:nvPr>
        </p:nvSpPr>
        <p:spPr>
          <a:xfrm>
            <a:off x="4932040" y="2373071"/>
            <a:ext cx="4211960" cy="1970460"/>
          </a:xfrm>
          <a:prstGeom prst="rect">
            <a:avLst/>
          </a:prstGeom>
          <a:noFill/>
        </p:spPr>
        <p:txBody>
          <a:bodyPr vert="horz" wrap="square" rtlCol="0" anchor="ctr" anchorCtr="0">
            <a:noAutofit/>
          </a:bodyPr>
          <a:lstStyle/>
          <a:p>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operator+(const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&amp; b)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&lt;&lt;"operator+"&lt;&lt;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(this-&gt;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private:</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size_t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 main(){</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SmallInt si;</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si = 4.10;</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si = si + 3;</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0;</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custDataLst>
              <p:tags r:id="rId12"/>
            </p:custDataLst>
          </p:nvPr>
        </p:nvSpPr>
        <p:spPr>
          <a:xfrm>
            <a:off x="158532" y="1919777"/>
            <a:ext cx="5242873" cy="3178594"/>
          </a:xfrm>
          <a:prstGeom prst="rect">
            <a:avLst/>
          </a:prstGeom>
          <a:noFill/>
        </p:spPr>
        <p:txBody>
          <a:bodyPr vert="horz" wrap="square" rtlCol="0" anchor="ctr" anchorCtr="0">
            <a:noAutofit/>
          </a:bodyPr>
          <a:lstStyle/>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#include &lt;iostream&gt;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using namespace std;</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public:</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&lt;&lt;"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SmallInt_Init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&lt;&lt;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&amp; operator=(const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&amp;</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src</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if( this == &amp;</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src</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 return *this;</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&lt;&lt;"operator="&lt;&lt;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this-&gt;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src.val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*this;</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13"/>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8"/>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0"/>
    </p:custData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禁止自动类型转换</a:t>
            </a:r>
            <a:endParaRPr kumimoji="1" lang="zh-CN" altLang="en-US" dirty="0"/>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endParaRPr kumimoji="1" lang="en-US" altLang="zh-CN" sz="2400" b="1" dirty="0">
              <a:solidFill>
                <a:srgbClr val="000000"/>
              </a:solidFill>
              <a:latin typeface="Consolas" panose="020B0609020204030204" pitchFamily="49" charset="0"/>
              <a:ea typeface="华文楷体"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关于常量成员和常量对象，下列说法正确的是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314450" y="2597943"/>
            <a:ext cx="6400800" cy="642938"/>
          </a:xfrm>
          <a:prstGeom prst="rect">
            <a:avLst/>
          </a:prstGeom>
          <a:noFill/>
        </p:spPr>
        <p:txBody>
          <a:bodyPr vert="horz" wrap="none" rtlCol="0" anchor="ctr" anchorCtr="0">
            <a:noAutofit/>
          </a:bodyPr>
          <a:lstStyle/>
          <a:p>
            <a:pPr marL="0" inden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常量对象可以成为非常量成员函数的参数</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9" name="文本框 8"/>
          <p:cNvSpPr txBox="1"/>
          <p:nvPr>
            <p:custDataLst>
              <p:tags r:id="rId3"/>
            </p:custDataLst>
          </p:nvPr>
        </p:nvSpPr>
        <p:spPr>
          <a:xfrm>
            <a:off x="1314450" y="3455193"/>
            <a:ext cx="6400800" cy="642938"/>
          </a:xfrm>
          <a:prstGeom prst="rect">
            <a:avLst/>
          </a:prstGeom>
          <a:noFill/>
        </p:spPr>
        <p:txBody>
          <a:bodyPr vert="horz" wrap="none" rtlCol="0" anchor="ctr" anchorCtr="0">
            <a:noAutofit/>
          </a:bodyPr>
          <a:lstStyle/>
          <a:p>
            <a:pPr marL="0" inden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常量对象可以调用非常量成员函数</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0" name="文本框 9"/>
          <p:cNvSpPr txBox="1"/>
          <p:nvPr>
            <p:custDataLst>
              <p:tags r:id="rId4"/>
            </p:custDataLst>
          </p:nvPr>
        </p:nvSpPr>
        <p:spPr>
          <a:xfrm>
            <a:off x="1314450" y="4312443"/>
            <a:ext cx="6400800" cy="642938"/>
          </a:xfrm>
          <a:prstGeom prst="rect">
            <a:avLst/>
          </a:prstGeom>
          <a:noFill/>
        </p:spPr>
        <p:txBody>
          <a:bodyPr vert="horz" wrap="none" rtlCol="0" anchor="ctr" anchorCtr="0">
            <a:noAutofit/>
          </a:bodyPr>
          <a:lstStyle/>
          <a:p>
            <a:pPr marL="0" inden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常量成员函数可以修改非常量成员变量的值</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 name="文本框 10"/>
          <p:cNvSpPr txBox="1"/>
          <p:nvPr>
            <p:custDataLst>
              <p:tags r:id="rId5"/>
            </p:custDataLst>
          </p:nvPr>
        </p:nvSpPr>
        <p:spPr>
          <a:xfrm>
            <a:off x="1314450" y="5169693"/>
            <a:ext cx="6400800" cy="642938"/>
          </a:xfrm>
          <a:prstGeom prst="rect">
            <a:avLst/>
          </a:prstGeom>
          <a:noFill/>
        </p:spPr>
        <p:txBody>
          <a:bodyPr vert="horz" wrap="none" rtlCol="0" anchor="ctr" anchorCtr="0">
            <a:noAutofit/>
          </a:bodyPr>
          <a:lstStyle/>
          <a:p>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只有在构造函数的函数体中才能对常量成员赋值</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600075" y="266223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600075" y="35194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600075" y="437673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600075" y="52339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11"/>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禁止自动类型转换</a:t>
            </a:r>
            <a:endParaRPr lang="zh-CN" altLang="en-US" dirty="0"/>
          </a:p>
        </p:txBody>
      </p:sp>
      <p:sp>
        <p:nvSpPr>
          <p:cNvPr id="3" name="内容占位符 2"/>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Src s;</a:t>
            </a:r>
            <a:endPar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hr-H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Dst d1(s);</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lang="en-US"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rPr>
              <a:t>可以执行，被认为是显式初始化</a:t>
            </a:r>
            <a:endParaRPr lang="en-US"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r>
              <a:rPr lang="zh-CN" altLang="en-US"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Dst d</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2</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 s; 	</a:t>
            </a:r>
            <a:r>
              <a:rPr lang="en-US"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rPr>
              <a:t>错误，隐式转换</a:t>
            </a:r>
            <a:endParaRPr lang="pt-BR"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//Transform(s); </a:t>
            </a:r>
            <a:r>
              <a:rPr lang="pt-BR"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rPr>
              <a:t>错误，隐式转换</a:t>
            </a:r>
            <a:endPar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sz="2400" b="1" dirty="0">
                <a:latin typeface="Consolas" panose="020B0609020204030204" pitchFamily="49" charset="0"/>
                <a:ea typeface="Consolas" panose="020B0609020204030204" pitchFamily="49" charset="0"/>
                <a:cs typeface="Consolas" panose="020B0609020204030204" pitchFamily="49" charset="0"/>
              </a:rPr>
              <a:t>return 0;</a:t>
            </a:r>
            <a:endParaRPr lang="is-IS" altLang="zh-CN" sz="2400" b="1" dirty="0">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矩形 5"/>
          <p:cNvSpPr/>
          <p:nvPr/>
        </p:nvSpPr>
        <p:spPr>
          <a:xfrm>
            <a:off x="941679" y="6000600"/>
            <a:ext cx="4559261" cy="461665"/>
          </a:xfrm>
          <a:prstGeom prst="rect">
            <a:avLst/>
          </a:prstGeom>
        </p:spPr>
        <p:txBody>
          <a:bodyPr wrap="none">
            <a:spAutoFit/>
          </a:bodyPr>
          <a:lstStyle/>
          <a:p>
            <a:r>
              <a:rPr lang="en-US" altLang="zh-CN" sz="2400" b="1" dirty="0">
                <a:solidFill>
                  <a:srgbClr val="B40062"/>
                </a:solidFill>
                <a:latin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2400" b="1" dirty="0">
                <a:solidFill>
                  <a:srgbClr val="000000"/>
                </a:solidFill>
                <a:latin typeface="Consolas" panose="020B0609020204030204" pitchFamily="49" charset="0"/>
                <a:cs typeface="Consolas" panose="020B0609020204030204" pitchFamily="49" charset="0"/>
              </a:rPr>
              <a:t>Transform(</a:t>
            </a:r>
            <a:r>
              <a:rPr lang="en-US" altLang="zh-CN" sz="2400" b="1" dirty="0" err="1">
                <a:solidFill>
                  <a:srgbClr val="000000"/>
                </a:solidFill>
                <a:latin typeface="Consolas" panose="020B0609020204030204" pitchFamily="49" charset="0"/>
                <a:cs typeface="Consolas" panose="020B0609020204030204" pitchFamily="49" charset="0"/>
              </a:rPr>
              <a:t>Dst</a:t>
            </a:r>
            <a:r>
              <a:rPr lang="en-US" altLang="zh-CN" sz="2400" b="1" dirty="0">
                <a:solidFill>
                  <a:srgbClr val="000000"/>
                </a:solidFill>
                <a:latin typeface="Consolas" panose="020B0609020204030204" pitchFamily="49" charset="0"/>
                <a:cs typeface="Consolas" panose="020B0609020204030204" pitchFamily="49" charset="0"/>
              </a:rPr>
              <a:t> d) {</a:t>
            </a:r>
            <a:r>
              <a:rPr lang="zh-CN" altLang="en-US" sz="2400" b="1" dirty="0">
                <a:solidFill>
                  <a:srgbClr val="000000"/>
                </a:solidFill>
                <a:latin typeface="Consolas" panose="020B0609020204030204" pitchFamily="49" charset="0"/>
                <a:cs typeface="Consolas" panose="020B0609020204030204" pitchFamily="49" charset="0"/>
              </a:rPr>
              <a:t> </a:t>
            </a:r>
            <a:r>
              <a:rPr lang="en-US" altLang="zh-CN" sz="2400" b="1" dirty="0">
                <a:solidFill>
                  <a:srgbClr val="000000"/>
                </a:solidFill>
                <a:latin typeface="Consolas" panose="020B0609020204030204" pitchFamily="49" charset="0"/>
                <a:cs typeface="Consolas" panose="020B0609020204030204" pitchFamily="49" charset="0"/>
              </a:rPr>
              <a:t>} </a:t>
            </a:r>
            <a:endParaRPr lang="zh-CN" altLang="en-US" sz="2400" b="1" dirty="0">
              <a:solidFill>
                <a:srgbClr val="000000"/>
              </a:solidFill>
              <a:latin typeface="Consolas" panose="020B0609020204030204" pitchFamily="49" charset="0"/>
              <a:cs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endParaRPr kumimoji="1" lang="zh-CN" altLang="en-US" dirty="0"/>
          </a:p>
        </p:txBody>
      </p:sp>
      <p:sp>
        <p:nvSpPr>
          <p:cNvPr id="3" name="内容占位符 2"/>
          <p:cNvSpPr>
            <a:spLocks noGrp="1"/>
          </p:cNvSpPr>
          <p:nvPr>
            <p:ph idx="1"/>
          </p:nvPr>
        </p:nvSpPr>
        <p:spPr>
          <a:xfrm>
            <a:off x="628650" y="1628801"/>
            <a:ext cx="8191822"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endParaRPr kumimoji="1" lang="zh-CN" altLang="en-US" dirty="0"/>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endParaRPr kumimoji="1" lang="zh-CN" altLang="en-US" dirty="0">
              <a:solidFill>
                <a:srgbClr val="FF0000"/>
              </a:solidFill>
            </a:endParaRPr>
          </a:p>
          <a:p>
            <a:r>
              <a:rPr kumimoji="1" lang="en-US" altLang="zh-CN" dirty="0" err="1">
                <a:solidFill>
                  <a:srgbClr val="002060"/>
                </a:solidFill>
              </a:rPr>
              <a:t>dynamic_cast</a:t>
            </a:r>
            <a:r>
              <a:rPr kumimoji="1" lang="zh-CN" altLang="en-US" dirty="0">
                <a:solidFill>
                  <a:srgbClr val="002060"/>
                </a:solidFill>
              </a:rPr>
              <a:t>，动态类型转换，如派生类和基类之间的多态类型转换。</a:t>
            </a:r>
            <a:endParaRPr kumimoji="1" lang="zh-CN" altLang="en-US" dirty="0">
              <a:solidFill>
                <a:srgbClr val="002060"/>
              </a:solidFill>
            </a:endParaRPr>
          </a:p>
          <a:p>
            <a:r>
              <a:rPr kumimoji="1" lang="en-US" altLang="zh-CN" dirty="0" err="1"/>
              <a:t>reinterpret_cast</a:t>
            </a:r>
            <a:r>
              <a:rPr kumimoji="1" lang="zh-CN" altLang="en-US" dirty="0"/>
              <a:t>，仅仅重新解释类型，但没有进行二进制的转换。</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endParaRPr kumimoji="1" lang="zh-CN" altLang="en-US" dirty="0"/>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内容占位符 6"/>
          <p:cNvSpPr>
            <a:spLocks noGrp="1"/>
          </p:cNvSpPr>
          <p:nvPr>
            <p:ph idx="1"/>
          </p:nvPr>
        </p:nvSpPr>
        <p:spPr/>
        <p:txBody>
          <a:bodyPr/>
          <a:lstStyle/>
          <a:p>
            <a:r>
              <a:rPr lang="zh-CN" altLang="en-US" dirty="0"/>
              <a:t>之前的示例可修改为</a:t>
            </a:r>
            <a:endParaRPr lang="zh-CN" altLang="en-US" dirty="0"/>
          </a:p>
        </p:txBody>
      </p:sp>
      <p:sp>
        <p:nvSpPr>
          <p:cNvPr id="8" name="矩形 7"/>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Src s;</a:t>
            </a:r>
            <a:endPar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latin typeface="Consolas" panose="020B0609020204030204" pitchFamily="49" charset="0"/>
                <a:ea typeface="Consolas" panose="020B0609020204030204" pitchFamily="49" charset="0"/>
                <a:cs typeface="Consolas" panose="020B0609020204030204" pitchFamily="49" charset="0"/>
              </a:rPr>
              <a:t>  Dst d1(s);</a:t>
            </a:r>
            <a:endParaRPr lang="en-US" altLang="zh-CN" sz="2400" b="1" dirty="0">
              <a:latin typeface="Consolas" panose="020B0609020204030204" pitchFamily="49" charset="0"/>
              <a:ea typeface="Consolas" panose="020B0609020204030204" pitchFamily="49" charset="0"/>
              <a:cs typeface="Consolas" panose="020B0609020204030204" pitchFamily="49" charset="0"/>
            </a:endParaRPr>
          </a:p>
          <a:p>
            <a:endParaRPr lang="en-US" altLang="zh-CN" sz="2400" b="1" dirty="0">
              <a:latin typeface="Consolas" panose="020B0609020204030204" pitchFamily="49" charset="0"/>
              <a:ea typeface="Consolas" panose="020B0609020204030204" pitchFamily="49" charset="0"/>
              <a:cs typeface="Consolas" panose="020B0609020204030204" pitchFamily="49" charset="0"/>
            </a:endParaRPr>
          </a:p>
          <a:p>
            <a:r>
              <a:rPr lang="zh-CN" altLang="en-US" sz="2400" b="1" dirty="0">
                <a:latin typeface="Consolas" panose="020B0609020204030204" pitchFamily="49" charset="0"/>
                <a:ea typeface="Consolas" panose="020B0609020204030204" pitchFamily="49" charset="0"/>
                <a:cs typeface="Consolas" panose="020B0609020204030204" pitchFamily="49" charset="0"/>
              </a:rPr>
              <a:t>  </a:t>
            </a:r>
            <a:r>
              <a:rPr lang="pt-BR" altLang="zh-CN" sz="2400" b="1" dirty="0">
                <a:latin typeface="Consolas" panose="020B0609020204030204" pitchFamily="49" charset="0"/>
                <a:ea typeface="Consolas" panose="020B0609020204030204" pitchFamily="49" charset="0"/>
                <a:cs typeface="Consolas" panose="020B0609020204030204" pitchFamily="49" charset="0"/>
              </a:rPr>
              <a:t>Dst d</a:t>
            </a:r>
            <a:r>
              <a:rPr lang="en-US" altLang="zh-CN" sz="2400" b="1" dirty="0">
                <a:latin typeface="Consolas" panose="020B0609020204030204" pitchFamily="49" charset="0"/>
                <a:ea typeface="Consolas" panose="020B0609020204030204" pitchFamily="49" charset="0"/>
                <a:cs typeface="Consolas" panose="020B0609020204030204" pitchFamily="49" charset="0"/>
              </a:rPr>
              <a:t>2</a:t>
            </a:r>
            <a:r>
              <a:rPr lang="pt-BR" altLang="zh-CN" sz="2400" b="1" dirty="0">
                <a:latin typeface="Consolas" panose="020B0609020204030204" pitchFamily="49" charset="0"/>
                <a:ea typeface="Consolas" panose="020B0609020204030204" pitchFamily="49" charset="0"/>
                <a:cs typeface="Consolas" panose="020B0609020204030204" pitchFamily="49" charset="0"/>
              </a:rPr>
              <a:t> = </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&lt;</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Dst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&gt;(</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s)</a:t>
            </a:r>
            <a:r>
              <a:rPr lang="pt-BR" altLang="zh-CN" sz="2400" b="1" dirty="0">
                <a:latin typeface="Consolas" panose="020B0609020204030204" pitchFamily="49" charset="0"/>
                <a:ea typeface="Consolas" panose="020B0609020204030204" pitchFamily="49" charset="0"/>
                <a:cs typeface="Consolas" panose="020B0609020204030204" pitchFamily="49" charset="0"/>
              </a:rPr>
              <a:t>;</a:t>
            </a:r>
            <a:endParaRPr lang="pt-BR" altLang="zh-CN" sz="2400" b="1" dirty="0">
              <a:latin typeface="Consolas" panose="020B0609020204030204" pitchFamily="49" charset="0"/>
              <a:ea typeface="Consolas" panose="020B0609020204030204" pitchFamily="49" charset="0"/>
              <a:cs typeface="Consolas" panose="020B0609020204030204" pitchFamily="49" charset="0"/>
            </a:endParaRPr>
          </a:p>
          <a:p>
            <a:r>
              <a:rPr lang="pt-BR" altLang="zh-CN" sz="2400" b="1" dirty="0">
                <a:latin typeface="Consolas" panose="020B0609020204030204" pitchFamily="49" charset="0"/>
                <a:ea typeface="Consolas" panose="020B0609020204030204" pitchFamily="49" charset="0"/>
                <a:cs typeface="Consolas" panose="020B0609020204030204" pitchFamily="49" charset="0"/>
              </a:rPr>
              <a:t>  </a:t>
            </a:r>
            <a:r>
              <a:rPr lang="pt-BR" altLang="zh-CN" sz="2400" b="1" dirty="0" err="1">
                <a:latin typeface="Consolas" panose="020B0609020204030204" pitchFamily="49" charset="0"/>
                <a:ea typeface="Consolas" panose="020B0609020204030204" pitchFamily="49" charset="0"/>
                <a:cs typeface="Consolas" panose="020B0609020204030204" pitchFamily="49" charset="0"/>
              </a:rPr>
              <a:t>Transform</a:t>
            </a:r>
            <a:r>
              <a:rPr lang="pt-BR" altLang="zh-CN" sz="2400" b="1" dirty="0">
                <a:latin typeface="Consolas" panose="020B0609020204030204" pitchFamily="49" charset="0"/>
                <a:ea typeface="Consolas" panose="020B0609020204030204" pitchFamily="49" charset="0"/>
                <a:cs typeface="Consolas" panose="020B0609020204030204" pitchFamily="49" charset="0"/>
              </a:rPr>
              <a:t>(</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&lt;</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Dst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&gt;(</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s)</a:t>
            </a:r>
            <a:r>
              <a:rPr lang="pt-BR" altLang="zh-CN" sz="2400" b="1" dirty="0">
                <a:latin typeface="Consolas" panose="020B0609020204030204" pitchFamily="49" charset="0"/>
                <a:ea typeface="Consolas" panose="020B0609020204030204" pitchFamily="49" charset="0"/>
                <a:cs typeface="Consolas" panose="020B0609020204030204" pitchFamily="49" charset="0"/>
              </a:rPr>
              <a:t>);</a:t>
            </a:r>
            <a:endParaRPr lang="zh-CN" altLang="en-US" sz="2400" b="1" dirty="0">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sz="2400" b="1"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sz="2400" b="1" dirty="0">
                <a:solidFill>
                  <a:srgbClr val="000BFF"/>
                </a:solidFill>
                <a:latin typeface="Consolas" panose="020B0609020204030204" pitchFamily="49" charset="0"/>
                <a:ea typeface="Consolas" panose="020B0609020204030204" pitchFamily="49" charset="0"/>
                <a:cs typeface="Consolas" panose="020B0609020204030204" pitchFamily="49" charset="0"/>
              </a:rPr>
              <a:t>0</a:t>
            </a:r>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课后阅读及思考</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endParaRPr kumimoji="1" lang="en-US" altLang="zh-CN" dirty="0"/>
          </a:p>
          <a:p>
            <a:pPr lvl="1"/>
            <a:r>
              <a:rPr kumimoji="1" lang="zh-CN" altLang="en-US" dirty="0"/>
              <a:t>自动类型转换，</a:t>
            </a:r>
            <a:r>
              <a:rPr kumimoji="1" lang="en-US" altLang="zh-CN" dirty="0"/>
              <a:t>12.6</a:t>
            </a:r>
            <a:r>
              <a:rPr kumimoji="1" lang="zh-CN" altLang="en-US" dirty="0"/>
              <a:t>节</a:t>
            </a:r>
            <a:endParaRPr kumimoji="1" lang="en-US" altLang="zh-CN" dirty="0"/>
          </a:p>
          <a:p>
            <a:pPr lvl="1"/>
            <a:r>
              <a:rPr kumimoji="1" lang="zh-CN" altLang="en-US" dirty="0"/>
              <a:t>引用和拷贝构造函数，第</a:t>
            </a:r>
            <a:r>
              <a:rPr kumimoji="1" lang="en-US" altLang="zh-CN" dirty="0"/>
              <a:t>11</a:t>
            </a:r>
            <a:r>
              <a:rPr kumimoji="1" lang="zh-CN" altLang="en-US" dirty="0"/>
              <a:t>章</a:t>
            </a:r>
            <a:endParaRPr kumimoji="1" lang="en-US" altLang="zh-CN" dirty="0"/>
          </a:p>
          <a:p>
            <a:r>
              <a:rPr kumimoji="1" lang="zh-CN" altLang="en-US" dirty="0"/>
              <a:t>课件中的补充材料</a:t>
            </a:r>
            <a:endParaRPr kumimoji="1" lang="en-US" altLang="zh-CN" dirty="0"/>
          </a:p>
          <a:p>
            <a:pPr lvl="1"/>
            <a:r>
              <a:rPr kumimoji="1" lang="zh-CN" altLang="en-US" dirty="0"/>
              <a:t>引用的绑定，课件</a:t>
            </a:r>
            <a:r>
              <a:rPr kumimoji="1" lang="en-US" altLang="zh-CN" dirty="0"/>
              <a:t>p22-p24</a:t>
            </a:r>
            <a:endParaRPr kumimoji="1" lang="en-US" altLang="zh-CN" dirty="0"/>
          </a:p>
          <a:p>
            <a:pPr lvl="1"/>
            <a:r>
              <a:rPr kumimoji="1" lang="zh-CN" altLang="en-US" dirty="0"/>
              <a:t>返回值优化，课件</a:t>
            </a:r>
            <a:r>
              <a:rPr kumimoji="1" lang="en-US" altLang="zh-CN" dirty="0"/>
              <a:t>p34-p37</a:t>
            </a:r>
            <a:endParaRPr kumimoji="1" lang="en-US" altLang="zh-CN" dirty="0"/>
          </a:p>
          <a:p>
            <a:pPr lvl="1"/>
            <a:r>
              <a:rPr kumimoji="1" lang="en-US" altLang="zh-CN" dirty="0"/>
              <a:t>std::move</a:t>
            </a:r>
            <a:r>
              <a:rPr kumimoji="1" lang="zh-CN" altLang="en-US" dirty="0"/>
              <a:t>函数，课件</a:t>
            </a:r>
            <a:r>
              <a:rPr kumimoji="1" lang="en-US" altLang="zh-CN" dirty="0"/>
              <a:t>p38-p39</a:t>
            </a:r>
            <a:endParaRPr kumimoji="1" lang="en-US" altLang="zh-CN" dirty="0"/>
          </a:p>
          <a:p>
            <a:pPr lvl="1"/>
            <a:r>
              <a:rPr kumimoji="1" lang="zh-CN" altLang="en-US" dirty="0"/>
              <a:t>编译器自动合成的函数</a:t>
            </a:r>
            <a:r>
              <a:rPr kumimoji="1" lang="en-US" altLang="zh-CN" dirty="0"/>
              <a:t>/</a:t>
            </a:r>
            <a:r>
              <a:rPr kumimoji="1" lang="zh-CN" altLang="en-US" dirty="0"/>
              <a:t>运算符，课件</a:t>
            </a:r>
            <a:r>
              <a:rPr kumimoji="1" lang="en-US" altLang="zh-CN" dirty="0"/>
              <a:t>p49</a:t>
            </a:r>
            <a:endParaRPr kumimoji="1" lang="en-US" altLang="zh-CN" dirty="0"/>
          </a:p>
          <a:p>
            <a:pPr marL="457200" lvl="1" indent="0">
              <a:buNone/>
            </a:pPr>
            <a:endParaRPr kumimoji="1" lang="en-US" altLang="zh-CN" dirty="0"/>
          </a:p>
          <a:p>
            <a:pPr marL="457200" lvl="1" indent="0">
              <a:buNone/>
            </a:pP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课后练习（不提交）</a:t>
            </a:r>
            <a:endParaRPr kumimoji="1" lang="zh-CN" altLang="en-US" dirty="0"/>
          </a:p>
        </p:txBody>
      </p:sp>
      <p:sp>
        <p:nvSpPr>
          <p:cNvPr id="3" name="内容占位符 2"/>
          <p:cNvSpPr>
            <a:spLocks noGrp="1"/>
          </p:cNvSpPr>
          <p:nvPr>
            <p:ph idx="1"/>
          </p:nvPr>
        </p:nvSpPr>
        <p:spPr>
          <a:xfrm>
            <a:off x="628650" y="1628800"/>
            <a:ext cx="3816424" cy="4749029"/>
          </a:xfrm>
        </p:spPr>
        <p:txBody>
          <a:bodyPr/>
          <a:lstStyle/>
          <a:p>
            <a:r>
              <a:rPr kumimoji="1" lang="zh-CN" altLang="en-US" dirty="0"/>
              <a:t>引用与复制</a:t>
            </a:r>
            <a:endParaRPr kumimoji="1" lang="en-US" altLang="zh-CN" dirty="0"/>
          </a:p>
          <a:p>
            <a:pPr lvl="1"/>
            <a:r>
              <a:rPr kumimoji="1" lang="zh-CN" altLang="en-US" dirty="0"/>
              <a:t>编写一个头文件，实现</a:t>
            </a:r>
            <a:r>
              <a:rPr lang="zh-CN" altLang="en-US" dirty="0"/>
              <a:t>三个全局函数</a:t>
            </a:r>
            <a:r>
              <a:rPr lang="en-GB" altLang="zh-CN" dirty="0"/>
              <a:t>f1,f2</a:t>
            </a:r>
            <a:r>
              <a:rPr lang="zh-CN" altLang="en-US" dirty="0"/>
              <a:t>和</a:t>
            </a:r>
            <a:r>
              <a:rPr lang="en-GB" altLang="zh-CN" dirty="0"/>
              <a:t>f3</a:t>
            </a:r>
            <a:r>
              <a:rPr lang="zh-CN" altLang="en-US" dirty="0"/>
              <a:t>。</a:t>
            </a:r>
            <a:r>
              <a:rPr lang="en-US" altLang="zh-CN" dirty="0"/>
              <a:t>Test</a:t>
            </a:r>
            <a:r>
              <a:rPr lang="zh-CN" altLang="en-US" dirty="0"/>
              <a:t>类的实现如课件</a:t>
            </a:r>
            <a:r>
              <a:rPr lang="en-US" altLang="zh-CN" dirty="0"/>
              <a:t>32</a:t>
            </a:r>
            <a:r>
              <a:rPr lang="zh-CN" altLang="en-US" dirty="0"/>
              <a:t>、</a:t>
            </a:r>
            <a:r>
              <a:rPr lang="en-US" altLang="zh-CN" dirty="0"/>
              <a:t>46</a:t>
            </a:r>
            <a:r>
              <a:rPr lang="zh-CN" altLang="en-US" dirty="0"/>
              <a:t>、</a:t>
            </a:r>
            <a:r>
              <a:rPr lang="en-US" altLang="zh-CN" dirty="0"/>
              <a:t>47</a:t>
            </a:r>
            <a:r>
              <a:rPr lang="zh-CN" altLang="en-US" dirty="0"/>
              <a:t>页所示。</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595201" y="3950132"/>
            <a:ext cx="3816424" cy="2677656"/>
          </a:xfrm>
          <a:prstGeom prst="rect">
            <a:avLst/>
          </a:prstGeom>
        </p:spPr>
        <p:txBody>
          <a:bodyPr wrap="square">
            <a:spAutoFit/>
          </a:bodyPr>
          <a:lstStyle/>
          <a:p>
            <a:r>
              <a:rPr lang="en-GB" altLang="zh-CN" sz="2400" b="1" dirty="0">
                <a:solidFill>
                  <a:srgbClr val="C00000"/>
                </a:solidFill>
                <a:latin typeface="Consolas" panose="020B0609020204030204" pitchFamily="49" charset="0"/>
                <a:cs typeface="Consolas" panose="020B0609020204030204" pitchFamily="49" charset="0"/>
              </a:rPr>
              <a:t>int</a:t>
            </a:r>
            <a:r>
              <a:rPr lang="en-GB" altLang="zh-CN" sz="2400" b="1" dirty="0">
                <a:solidFill>
                  <a:srgbClr val="000000"/>
                </a:solidFill>
                <a:latin typeface="Consolas" panose="020B0609020204030204" pitchFamily="49" charset="0"/>
                <a:cs typeface="Consolas" panose="020B0609020204030204" pitchFamily="49" charset="0"/>
              </a:rPr>
              <a:t> main() {</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 a, b;</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 A = f1(a);</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Test&amp; B = f2(b);</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 C = f3(a, b);</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a:t>
            </a:r>
            <a:r>
              <a:rPr lang="en-GB" altLang="zh-CN" sz="2400" b="1" dirty="0">
                <a:solidFill>
                  <a:srgbClr val="C00000"/>
                </a:solidFill>
                <a:latin typeface="Consolas" panose="020B0609020204030204" pitchFamily="49" charset="0"/>
                <a:cs typeface="Consolas" panose="020B0609020204030204" pitchFamily="49" charset="0"/>
              </a:rPr>
              <a:t>return</a:t>
            </a:r>
            <a:r>
              <a:rPr lang="en-GB" altLang="zh-CN" sz="2400" b="1" dirty="0">
                <a:solidFill>
                  <a:srgbClr val="000000"/>
                </a:solidFill>
                <a:latin typeface="Consolas" panose="020B0609020204030204" pitchFamily="49" charset="0"/>
                <a:cs typeface="Consolas" panose="020B0609020204030204" pitchFamily="49" charset="0"/>
              </a:rPr>
              <a:t> 0;</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a:t>
            </a:r>
            <a:endParaRPr lang="en-GB" altLang="zh-CN" sz="2400" b="1" dirty="0">
              <a:solidFill>
                <a:srgbClr val="000000"/>
              </a:solidFill>
              <a:latin typeface="Consolas" panose="020B0609020204030204" pitchFamily="49" charset="0"/>
              <a:cs typeface="Consolas" panose="020B0609020204030204" pitchFamily="49" charset="0"/>
            </a:endParaRPr>
          </a:p>
        </p:txBody>
      </p:sp>
      <p:sp>
        <p:nvSpPr>
          <p:cNvPr id="7" name="矩形 6"/>
          <p:cNvSpPr/>
          <p:nvPr/>
        </p:nvSpPr>
        <p:spPr>
          <a:xfrm>
            <a:off x="4411625" y="1495835"/>
            <a:ext cx="5829300" cy="5078313"/>
          </a:xfrm>
          <a:prstGeom prst="rect">
            <a:avLst/>
          </a:prstGeom>
        </p:spPr>
        <p:txBody>
          <a:bodyPr wrap="square">
            <a:spAutoFit/>
          </a:bodyPr>
          <a:lstStyle/>
          <a:p>
            <a:r>
              <a:rPr lang="en-GB" altLang="zh-CN" dirty="0"/>
              <a:t>Test(): this-&gt;</a:t>
            </a:r>
            <a:r>
              <a:rPr lang="en-GB" altLang="zh-CN" dirty="0" err="1"/>
              <a:t>buf</a:t>
            </a:r>
            <a:r>
              <a:rPr lang="en-GB" altLang="zh-CN" dirty="0"/>
              <a:t> @ 0x1008c20</a:t>
            </a:r>
            <a:endParaRPr lang="en-GB" altLang="zh-CN" dirty="0"/>
          </a:p>
          <a:p>
            <a:r>
              <a:rPr lang="en-GB" altLang="zh-CN" dirty="0"/>
              <a:t>Test(): this-&gt;</a:t>
            </a:r>
            <a:r>
              <a:rPr lang="en-GB" altLang="zh-CN" dirty="0" err="1"/>
              <a:t>buf</a:t>
            </a:r>
            <a:r>
              <a:rPr lang="en-GB" altLang="zh-CN" dirty="0"/>
              <a:t> @ 0x1009050</a:t>
            </a:r>
            <a:endParaRPr lang="en-GB" altLang="zh-CN" dirty="0"/>
          </a:p>
          <a:p>
            <a:r>
              <a:rPr lang="en-GB" altLang="zh-CN" dirty="0"/>
              <a:t>Test(const Test&amp;) called. this-&gt;</a:t>
            </a:r>
            <a:r>
              <a:rPr lang="en-GB" altLang="zh-CN" dirty="0" err="1"/>
              <a:t>buf</a:t>
            </a:r>
            <a:r>
              <a:rPr lang="en-GB" altLang="zh-CN" dirty="0"/>
              <a:t> @ 0x1009070</a:t>
            </a:r>
            <a:endParaRPr lang="en-GB" altLang="zh-CN" dirty="0"/>
          </a:p>
          <a:p>
            <a:r>
              <a:rPr lang="en-GB" altLang="zh-CN" dirty="0"/>
              <a:t>Test(const Test&amp;) called. this-&gt;</a:t>
            </a:r>
            <a:r>
              <a:rPr lang="en-GB" altLang="zh-CN" dirty="0" err="1"/>
              <a:t>buf</a:t>
            </a:r>
            <a:r>
              <a:rPr lang="en-GB" altLang="zh-CN" dirty="0"/>
              <a:t> @ 0x1009090</a:t>
            </a:r>
            <a:endParaRPr lang="en-GB" altLang="zh-CN" dirty="0"/>
          </a:p>
          <a:p>
            <a:r>
              <a:rPr lang="en-GB" altLang="zh-CN" dirty="0"/>
              <a:t>Test(Test&amp;&amp;) called. this-&gt;</a:t>
            </a:r>
            <a:r>
              <a:rPr lang="en-GB" altLang="zh-CN" dirty="0" err="1"/>
              <a:t>buf</a:t>
            </a:r>
            <a:r>
              <a:rPr lang="en-GB" altLang="zh-CN" dirty="0"/>
              <a:t> @ 0x1009090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Test(Test&amp;&amp;) called. this-&gt;</a:t>
            </a:r>
            <a:r>
              <a:rPr lang="en-GB" altLang="zh-CN" dirty="0" err="1"/>
              <a:t>buf</a:t>
            </a:r>
            <a:r>
              <a:rPr lang="en-GB" altLang="zh-CN" dirty="0"/>
              <a:t> @ 0x1009090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 this-&gt;</a:t>
            </a:r>
            <a:r>
              <a:rPr lang="en-GB" altLang="zh-CN" dirty="0" err="1"/>
              <a:t>buf</a:t>
            </a:r>
            <a:r>
              <a:rPr lang="en-GB" altLang="zh-CN" dirty="0"/>
              <a:t> @ 0x1009070</a:t>
            </a:r>
            <a:endParaRPr lang="en-GB" altLang="zh-CN" dirty="0"/>
          </a:p>
          <a:p>
            <a:r>
              <a:rPr lang="en-GB" altLang="zh-CN" dirty="0"/>
              <a:t>Test(Test&amp;&amp;) called. this-&gt;</a:t>
            </a:r>
            <a:r>
              <a:rPr lang="en-GB" altLang="zh-CN" dirty="0" err="1"/>
              <a:t>buf</a:t>
            </a:r>
            <a:r>
              <a:rPr lang="en-GB" altLang="zh-CN" dirty="0"/>
              <a:t> @ 0x1008c20</a:t>
            </a:r>
            <a:endParaRPr lang="en-GB" altLang="zh-CN" dirty="0"/>
          </a:p>
          <a:p>
            <a:r>
              <a:rPr lang="en-GB" altLang="zh-CN" dirty="0"/>
              <a:t>Test(const Test&amp;) called. this-&gt;</a:t>
            </a:r>
            <a:r>
              <a:rPr lang="en-GB" altLang="zh-CN" dirty="0" err="1"/>
              <a:t>buf</a:t>
            </a:r>
            <a:r>
              <a:rPr lang="en-GB" altLang="zh-CN" dirty="0"/>
              <a:t> @ 0x1009070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Test(Test&amp;&amp;) called. this-&gt;</a:t>
            </a:r>
            <a:r>
              <a:rPr lang="en-GB" altLang="zh-CN" dirty="0" err="1"/>
              <a:t>buf</a:t>
            </a:r>
            <a:r>
              <a:rPr lang="en-GB" altLang="zh-CN" dirty="0"/>
              <a:t> @ 0x1009070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 this-&gt;</a:t>
            </a:r>
            <a:r>
              <a:rPr lang="en-GB" altLang="zh-CN" dirty="0" err="1"/>
              <a:t>buf</a:t>
            </a:r>
            <a:r>
              <a:rPr lang="en-GB" altLang="zh-CN" dirty="0"/>
              <a:t> @ 0x1009070</a:t>
            </a:r>
            <a:endParaRPr lang="en-GB" altLang="zh-CN" dirty="0"/>
          </a:p>
          <a:p>
            <a:r>
              <a:rPr lang="en-GB" altLang="zh-CN" dirty="0"/>
              <a:t>~Test(): this-&gt;</a:t>
            </a:r>
            <a:r>
              <a:rPr lang="en-GB" altLang="zh-CN" dirty="0" err="1"/>
              <a:t>buf</a:t>
            </a:r>
            <a:r>
              <a:rPr lang="en-GB" altLang="zh-CN" dirty="0"/>
              <a:t> @ 0x1009090</a:t>
            </a:r>
            <a:endParaRPr lang="en-GB" altLang="zh-CN" dirty="0"/>
          </a:p>
          <a:p>
            <a:r>
              <a:rPr lang="en-GB" altLang="zh-CN" dirty="0"/>
              <a:t>~Test(): this-&gt;</a:t>
            </a:r>
            <a:r>
              <a:rPr lang="en-GB" altLang="zh-CN" dirty="0" err="1"/>
              <a:t>buf</a:t>
            </a:r>
            <a:r>
              <a:rPr lang="en-GB" altLang="zh-CN" dirty="0"/>
              <a:t> @ 0x1008c20</a:t>
            </a:r>
            <a:endParaRPr lang="en-GB" altLang="zh-CN" dirty="0"/>
          </a:p>
          <a:p>
            <a:r>
              <a:rPr lang="en-GB" altLang="zh-CN" dirty="0"/>
              <a:t>~Test(): this-&gt;</a:t>
            </a:r>
            <a:r>
              <a:rPr lang="en-GB" altLang="zh-CN" dirty="0" err="1"/>
              <a:t>buf</a:t>
            </a:r>
            <a:r>
              <a:rPr lang="en-GB" altLang="zh-CN" dirty="0"/>
              <a:t> @ 0x1009050</a:t>
            </a:r>
            <a:endParaRPr lang="en-GB" altLang="zh-CN" dirty="0"/>
          </a:p>
        </p:txBody>
      </p:sp>
      <p:sp>
        <p:nvSpPr>
          <p:cNvPr id="8" name="矩形 7"/>
          <p:cNvSpPr/>
          <p:nvPr/>
        </p:nvSpPr>
        <p:spPr>
          <a:xfrm>
            <a:off x="4441255" y="1157267"/>
            <a:ext cx="877163" cy="369332"/>
          </a:xfrm>
          <a:prstGeom prst="rect">
            <a:avLst/>
          </a:prstGeom>
        </p:spPr>
        <p:txBody>
          <a:bodyPr wrap="none">
            <a:spAutoFit/>
          </a:bodyPr>
          <a:lstStyle/>
          <a:p>
            <a:r>
              <a:rPr lang="zh-CN" altLang="en-GB" b="1" dirty="0">
                <a:solidFill>
                  <a:srgbClr val="C00000"/>
                </a:solidFill>
                <a:latin typeface="Consolas" panose="020B0609020204030204" pitchFamily="49" charset="0"/>
                <a:cs typeface="Consolas" panose="020B0609020204030204" pitchFamily="49" charset="0"/>
              </a:rPr>
              <a:t>输出</a:t>
            </a:r>
            <a:r>
              <a:rPr lang="zh-CN" altLang="en-US" b="1" dirty="0">
                <a:solidFill>
                  <a:srgbClr val="C00000"/>
                </a:solidFill>
                <a:latin typeface="Consolas" panose="020B0609020204030204" pitchFamily="49" charset="0"/>
                <a:cs typeface="Consolas" panose="020B0609020204030204" pitchFamily="49" charset="0"/>
              </a:rPr>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课后练习（不提交）</a:t>
            </a:r>
            <a:endParaRPr kumimoji="1" lang="zh-CN" altLang="en-US" dirty="0"/>
          </a:p>
        </p:txBody>
      </p:sp>
      <p:sp>
        <p:nvSpPr>
          <p:cNvPr id="3" name="内容占位符 2"/>
          <p:cNvSpPr>
            <a:spLocks noGrp="1"/>
          </p:cNvSpPr>
          <p:nvPr>
            <p:ph idx="1"/>
          </p:nvPr>
        </p:nvSpPr>
        <p:spPr>
          <a:xfrm>
            <a:off x="548097" y="1419995"/>
            <a:ext cx="8047806" cy="4749029"/>
          </a:xfrm>
        </p:spPr>
        <p:txBody>
          <a:bodyPr/>
          <a:lstStyle/>
          <a:p>
            <a:r>
              <a:rPr kumimoji="1" lang="zh-CN" altLang="en-US" dirty="0"/>
              <a:t>类型转换</a:t>
            </a:r>
            <a:endParaRPr kumimoji="1" lang="en-US" altLang="zh-CN" dirty="0"/>
          </a:p>
          <a:p>
            <a:pPr lvl="1"/>
            <a:r>
              <a:rPr kumimoji="1" lang="zh-CN" altLang="en-US" dirty="0"/>
              <a:t>创建一个</a:t>
            </a:r>
            <a:r>
              <a:rPr kumimoji="1" lang="en-US" altLang="zh-CN" dirty="0"/>
              <a:t>Course</a:t>
            </a:r>
            <a:r>
              <a:rPr kumimoji="1" lang="zh-CN" altLang="en-US" dirty="0"/>
              <a:t>类，包含数据成员教师姓名（</a:t>
            </a:r>
            <a:r>
              <a:rPr kumimoji="1" lang="en-US" altLang="zh-CN" dirty="0"/>
              <a:t>Name</a:t>
            </a:r>
            <a:r>
              <a:rPr kumimoji="1" lang="zh-CN" altLang="en-US" dirty="0"/>
              <a:t>）、学分（</a:t>
            </a:r>
            <a:r>
              <a:rPr kumimoji="1" lang="en-US" altLang="zh-CN" dirty="0"/>
              <a:t>Credit</a:t>
            </a:r>
            <a:r>
              <a:rPr kumimoji="1" lang="zh-CN" altLang="en-US" dirty="0"/>
              <a:t>）、课程难度（</a:t>
            </a:r>
            <a:r>
              <a:rPr kumimoji="1" lang="en-US" altLang="zh-CN" dirty="0"/>
              <a:t>Diff</a:t>
            </a:r>
            <a:r>
              <a:rPr kumimoji="1" lang="zh-CN" altLang="en-US" dirty="0"/>
              <a:t>）。并</a:t>
            </a:r>
            <a:r>
              <a:rPr lang="zh-CN" altLang="en-US" dirty="0"/>
              <a:t>编写类型转换运算符将一个</a:t>
            </a:r>
            <a:r>
              <a:rPr lang="en-US" altLang="zh-CN" dirty="0"/>
              <a:t>Course</a:t>
            </a:r>
            <a:r>
              <a:rPr lang="zh-CN" altLang="en-US" dirty="0"/>
              <a:t>对象转换成</a:t>
            </a:r>
            <a:r>
              <a:rPr lang="en-GB" altLang="zh-CN" dirty="0"/>
              <a:t>string</a:t>
            </a:r>
            <a:r>
              <a:rPr lang="zh-CN" altLang="en-US" dirty="0"/>
              <a:t>、</a:t>
            </a:r>
            <a:r>
              <a:rPr lang="en-US" altLang="zh-CN" dirty="0"/>
              <a:t>int</a:t>
            </a:r>
            <a:r>
              <a:rPr lang="zh-CN" altLang="en-US" dirty="0"/>
              <a:t>、</a:t>
            </a:r>
            <a:r>
              <a:rPr lang="en-GB" altLang="zh-CN" dirty="0"/>
              <a:t>double</a:t>
            </a:r>
            <a:r>
              <a:rPr lang="zh-CN" altLang="en-US" dirty="0"/>
              <a:t>，分别用于输出</a:t>
            </a:r>
            <a:r>
              <a:rPr lang="en-US" altLang="zh-CN" dirty="0"/>
              <a:t>Name</a:t>
            </a:r>
            <a:r>
              <a:rPr lang="zh-CN" altLang="en-US" dirty="0"/>
              <a:t>、</a:t>
            </a:r>
            <a:r>
              <a:rPr lang="en-US" altLang="zh-CN" dirty="0"/>
              <a:t>Credit</a:t>
            </a:r>
            <a:r>
              <a:rPr lang="zh-CN" altLang="en-US" dirty="0"/>
              <a:t>、</a:t>
            </a:r>
            <a:r>
              <a:rPr lang="en-US" altLang="zh-CN" dirty="0"/>
              <a:t>Diff</a:t>
            </a:r>
            <a:r>
              <a:rPr lang="zh-CN" altLang="en-US" dirty="0"/>
              <a:t>。并思考是否应该将这些转换运算符设置为</a:t>
            </a:r>
            <a:r>
              <a:rPr lang="en-US" altLang="zh-CN" dirty="0"/>
              <a:t>explicit</a:t>
            </a:r>
            <a:r>
              <a:rPr lang="zh-CN" altLang="en-US" dirty="0"/>
              <a:t>？</a:t>
            </a:r>
            <a:endParaRPr kumimoji="1" lang="en-GB"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309786" y="3770121"/>
            <a:ext cx="8695878" cy="3046988"/>
          </a:xfrm>
          <a:prstGeom prst="rect">
            <a:avLst/>
          </a:prstGeom>
        </p:spPr>
        <p:txBody>
          <a:bodyPr wrap="square">
            <a:spAutoFit/>
          </a:bodyPr>
          <a:lstStyle/>
          <a:p>
            <a:r>
              <a:rPr lang="en-GB" altLang="zh-CN" sz="2400" b="1" dirty="0">
                <a:solidFill>
                  <a:srgbClr val="C00000"/>
                </a:solidFill>
                <a:latin typeface="Consolas" panose="020B0609020204030204" pitchFamily="49" charset="0"/>
                <a:cs typeface="Consolas" panose="020B0609020204030204" pitchFamily="49" charset="0"/>
              </a:rPr>
              <a:t>int</a:t>
            </a:r>
            <a:r>
              <a:rPr lang="en-GB" altLang="zh-CN" sz="2400" b="1" dirty="0">
                <a:latin typeface="Consolas" panose="020B0609020204030204" pitchFamily="49" charset="0"/>
                <a:cs typeface="Consolas" panose="020B0609020204030204" pitchFamily="49" charset="0"/>
              </a:rPr>
              <a:t> main()</a:t>
            </a:r>
            <a:r>
              <a:rPr lang="zh-CN" altLang="en-US" sz="2400" b="1" dirty="0">
                <a:latin typeface="Consolas" panose="020B0609020204030204" pitchFamily="49" charset="0"/>
                <a:cs typeface="Consolas" panose="020B0609020204030204" pitchFamily="49" charset="0"/>
              </a:rPr>
              <a:t> </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a:t>
            </a:r>
            <a:r>
              <a:rPr lang="en-US" altLang="zh-CN" sz="2400" b="1" dirty="0" err="1">
                <a:latin typeface="Consolas" panose="020B0609020204030204" pitchFamily="49" charset="0"/>
                <a:cs typeface="Consolas" panose="020B0609020204030204" pitchFamily="49" charset="0"/>
              </a:rPr>
              <a:t>rse</a:t>
            </a:r>
            <a:r>
              <a:rPr lang="zh-CN" altLang="en-US"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a:t>
            </a:r>
            <a:r>
              <a:rPr lang="en-US" altLang="zh-CN" sz="2400" b="1" dirty="0">
                <a:latin typeface="Consolas" panose="020B0609020204030204" pitchFamily="49" charset="0"/>
                <a:cs typeface="Consolas" panose="020B0609020204030204" pitchFamily="49" charset="0"/>
              </a:rPr>
              <a:t>Name=</a:t>
            </a:r>
            <a:r>
              <a:rPr lang="en-GB" altLang="zh-CN" sz="2400" b="1" dirty="0">
                <a:latin typeface="Consolas" panose="020B0609020204030204" pitchFamily="49" charset="0"/>
                <a:cs typeface="Consolas" panose="020B0609020204030204" pitchFamily="49" charset="0"/>
              </a:rPr>
              <a:t>“</a:t>
            </a:r>
            <a:r>
              <a:rPr lang="en-US" altLang="zh-CN" sz="2400" b="1" dirty="0">
                <a:latin typeface="Consolas" panose="020B0609020204030204" pitchFamily="49" charset="0"/>
                <a:cs typeface="Consolas" panose="020B0609020204030204" pitchFamily="49" charset="0"/>
              </a:rPr>
              <a:t>Huang</a:t>
            </a:r>
            <a:r>
              <a:rPr lang="en-GB" altLang="zh-CN" sz="2400" b="1" dirty="0">
                <a:latin typeface="Consolas" panose="020B0609020204030204" pitchFamily="49" charset="0"/>
                <a:cs typeface="Consolas" panose="020B0609020204030204" pitchFamily="49" charset="0"/>
              </a:rPr>
              <a:t>”, </a:t>
            </a:r>
            <a:r>
              <a:rPr lang="en-US" altLang="zh-CN" sz="2400" b="1" dirty="0">
                <a:latin typeface="Consolas" panose="020B0609020204030204" pitchFamily="49" charset="0"/>
                <a:cs typeface="Consolas" panose="020B0609020204030204" pitchFamily="49" charset="0"/>
              </a:rPr>
              <a:t>Credit=2</a:t>
            </a:r>
            <a:r>
              <a:rPr lang="en-GB" altLang="zh-CN" sz="2400" b="1" dirty="0">
                <a:latin typeface="Consolas" panose="020B0609020204030204" pitchFamily="49" charset="0"/>
                <a:cs typeface="Consolas" panose="020B0609020204030204" pitchFamily="49" charset="0"/>
              </a:rPr>
              <a:t>,</a:t>
            </a:r>
            <a:r>
              <a:rPr lang="zh-CN" altLang="en-US" sz="2400" b="1" dirty="0">
                <a:latin typeface="Consolas" panose="020B0609020204030204" pitchFamily="49" charset="0"/>
                <a:cs typeface="Consolas" panose="020B0609020204030204" pitchFamily="49" charset="0"/>
              </a:rPr>
              <a:t> </a:t>
            </a:r>
            <a:r>
              <a:rPr lang="en-US" altLang="zh-CN" sz="2400" b="1" dirty="0">
                <a:latin typeface="Consolas" panose="020B0609020204030204" pitchFamily="49" charset="0"/>
                <a:cs typeface="Consolas" panose="020B0609020204030204" pitchFamily="49" charset="0"/>
              </a:rPr>
              <a:t>Diff=99.6</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 </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US" altLang="zh-CN" sz="2400" b="1" dirty="0">
                <a:latin typeface="Consolas" panose="020B0609020204030204" pitchFamily="49" charset="0"/>
                <a:cs typeface="Consolas" panose="020B0609020204030204" pitchFamily="49" charset="0"/>
              </a:rPr>
              <a:t>e</a:t>
            </a:r>
            <a:r>
              <a:rPr lang="en-GB" altLang="zh-CN" sz="2400" b="1" dirty="0" err="1">
                <a:latin typeface="Consolas" panose="020B0609020204030204" pitchFamily="49" charset="0"/>
                <a:cs typeface="Consolas" panose="020B0609020204030204" pitchFamily="49" charset="0"/>
              </a:rPr>
              <a:t>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a:t>
            </a:r>
            <a:r>
              <a:rPr lang="zh-CN" altLang="en-US"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static_cast</a:t>
            </a:r>
            <a:r>
              <a:rPr lang="en-GB" altLang="zh-CN" sz="2400" b="1" dirty="0">
                <a:latin typeface="Consolas" panose="020B0609020204030204" pitchFamily="49" charset="0"/>
                <a:cs typeface="Consolas" panose="020B0609020204030204" pitchFamily="49" charset="0"/>
              </a:rPr>
              <a:t>&lt;string&gt;(</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endl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a:t>
            </a:r>
            <a:r>
              <a:rPr lang="zh-CN" altLang="en-US"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static_cast</a:t>
            </a:r>
            <a:r>
              <a:rPr lang="en-GB" altLang="zh-CN" sz="2400" b="1" dirty="0">
                <a:latin typeface="Consolas" panose="020B0609020204030204" pitchFamily="49" charset="0"/>
                <a:cs typeface="Consolas" panose="020B0609020204030204" pitchFamily="49" charset="0"/>
              </a:rPr>
              <a:t>&lt;</a:t>
            </a:r>
            <a:r>
              <a:rPr lang="en-US" altLang="zh-CN" sz="2400" b="1" dirty="0">
                <a:latin typeface="Consolas" panose="020B0609020204030204" pitchFamily="49" charset="0"/>
                <a:cs typeface="Consolas" panose="020B0609020204030204" pitchFamily="49" charset="0"/>
              </a:rPr>
              <a:t>int</a:t>
            </a:r>
            <a:r>
              <a:rPr lang="en-GB" altLang="zh-CN" sz="2400" b="1" dirty="0">
                <a:latin typeface="Consolas" panose="020B0609020204030204" pitchFamily="49" charset="0"/>
                <a:cs typeface="Consolas" panose="020B0609020204030204" pitchFamily="49" charset="0"/>
              </a:rPr>
              <a:t>&gt;(</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endl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static_cast</a:t>
            </a:r>
            <a:r>
              <a:rPr lang="en-GB" altLang="zh-CN" sz="2400" b="1" dirty="0">
                <a:latin typeface="Consolas" panose="020B0609020204030204" pitchFamily="49" charset="0"/>
                <a:cs typeface="Consolas" panose="020B0609020204030204" pitchFamily="49" charset="0"/>
              </a:rPr>
              <a:t>&lt;double&gt;(</a:t>
            </a:r>
            <a:r>
              <a:rPr lang="en-GB"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endl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C00000"/>
                </a:solidFill>
                <a:latin typeface="Consolas" panose="020B0609020204030204" pitchFamily="49" charset="0"/>
                <a:cs typeface="Consolas" panose="020B0609020204030204" pitchFamily="49" charset="0"/>
              </a:rPr>
              <a:t>return</a:t>
            </a:r>
            <a:r>
              <a:rPr lang="zh-CN" altLang="en-US" sz="2400" b="1" dirty="0">
                <a:latin typeface="Consolas" panose="020B0609020204030204" pitchFamily="49" charset="0"/>
                <a:cs typeface="Consolas" panose="020B0609020204030204" pitchFamily="49" charset="0"/>
              </a:rPr>
              <a:t> </a:t>
            </a:r>
            <a:r>
              <a:rPr lang="en-US" altLang="zh-CN" sz="2400" b="1" dirty="0">
                <a:latin typeface="Consolas" panose="020B0609020204030204" pitchFamily="49" charset="0"/>
                <a:cs typeface="Consolas" panose="020B0609020204030204" pitchFamily="49" charset="0"/>
              </a:rPr>
              <a:t>0;</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a:t>参数中的常量和常量引用</a:t>
            </a:r>
            <a:endParaRPr kumimoji="1" lang="zh-CN" altLang="en-US" dirty="0"/>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最小特权原则</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：给函数足够的权限去完成相应的任务，但不要给予他多余的权限。</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en-US" dirty="0"/>
              <a:t>例如函数</a:t>
            </a:r>
            <a:r>
              <a:rPr lang="en-US" altLang="zh-CN" dirty="0"/>
              <a:t>void add(int&amp; a, int&amp; b)</a:t>
            </a:r>
            <a:r>
              <a:rPr lang="zh-CN" altLang="en-US" dirty="0"/>
              <a:t>，如果将参数类型定义为</a:t>
            </a:r>
            <a:r>
              <a:rPr lang="en-US" altLang="zh-CN" dirty="0"/>
              <a:t>int&amp;</a:t>
            </a:r>
            <a:r>
              <a:rPr lang="zh-CN" altLang="en-US" dirty="0"/>
              <a:t>，则给予该函数在函数体内修改</a:t>
            </a:r>
            <a:r>
              <a:rPr lang="en-US" altLang="zh-CN" dirty="0"/>
              <a:t>a</a:t>
            </a:r>
            <a:r>
              <a:rPr lang="zh-CN" altLang="en-US" dirty="0"/>
              <a:t>和</a:t>
            </a:r>
            <a:r>
              <a:rPr lang="en-US" altLang="zh-CN" dirty="0"/>
              <a:t>b</a:t>
            </a:r>
            <a:r>
              <a:rPr lang="zh-CN" altLang="en-US" dirty="0"/>
              <a:t>的值的权限</a:t>
            </a:r>
            <a:endParaRPr lang="en-US" altLang="zh-CN" dirty="0"/>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如果我们不想给予函数修改权限，则可以在参数中使用</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常量</a:t>
            </a:r>
            <a:r>
              <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常量引用</a:t>
            </a:r>
            <a:endPar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lvl="3" indent="-342900" algn="ctr">
              <a:spcBef>
                <a:spcPts val="1000"/>
              </a:spcBef>
              <a:buSzPct val="75000"/>
            </a:pPr>
            <a:r>
              <a:rPr lang="en-US" altLang="zh-CN" sz="2400" dirty="0"/>
              <a:t>void add(</a:t>
            </a:r>
            <a:r>
              <a:rPr lang="en-US" altLang="zh-CN" sz="2400" dirty="0">
                <a:solidFill>
                  <a:srgbClr val="0066CC"/>
                </a:solidFill>
              </a:rPr>
              <a:t>const</a:t>
            </a:r>
            <a:r>
              <a:rPr lang="en-US" altLang="zh-CN" sz="2400" dirty="0"/>
              <a:t> int&amp; a, </a:t>
            </a:r>
            <a:r>
              <a:rPr lang="en-US" altLang="zh-CN" sz="2400" dirty="0">
                <a:solidFill>
                  <a:srgbClr val="0066CC"/>
                </a:solidFill>
              </a:rPr>
              <a:t>const</a:t>
            </a:r>
            <a:r>
              <a:rPr lang="en-US" altLang="zh-CN" sz="2400" dirty="0"/>
              <a:t> int&amp; b)</a:t>
            </a:r>
            <a:endParaRPr lang="en-US" altLang="zh-CN" sz="2400" dirty="0"/>
          </a:p>
          <a:p>
            <a:pPr marL="0" indent="0">
              <a:buNone/>
            </a:pP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此时函数中仅能读取</a:t>
            </a:r>
            <a:r>
              <a:rPr kumimoji="1" lang="en-US" altLang="zh-CN" sz="2400" dirty="0">
                <a:latin typeface="华文楷体" panose="02010600040101010101" pitchFamily="2" charset="-122"/>
                <a:ea typeface="华文楷体" panose="02010600040101010101" pitchFamily="2" charset="-122"/>
                <a:cs typeface="华文楷体" panose="02010600040101010101" pitchFamily="2" charset="-122"/>
              </a:rPr>
              <a:t>a</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和</a:t>
            </a:r>
            <a:r>
              <a:rPr kumimoji="1" lang="en-US" altLang="zh-CN" sz="2400" dirty="0">
                <a:latin typeface="华文楷体" panose="02010600040101010101" pitchFamily="2" charset="-122"/>
                <a:ea typeface="华文楷体" panose="02010600040101010101" pitchFamily="2" charset="-122"/>
                <a:cs typeface="华文楷体" panose="02010600040101010101" pitchFamily="2" charset="-122"/>
              </a:rPr>
              <a:t>b</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的值，无法对</a:t>
            </a:r>
            <a:r>
              <a:rPr kumimoji="1" lang="en-US" altLang="zh-CN" sz="2400" dirty="0">
                <a:latin typeface="华文楷体" panose="02010600040101010101" pitchFamily="2" charset="-122"/>
                <a:ea typeface="华文楷体" panose="02010600040101010101" pitchFamily="2" charset="-122"/>
                <a:cs typeface="华文楷体" panose="02010600040101010101" pitchFamily="2" charset="-122"/>
              </a:rPr>
              <a:t>a, b</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进行任何修改操作。</a:t>
            </a:r>
            <a:endPar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872133" y="3197875"/>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public:</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28650" y="5517232"/>
            <a:ext cx="8047806" cy="576064"/>
          </a:xfrm>
        </p:spPr>
        <p:txBody>
          <a:bodyPr/>
          <a:lstStyle/>
          <a:p>
            <a:pPr>
              <a:lnSpc>
                <a:spcPct val="100000"/>
              </a:lnSpc>
            </a:pPr>
            <a:r>
              <a:rPr kumimoji="1" lang="zh-CN" altLang="en-US" dirty="0"/>
              <a:t>作用：用参数对象的内容初始化当前对象</a:t>
            </a:r>
            <a:endParaRPr kumimoji="1" lang="zh-CN" altLang="en-US" dirty="0"/>
          </a:p>
        </p:txBody>
      </p:sp>
      <p:sp>
        <p:nvSpPr>
          <p:cNvPr id="7" name="内容占位符 2"/>
          <p:cNvSpPr txBox="1"/>
          <p:nvPr/>
        </p:nvSpPr>
        <p:spPr bwMode="auto">
          <a:xfrm>
            <a:off x="628650" y="2636912"/>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拷贝构造函数示例：</a:t>
            </a:r>
            <a:endParaRPr kumimoji="1" lang="zh-CN" altLang="en-US" dirty="0">
              <a:solidFill>
                <a:srgbClr val="002060"/>
              </a:solidFill>
            </a:endParaRPr>
          </a:p>
        </p:txBody>
      </p:sp>
      <p:sp>
        <p:nvSpPr>
          <p:cNvPr id="9" name="内容占位符 2"/>
          <p:cNvSpPr txBox="1"/>
          <p:nvPr/>
        </p:nvSpPr>
        <p:spPr bwMode="auto">
          <a:xfrm>
            <a:off x="625616" y="1412776"/>
            <a:ext cx="804780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endParaRPr kumimoji="1" lang="zh-CN" alt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拷贝构造函数被调用的三种常见情况：</a:t>
            </a:r>
            <a:endParaRPr kumimoji="1" lang="en-US" altLang="zh-CN" dirty="0"/>
          </a:p>
          <a:p>
            <a:pPr marL="0" indent="0">
              <a:lnSpc>
                <a:spcPct val="100000"/>
              </a:lnSpc>
              <a:buNone/>
            </a:pPr>
            <a:r>
              <a:rPr kumimoji="1" lang="en-US" altLang="zh-CN" sz="2400" dirty="0"/>
              <a:t>1</a:t>
            </a:r>
            <a:r>
              <a:rPr kumimoji="1" lang="zh-CN" altLang="en-US" sz="2400" dirty="0"/>
              <a:t>、用一个类对象定义另一个新的类对象</a:t>
            </a:r>
            <a:endParaRPr kumimoji="1" lang="en-US" altLang="zh-CN" sz="2400" dirty="0"/>
          </a:p>
          <a:p>
            <a:pPr marL="0" indent="0">
              <a:lnSpc>
                <a:spcPct val="100000"/>
              </a:lnSpc>
              <a:buNone/>
            </a:pPr>
            <a:r>
              <a:rPr kumimoji="1" lang="pt-BR" altLang="zh-CN" sz="2400" dirty="0"/>
              <a:t>	Test a; </a:t>
            </a:r>
            <a:r>
              <a:rPr kumimoji="1" lang="pt-BR" altLang="zh-CN" sz="2400" dirty="0">
                <a:solidFill>
                  <a:srgbClr val="FF0000"/>
                </a:solidFill>
              </a:rPr>
              <a:t>Test b(a); </a:t>
            </a:r>
            <a:endParaRPr kumimoji="1" lang="pt-BR" altLang="zh-CN" sz="2400" dirty="0">
              <a:solidFill>
                <a:srgbClr val="FF0000"/>
              </a:solidFill>
            </a:endParaRPr>
          </a:p>
          <a:p>
            <a:pPr marL="0" indent="0">
              <a:lnSpc>
                <a:spcPct val="100000"/>
              </a:lnSpc>
              <a:buNone/>
            </a:pPr>
            <a:r>
              <a:rPr kumimoji="1" lang="pt-BR" altLang="zh-CN" sz="2400" dirty="0">
                <a:solidFill>
                  <a:srgbClr val="FF0000"/>
                </a:solidFill>
              </a:rPr>
              <a:t>	Test c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、函数调用时</a:t>
            </a:r>
            <a:r>
              <a:rPr kumimoji="1" lang="zh-CN" altLang="en-US" sz="2400" dirty="0">
                <a:solidFill>
                  <a:srgbClr val="FF0000"/>
                </a:solidFill>
              </a:rPr>
              <a:t>以类的对象为形参</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t>(</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r>
              <a:rPr kumimoji="1" lang="en-US" altLang="zh-CN" sz="2400" dirty="0"/>
              <a:t>)</a:t>
            </a:r>
            <a:endParaRPr kumimoji="1" lang="en-US" altLang="zh-CN" sz="2400" dirty="0"/>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类对象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endParaRPr kumimoji="1" lang="en-US" altLang="zh-CN" sz="2400" dirty="0">
              <a:solidFill>
                <a:schemeClr val="tx1"/>
              </a:solidFill>
            </a:endParaRPr>
          </a:p>
          <a:p>
            <a:pPr marL="0" indent="0">
              <a:lnSpc>
                <a:spcPct val="100000"/>
              </a:lnSpc>
              <a:buNone/>
            </a:pPr>
            <a:r>
              <a:rPr kumimoji="1" lang="zh-CN" altLang="en-US" sz="2400" dirty="0"/>
              <a:t>编译器会自动调用“</a:t>
            </a:r>
            <a:r>
              <a:rPr kumimoji="1" lang="zh-CN" altLang="en-US" sz="2400" dirty="0">
                <a:solidFill>
                  <a:srgbClr val="FF0000"/>
                </a:solidFill>
              </a:rPr>
              <a:t>拷贝构造函数</a:t>
            </a:r>
            <a:r>
              <a:rPr kumimoji="1" lang="zh-CN" altLang="en-US" sz="2400" dirty="0"/>
              <a:t>”，在已有对象基础上生成新对象。</a:t>
            </a:r>
            <a:endParaRPr kumimoji="1" lang="en-US" altLang="zh-CN" sz="2400" dirty="0"/>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1.0"/>
</p:tagLst>
</file>

<file path=ppt/tags/tag18.xml><?xml version="1.0" encoding="utf-8"?>
<p:tagLst xmlns:p="http://schemas.openxmlformats.org/presentationml/2006/main">
  <p:tag name="RAINPROBLEM" val="ProblemBody"/>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Item"/>
</p:tagLst>
</file>

<file path=ppt/tags/tag23.xml><?xml version="1.0" encoding="utf-8"?>
<p:tagLst xmlns:p="http://schemas.openxmlformats.org/presentationml/2006/main">
  <p:tag name="RAINPROBLEM" val="ProblemBullet"/>
  <p:tag name="RAINPROBLEMTYPE" val="MultipleChoice"/>
  <p:tag name="RAINBULLET" val="Wrong"/>
</p:tagLst>
</file>

<file path=ppt/tags/tag24.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Bullet"/>
  <p:tag name="RAINPROBLEMTYPE" val="MultipleChoice"/>
  <p:tag name="RAINBULLET" val="Correct"/>
</p:tagLst>
</file>

<file path=ppt/tags/tag26.xml><?xml version="1.0" encoding="utf-8"?>
<p:tagLst xmlns:p="http://schemas.openxmlformats.org/presentationml/2006/main">
  <p:tag name="RAINPROBLEM" val="ProblemBullet"/>
  <p:tag name="RAINPROBLEMTYPE" val="MultipleChoice"/>
  <p:tag name="RAINBULLET" val="Wrong"/>
</p:tagLst>
</file>

<file path=ppt/tags/tag27.xml><?xml version="1.0" encoding="utf-8"?>
<p:tagLst xmlns:p="http://schemas.openxmlformats.org/presentationml/2006/main">
  <p:tag name="RAINPROBLEM" val="ProblemSubmit"/>
  <p:tag name="RAINPROBLEMTYPE" val="MultipleChoice"/>
</p:tagLst>
</file>

<file path=ppt/tags/tag28.xml><?xml version="1.0" encoding="utf-8"?>
<p:tagLst xmlns:p="http://schemas.openxmlformats.org/presentationml/2006/main">
  <p:tag name="RAINPROBLEM" val="ProblemRemarkBoard"/>
</p:tagLst>
</file>

<file path=ppt/tags/tag29.xml><?xml version="1.0" encoding="utf-8"?>
<p:tagLst xmlns:p="http://schemas.openxmlformats.org/presentationml/2006/main">
  <p:tag name="PROBLEMREMARKTITLE" val="ProblemRemarkBoardTip"/>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Remark"/>
</p:tagLst>
</file>

<file path=ppt/tags/tag31.xml><?xml version="1.0" encoding="utf-8"?>
<p:tagLst xmlns:p="http://schemas.openxmlformats.org/presentationml/2006/main">
  <p:tag name="PROBLEMREMARKTITLE" val="ProblemRemarkBoardTitle"/>
</p:tagLst>
</file>

<file path=ppt/tags/tag32.xml><?xml version="1.0" encoding="utf-8"?>
<p:tagLst xmlns:p="http://schemas.openxmlformats.org/presentationml/2006/main">
  <p:tag name="PROBLEMREMARKTITLE" val="ProblemRemarkBoardTitle"/>
</p:tagLst>
</file>

<file path=ppt/tags/tag33.xml><?xml version="1.0" encoding="utf-8"?>
<p:tagLst xmlns:p="http://schemas.openxmlformats.org/presentationml/2006/main">
  <p:tag name="PROBLEMREMARKTITLE" val="ProblemRemarkBoardTitle"/>
</p:tagLst>
</file>

<file path=ppt/tags/tag34.xml><?xml version="1.0" encoding="utf-8"?>
<p:tagLst xmlns:p="http://schemas.openxmlformats.org/presentationml/2006/main">
  <p:tag name="PROBLEMREMARKTITLE" val="ProblemRemarkBoardTitle"/>
</p:tagLst>
</file>

<file path=ppt/tags/tag35.xml><?xml version="1.0" encoding="utf-8"?>
<p:tagLst xmlns:p="http://schemas.openxmlformats.org/presentationml/2006/main">
  <p:tag name="PROBLEMREMARKTITLE" val="ProblemRemarkBoardTitle"/>
</p:tagLst>
</file>

<file path=ppt/tags/tag36.xml><?xml version="1.0" encoding="utf-8"?>
<p:tagLst xmlns:p="http://schemas.openxmlformats.org/presentationml/2006/main">
  <p:tag name="PROBLEMREMARKTITLE" val="ProblemRemarkBoardTitle"/>
</p:tagLst>
</file>

<file path=ppt/tags/tag37.xml><?xml version="1.0" encoding="utf-8"?>
<p:tagLst xmlns:p="http://schemas.openxmlformats.org/presentationml/2006/main">
  <p:tag name="PROBLEMREMARKTITLE" val="ProblemRemarkBoardTitle"/>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 val="ProblemSetting"/>
  <p:tag name="RAINPROBLEMTYPE" val="MultipleChoice"/>
</p:tagLst>
</file>

<file path=ppt/tags/tag44.xml><?xml version="1.0" encoding="utf-8"?>
<p:tagLst xmlns:p="http://schemas.openxmlformats.org/presentationml/2006/main">
  <p:tag name="RAINPROBLEM" val="MultipleChoice"/>
  <p:tag name="PROBLEMSCORE" val="1.0"/>
  <p:tag name="PROBLEMHASREMARK" val="True"/>
  <p:tag name="PROBLEMREMARK" val="A: 非常量左值引用不能绑定&#10;右值&#10;B: 右值引用可以绑定右值&#10;C: 常量左值引用可以绑定右值&#10;D: 引用在定义时就要初始化"/>
</p:tagLst>
</file>

<file path=ppt/tags/tag45.xml><?xml version="1.0" encoding="utf-8"?>
<p:tagLst xmlns:p="http://schemas.openxmlformats.org/presentationml/2006/main">
  <p:tag name="RAINPROBLEM" val="ProblemBody"/>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 val="ProblemItem"/>
</p:tagLst>
</file>

<file path=ppt/tags/tag49.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Bullet"/>
  <p:tag name="RAINPROBLEMTYPE" val="MultipleChoiceMA"/>
  <p:tag name="RAINBULLET" val="Wrong"/>
</p:tagLst>
</file>

<file path=ppt/tags/tag51.xml><?xml version="1.0" encoding="utf-8"?>
<p:tagLst xmlns:p="http://schemas.openxmlformats.org/presentationml/2006/main">
  <p:tag name="RAINPROBLEM" val="ProblemBullet"/>
  <p:tag name="RAINPROBLEMTYPE" val="MultipleChoiceMA"/>
  <p:tag name="RAINBULLET" val="Correct"/>
</p:tagLst>
</file>

<file path=ppt/tags/tag52.xml><?xml version="1.0" encoding="utf-8"?>
<p:tagLst xmlns:p="http://schemas.openxmlformats.org/presentationml/2006/main">
  <p:tag name="RAINPROBLEM" val="ProblemBullet"/>
  <p:tag name="RAINPROBLEMTYPE" val="MultipleChoiceMA"/>
  <p:tag name="RAINBULLET" val="Correct"/>
</p:tagLst>
</file>

<file path=ppt/tags/tag53.xml><?xml version="1.0" encoding="utf-8"?>
<p:tagLst xmlns:p="http://schemas.openxmlformats.org/presentationml/2006/main">
  <p:tag name="RAINPROBLEM" val="ProblemBullet"/>
  <p:tag name="RAINPROBLEMTYPE" val="MultipleChoiceMA"/>
  <p:tag name="RAINBULLET" val="Correct"/>
</p:tagLst>
</file>

<file path=ppt/tags/tag54.xml><?xml version="1.0" encoding="utf-8"?>
<p:tagLst xmlns:p="http://schemas.openxmlformats.org/presentationml/2006/main">
  <p:tag name="RAINPROBLEM" val="ProblemSubmit"/>
  <p:tag name="RAINPROBLEMTYPE" val="MultipleChoiceMA"/>
</p:tagLst>
</file>

<file path=ppt/tags/tag55.xml><?xml version="1.0" encoding="utf-8"?>
<p:tagLst xmlns:p="http://schemas.openxmlformats.org/presentationml/2006/main">
  <p:tag name="RAINPROBLEM" val="ProblemRemarkBoard"/>
</p:tagLst>
</file>

<file path=ppt/tags/tag56.xml><?xml version="1.0" encoding="utf-8"?>
<p:tagLst xmlns:p="http://schemas.openxmlformats.org/presentationml/2006/main">
  <p:tag name="PROBLEMREMARKTITLE" val="ProblemRemarkBoardTip"/>
</p:tagLst>
</file>

<file path=ppt/tags/tag57.xml><?xml version="1.0" encoding="utf-8"?>
<p:tagLst xmlns:p="http://schemas.openxmlformats.org/presentationml/2006/main">
  <p:tag name="RAINPROBLEM" val="ProblemRemark"/>
</p:tagLst>
</file>

<file path=ppt/tags/tag58.xml><?xml version="1.0" encoding="utf-8"?>
<p:tagLst xmlns:p="http://schemas.openxmlformats.org/presentationml/2006/main">
  <p:tag name="PROBLEMREMARKTITLE" val="ProblemRemarkBoardTitle"/>
</p:tagLst>
</file>

<file path=ppt/tags/tag59.xml><?xml version="1.0" encoding="utf-8"?>
<p:tagLst xmlns:p="http://schemas.openxmlformats.org/presentationml/2006/main">
  <p:tag name="PROBLEMREMARKTITLE" val="ProblemRemarkBoardTitle"/>
</p:tagLst>
</file>

<file path=ppt/tags/tag6.xml><?xml version="1.0" encoding="utf-8"?>
<p:tagLst xmlns:p="http://schemas.openxmlformats.org/presentationml/2006/main">
  <p:tag name="RAINPROBLEM" val="ProblemBullet"/>
  <p:tag name="RAINPROBLEMTYPE" val="MultipleChoice"/>
  <p:tag name="RAINBULLET" val="Correct"/>
</p:tagLst>
</file>

<file path=ppt/tags/tag60.xml><?xml version="1.0" encoding="utf-8"?>
<p:tagLst xmlns:p="http://schemas.openxmlformats.org/presentationml/2006/main">
  <p:tag name="PROBLEMREMARKTITLE" val="ProblemRemarkBoardTitle"/>
</p:tagLst>
</file>

<file path=ppt/tags/tag61.xml><?xml version="1.0" encoding="utf-8"?>
<p:tagLst xmlns:p="http://schemas.openxmlformats.org/presentationml/2006/main">
  <p:tag name="PROBLEMREMARKTITLE" val="ProblemRemarkBoardTitle"/>
</p:tagLst>
</file>

<file path=ppt/tags/tag62.xml><?xml version="1.0" encoding="utf-8"?>
<p:tagLst xmlns:p="http://schemas.openxmlformats.org/presentationml/2006/main">
  <p:tag name="PROBLEMREMARKTITLE" val="ProblemRemarkBoardTitle"/>
</p:tagLst>
</file>

<file path=ppt/tags/tag63.xml><?xml version="1.0" encoding="utf-8"?>
<p:tagLst xmlns:p="http://schemas.openxmlformats.org/presentationml/2006/main">
  <p:tag name="PROBLEMREMARKTITLE" val="ProblemRemarkBoardTitle"/>
</p:tagLst>
</file>

<file path=ppt/tags/tag64.xml><?xml version="1.0" encoding="utf-8"?>
<p:tagLst xmlns:p="http://schemas.openxmlformats.org/presentationml/2006/main">
  <p:tag name="PROBLEMREMARKTITLE" val="ProblemRemarkBoardTitle"/>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Setting"/>
  <p:tag name="RAINPROBLEMTYPE" val="MultipleChoiceMA"/>
</p:tagLst>
</file>

<file path=ppt/tags/tag71.xml><?xml version="1.0" encoding="utf-8"?>
<p:tagLst xmlns:p="http://schemas.openxmlformats.org/presentationml/2006/main">
  <p:tag name="RAINPROBLEM" val="MultipleChoiceMA"/>
  <p:tag name="PROBLEMSCORE" val="1.0"/>
  <p:tag name="PROBLEMHASREMARK" val="True"/>
  <p:tag name="PROBLEMREMARK" val="B: 右值引用是左值，所以(2)处&#10;调用拷贝构造函数&#10;&#10;C: 常量左值引用可以绑定左值，&#10;(3)处不调用构造函数"/>
  <p:tag name="PROBLEMSCORE_HALF" val="0.5"/>
</p:tagLst>
</file>

<file path=ppt/tags/tag72.xml><?xml version="1.0" encoding="utf-8"?>
<p:tagLst xmlns:p="http://schemas.openxmlformats.org/presentationml/2006/main">
  <p:tag name="RAINPROBLEM" val="ProblemBody"/>
</p:tagLst>
</file>

<file path=ppt/tags/tag73.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Item"/>
</p:tagLst>
</file>

<file path=ppt/tags/tag76.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 val="ProblemBullet"/>
  <p:tag name="RAINPROBLEMTYPE" val="MultipleChoice"/>
  <p:tag name="RAINBULLET" val="Wrong"/>
</p:tagLst>
</file>

<file path=ppt/tags/tag78.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 val="ProblemBullet"/>
  <p:tag name="RAINPROBLEMTYPE" val="MultipleChoice"/>
  <p:tag name="RAINBULLET" val="Correct"/>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 val="ProblemBullet"/>
  <p:tag name="RAINPROBLEMTYPE" val="MultipleChoice"/>
  <p:tag name="RAINBULLET" val="Wrong"/>
</p:tagLst>
</file>

<file path=ppt/tags/tag81.xml><?xml version="1.0" encoding="utf-8"?>
<p:tagLst xmlns:p="http://schemas.openxmlformats.org/presentationml/2006/main">
  <p:tag name="RAINPROBLEM" val="ProblemSubmit"/>
  <p:tag name="RAINPROBLEMTYPE" val="MultipleChoice"/>
</p:tagLst>
</file>

<file path=ppt/tags/tag82.xml><?xml version="1.0" encoding="utf-8"?>
<p:tagLst xmlns:p="http://schemas.openxmlformats.org/presentationml/2006/main">
  <p:tag name="RAINPROBLEM" val="ProblemBody"/>
</p:tagLst>
</file>

<file path=ppt/tags/tag83.xml><?xml version="1.0" encoding="utf-8"?>
<p:tagLst xmlns:p="http://schemas.openxmlformats.org/presentationml/2006/main">
  <p:tag name="RAINPROBLEM" val="ProblemBody"/>
</p:tagLst>
</file>

<file path=ppt/tags/tag84.xml><?xml version="1.0" encoding="utf-8"?>
<p:tagLst xmlns:p="http://schemas.openxmlformats.org/presentationml/2006/main">
  <p:tag name="RAINPROBLEMTYPE" val="ProblemTypeMarker"/>
</p:tagLst>
</file>

<file path=ppt/tags/tag85.xml><?xml version="1.0" encoding="utf-8"?>
<p:tagLst xmlns:p="http://schemas.openxmlformats.org/presentationml/2006/main">
  <p:tag name="RAINPROBLEMTYPE" val="ProblemTypeMarker"/>
</p:tagLst>
</file>

<file path=ppt/tags/tag86.xml><?xml version="1.0" encoding="utf-8"?>
<p:tagLst xmlns:p="http://schemas.openxmlformats.org/presentationml/2006/main">
  <p:tag name="RAINPROBLEMTYPE" val="ProblemTypeMarker"/>
</p:tagLst>
</file>

<file path=ppt/tags/tag87.xml><?xml version="1.0" encoding="utf-8"?>
<p:tagLst xmlns:p="http://schemas.openxmlformats.org/presentationml/2006/main">
  <p:tag name="RAINPROBLEMTYPE" val="ProblemTypeMarker"/>
</p:tagLst>
</file>

<file path=ppt/tags/tag88.xml><?xml version="1.0" encoding="utf-8"?>
<p:tagLst xmlns:p="http://schemas.openxmlformats.org/presentationml/2006/main">
  <p:tag name="RAINPROBLEMTYPE" val="ProblemTypeMarker"/>
</p:tagLst>
</file>

<file path=ppt/tags/tag89.xml><?xml version="1.0" encoding="utf-8"?>
<p:tagLst xmlns:p="http://schemas.openxmlformats.org/presentationml/2006/main">
  <p:tag name="RAINPROBLEM" val="ProblemSetting"/>
  <p:tag name="RAINPROBLEMTYPE" val="MultipleChoice"/>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MultipleChoice"/>
  <p:tag name="PROBLEMSCORE" val="1.0"/>
</p:tagLst>
</file>

<file path=ppt/tags/tag91.xml><?xml version="1.0" encoding="utf-8"?>
<p:tagLst xmlns:p="http://schemas.openxmlformats.org/presentationml/2006/main">
  <p:tag name="KSO_WPP_MARK_KEY" val="2b9cc4c4-1fc3-4adf-9e1d-2dc9e9f0aff4"/>
  <p:tag name="COMMONDATA" val="eyJoZGlkIjoiYzNkNmYwYjRhNDdkMTFlNWVhNWRmNzk3MGI1NzVkOWU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19557</Words>
  <Application>WPS 演示</Application>
  <PresentationFormat>全屏显示(4:3)</PresentationFormat>
  <Paragraphs>1495</Paragraphs>
  <Slides>66</Slides>
  <Notes>31</Notes>
  <HiddenSlides>4</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66</vt:i4>
      </vt:variant>
    </vt:vector>
  </HeadingPairs>
  <TitlesOfParts>
    <vt:vector size="83" baseType="lpstr">
      <vt:lpstr>Arial</vt:lpstr>
      <vt:lpstr>宋体</vt:lpstr>
      <vt:lpstr>Wingdings</vt:lpstr>
      <vt:lpstr>Calibri</vt:lpstr>
      <vt:lpstr>微软雅黑</vt:lpstr>
      <vt:lpstr>Calibri Light</vt:lpstr>
      <vt:lpstr>Consolas</vt:lpstr>
      <vt:lpstr>华文楷体</vt:lpstr>
      <vt:lpstr>Arial Unicode MS</vt:lpstr>
      <vt:lpstr>等线</vt:lpstr>
      <vt:lpstr>Courier</vt:lpstr>
      <vt:lpstr>Courier New</vt:lpstr>
      <vt:lpstr>Menlo-Regular</vt:lpstr>
      <vt:lpstr>ksdb</vt:lpstr>
      <vt:lpstr>Times New Roman</vt:lpstr>
      <vt:lpstr>Wingdings</vt:lpstr>
      <vt:lpstr>Office Theme</vt:lpstr>
      <vt:lpstr>面向对象程序设计基础 （OOP）</vt:lpstr>
      <vt:lpstr>上期要点回顾</vt:lpstr>
      <vt:lpstr>本讲内容提要</vt:lpstr>
      <vt:lpstr>回顾：引用</vt:lpstr>
      <vt:lpstr>回顾：常量成员和常量对象</vt:lpstr>
      <vt:lpstr>PowerPoint 演示文稿</vt:lpstr>
      <vt:lpstr>参数中的常量和常量引用</vt:lpstr>
      <vt:lpstr>拷贝构造函数</vt:lpstr>
      <vt:lpstr>拷贝构造函数</vt:lpstr>
      <vt:lpstr>拷贝构造函数</vt:lpstr>
      <vt:lpstr>拷贝构造函数</vt:lpstr>
      <vt:lpstr>拷贝构造函数：执行顺序</vt:lpstr>
      <vt:lpstr>拷贝构造函数：实例1</vt:lpstr>
      <vt:lpstr>拷贝构造函数：实例1</vt:lpstr>
      <vt:lpstr>拷贝构造函数的调用时机</vt:lpstr>
      <vt:lpstr>拷贝构造函数：实例2</vt:lpstr>
      <vt:lpstr>拷贝构造函数：实例2</vt:lpstr>
      <vt:lpstr>拷贝构造函数</vt:lpstr>
      <vt:lpstr>拷贝构造函数</vt:lpstr>
      <vt:lpstr>拷贝构造函数</vt:lpstr>
      <vt:lpstr>右值引用</vt:lpstr>
      <vt:lpstr>右值引用</vt:lpstr>
      <vt:lpstr>右值引用</vt:lpstr>
      <vt:lpstr>引用的绑定</vt:lpstr>
      <vt:lpstr>右值引用示例</vt:lpstr>
      <vt:lpstr>右值引用示例</vt:lpstr>
      <vt:lpstr>右值引用示例</vt:lpstr>
      <vt:lpstr>右值引用示例</vt:lpstr>
      <vt:lpstr>PowerPoint 演示文稿</vt:lpstr>
      <vt:lpstr>移动构造函数</vt:lpstr>
      <vt:lpstr>移动构造函数</vt:lpstr>
      <vt:lpstr>移动构造函数：实例</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拷贝/移动构造函数的调用时机</vt:lpstr>
      <vt:lpstr>拷贝/移动构造函数的调用时机</vt:lpstr>
      <vt:lpstr>PowerPoint 演示文稿</vt:lpstr>
      <vt:lpstr>拷贝赋值运算符</vt:lpstr>
      <vt:lpstr>拷贝赋值运算符：实例</vt:lpstr>
      <vt:lpstr>移动赋值运算符</vt:lpstr>
      <vt:lpstr>拷贝/移动赋值运算符的调用时机</vt:lpstr>
      <vt:lpstr>编译器自动合成的函数/运算符</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PowerPoint 演示文稿</vt:lpstr>
      <vt:lpstr>禁止自动类型转换</vt:lpstr>
      <vt:lpstr>禁止自动类型转换</vt:lpstr>
      <vt:lpstr>强制类型转换</vt:lpstr>
      <vt:lpstr>强制类型转换</vt:lpstr>
      <vt:lpstr>课后阅读及思考</vt:lpstr>
      <vt:lpstr>课后练习（不提交）</vt:lpstr>
      <vt:lpstr>课后练习（不提交）</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zyt</cp:lastModifiedBy>
  <cp:revision>2382</cp:revision>
  <cp:lastPrinted>2020-03-21T00:59:00Z</cp:lastPrinted>
  <dcterms:created xsi:type="dcterms:W3CDTF">2002-09-18T00:55:00Z</dcterms:created>
  <dcterms:modified xsi:type="dcterms:W3CDTF">2023-06-08T06:30:31Z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EBD8F68F11B7440BA9DE01A6114EB770</vt:lpwstr>
  </property>
  <property fmtid="{D5CDD505-2E9C-101B-9397-08002B2CF9AE}" pid="3" name="KSOProductBuildVer">
    <vt:lpwstr>2052-11.1.0.14036</vt:lpwstr>
  </property>
</Properties>
</file>