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392" r:id="rId3"/>
    <p:sldId id="579" r:id="rId4"/>
    <p:sldId id="480" r:id="rId5"/>
    <p:sldId id="557" r:id="rId6"/>
    <p:sldId id="558" r:id="rId7"/>
    <p:sldId id="534" r:id="rId8"/>
    <p:sldId id="549" r:id="rId9"/>
    <p:sldId id="550" r:id="rId10"/>
    <p:sldId id="548" r:id="rId12"/>
    <p:sldId id="482" r:id="rId13"/>
    <p:sldId id="483" r:id="rId14"/>
    <p:sldId id="484" r:id="rId15"/>
    <p:sldId id="607" r:id="rId16"/>
    <p:sldId id="602" r:id="rId17"/>
    <p:sldId id="603" r:id="rId18"/>
    <p:sldId id="597" r:id="rId19"/>
    <p:sldId id="595" r:id="rId20"/>
    <p:sldId id="559" r:id="rId21"/>
    <p:sldId id="604" r:id="rId22"/>
    <p:sldId id="605" r:id="rId23"/>
    <p:sldId id="487" r:id="rId24"/>
    <p:sldId id="560" r:id="rId25"/>
    <p:sldId id="562" r:id="rId26"/>
    <p:sldId id="582" r:id="rId27"/>
    <p:sldId id="583" r:id="rId28"/>
    <p:sldId id="584" r:id="rId29"/>
    <p:sldId id="592" r:id="rId30"/>
    <p:sldId id="576" r:id="rId31"/>
    <p:sldId id="577" r:id="rId32"/>
    <p:sldId id="535" r:id="rId33"/>
    <p:sldId id="536" r:id="rId34"/>
    <p:sldId id="600" r:id="rId35"/>
    <p:sldId id="601" r:id="rId36"/>
    <p:sldId id="556" r:id="rId37"/>
    <p:sldId id="580" r:id="rId38"/>
    <p:sldId id="575" r:id="rId39"/>
    <p:sldId id="544" r:id="rId40"/>
    <p:sldId id="598" r:id="rId41"/>
    <p:sldId id="552" r:id="rId42"/>
    <p:sldId id="553" r:id="rId43"/>
    <p:sldId id="555" r:id="rId44"/>
    <p:sldId id="538" r:id="rId45"/>
    <p:sldId id="539" r:id="rId46"/>
    <p:sldId id="494" r:id="rId47"/>
    <p:sldId id="495" r:id="rId48"/>
    <p:sldId id="606" r:id="rId49"/>
    <p:sldId id="599" r:id="rId50"/>
    <p:sldId id="545" r:id="rId51"/>
    <p:sldId id="566" r:id="rId52"/>
    <p:sldId id="567" r:id="rId53"/>
    <p:sldId id="608" r:id="rId54"/>
    <p:sldId id="568" r:id="rId55"/>
    <p:sldId id="578" r:id="rId56"/>
    <p:sldId id="609" r:id="rId57"/>
    <p:sldId id="610" r:id="rId58"/>
    <p:sldId id="475" r:id="rId59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83219" autoAdjust="0"/>
  </p:normalViewPr>
  <p:slideViewPr>
    <p:cSldViewPr showGuides="1">
      <p:cViewPr varScale="1">
        <p:scale>
          <a:sx n="145" d="100"/>
          <a:sy n="145" d="100"/>
        </p:scale>
        <p:origin x="200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107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5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5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79.xml"/><Relationship Id="rId25" Type="http://schemas.openxmlformats.org/officeDocument/2006/relationships/image" Target="../media/image5.png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cppreference.com/w/cpp/keyword/using" TargetMode="Externa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6.xml"/><Relationship Id="rId27" Type="http://schemas.openxmlformats.org/officeDocument/2006/relationships/image" Target="../media/image5.png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C1 c1;</a:t>
            </a:r>
            <a:endParaRPr lang="en-US" altLang="zh-CN" dirty="0"/>
          </a:p>
          <a:p>
            <a:r>
              <a:rPr lang="en-US" altLang="zh-CN" dirty="0"/>
              <a:t>	C2 c2;</a:t>
            </a:r>
            <a:endParaRPr lang="en-US" altLang="zh-CN" dirty="0"/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  <a:endParaRPr lang="en-US" altLang="zh-CN" dirty="0"/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  <a:endParaRPr lang="en-US" altLang="zh-CN" dirty="0"/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C3 c;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23528" y="199927"/>
            <a:ext cx="7315200" cy="12128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关于下列代码的说法，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的是（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48072" y="4226222"/>
            <a:ext cx="810039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类的默认构造函数没有显式调用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类的构造函数，此时编译器会自动调用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</a:t>
            </a:r>
            <a:r>
              <a:rPr lang="zh-CN" altLang="zh-CN" sz="1600" dirty="0"/>
              <a:t> 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48072" y="472837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类的普通构造函数可以在初始化列表中显式调用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06543" y="521927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该程序的输出为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A::A(0)\nA::A(2019)\ndata = 2018\</a:t>
            </a:r>
            <a:r>
              <a:rPr lang="en-US" altLang="zh-CN" sz="16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ndata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2019\n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48072" y="57383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obj1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析构时先执行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类的析构函数，再执行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 </a:t>
            </a:r>
            <a:endParaRPr lang="zh-CN" altLang="en-US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3443" y="4365104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3443" y="4866579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3443" y="5373216"/>
            <a:ext cx="362621" cy="36262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13443" y="5877272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6012" y="1131781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solidFill>
                <a:srgbClr val="B4006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A():data(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data &lt;&lt; ")\n";} 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):data(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")\n";}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2018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A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6016" y="1059773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obj1;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obj2(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obj1.print();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obj2.print();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906000" y="1270000"/>
            <a:ext cx="3234952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正确的输出是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A::A(0)\n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A::A(2019)\n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341028" y="4067687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2" name="直线箭头连接符 11"/>
            <p:cNvCxnSpPr/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5" idx="2"/>
            </p:cNvCxnSpPr>
            <p:nvPr/>
          </p:nvCxnSpPr>
          <p:spPr>
            <a:xfrm flipV="1">
              <a:off x="6680746" y="4490927"/>
              <a:ext cx="6593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  <a:endParaRPr kumimoji="1" lang="zh-CN" altLang="en-US" dirty="0"/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  <a:endParaRPr kumimoji="1" lang="zh-CN" altLang="en-US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  <a:endParaRPr lang="zh-CN" altLang="en-US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8224" y="4221088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8224" y="37582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  <a:endParaRPr kumimoji="1" lang="zh-CN" altLang="en-US" dirty="0"/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nl-NL" altLang="zh-CN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j)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“," </a:t>
            </a:r>
            <a:r>
              <a:rPr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){};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 obj1(</a:t>
            </a:r>
            <a:r>
              <a:rPr lang="da-DK" altLang="zh-CN" sz="160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5229" y="6006294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8" name="虚尾箭头 5"/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  <a:endParaRPr kumimoji="1" lang="zh-CN" altLang="en-US" dirty="0"/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zh-CN" altLang="zh-CN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以下说法正确的是</a:t>
            </a:r>
            <a:endParaRPr lang="zh-CN" altLang="zh-CN" sz="28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7503" y="2354014"/>
            <a:ext cx="760784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/>
              <a:t>派生类自动继承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基类的数据成员、函数成员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、所有运算符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  <a:endParaRPr lang="zh-CN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93935" y="330165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基类中没有指定访问说明符时，编译器将默认该说明符</a:t>
            </a:r>
            <a:b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07504" y="4298230"/>
            <a:ext cx="760784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派生类不会继承基类的构造函数，因此不能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调用基类构造函数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创建派生类对象的基类部分；</a:t>
            </a:r>
            <a:endParaRPr lang="en-US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07504" y="530634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派生类的构造函数可以调用特定的基类构造函数，间接访问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基类的私有成员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。</a:t>
            </a:r>
            <a:endParaRPr lang="zh-CN" altLang="en-US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3129" y="241830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3129" y="334243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3129" y="42256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3129" y="520094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906000" y="1270000"/>
            <a:ext cx="3162944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不继承基类的构造函数、析构函数和赋值运算符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默认是</a:t>
            </a:r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基类部分通过基类构造函数创建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pitchFamily="49" charset="0"/>
              </a:rPr>
              <a:t>派生类</a:t>
            </a:r>
            <a:r>
              <a:rPr kumimoji="0" lang="zh-CN" altLang="en-US" sz="2000" b="1">
                <a:latin typeface="Courier New" panose="02070309020205020404" pitchFamily="49" charset="0"/>
              </a:rPr>
              <a:t>定义的新成员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8" name="AutoShape 26"/>
          <p:cNvSpPr/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>
              <a:latin typeface="Courier New" panose="020703090202050204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pitchFamily="49" charset="0"/>
              </a:rPr>
              <a:t>派生类</a:t>
            </a:r>
            <a:r>
              <a:rPr kumimoji="0" lang="zh-CN" altLang="en-US" sz="2000" b="1">
                <a:latin typeface="Courier New" panose="02070309020205020404" pitchFamily="49" charset="0"/>
              </a:rPr>
              <a:t>定义的新成员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方正姚体" panose="02010601030101010101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  <a:endParaRPr lang="zh-CN" altLang="en-US" dirty="0"/>
          </a:p>
          <a:p>
            <a:r>
              <a:rPr lang="zh-CN" altLang="en-US" dirty="0"/>
              <a:t> 继承</a:t>
            </a:r>
            <a:endParaRPr lang="zh-CN" altLang="en-US" dirty="0"/>
          </a:p>
          <a:p>
            <a:r>
              <a:rPr lang="zh-CN" altLang="en-US" dirty="0"/>
              <a:t> 成员访问权限</a:t>
            </a:r>
            <a:endParaRPr lang="zh-CN" altLang="en-US" dirty="0"/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  <a:endParaRPr kumimoji="1" lang="zh-CN" altLang="en-US" dirty="0"/>
          </a:p>
          <a:p>
            <a:r>
              <a:rPr kumimoji="1" lang="zh-CN" altLang="en-US" dirty="0"/>
              <a:t>基类中的公有成员：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允许在派生类成员函数中被访问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  <a:endParaRPr kumimoji="1" lang="zh-CN" altLang="en-US" dirty="0"/>
          </a:p>
          <a:p>
            <a:r>
              <a:rPr kumimoji="1" lang="zh-CN" altLang="en-US" dirty="0"/>
              <a:t>基类中的保护成员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obj2.deriveFunc();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基类接口不允许从派生类对象调用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Derive3 obj3;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私有，保护成员访问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0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私有，公有成员访问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  <a:endParaRPr kumimoji="1" lang="zh-CN" altLang="en-US" dirty="0"/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  <a:endParaRPr kumimoji="1" lang="zh-CN" altLang="en-US" dirty="0"/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/>
                <a:gridCol w="1776103"/>
                <a:gridCol w="587382"/>
                <a:gridCol w="1079424"/>
                <a:gridCol w="710391"/>
                <a:gridCol w="946489"/>
                <a:gridCol w="590884"/>
                <a:gridCol w="1281323"/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anose="02010609060101010101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31800">
                <a:tc vMerge="1" gridSpan="2"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pub/yes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83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31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基类成员在派生类中的成员类型，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  <a:endParaRPr kumimoji="1"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726440"/>
            <a:ext cx="79756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（不定项选择题）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为避免编译错误，下述代码中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处可以填写</a:t>
            </a:r>
            <a:endParaRPr lang="en-US" altLang="zh-CN" sz="20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37903" y="501831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obj_b.a</a:t>
            </a:r>
            <a:r>
              <a:rPr lang="en-US" altLang="zh-CN" sz="28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980974" y="4993408"/>
            <a:ext cx="188717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obj_b.b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876256" y="4961298"/>
            <a:ext cx="2016224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obj_b.c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23528" y="50826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288847" y="50577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054141" y="50572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5347" y="1262022"/>
            <a:ext cx="4862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zh-CN" altLang="zh-CN" dirty="0">
              <a:solidFill>
                <a:srgbClr val="B4006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std;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endParaRPr lang="zh-CN" altLang="zh-CN" dirty="0">
              <a:solidFill>
                <a:srgbClr val="6E200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36504" y="123681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print()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B4006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B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obj_b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obj_b.print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&lt;&lt; (1) &lt;&lt;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9906000" y="1270000"/>
            <a:ext cx="3339376" cy="1015663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是基类的</a:t>
            </a: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成员，在</a:t>
            </a: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继承下，派生类对象</a:t>
            </a: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可以访问</a:t>
            </a:r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允许引入新代码而不影响已有代码正确性。</a:t>
            </a:r>
            <a:endParaRPr kumimoji="1" lang="zh-CN" altLang="en-US" dirty="0"/>
          </a:p>
          <a:p>
            <a:r>
              <a:rPr kumimoji="1" lang="zh-CN" altLang="en-US" dirty="0"/>
              <a:t>相似：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实现代码重用。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将子对象引入新类。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使用构造函数的初始化成员列表初始化。</a:t>
            </a:r>
            <a:endParaRPr kumimoji="1" lang="zh-CN" altLang="en-US" dirty="0"/>
          </a:p>
          <a:p>
            <a:r>
              <a:rPr kumimoji="1" lang="zh-CN" altLang="en-US" dirty="0"/>
              <a:t>不同：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组合：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继承：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沿用已存在的类提供的接口。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r>
              <a:rPr kumimoji="1" lang="zh-CN" altLang="en-US" dirty="0"/>
              <a:t>汽车：车门、车窗、引擎、轮胎</a:t>
            </a:r>
            <a:endParaRPr kumimoji="1" lang="zh-CN" altLang="en-US" dirty="0"/>
          </a:p>
          <a:p>
            <a:r>
              <a:rPr kumimoji="1" lang="zh-CN" altLang="en-US" dirty="0"/>
              <a:t>形状：矩形，圆形，三角形，正方形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Engine{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stop(){}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[4];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61771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o-RO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  <a:endParaRPr kumimoji="1" lang="zh-CN" altLang="en-US" dirty="0"/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  <a:endParaRPr lang="zh-CN" altLang="en-US" dirty="0"/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1911" y="486364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  <a:endParaRPr lang="en-US" altLang="zh-CN" b="1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 panose="05000000000000000000"/>
              </a:rPr>
              <a:t> </a:t>
            </a:r>
            <a:r>
              <a:rPr kumimoji="1" lang="en-US" altLang="zh-CN" sz="2400" b="1" dirty="0">
                <a:sym typeface="Wingdings" panose="05000000000000000000"/>
              </a:rPr>
              <a:t>4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Base::f;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1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418976"/>
            <a:ext cx="7315200" cy="7057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关于下列代码的说法正确的是（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76672" y="4226222"/>
            <a:ext cx="684765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语句调用函数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A::g()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68314" y="47994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类定义中的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using A::A;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语句，程序会出现编译错误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68314" y="540416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程序的运行结果为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A::A(6)\ndata=2017\n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68314" y="5976464"/>
            <a:ext cx="659585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(17.315);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调用函数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A::f(double d)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9067" y="4336817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9067" y="4923165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9067" y="5529361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9067" y="6092515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651179" y="606546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154" y="889972"/>
            <a:ext cx="5076056" cy="301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	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(int d)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"A::A(" &lt;&lt; d &lt;&lt; ")\n";}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f(double d)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"A::f(" &lt;&lt; d &lt;&lt; ")\n";}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void g(){}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2001" y="879696"/>
            <a:ext cx="5076056" cy="35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B: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b="1" kern="1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 { 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data{2017};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A::A;</a:t>
            </a:r>
            <a:endParaRPr lang="en-US" altLang="zh-CN" sz="1400" b="1" kern="100" dirty="0">
              <a:solidFill>
                <a:srgbClr val="18851B"/>
              </a:solidFill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print(){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 b(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b.print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400" b="1" kern="100" dirty="0">
              <a:solidFill>
                <a:srgbClr val="18851B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595856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A:g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的权限是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protected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去掉后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b(6);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无法匹配合适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的构造函数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重写隐藏，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A::f(double d)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被屏蔽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  <a:endParaRPr kumimoji="1" lang="zh-CN" altLang="en-US" dirty="0"/>
          </a:p>
          <a:p>
            <a:r>
              <a:rPr kumimoji="1" lang="zh-CN" altLang="en-US" dirty="0"/>
              <a:t>应用场景</a:t>
            </a:r>
            <a:endParaRPr kumimoji="1" lang="zh-CN" altLang="en-US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  <a:endParaRPr kumimoji="1" lang="zh-CN" altLang="en-US" dirty="0"/>
          </a:p>
          <a:p>
            <a:r>
              <a:rPr kumimoji="1" lang="zh-CN" altLang="en-US" dirty="0"/>
              <a:t>二义性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  <a:endParaRPr kumimoji="1" lang="zh-CN" altLang="en-US" dirty="0"/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  <a:endParaRPr kumimoji="1" lang="zh-CN" altLang="en-US" dirty="0"/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a{0};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d.addB</a:t>
            </a:r>
            <a:r>
              <a:rPr lang="en-US" altLang="zh-CN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3"/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"Car.h"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"Plane.h"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"Motor.h"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"Wing.h"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"Wheel.h"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std::cin &gt;&gt;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Plane planes = new Plane[100];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Car cars = new Car[100];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Motor motors = new Motor[100];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i_p = 0, i_c = 0, i_m =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 (int i = 0; i &lt; m; ++i)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int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std::cin &gt;&gt;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 (op == 0) {// plane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int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std::cin &gt;&gt;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(part == 0) planes[i_p].add_wing(new Wing());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else planes[i_p].add_wheel(new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(planes[i_p].finished()) planes[i_p++].run();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if (op == 1) { // car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cars[i_c].add_wheel(new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(cars[i_c].finished()) cars[i_c++].run();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{ // motor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motors[i_m].add_wheel(new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(motors[i_m].finished())motors[i_m++].run();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sp>
        <p:nvSpPr>
          <p:cNvPr id="11" name="内容占位符 2"/>
          <p:cNvSpPr txBox="1"/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  <a:endParaRPr kumimoji="1" lang="zh-CN" altLang="en-US" dirty="0"/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 w;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Car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(4);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w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私有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公有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新对象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（组合）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方法二：私有成员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方法一：公有成员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先完成子对象构造，再完成当前对象构造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" val="ProblemSetting"/>
  <p:tag name="RAINPROBLEMTYPE" val="MultipleChoiceMA"/>
</p:tagLst>
</file>

<file path=ppt/tags/tag106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REMARK" val="A:g的权限是protected&#10;&#10;B:去掉后B b(6);无法匹配合适&#10;的构造函数&#10;&#10;D:重写隐藏，A::f(double d)&#10;被屏蔽"/>
  <p:tag name="PROBLEMSCORE_HALF" val="0.5"/>
</p:tagLst>
</file>

<file path=ppt/tags/tag107.xml><?xml version="1.0" encoding="utf-8"?>
<p:tagLst xmlns:p="http://schemas.openxmlformats.org/presentationml/2006/main">
  <p:tag name="KSO_WPP_MARK_KEY" val="10a38421-e160-4344-b05b-595712ef12f8"/>
  <p:tag name="COMMONDATA" val="eyJoZGlkIjoiYzNkNmYwYjRhNDdkMTFlNWVhNWRmNzk3MGI1NzVkOWUifQ==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: 正确的输出是A::A(0)\n&#10;A::A(2019)\n&#10;data = 2018\n&#10;data = 2018\n&#10;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:不继承基类的构造函数、析构函数和赋值运算符&#10;&#10;B:默认是private&#10;&#10;C:基类部分通过基类构造函数创建&#10;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p="http://schemas.openxmlformats.org/presentationml/2006/main">
  <p:tag name="RAINPROBLEM" val="ProblemRemarkBoard"/>
</p:tagLst>
</file>

<file path=ppt/tags/tag64.xml><?xml version="1.0" encoding="utf-8"?>
<p:tagLst xmlns:p="http://schemas.openxmlformats.org/presentationml/2006/main">
  <p:tag name="PROBLEMREMARKTITLE" val="ProblemRemarkBoardTip"/>
</p:tagLst>
</file>

<file path=ppt/tags/tag65.xml><?xml version="1.0" encoding="utf-8"?>
<p:tagLst xmlns:p="http://schemas.openxmlformats.org/presentationml/2006/main">
  <p:tag name="RAINPROBLEM" val="ProblemRemark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" val="ProblemSetting"/>
  <p:tag name="RAINPROBLEMTYPE" val="MultipleChoiceMA"/>
</p:tagLst>
</file>

<file path=ppt/tags/tag79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是基类的public成员，在&#10;public继承下，派生类对象&#10;可以访问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" val="ProblemBody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9.xml><?xml version="1.0" encoding="utf-8"?>
<p:tagLst xmlns:p="http://schemas.openxmlformats.org/presentationml/2006/main">
  <p:tag name="RAINPROBLEM" val="ProblemSubmit"/>
  <p:tag name="RAINPROBLEMTYPE" val="MultipleChoiceMA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RemarkBoard"/>
</p:tagLst>
</file>

<file path=ppt/tags/tag91.xml><?xml version="1.0" encoding="utf-8"?>
<p:tagLst xmlns:p="http://schemas.openxmlformats.org/presentationml/2006/main">
  <p:tag name="PROBLEMREMARKTITLE" val="ProblemRemarkBoardTip"/>
</p:tagLst>
</file>

<file path=ppt/tags/tag92.xml><?xml version="1.0" encoding="utf-8"?>
<p:tagLst xmlns:p="http://schemas.openxmlformats.org/presentationml/2006/main">
  <p:tag name="RAINPROBLEM" val="ProblemRemark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0</TotalTime>
  <Words>16122</Words>
  <Application>WPS 演示</Application>
  <PresentationFormat>全屏显示(4:3)</PresentationFormat>
  <Paragraphs>1379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Menlo-Regular</vt:lpstr>
      <vt:lpstr>ksdb</vt:lpstr>
      <vt:lpstr>Arial Unicode MS</vt:lpstr>
      <vt:lpstr>等线</vt:lpstr>
      <vt:lpstr>AndaleMono</vt:lpstr>
      <vt:lpstr>Menlo</vt:lpstr>
      <vt:lpstr>Segoe Print</vt:lpstr>
      <vt:lpstr>Courier New</vt:lpstr>
      <vt:lpstr>Times New Roman</vt:lpstr>
      <vt:lpstr>黑体</vt:lpstr>
      <vt:lpstr>方正姚体</vt:lpstr>
      <vt:lpstr>Wingdings</vt:lpstr>
      <vt:lpstr>Courier</vt:lpstr>
      <vt:lpstr>Office 主题</vt:lpstr>
      <vt:lpstr>面向对象程序设计基础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PowerPoint 演示文稿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PowerPoint 演示文稿</vt:lpstr>
      <vt:lpstr>如何选择继承方式？</vt:lpstr>
      <vt:lpstr>如何选择继承方式？</vt:lpstr>
      <vt:lpstr>成员访问权限</vt:lpstr>
      <vt:lpstr>基类中的公有成员访问</vt:lpstr>
      <vt:lpstr>基类中的公有成员访问</vt:lpstr>
      <vt:lpstr>基类中的公有成员访问</vt:lpstr>
      <vt:lpstr>基类中的 私有，保护成员访问</vt:lpstr>
      <vt:lpstr>基类中的 私有，公有成员访问</vt:lpstr>
      <vt:lpstr>基类成员访问权限与三种继承方式</vt:lpstr>
      <vt:lpstr>成员访问权限</vt:lpstr>
      <vt:lpstr>PowerPoint 演示文稿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PowerPoint 演示文稿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演示文稿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zyt</cp:lastModifiedBy>
  <cp:revision>463</cp:revision>
  <cp:lastPrinted>2020-03-28T01:42:00Z</cp:lastPrinted>
  <dcterms:created xsi:type="dcterms:W3CDTF">2018-01-30T01:46:00Z</dcterms:created>
  <dcterms:modified xsi:type="dcterms:W3CDTF">2023-06-08T07:00:46Z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DAA52B34201A4C5CA68E154CF3282DE0_12</vt:lpwstr>
  </property>
  <property fmtid="{D5CDD505-2E9C-101B-9397-08002B2CF9AE}" pid="3" name="KSOProductBuildVer">
    <vt:lpwstr>2052-11.1.0.14036</vt:lpwstr>
  </property>
</Properties>
</file>