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88"/>
  </p:notesMasterIdLst>
  <p:sldIdLst>
    <p:sldId id="392" r:id="rId2"/>
    <p:sldId id="636" r:id="rId3"/>
    <p:sldId id="645" r:id="rId4"/>
    <p:sldId id="343" r:id="rId5"/>
    <p:sldId id="646" r:id="rId6"/>
    <p:sldId id="682" r:id="rId7"/>
    <p:sldId id="635" r:id="rId8"/>
    <p:sldId id="683" r:id="rId9"/>
    <p:sldId id="639" r:id="rId10"/>
    <p:sldId id="684" r:id="rId11"/>
    <p:sldId id="638" r:id="rId12"/>
    <p:sldId id="685" r:id="rId13"/>
    <p:sldId id="643" r:id="rId14"/>
    <p:sldId id="656" r:id="rId15"/>
    <p:sldId id="644" r:id="rId16"/>
    <p:sldId id="686" r:id="rId17"/>
    <p:sldId id="687" r:id="rId18"/>
    <p:sldId id="688" r:id="rId19"/>
    <p:sldId id="653" r:id="rId20"/>
    <p:sldId id="654" r:id="rId21"/>
    <p:sldId id="652" r:id="rId22"/>
    <p:sldId id="655" r:id="rId23"/>
    <p:sldId id="610" r:id="rId24"/>
    <p:sldId id="534" r:id="rId25"/>
    <p:sldId id="614" r:id="rId26"/>
    <p:sldId id="615" r:id="rId27"/>
    <p:sldId id="627" r:id="rId28"/>
    <p:sldId id="628" r:id="rId29"/>
    <p:sldId id="650" r:id="rId30"/>
    <p:sldId id="640" r:id="rId31"/>
    <p:sldId id="617" r:id="rId32"/>
    <p:sldId id="649" r:id="rId33"/>
    <p:sldId id="651" r:id="rId34"/>
    <p:sldId id="647" r:id="rId35"/>
    <p:sldId id="637" r:id="rId36"/>
    <p:sldId id="618" r:id="rId37"/>
    <p:sldId id="581" r:id="rId38"/>
    <p:sldId id="619" r:id="rId39"/>
    <p:sldId id="620" r:id="rId40"/>
    <p:sldId id="623" r:id="rId41"/>
    <p:sldId id="613" r:id="rId42"/>
    <p:sldId id="641" r:id="rId43"/>
    <p:sldId id="671" r:id="rId44"/>
    <p:sldId id="591" r:id="rId45"/>
    <p:sldId id="622" r:id="rId46"/>
    <p:sldId id="569" r:id="rId47"/>
    <p:sldId id="632" r:id="rId48"/>
    <p:sldId id="633" r:id="rId49"/>
    <p:sldId id="562" r:id="rId50"/>
    <p:sldId id="592" r:id="rId51"/>
    <p:sldId id="566" r:id="rId52"/>
    <p:sldId id="565" r:id="rId53"/>
    <p:sldId id="593" r:id="rId54"/>
    <p:sldId id="595" r:id="rId55"/>
    <p:sldId id="594" r:id="rId56"/>
    <p:sldId id="663" r:id="rId57"/>
    <p:sldId id="268" r:id="rId58"/>
    <p:sldId id="304" r:id="rId59"/>
    <p:sldId id="259" r:id="rId60"/>
    <p:sldId id="260" r:id="rId61"/>
    <p:sldId id="676" r:id="rId62"/>
    <p:sldId id="677" r:id="rId63"/>
    <p:sldId id="678" r:id="rId64"/>
    <p:sldId id="679" r:id="rId65"/>
    <p:sldId id="674" r:id="rId66"/>
    <p:sldId id="261" r:id="rId67"/>
    <p:sldId id="262" r:id="rId68"/>
    <p:sldId id="263" r:id="rId69"/>
    <p:sldId id="307" r:id="rId70"/>
    <p:sldId id="680" r:id="rId71"/>
    <p:sldId id="681" r:id="rId72"/>
    <p:sldId id="318" r:id="rId73"/>
    <p:sldId id="648" r:id="rId74"/>
    <p:sldId id="634" r:id="rId75"/>
    <p:sldId id="531" r:id="rId76"/>
    <p:sldId id="600" r:id="rId77"/>
    <p:sldId id="264" r:id="rId78"/>
    <p:sldId id="265" r:id="rId79"/>
    <p:sldId id="327" r:id="rId80"/>
    <p:sldId id="672" r:id="rId81"/>
    <p:sldId id="322" r:id="rId82"/>
    <p:sldId id="667" r:id="rId83"/>
    <p:sldId id="668" r:id="rId84"/>
    <p:sldId id="669" r:id="rId85"/>
    <p:sldId id="670" r:id="rId86"/>
    <p:sldId id="475" r:id="rId8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B40062"/>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9" autoAdjust="0"/>
    <p:restoredTop sz="96405" autoAdjust="0"/>
  </p:normalViewPr>
  <p:slideViewPr>
    <p:cSldViewPr>
      <p:cViewPr varScale="1">
        <p:scale>
          <a:sx n="131" d="100"/>
          <a:sy n="131" d="100"/>
        </p:scale>
        <p:origin x="5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oleObject" Target="file:///C:\SeaFile\Seafile\&#31169;&#20154;&#36164;&#26009;&#24211;\OOP2020\OOP&#25104;&#32489;&#27719;&#2463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Sheet1!$Q$17:$Q$28</c:f>
              <c:strCache>
                <c:ptCount val="12"/>
                <c:pt idx="0">
                  <c:v>A+</c:v>
                </c:pt>
                <c:pt idx="1">
                  <c:v>A</c:v>
                </c:pt>
                <c:pt idx="2">
                  <c:v>A-</c:v>
                </c:pt>
                <c:pt idx="3">
                  <c:v>B+</c:v>
                </c:pt>
                <c:pt idx="4">
                  <c:v>B</c:v>
                </c:pt>
                <c:pt idx="5">
                  <c:v>B-</c:v>
                </c:pt>
                <c:pt idx="6">
                  <c:v>C+</c:v>
                </c:pt>
                <c:pt idx="7">
                  <c:v>C</c:v>
                </c:pt>
                <c:pt idx="8">
                  <c:v>C-</c:v>
                </c:pt>
                <c:pt idx="9">
                  <c:v>D+</c:v>
                </c:pt>
                <c:pt idx="10">
                  <c:v>D</c:v>
                </c:pt>
                <c:pt idx="11">
                  <c:v>F</c:v>
                </c:pt>
              </c:strCache>
            </c:strRef>
          </c:cat>
          <c:val>
            <c:numRef>
              <c:f>Sheet1!$R$17:$R$28</c:f>
              <c:numCache>
                <c:formatCode>0%</c:formatCode>
                <c:ptCount val="12"/>
                <c:pt idx="0">
                  <c:v>8.6614173228346455E-2</c:v>
                </c:pt>
                <c:pt idx="1">
                  <c:v>0.54330708661417326</c:v>
                </c:pt>
                <c:pt idx="2">
                  <c:v>0.13385826771653545</c:v>
                </c:pt>
                <c:pt idx="3">
                  <c:v>7.874015748031496E-2</c:v>
                </c:pt>
                <c:pt idx="4">
                  <c:v>2.3622047244094488E-2</c:v>
                </c:pt>
                <c:pt idx="5">
                  <c:v>2.3622047244094488E-2</c:v>
                </c:pt>
                <c:pt idx="6">
                  <c:v>3.1496062992125984E-2</c:v>
                </c:pt>
                <c:pt idx="7">
                  <c:v>3.1496062992125984E-2</c:v>
                </c:pt>
                <c:pt idx="8">
                  <c:v>0</c:v>
                </c:pt>
                <c:pt idx="9">
                  <c:v>0</c:v>
                </c:pt>
                <c:pt idx="10">
                  <c:v>1.5748031496062992E-2</c:v>
                </c:pt>
                <c:pt idx="11">
                  <c:v>3.1496062992125984E-2</c:v>
                </c:pt>
              </c:numCache>
            </c:numRef>
          </c:val>
          <c:extLst>
            <c:ext xmlns:c16="http://schemas.microsoft.com/office/drawing/2014/chart" uri="{C3380CC4-5D6E-409C-BE32-E72D297353CC}">
              <c16:uniqueId val="{00000000-4514-4BF8-803E-B77C6C715C40}"/>
            </c:ext>
          </c:extLst>
        </c:ser>
        <c:dLbls>
          <c:showLegendKey val="0"/>
          <c:showVal val="0"/>
          <c:showCatName val="0"/>
          <c:showSerName val="0"/>
          <c:showPercent val="0"/>
          <c:showBubbleSize val="0"/>
        </c:dLbls>
        <c:gapWidth val="219"/>
        <c:overlap val="-27"/>
        <c:axId val="746630416"/>
        <c:axId val="826259840"/>
      </c:barChart>
      <c:catAx>
        <c:axId val="7466304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CN"/>
          </a:p>
        </c:txPr>
        <c:crossAx val="826259840"/>
        <c:crosses val="autoZero"/>
        <c:auto val="1"/>
        <c:lblAlgn val="ctr"/>
        <c:lblOffset val="100"/>
        <c:noMultiLvlLbl val="0"/>
      </c:catAx>
      <c:valAx>
        <c:axId val="826259840"/>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CN"/>
          </a:p>
        </c:txPr>
        <c:crossAx val="74663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97F-DB46-AC33-8A3D4776AE4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97F-DB46-AC33-8A3D4776AE4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97F-DB46-AC33-8A3D4776AE40}"/>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097F-DB46-AC33-8A3D4776AE40}"/>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097F-DB46-AC33-8A3D4776AE40}"/>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100</c:v>
                </c:pt>
                <c:pt idx="1">
                  <c:v>95-100</c:v>
                </c:pt>
                <c:pt idx="2">
                  <c:v>90-95</c:v>
                </c:pt>
                <c:pt idx="3">
                  <c:v>60-90</c:v>
                </c:pt>
                <c:pt idx="4">
                  <c:v>0-60</c:v>
                </c:pt>
              </c:strCache>
            </c:strRef>
          </c:cat>
          <c:val>
            <c:numRef>
              <c:f>Sheet1!$B$2:$B$6</c:f>
              <c:numCache>
                <c:formatCode>General</c:formatCode>
                <c:ptCount val="5"/>
                <c:pt idx="0">
                  <c:v>86</c:v>
                </c:pt>
                <c:pt idx="1">
                  <c:v>82</c:v>
                </c:pt>
                <c:pt idx="2">
                  <c:v>5</c:v>
                </c:pt>
                <c:pt idx="3">
                  <c:v>11</c:v>
                </c:pt>
                <c:pt idx="4">
                  <c:v>16</c:v>
                </c:pt>
              </c:numCache>
            </c:numRef>
          </c:val>
          <c:extLst>
            <c:ext xmlns:c16="http://schemas.microsoft.com/office/drawing/2014/chart" uri="{C3380CC4-5D6E-409C-BE32-E72D297353CC}">
              <c16:uniqueId val="{00000000-0AE4-4C4C-A9AE-31A48D19D008}"/>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B56A-054D-BEC9-AD20BCA836FA}"/>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B56A-054D-BEC9-AD20BCA836FA}"/>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B56A-054D-BEC9-AD20BCA836FA}"/>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B56A-054D-BEC9-AD20BCA836FA}"/>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B56A-054D-BEC9-AD20BCA836FA}"/>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CN"/>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100</c:v>
                </c:pt>
                <c:pt idx="1">
                  <c:v>95-100</c:v>
                </c:pt>
                <c:pt idx="2">
                  <c:v>90-95</c:v>
                </c:pt>
                <c:pt idx="3">
                  <c:v>60-90</c:v>
                </c:pt>
                <c:pt idx="4">
                  <c:v>0-60</c:v>
                </c:pt>
              </c:strCache>
            </c:strRef>
          </c:cat>
          <c:val>
            <c:numRef>
              <c:f>Sheet1!$B$2:$B$6</c:f>
              <c:numCache>
                <c:formatCode>General</c:formatCode>
                <c:ptCount val="5"/>
                <c:pt idx="0">
                  <c:v>104</c:v>
                </c:pt>
                <c:pt idx="1">
                  <c:v>67</c:v>
                </c:pt>
                <c:pt idx="2">
                  <c:v>3</c:v>
                </c:pt>
                <c:pt idx="3">
                  <c:v>12</c:v>
                </c:pt>
                <c:pt idx="4">
                  <c:v>14</c:v>
                </c:pt>
              </c:numCache>
            </c:numRef>
          </c:val>
          <c:extLst>
            <c:ext xmlns:c16="http://schemas.microsoft.com/office/drawing/2014/chart" uri="{C3380CC4-5D6E-409C-BE32-E72D297353CC}">
              <c16:uniqueId val="{00000000-5D9C-9D4B-88D0-B4F464A865B0}"/>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a:t>
            </a:fld>
            <a:endParaRPr lang="en-US" altLang="zh-CN"/>
          </a:p>
        </p:txBody>
      </p:sp>
    </p:spTree>
    <p:extLst>
      <p:ext uri="{BB962C8B-B14F-4D97-AF65-F5344CB8AC3E}">
        <p14:creationId xmlns:p14="http://schemas.microsoft.com/office/powerpoint/2010/main" val="1048662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261522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161374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249074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被转换对象</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obj</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的类型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必须是多态类型（声明或继承了至少一个虚函数的类）。若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为非多态类型，使用</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dynamic_cast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会报编译错误。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不必是多态类型。</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T1,T2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没有继承关系也能通过编译，只不过会转换失败。</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也可用于向上类型转换（尽管没有必要：直接隐式转换）</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72652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endParaRPr kumimoji="1" lang="en-US" altLang="zh-CN" dirty="0"/>
          </a:p>
          <a:p>
            <a:r>
              <a:rPr kumimoji="1" lang="zh-CN" altLang="en-US" dirty="0"/>
              <a:t>运行时</a:t>
            </a:r>
            <a:r>
              <a:rPr kumimoji="1" lang="en-US" altLang="zh-CN" dirty="0"/>
              <a:t>--</a:t>
            </a:r>
            <a:r>
              <a:rPr kumimoji="1" lang="en-US" altLang="zh-CN" dirty="0" err="1"/>
              <a:t>std</a:t>
            </a:r>
            <a:r>
              <a:rPr kumimoji="1" lang="en-US" altLang="zh-CN" dirty="0"/>
              <a:t>==</a:t>
            </a:r>
            <a:r>
              <a:rPr kumimoji="1" lang="en-US" altLang="zh-CN" dirty="0" err="1"/>
              <a:t>c++</a:t>
            </a:r>
            <a:r>
              <a:rPr kumimoji="1" lang="en-US" altLang="zh-CN" dirty="0"/>
              <a:t>11 </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99518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775264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1793505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89066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44</a:t>
            </a:fld>
            <a:endParaRPr lang="en-US" altLang="zh-CN"/>
          </a:p>
        </p:txBody>
      </p:sp>
    </p:spTree>
    <p:extLst>
      <p:ext uri="{BB962C8B-B14F-4D97-AF65-F5344CB8AC3E}">
        <p14:creationId xmlns:p14="http://schemas.microsoft.com/office/powerpoint/2010/main" val="189264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RTTI</a:t>
            </a:r>
            <a:r>
              <a:rPr kumimoji="1" lang="zh-CN" altLang="en-US" dirty="0"/>
              <a:t>允许我们得到在进行向上类型转换时丢失的类型信息。</a:t>
            </a:r>
            <a:r>
              <a:rPr kumimoji="1" lang="en-US" altLang="zh-CN" dirty="0" err="1"/>
              <a:t>dynamic_cast</a:t>
            </a:r>
            <a:r>
              <a:rPr kumimoji="1" lang="zh-CN" altLang="en-US" baseline="0" dirty="0"/>
              <a:t> 实际上是</a:t>
            </a:r>
            <a:r>
              <a:rPr kumimoji="1" lang="en-US" altLang="zh-CN" baseline="0" dirty="0"/>
              <a:t>RTTI</a:t>
            </a:r>
            <a:r>
              <a:rPr kumimoji="1" lang="zh-CN" altLang="en-US" baseline="0" dirty="0"/>
              <a:t>的一种形式</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183631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“面向搜索引擎”的编程方法 指的是  编程中很容易遇到各种问题，这时候需要通过各种渠道（比如搜索）来获取解决方法。如何快速查询资料解决问题，是在编程的各个阶段（甚至是精通后）仍然需要使用的技能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2237248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49</a:t>
            </a:fld>
            <a:endParaRPr lang="en-US" altLang="zh-CN"/>
          </a:p>
        </p:txBody>
      </p:sp>
    </p:spTree>
    <p:extLst>
      <p:ext uri="{BB962C8B-B14F-4D97-AF65-F5344CB8AC3E}">
        <p14:creationId xmlns:p14="http://schemas.microsoft.com/office/powerpoint/2010/main" val="1864990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a:p>
        </p:txBody>
      </p:sp>
    </p:spTree>
    <p:extLst>
      <p:ext uri="{BB962C8B-B14F-4D97-AF65-F5344CB8AC3E}">
        <p14:creationId xmlns:p14="http://schemas.microsoft.com/office/powerpoint/2010/main" val="1148720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1183710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u="sng"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1651886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65</a:t>
            </a:fld>
            <a:endParaRPr kumimoji="1" lang="zh-CN" altLang="en-US"/>
          </a:p>
        </p:txBody>
      </p:sp>
    </p:spTree>
    <p:extLst>
      <p:ext uri="{BB962C8B-B14F-4D97-AF65-F5344CB8AC3E}">
        <p14:creationId xmlns:p14="http://schemas.microsoft.com/office/powerpoint/2010/main" val="160696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66</a:t>
            </a:fld>
            <a:endParaRPr kumimoji="1" lang="zh-CN" altLang="en-US"/>
          </a:p>
        </p:txBody>
      </p:sp>
    </p:spTree>
    <p:extLst>
      <p:ext uri="{BB962C8B-B14F-4D97-AF65-F5344CB8AC3E}">
        <p14:creationId xmlns:p14="http://schemas.microsoft.com/office/powerpoint/2010/main" val="2595735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67</a:t>
            </a:fld>
            <a:endParaRPr kumimoji="1" lang="zh-CN" altLang="en-US"/>
          </a:p>
        </p:txBody>
      </p:sp>
    </p:spTree>
    <p:extLst>
      <p:ext uri="{BB962C8B-B14F-4D97-AF65-F5344CB8AC3E}">
        <p14:creationId xmlns:p14="http://schemas.microsoft.com/office/powerpoint/2010/main" val="206747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是正整数</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68</a:t>
            </a:fld>
            <a:endParaRPr lang="en-US" altLang="zh-CN"/>
          </a:p>
        </p:txBody>
      </p:sp>
    </p:spTree>
    <p:extLst>
      <p:ext uri="{BB962C8B-B14F-4D97-AF65-F5344CB8AC3E}">
        <p14:creationId xmlns:p14="http://schemas.microsoft.com/office/powerpoint/2010/main" val="3770273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69</a:t>
            </a:fld>
            <a:endParaRPr kumimoji="1" lang="zh-CN" altLang="en-US"/>
          </a:p>
        </p:txBody>
      </p:sp>
    </p:spTree>
    <p:extLst>
      <p:ext uri="{BB962C8B-B14F-4D97-AF65-F5344CB8AC3E}">
        <p14:creationId xmlns:p14="http://schemas.microsoft.com/office/powerpoint/2010/main" val="2560442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72</a:t>
            </a:fld>
            <a:endParaRPr kumimoji="1" lang="zh-CN" altLang="en-US"/>
          </a:p>
        </p:txBody>
      </p:sp>
    </p:spTree>
    <p:extLst>
      <p:ext uri="{BB962C8B-B14F-4D97-AF65-F5344CB8AC3E}">
        <p14:creationId xmlns:p14="http://schemas.microsoft.com/office/powerpoint/2010/main" val="62020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186139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73</a:t>
            </a:fld>
            <a:endParaRPr lang="en-US" altLang="zh-CN"/>
          </a:p>
        </p:txBody>
      </p:sp>
    </p:spTree>
    <p:extLst>
      <p:ext uri="{BB962C8B-B14F-4D97-AF65-F5344CB8AC3E}">
        <p14:creationId xmlns:p14="http://schemas.microsoft.com/office/powerpoint/2010/main" val="1416719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74</a:t>
            </a:fld>
            <a:endParaRPr lang="en-US" altLang="zh-CN"/>
          </a:p>
        </p:txBody>
      </p:sp>
    </p:spTree>
    <p:extLst>
      <p:ext uri="{BB962C8B-B14F-4D97-AF65-F5344CB8AC3E}">
        <p14:creationId xmlns:p14="http://schemas.microsoft.com/office/powerpoint/2010/main" val="696711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75</a:t>
            </a:fld>
            <a:endParaRPr lang="en-US" altLang="zh-CN"/>
          </a:p>
        </p:txBody>
      </p:sp>
    </p:spTree>
    <p:extLst>
      <p:ext uri="{BB962C8B-B14F-4D97-AF65-F5344CB8AC3E}">
        <p14:creationId xmlns:p14="http://schemas.microsoft.com/office/powerpoint/2010/main" val="533341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76</a:t>
            </a:fld>
            <a:endParaRPr lang="en-US" altLang="zh-CN"/>
          </a:p>
        </p:txBody>
      </p:sp>
    </p:spTree>
    <p:extLst>
      <p:ext uri="{BB962C8B-B14F-4D97-AF65-F5344CB8AC3E}">
        <p14:creationId xmlns:p14="http://schemas.microsoft.com/office/powerpoint/2010/main" val="1468332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77</a:t>
            </a:fld>
            <a:endParaRPr kumimoji="1" lang="zh-CN" altLang="en-US"/>
          </a:p>
        </p:txBody>
      </p:sp>
    </p:spTree>
    <p:extLst>
      <p:ext uri="{BB962C8B-B14F-4D97-AF65-F5344CB8AC3E}">
        <p14:creationId xmlns:p14="http://schemas.microsoft.com/office/powerpoint/2010/main" val="876103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a:p>
            <a:r>
              <a:rPr kumimoji="1" lang="zh-CN" altLang="en-US" dirty="0"/>
              <a:t>成员变量跟一个类 内存大小有关</a:t>
            </a:r>
            <a:endParaRPr kumimoji="1" lang="en-US" altLang="zh-CN" dirty="0"/>
          </a:p>
          <a:p>
            <a:r>
              <a:rPr kumimoji="1" lang="zh-CN" altLang="en-US" dirty="0"/>
              <a:t>完整定一个类，必须指定成员变量的类型；所以</a:t>
            </a:r>
            <a:r>
              <a:rPr kumimoji="1" lang="en-US" altLang="zh-CN" dirty="0"/>
              <a:t>A&lt;T0&gt;</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78</a:t>
            </a:fld>
            <a:endParaRPr kumimoji="1" lang="zh-CN" altLang="en-US"/>
          </a:p>
        </p:txBody>
      </p:sp>
    </p:spTree>
    <p:extLst>
      <p:ext uri="{BB962C8B-B14F-4D97-AF65-F5344CB8AC3E}">
        <p14:creationId xmlns:p14="http://schemas.microsoft.com/office/powerpoint/2010/main" val="2441293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81</a:t>
            </a:fld>
            <a:endParaRPr kumimoji="1" lang="zh-CN" altLang="en-US"/>
          </a:p>
        </p:txBody>
      </p:sp>
    </p:spTree>
    <p:extLst>
      <p:ext uri="{BB962C8B-B14F-4D97-AF65-F5344CB8AC3E}">
        <p14:creationId xmlns:p14="http://schemas.microsoft.com/office/powerpoint/2010/main" val="1588291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86</a:t>
            </a:fld>
            <a:endParaRPr lang="en-US" altLang="zh-CN"/>
          </a:p>
        </p:txBody>
      </p:sp>
    </p:spTree>
    <p:extLst>
      <p:ext uri="{BB962C8B-B14F-4D97-AF65-F5344CB8AC3E}">
        <p14:creationId xmlns:p14="http://schemas.microsoft.com/office/powerpoint/2010/main" val="81551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37949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21</a:t>
            </a:fld>
            <a:endParaRPr lang="en-US" altLang="zh-CN"/>
          </a:p>
        </p:txBody>
      </p:sp>
    </p:spTree>
    <p:extLst>
      <p:ext uri="{BB962C8B-B14F-4D97-AF65-F5344CB8AC3E}">
        <p14:creationId xmlns:p14="http://schemas.microsoft.com/office/powerpoint/2010/main" val="167932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25</a:t>
            </a:fld>
            <a:endParaRPr lang="en-US" altLang="zh-CN"/>
          </a:p>
        </p:txBody>
      </p:sp>
    </p:spTree>
    <p:extLst>
      <p:ext uri="{BB962C8B-B14F-4D97-AF65-F5344CB8AC3E}">
        <p14:creationId xmlns:p14="http://schemas.microsoft.com/office/powerpoint/2010/main" val="190234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讨论</a:t>
            </a:r>
            <a:r>
              <a:rPr kumimoji="1" lang="en-US" altLang="zh-CN" dirty="0"/>
              <a:t>【</a:t>
            </a:r>
            <a:r>
              <a:rPr kumimoji="1" lang="zh-CN" altLang="en-US" dirty="0"/>
              <a:t>哪些类应该被定义为抽象类</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29484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27</a:t>
            </a:fld>
            <a:endParaRPr lang="en-US" altLang="zh-CN"/>
          </a:p>
        </p:txBody>
      </p:sp>
    </p:spTree>
    <p:extLst>
      <p:ext uri="{BB962C8B-B14F-4D97-AF65-F5344CB8AC3E}">
        <p14:creationId xmlns:p14="http://schemas.microsoft.com/office/powerpoint/2010/main" val="354943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78731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hunlp/THUOOP/issu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7.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cppreference.com/w/cpp/language/static_cast" TargetMode="External"/><Relationship Id="rId2" Type="http://schemas.openxmlformats.org/officeDocument/2006/relationships/hyperlink" Target="https://en.cppreference.com/w/cpp/language/dynamic_cas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image" Target="../media/image7.tmp"/><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slideLayout" Target="../slideLayouts/slideLayout7.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notesSlide" Target="../notesSlides/notesSlide30.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slideLayout" Target="../slideLayouts/slideLayout7.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image" Target="../media/image7.tmp"/></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24877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0157B-24AA-42C6-BE99-D5BA69A14297}"/>
              </a:ext>
            </a:extLst>
          </p:cNvPr>
          <p:cNvSpPr>
            <a:spLocks noGrp="1"/>
          </p:cNvSpPr>
          <p:nvPr>
            <p:ph type="title"/>
          </p:nvPr>
        </p:nvSpPr>
        <p:spPr/>
        <p:txBody>
          <a:bodyPr/>
          <a:lstStyle/>
          <a:p>
            <a:r>
              <a:rPr kumimoji="1" lang="zh-CN" altLang="en-US" dirty="0"/>
              <a:t>调查反馈：</a:t>
            </a:r>
            <a:r>
              <a:rPr lang="zh-CN" altLang="en-US" dirty="0"/>
              <a:t>授课内容</a:t>
            </a:r>
          </a:p>
        </p:txBody>
      </p:sp>
      <p:sp>
        <p:nvSpPr>
          <p:cNvPr id="3" name="内容占位符 2">
            <a:extLst>
              <a:ext uri="{FF2B5EF4-FFF2-40B4-BE49-F238E27FC236}">
                <a16:creationId xmlns:a16="http://schemas.microsoft.com/office/drawing/2014/main" id="{B50B9AFA-011A-459E-82A2-31F3D41D004F}"/>
              </a:ext>
            </a:extLst>
          </p:cNvPr>
          <p:cNvSpPr>
            <a:spLocks noGrp="1"/>
          </p:cNvSpPr>
          <p:nvPr>
            <p:ph idx="1"/>
          </p:nvPr>
        </p:nvSpPr>
        <p:spPr/>
        <p:txBody>
          <a:bodyPr/>
          <a:lstStyle/>
          <a:p>
            <a:r>
              <a:rPr lang="zh-CN" altLang="en-US" dirty="0"/>
              <a:t>关键问题：讲的太快</a:t>
            </a:r>
            <a:endParaRPr lang="en-US" altLang="zh-CN" dirty="0"/>
          </a:p>
          <a:p>
            <a:pPr lvl="1"/>
            <a:r>
              <a:rPr lang="en-US" altLang="zh-CN" dirty="0"/>
              <a:t>40%</a:t>
            </a:r>
            <a:r>
              <a:rPr lang="zh-CN" altLang="en-US" dirty="0"/>
              <a:t>同学认为讲得太快</a:t>
            </a:r>
            <a:endParaRPr lang="en-US" altLang="zh-CN" dirty="0"/>
          </a:p>
          <a:p>
            <a:pPr lvl="1"/>
            <a:endParaRPr lang="en-US" altLang="zh-CN" dirty="0"/>
          </a:p>
          <a:p>
            <a:pPr lvl="1"/>
            <a:r>
              <a:rPr lang="zh-CN" altLang="en-US" dirty="0">
                <a:solidFill>
                  <a:srgbClr val="C00000"/>
                </a:solidFill>
              </a:rPr>
              <a:t>适当减少课程内容，部分留作课后自由探索</a:t>
            </a:r>
            <a:endParaRPr lang="en-US" altLang="zh-CN" dirty="0">
              <a:solidFill>
                <a:srgbClr val="C00000"/>
              </a:solidFill>
            </a:endParaRPr>
          </a:p>
          <a:p>
            <a:pPr lvl="1"/>
            <a:endParaRPr lang="en-US" altLang="zh-CN" dirty="0"/>
          </a:p>
          <a:p>
            <a:r>
              <a:rPr lang="zh-CN" altLang="en-US" dirty="0"/>
              <a:t>关键问题：课程内容和应用有所差距</a:t>
            </a:r>
            <a:endParaRPr lang="en-US" altLang="zh-CN" dirty="0"/>
          </a:p>
          <a:p>
            <a:pPr lvl="1"/>
            <a:r>
              <a:rPr lang="en-US" altLang="zh-CN" dirty="0"/>
              <a:t>39%</a:t>
            </a:r>
            <a:r>
              <a:rPr lang="zh-CN" altLang="en-US" dirty="0"/>
              <a:t>同学认为课程内容和应用有所差距</a:t>
            </a:r>
            <a:endParaRPr lang="en-US" altLang="zh-CN" dirty="0"/>
          </a:p>
          <a:p>
            <a:pPr lvl="1"/>
            <a:r>
              <a:rPr lang="en-US" altLang="zh-CN" dirty="0"/>
              <a:t>48%</a:t>
            </a:r>
            <a:r>
              <a:rPr lang="zh-CN" altLang="en-US" dirty="0"/>
              <a:t>的同学认为需要对更多代码进行精讲</a:t>
            </a:r>
            <a:endParaRPr lang="en-US" altLang="zh-CN" dirty="0"/>
          </a:p>
          <a:p>
            <a:pPr lvl="1"/>
            <a:endParaRPr lang="en-US" altLang="zh-CN" dirty="0"/>
          </a:p>
          <a:p>
            <a:pPr lvl="1"/>
            <a:r>
              <a:rPr lang="zh-CN" altLang="en-US" dirty="0">
                <a:solidFill>
                  <a:srgbClr val="C00000"/>
                </a:solidFill>
              </a:rPr>
              <a:t>在部分课时最后增加往年例题讲解</a:t>
            </a:r>
            <a:endParaRPr lang="en-US" altLang="zh-CN" dirty="0">
              <a:solidFill>
                <a:srgbClr val="C00000"/>
              </a:solidFill>
            </a:endParaRPr>
          </a:p>
          <a:p>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9F9467B7-5541-4653-A009-B16C7FE9E534}"/>
              </a:ext>
            </a:extLst>
          </p:cNvPr>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Tree>
    <p:extLst>
      <p:ext uri="{BB962C8B-B14F-4D97-AF65-F5344CB8AC3E}">
        <p14:creationId xmlns:p14="http://schemas.microsoft.com/office/powerpoint/2010/main" val="61403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34EB9-285A-4DFB-8ED1-192C50713B95}"/>
              </a:ext>
            </a:extLst>
          </p:cNvPr>
          <p:cNvSpPr>
            <a:spLocks noGrp="1"/>
          </p:cNvSpPr>
          <p:nvPr>
            <p:ph type="title"/>
          </p:nvPr>
        </p:nvSpPr>
        <p:spPr/>
        <p:txBody>
          <a:bodyPr/>
          <a:lstStyle/>
          <a:p>
            <a:r>
              <a:rPr kumimoji="1" lang="zh-CN" altLang="en-US" dirty="0"/>
              <a:t>调查反馈：</a:t>
            </a:r>
            <a:r>
              <a:rPr lang="zh-CN" altLang="en-US" dirty="0"/>
              <a:t>授课内容</a:t>
            </a:r>
          </a:p>
        </p:txBody>
      </p:sp>
      <p:sp>
        <p:nvSpPr>
          <p:cNvPr id="3" name="内容占位符 2">
            <a:extLst>
              <a:ext uri="{FF2B5EF4-FFF2-40B4-BE49-F238E27FC236}">
                <a16:creationId xmlns:a16="http://schemas.microsoft.com/office/drawing/2014/main" id="{9AD66F08-4002-43AB-8A29-50E8B7E0E7AD}"/>
              </a:ext>
            </a:extLst>
          </p:cNvPr>
          <p:cNvSpPr>
            <a:spLocks noGrp="1"/>
          </p:cNvSpPr>
          <p:nvPr>
            <p:ph idx="1"/>
          </p:nvPr>
        </p:nvSpPr>
        <p:spPr>
          <a:xfrm>
            <a:off x="683568" y="1298383"/>
            <a:ext cx="8047806" cy="4749029"/>
          </a:xfrm>
        </p:spPr>
        <p:txBody>
          <a:bodyPr/>
          <a:lstStyle/>
          <a:p>
            <a:r>
              <a:rPr lang="zh-CN" altLang="en-US" dirty="0"/>
              <a:t>关键问题：雨课堂互动</a:t>
            </a:r>
            <a:endParaRPr lang="en-US" altLang="zh-CN" dirty="0"/>
          </a:p>
          <a:p>
            <a:pPr lvl="1"/>
            <a:r>
              <a:rPr lang="zh-CN" altLang="en-US" dirty="0"/>
              <a:t>答题时间太短</a:t>
            </a:r>
            <a:endParaRPr lang="en-US" altLang="zh-CN" dirty="0"/>
          </a:p>
          <a:p>
            <a:pPr lvl="1"/>
            <a:r>
              <a:rPr lang="zh-CN" altLang="en-US" dirty="0"/>
              <a:t>课程内容太多来不及消化</a:t>
            </a:r>
            <a:endParaRPr lang="en-US" altLang="zh-CN" dirty="0"/>
          </a:p>
          <a:p>
            <a:pPr lvl="1"/>
            <a:endParaRPr lang="en-US" altLang="zh-CN" dirty="0"/>
          </a:p>
          <a:p>
            <a:pPr lvl="1"/>
            <a:r>
              <a:rPr lang="zh-CN" altLang="en-US" dirty="0">
                <a:solidFill>
                  <a:srgbClr val="C00000"/>
                </a:solidFill>
              </a:rPr>
              <a:t>增加答题时长（不再多次延长）减少题目数量</a:t>
            </a:r>
            <a:endParaRPr lang="en-US" altLang="zh-CN" dirty="0">
              <a:solidFill>
                <a:srgbClr val="C00000"/>
              </a:solidFill>
            </a:endParaRPr>
          </a:p>
          <a:p>
            <a:pPr lvl="1"/>
            <a:endParaRPr lang="en-US" altLang="zh-CN" dirty="0">
              <a:solidFill>
                <a:srgbClr val="C00000"/>
              </a:solidFill>
            </a:endParaRPr>
          </a:p>
          <a:p>
            <a:pPr lvl="1"/>
            <a:r>
              <a:rPr lang="zh-CN" altLang="en-US" dirty="0">
                <a:solidFill>
                  <a:srgbClr val="C00000"/>
                </a:solidFill>
              </a:rPr>
              <a:t>课后投票（若超过</a:t>
            </a:r>
            <a:r>
              <a:rPr lang="en-US" altLang="zh-CN" dirty="0">
                <a:solidFill>
                  <a:srgbClr val="C00000"/>
                </a:solidFill>
              </a:rPr>
              <a:t>2/3</a:t>
            </a:r>
            <a:r>
              <a:rPr lang="zh-CN" altLang="en-US" dirty="0">
                <a:solidFill>
                  <a:srgbClr val="C00000"/>
                </a:solidFill>
              </a:rPr>
              <a:t>的同学同意）：</a:t>
            </a:r>
            <a:endParaRPr lang="en-US" altLang="zh-CN" dirty="0">
              <a:solidFill>
                <a:srgbClr val="C00000"/>
              </a:solidFill>
            </a:endParaRPr>
          </a:p>
          <a:p>
            <a:pPr lvl="2"/>
            <a:r>
              <a:rPr lang="zh-CN" altLang="en-US" dirty="0">
                <a:solidFill>
                  <a:srgbClr val="C00000"/>
                </a:solidFill>
              </a:rPr>
              <a:t>将雨课堂部分改为</a:t>
            </a:r>
            <a:r>
              <a:rPr lang="en-US" altLang="zh-CN" dirty="0">
                <a:solidFill>
                  <a:srgbClr val="C00000"/>
                </a:solidFill>
              </a:rPr>
              <a:t>bonus</a:t>
            </a:r>
            <a:r>
              <a:rPr lang="zh-CN" altLang="en-US" dirty="0">
                <a:solidFill>
                  <a:srgbClr val="C00000"/>
                </a:solidFill>
              </a:rPr>
              <a:t>（额外</a:t>
            </a:r>
            <a:r>
              <a:rPr lang="en-US" altLang="zh-CN" dirty="0">
                <a:solidFill>
                  <a:srgbClr val="C00000"/>
                </a:solidFill>
              </a:rPr>
              <a:t>5</a:t>
            </a:r>
            <a:r>
              <a:rPr lang="zh-CN" altLang="en-US" dirty="0">
                <a:solidFill>
                  <a:srgbClr val="C00000"/>
                </a:solidFill>
              </a:rPr>
              <a:t>分）</a:t>
            </a:r>
            <a:endParaRPr lang="en-US" altLang="zh-CN" dirty="0">
              <a:solidFill>
                <a:srgbClr val="C00000"/>
              </a:solidFill>
            </a:endParaRPr>
          </a:p>
          <a:p>
            <a:pPr lvl="2"/>
            <a:r>
              <a:rPr lang="zh-CN" altLang="en-US" dirty="0">
                <a:solidFill>
                  <a:srgbClr val="C00000"/>
                </a:solidFill>
              </a:rPr>
              <a:t>期末考试占比从</a:t>
            </a:r>
            <a:r>
              <a:rPr lang="en-US" altLang="zh-CN" dirty="0">
                <a:solidFill>
                  <a:srgbClr val="C00000"/>
                </a:solidFill>
              </a:rPr>
              <a:t>25</a:t>
            </a:r>
            <a:r>
              <a:rPr lang="zh-CN" altLang="en-US" dirty="0">
                <a:solidFill>
                  <a:srgbClr val="C00000"/>
                </a:solidFill>
              </a:rPr>
              <a:t>分提高到</a:t>
            </a:r>
            <a:r>
              <a:rPr lang="en-US" altLang="zh-CN" dirty="0">
                <a:solidFill>
                  <a:srgbClr val="C00000"/>
                </a:solidFill>
              </a:rPr>
              <a:t>30</a:t>
            </a:r>
            <a:r>
              <a:rPr lang="zh-CN" altLang="en-US" dirty="0">
                <a:solidFill>
                  <a:srgbClr val="C00000"/>
                </a:solidFill>
              </a:rPr>
              <a:t>分</a:t>
            </a:r>
            <a:endParaRPr lang="en-US" altLang="zh-CN" dirty="0"/>
          </a:p>
          <a:p>
            <a:pPr lvl="1"/>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7911453E-C0B9-425D-ACC7-A80DAB9FA33C}"/>
              </a:ext>
            </a:extLst>
          </p:cNvPr>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Tree>
    <p:extLst>
      <p:ext uri="{BB962C8B-B14F-4D97-AF65-F5344CB8AC3E}">
        <p14:creationId xmlns:p14="http://schemas.microsoft.com/office/powerpoint/2010/main" val="289510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44F5B-7CDC-4B37-91A4-22EDFC02F61E}"/>
              </a:ext>
            </a:extLst>
          </p:cNvPr>
          <p:cNvSpPr>
            <a:spLocks noGrp="1"/>
          </p:cNvSpPr>
          <p:nvPr>
            <p:ph type="title"/>
          </p:nvPr>
        </p:nvSpPr>
        <p:spPr/>
        <p:txBody>
          <a:bodyPr/>
          <a:lstStyle/>
          <a:p>
            <a:r>
              <a:rPr kumimoji="1" lang="zh-CN" altLang="en-US" dirty="0"/>
              <a:t>调查反馈：</a:t>
            </a:r>
            <a:r>
              <a:rPr lang="zh-CN" altLang="en-US" dirty="0"/>
              <a:t>授课内容</a:t>
            </a:r>
          </a:p>
        </p:txBody>
      </p:sp>
      <p:sp>
        <p:nvSpPr>
          <p:cNvPr id="3" name="内容占位符 2">
            <a:extLst>
              <a:ext uri="{FF2B5EF4-FFF2-40B4-BE49-F238E27FC236}">
                <a16:creationId xmlns:a16="http://schemas.microsoft.com/office/drawing/2014/main" id="{668425F8-0942-4795-8E41-3BC27E4378C4}"/>
              </a:ext>
            </a:extLst>
          </p:cNvPr>
          <p:cNvSpPr>
            <a:spLocks noGrp="1"/>
          </p:cNvSpPr>
          <p:nvPr>
            <p:ph idx="1"/>
          </p:nvPr>
        </p:nvSpPr>
        <p:spPr/>
        <p:txBody>
          <a:bodyPr/>
          <a:lstStyle/>
          <a:p>
            <a:r>
              <a:rPr lang="zh-CN" altLang="en-US" dirty="0"/>
              <a:t>补充环节：基础知识和复习课</a:t>
            </a:r>
            <a:endParaRPr lang="en-US" altLang="zh-CN" dirty="0"/>
          </a:p>
          <a:p>
            <a:pPr lvl="1"/>
            <a:r>
              <a:rPr lang="en-US" altLang="zh-CN" dirty="0"/>
              <a:t>66%</a:t>
            </a:r>
            <a:r>
              <a:rPr lang="zh-CN" altLang="en-US" dirty="0"/>
              <a:t>的同学希望有更多基础知识讲解</a:t>
            </a:r>
            <a:endParaRPr lang="en-US" altLang="zh-CN" dirty="0"/>
          </a:p>
          <a:p>
            <a:pPr lvl="1"/>
            <a:r>
              <a:rPr lang="en-US" altLang="zh-CN" dirty="0"/>
              <a:t>65%</a:t>
            </a:r>
            <a:r>
              <a:rPr lang="zh-CN" altLang="en-US" dirty="0"/>
              <a:t>的同学希望有复习课</a:t>
            </a:r>
            <a:endParaRPr lang="en-US" altLang="zh-CN" dirty="0"/>
          </a:p>
          <a:p>
            <a:endParaRPr lang="en-US" altLang="zh-CN" dirty="0"/>
          </a:p>
          <a:p>
            <a:pPr lvl="1"/>
            <a:r>
              <a:rPr lang="zh-CN" altLang="en-US" dirty="0">
                <a:solidFill>
                  <a:srgbClr val="C00000"/>
                </a:solidFill>
              </a:rPr>
              <a:t>第十二周增加复习课：</a:t>
            </a:r>
            <a:endParaRPr lang="en-US" altLang="zh-CN" dirty="0">
              <a:solidFill>
                <a:srgbClr val="C00000"/>
              </a:solidFill>
            </a:endParaRPr>
          </a:p>
          <a:p>
            <a:pPr lvl="2"/>
            <a:r>
              <a:rPr lang="zh-CN" altLang="en-US" sz="2400" dirty="0">
                <a:solidFill>
                  <a:srgbClr val="C00000"/>
                </a:solidFill>
              </a:rPr>
              <a:t>前</a:t>
            </a:r>
            <a:r>
              <a:rPr lang="en-US" altLang="zh-CN" sz="2400" dirty="0">
                <a:solidFill>
                  <a:srgbClr val="C00000"/>
                </a:solidFill>
              </a:rPr>
              <a:t>45</a:t>
            </a:r>
            <a:r>
              <a:rPr lang="zh-CN" altLang="en-US" sz="2400" dirty="0">
                <a:solidFill>
                  <a:srgbClr val="C00000"/>
                </a:solidFill>
              </a:rPr>
              <a:t>分钟串讲课程前半内容</a:t>
            </a:r>
            <a:endParaRPr lang="en-US" altLang="zh-CN" sz="2400" dirty="0">
              <a:solidFill>
                <a:srgbClr val="C00000"/>
              </a:solidFill>
            </a:endParaRPr>
          </a:p>
          <a:p>
            <a:pPr lvl="2"/>
            <a:r>
              <a:rPr lang="zh-CN" altLang="en-US" sz="2400" dirty="0">
                <a:solidFill>
                  <a:srgbClr val="C00000"/>
                </a:solidFill>
              </a:rPr>
              <a:t>后</a:t>
            </a:r>
            <a:r>
              <a:rPr lang="en-US" altLang="zh-CN" sz="2400" dirty="0">
                <a:solidFill>
                  <a:srgbClr val="C00000"/>
                </a:solidFill>
              </a:rPr>
              <a:t>45</a:t>
            </a:r>
            <a:r>
              <a:rPr lang="zh-CN" altLang="en-US" sz="2400" dirty="0">
                <a:solidFill>
                  <a:srgbClr val="C00000"/>
                </a:solidFill>
              </a:rPr>
              <a:t>分钟介绍代码管理相关知识</a:t>
            </a:r>
            <a:endParaRPr lang="en-US" altLang="zh-CN" sz="2400" dirty="0">
              <a:solidFill>
                <a:srgbClr val="C00000"/>
              </a:solidFill>
            </a:endParaRPr>
          </a:p>
          <a:p>
            <a:pPr lvl="1"/>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06DF7EB4-B436-43F2-8CA6-66C4BAEFBB63}"/>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Tree>
    <p:extLst>
      <p:ext uri="{BB962C8B-B14F-4D97-AF65-F5344CB8AC3E}">
        <p14:creationId xmlns:p14="http://schemas.microsoft.com/office/powerpoint/2010/main" val="119636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2DC91-6032-4C9D-AD4C-DB2991F0E613}"/>
              </a:ext>
            </a:extLst>
          </p:cNvPr>
          <p:cNvSpPr>
            <a:spLocks noGrp="1"/>
          </p:cNvSpPr>
          <p:nvPr>
            <p:ph type="title"/>
          </p:nvPr>
        </p:nvSpPr>
        <p:spPr/>
        <p:txBody>
          <a:bodyPr/>
          <a:lstStyle/>
          <a:p>
            <a:r>
              <a:rPr kumimoji="1" lang="zh-CN" altLang="en-US" dirty="0"/>
              <a:t>调查反馈：</a:t>
            </a:r>
            <a:r>
              <a:rPr lang="zh-CN" altLang="en-US" dirty="0"/>
              <a:t>作业难度</a:t>
            </a:r>
          </a:p>
        </p:txBody>
      </p:sp>
      <p:pic>
        <p:nvPicPr>
          <p:cNvPr id="15" name="Content Placeholder 14">
            <a:extLst>
              <a:ext uri="{FF2B5EF4-FFF2-40B4-BE49-F238E27FC236}">
                <a16:creationId xmlns:a16="http://schemas.microsoft.com/office/drawing/2014/main" id="{70EF5DE8-C636-624D-9412-A6EF14CA8D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50" r="4326"/>
          <a:stretch/>
        </p:blipFill>
        <p:spPr>
          <a:xfrm>
            <a:off x="0" y="1700807"/>
            <a:ext cx="9144000" cy="4442029"/>
          </a:xfrm>
        </p:spPr>
      </p:pic>
      <p:sp>
        <p:nvSpPr>
          <p:cNvPr id="4" name="灯片编号占位符 3">
            <a:extLst>
              <a:ext uri="{FF2B5EF4-FFF2-40B4-BE49-F238E27FC236}">
                <a16:creationId xmlns:a16="http://schemas.microsoft.com/office/drawing/2014/main" id="{D8E7207F-F5FC-49AD-8EF6-63A4030B2F35}"/>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Tree>
    <p:extLst>
      <p:ext uri="{BB962C8B-B14F-4D97-AF65-F5344CB8AC3E}">
        <p14:creationId xmlns:p14="http://schemas.microsoft.com/office/powerpoint/2010/main" val="283509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52031-0420-49F7-AEF3-8CB41B7312E0}"/>
              </a:ext>
            </a:extLst>
          </p:cNvPr>
          <p:cNvSpPr>
            <a:spLocks noGrp="1"/>
          </p:cNvSpPr>
          <p:nvPr>
            <p:ph type="title"/>
          </p:nvPr>
        </p:nvSpPr>
        <p:spPr>
          <a:xfrm>
            <a:off x="179512" y="259949"/>
            <a:ext cx="7886700" cy="1325563"/>
          </a:xfrm>
        </p:spPr>
        <p:txBody>
          <a:bodyPr/>
          <a:lstStyle/>
          <a:p>
            <a:r>
              <a:rPr lang="zh-CN" altLang="en-US" dirty="0"/>
              <a:t>调查反馈：作业得分</a:t>
            </a:r>
          </a:p>
        </p:txBody>
      </p:sp>
      <p:sp>
        <p:nvSpPr>
          <p:cNvPr id="4" name="灯片编号占位符 3">
            <a:extLst>
              <a:ext uri="{FF2B5EF4-FFF2-40B4-BE49-F238E27FC236}">
                <a16:creationId xmlns:a16="http://schemas.microsoft.com/office/drawing/2014/main" id="{6E9C6751-BB47-495C-908C-164E2E82283E}"/>
              </a:ext>
            </a:extLst>
          </p:cNvPr>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44" name="文本框 43">
            <a:extLst>
              <a:ext uri="{FF2B5EF4-FFF2-40B4-BE49-F238E27FC236}">
                <a16:creationId xmlns:a16="http://schemas.microsoft.com/office/drawing/2014/main" id="{649144F6-C78C-4679-86EB-C1B4B0DFA9B4}"/>
              </a:ext>
            </a:extLst>
          </p:cNvPr>
          <p:cNvSpPr txBox="1"/>
          <p:nvPr/>
        </p:nvSpPr>
        <p:spPr>
          <a:xfrm>
            <a:off x="1266868" y="5865196"/>
            <a:ext cx="1980029" cy="523220"/>
          </a:xfrm>
          <a:prstGeom prst="rect">
            <a:avLst/>
          </a:prstGeom>
          <a:noFill/>
        </p:spPr>
        <p:txBody>
          <a:bodyPr wrap="none" rtlCol="0">
            <a:spAutoFit/>
          </a:bodyPr>
          <a:lstStyle/>
          <a:p>
            <a:r>
              <a:rPr lang="zh-CN" altLang="en-US" sz="2800" b="1" dirty="0"/>
              <a:t>第一次作业</a:t>
            </a:r>
          </a:p>
        </p:txBody>
      </p:sp>
      <p:sp>
        <p:nvSpPr>
          <p:cNvPr id="45" name="文本框 44">
            <a:extLst>
              <a:ext uri="{FF2B5EF4-FFF2-40B4-BE49-F238E27FC236}">
                <a16:creationId xmlns:a16="http://schemas.microsoft.com/office/drawing/2014/main" id="{B2D99DB2-A3A6-4C4C-BDEB-7A755C5A8143}"/>
              </a:ext>
            </a:extLst>
          </p:cNvPr>
          <p:cNvSpPr txBox="1"/>
          <p:nvPr/>
        </p:nvSpPr>
        <p:spPr>
          <a:xfrm>
            <a:off x="5655738" y="5906347"/>
            <a:ext cx="1980029" cy="523220"/>
          </a:xfrm>
          <a:prstGeom prst="rect">
            <a:avLst/>
          </a:prstGeom>
          <a:noFill/>
        </p:spPr>
        <p:txBody>
          <a:bodyPr wrap="none" rtlCol="0">
            <a:spAutoFit/>
          </a:bodyPr>
          <a:lstStyle/>
          <a:p>
            <a:r>
              <a:rPr lang="zh-CN" altLang="en-US" sz="2800" b="1" dirty="0"/>
              <a:t>第二次作业</a:t>
            </a:r>
          </a:p>
        </p:txBody>
      </p:sp>
      <p:graphicFrame>
        <p:nvGraphicFramePr>
          <p:cNvPr id="3" name="Chart 2">
            <a:extLst>
              <a:ext uri="{FF2B5EF4-FFF2-40B4-BE49-F238E27FC236}">
                <a16:creationId xmlns:a16="http://schemas.microsoft.com/office/drawing/2014/main" id="{D4D845B4-9F1F-EC42-815D-189B86D36C50}"/>
              </a:ext>
            </a:extLst>
          </p:cNvPr>
          <p:cNvGraphicFramePr/>
          <p:nvPr/>
        </p:nvGraphicFramePr>
        <p:xfrm>
          <a:off x="19366" y="2019505"/>
          <a:ext cx="4475034" cy="373267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E386059-F938-7D46-A268-78A5CB8613A8}"/>
              </a:ext>
            </a:extLst>
          </p:cNvPr>
          <p:cNvSpPr txBox="1"/>
          <p:nvPr/>
        </p:nvSpPr>
        <p:spPr>
          <a:xfrm>
            <a:off x="3323674" y="3655007"/>
            <a:ext cx="651140" cy="461665"/>
          </a:xfrm>
          <a:prstGeom prst="rect">
            <a:avLst/>
          </a:prstGeom>
          <a:noFill/>
        </p:spPr>
        <p:txBody>
          <a:bodyPr wrap="none" rtlCol="0">
            <a:spAutoFit/>
          </a:bodyPr>
          <a:lstStyle/>
          <a:p>
            <a:r>
              <a:rPr lang="en-CN" sz="2400" b="1" dirty="0"/>
              <a:t>100</a:t>
            </a:r>
          </a:p>
        </p:txBody>
      </p:sp>
      <p:sp>
        <p:nvSpPr>
          <p:cNvPr id="20" name="TextBox 19">
            <a:extLst>
              <a:ext uri="{FF2B5EF4-FFF2-40B4-BE49-F238E27FC236}">
                <a16:creationId xmlns:a16="http://schemas.microsoft.com/office/drawing/2014/main" id="{C7A27140-0639-5E44-93BD-5F0218EF67F7}"/>
              </a:ext>
            </a:extLst>
          </p:cNvPr>
          <p:cNvSpPr txBox="1"/>
          <p:nvPr/>
        </p:nvSpPr>
        <p:spPr>
          <a:xfrm>
            <a:off x="1200182" y="4869160"/>
            <a:ext cx="1056700" cy="461665"/>
          </a:xfrm>
          <a:prstGeom prst="rect">
            <a:avLst/>
          </a:prstGeom>
          <a:noFill/>
        </p:spPr>
        <p:txBody>
          <a:bodyPr wrap="none" rtlCol="0">
            <a:spAutoFit/>
          </a:bodyPr>
          <a:lstStyle/>
          <a:p>
            <a:r>
              <a:rPr lang="en-CN" sz="2400" b="1" dirty="0"/>
              <a:t>95-100</a:t>
            </a:r>
          </a:p>
        </p:txBody>
      </p:sp>
      <p:sp>
        <p:nvSpPr>
          <p:cNvPr id="21" name="TextBox 20">
            <a:extLst>
              <a:ext uri="{FF2B5EF4-FFF2-40B4-BE49-F238E27FC236}">
                <a16:creationId xmlns:a16="http://schemas.microsoft.com/office/drawing/2014/main" id="{0FEFAAC0-692B-7147-BB3F-392AB4E7B478}"/>
              </a:ext>
            </a:extLst>
          </p:cNvPr>
          <p:cNvSpPr txBox="1"/>
          <p:nvPr/>
        </p:nvSpPr>
        <p:spPr>
          <a:xfrm>
            <a:off x="42534" y="2579149"/>
            <a:ext cx="901209" cy="461665"/>
          </a:xfrm>
          <a:prstGeom prst="rect">
            <a:avLst/>
          </a:prstGeom>
          <a:noFill/>
        </p:spPr>
        <p:txBody>
          <a:bodyPr wrap="none" rtlCol="0">
            <a:spAutoFit/>
          </a:bodyPr>
          <a:lstStyle/>
          <a:p>
            <a:r>
              <a:rPr lang="en-CN" sz="2400" b="1" dirty="0"/>
              <a:t>90-95</a:t>
            </a:r>
          </a:p>
        </p:txBody>
      </p:sp>
      <p:sp>
        <p:nvSpPr>
          <p:cNvPr id="22" name="TextBox 21">
            <a:extLst>
              <a:ext uri="{FF2B5EF4-FFF2-40B4-BE49-F238E27FC236}">
                <a16:creationId xmlns:a16="http://schemas.microsoft.com/office/drawing/2014/main" id="{7C5626F8-78D2-6A4A-8CD9-A8FCF7649F06}"/>
              </a:ext>
            </a:extLst>
          </p:cNvPr>
          <p:cNvSpPr txBox="1"/>
          <p:nvPr/>
        </p:nvSpPr>
        <p:spPr>
          <a:xfrm>
            <a:off x="365659" y="2235296"/>
            <a:ext cx="901209" cy="461665"/>
          </a:xfrm>
          <a:prstGeom prst="rect">
            <a:avLst/>
          </a:prstGeom>
          <a:noFill/>
        </p:spPr>
        <p:txBody>
          <a:bodyPr wrap="square" rtlCol="0">
            <a:spAutoFit/>
          </a:bodyPr>
          <a:lstStyle/>
          <a:p>
            <a:r>
              <a:rPr lang="en-CN" sz="2400" b="1" dirty="0"/>
              <a:t>60-90</a:t>
            </a:r>
          </a:p>
        </p:txBody>
      </p:sp>
      <p:sp>
        <p:nvSpPr>
          <p:cNvPr id="23" name="TextBox 22">
            <a:extLst>
              <a:ext uri="{FF2B5EF4-FFF2-40B4-BE49-F238E27FC236}">
                <a16:creationId xmlns:a16="http://schemas.microsoft.com/office/drawing/2014/main" id="{63CBD170-E4DE-C940-8800-DABFD8042E36}"/>
              </a:ext>
            </a:extLst>
          </p:cNvPr>
          <p:cNvSpPr txBox="1"/>
          <p:nvPr/>
        </p:nvSpPr>
        <p:spPr>
          <a:xfrm>
            <a:off x="1132253" y="1865334"/>
            <a:ext cx="745717" cy="461665"/>
          </a:xfrm>
          <a:prstGeom prst="rect">
            <a:avLst/>
          </a:prstGeom>
          <a:noFill/>
        </p:spPr>
        <p:txBody>
          <a:bodyPr wrap="none" rtlCol="0">
            <a:spAutoFit/>
          </a:bodyPr>
          <a:lstStyle/>
          <a:p>
            <a:r>
              <a:rPr lang="en-CN" sz="2400" b="1" dirty="0"/>
              <a:t>0-60</a:t>
            </a:r>
          </a:p>
        </p:txBody>
      </p:sp>
      <p:graphicFrame>
        <p:nvGraphicFramePr>
          <p:cNvPr id="6" name="Chart 5">
            <a:extLst>
              <a:ext uri="{FF2B5EF4-FFF2-40B4-BE49-F238E27FC236}">
                <a16:creationId xmlns:a16="http://schemas.microsoft.com/office/drawing/2014/main" id="{98A0EE19-3D1B-A94E-A229-61F64EC7B990}"/>
              </a:ext>
            </a:extLst>
          </p:cNvPr>
          <p:cNvGraphicFramePr>
            <a:graphicFrameLocks noChangeAspect="1"/>
          </p:cNvGraphicFramePr>
          <p:nvPr/>
        </p:nvGraphicFramePr>
        <p:xfrm>
          <a:off x="3848552" y="2096166"/>
          <a:ext cx="5594400" cy="3729600"/>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A0C5ADE4-F905-A14A-9ADD-E2E6AB8082BD}"/>
              </a:ext>
            </a:extLst>
          </p:cNvPr>
          <p:cNvSpPr txBox="1"/>
          <p:nvPr/>
        </p:nvSpPr>
        <p:spPr>
          <a:xfrm>
            <a:off x="7634352" y="4176662"/>
            <a:ext cx="651140" cy="461665"/>
          </a:xfrm>
          <a:prstGeom prst="rect">
            <a:avLst/>
          </a:prstGeom>
          <a:noFill/>
        </p:spPr>
        <p:txBody>
          <a:bodyPr wrap="none" rtlCol="0">
            <a:spAutoFit/>
          </a:bodyPr>
          <a:lstStyle/>
          <a:p>
            <a:r>
              <a:rPr lang="en-CN" sz="2400" b="1" dirty="0"/>
              <a:t>100</a:t>
            </a:r>
          </a:p>
        </p:txBody>
      </p:sp>
      <p:sp>
        <p:nvSpPr>
          <p:cNvPr id="26" name="TextBox 25">
            <a:extLst>
              <a:ext uri="{FF2B5EF4-FFF2-40B4-BE49-F238E27FC236}">
                <a16:creationId xmlns:a16="http://schemas.microsoft.com/office/drawing/2014/main" id="{B6A499DB-0B52-6141-9268-50142810EADA}"/>
              </a:ext>
            </a:extLst>
          </p:cNvPr>
          <p:cNvSpPr txBox="1"/>
          <p:nvPr/>
        </p:nvSpPr>
        <p:spPr>
          <a:xfrm>
            <a:off x="5198532" y="4638327"/>
            <a:ext cx="1056700" cy="461665"/>
          </a:xfrm>
          <a:prstGeom prst="rect">
            <a:avLst/>
          </a:prstGeom>
          <a:noFill/>
        </p:spPr>
        <p:txBody>
          <a:bodyPr wrap="none" rtlCol="0">
            <a:spAutoFit/>
          </a:bodyPr>
          <a:lstStyle/>
          <a:p>
            <a:r>
              <a:rPr lang="en-CN" sz="2400" b="1" dirty="0"/>
              <a:t>95-100</a:t>
            </a:r>
          </a:p>
        </p:txBody>
      </p:sp>
      <p:sp>
        <p:nvSpPr>
          <p:cNvPr id="27" name="TextBox 26">
            <a:extLst>
              <a:ext uri="{FF2B5EF4-FFF2-40B4-BE49-F238E27FC236}">
                <a16:creationId xmlns:a16="http://schemas.microsoft.com/office/drawing/2014/main" id="{5CEB06F7-5726-534C-9085-E86322FE302F}"/>
              </a:ext>
            </a:extLst>
          </p:cNvPr>
          <p:cNvSpPr txBox="1"/>
          <p:nvPr/>
        </p:nvSpPr>
        <p:spPr>
          <a:xfrm>
            <a:off x="4502548" y="2579149"/>
            <a:ext cx="901209" cy="461665"/>
          </a:xfrm>
          <a:prstGeom prst="rect">
            <a:avLst/>
          </a:prstGeom>
          <a:noFill/>
        </p:spPr>
        <p:txBody>
          <a:bodyPr wrap="none" rtlCol="0">
            <a:spAutoFit/>
          </a:bodyPr>
          <a:lstStyle/>
          <a:p>
            <a:r>
              <a:rPr lang="en-CN" sz="2400" b="1" dirty="0"/>
              <a:t>90-95</a:t>
            </a:r>
          </a:p>
        </p:txBody>
      </p:sp>
      <p:sp>
        <p:nvSpPr>
          <p:cNvPr id="28" name="TextBox 27">
            <a:extLst>
              <a:ext uri="{FF2B5EF4-FFF2-40B4-BE49-F238E27FC236}">
                <a16:creationId xmlns:a16="http://schemas.microsoft.com/office/drawing/2014/main" id="{3C7051BF-2E43-5045-AAC2-D657D736A715}"/>
              </a:ext>
            </a:extLst>
          </p:cNvPr>
          <p:cNvSpPr txBox="1"/>
          <p:nvPr/>
        </p:nvSpPr>
        <p:spPr>
          <a:xfrm>
            <a:off x="4825673" y="2235296"/>
            <a:ext cx="901209" cy="461665"/>
          </a:xfrm>
          <a:prstGeom prst="rect">
            <a:avLst/>
          </a:prstGeom>
          <a:noFill/>
        </p:spPr>
        <p:txBody>
          <a:bodyPr wrap="square" rtlCol="0">
            <a:spAutoFit/>
          </a:bodyPr>
          <a:lstStyle/>
          <a:p>
            <a:r>
              <a:rPr lang="en-CN" sz="2400" b="1" dirty="0"/>
              <a:t>60-90</a:t>
            </a:r>
          </a:p>
        </p:txBody>
      </p:sp>
      <p:sp>
        <p:nvSpPr>
          <p:cNvPr id="29" name="TextBox 28">
            <a:extLst>
              <a:ext uri="{FF2B5EF4-FFF2-40B4-BE49-F238E27FC236}">
                <a16:creationId xmlns:a16="http://schemas.microsoft.com/office/drawing/2014/main" id="{D32CE547-5FAB-1F46-B4B2-0E3C804030EB}"/>
              </a:ext>
            </a:extLst>
          </p:cNvPr>
          <p:cNvSpPr txBox="1"/>
          <p:nvPr/>
        </p:nvSpPr>
        <p:spPr>
          <a:xfrm>
            <a:off x="5592267" y="1865334"/>
            <a:ext cx="745717" cy="461665"/>
          </a:xfrm>
          <a:prstGeom prst="rect">
            <a:avLst/>
          </a:prstGeom>
          <a:noFill/>
        </p:spPr>
        <p:txBody>
          <a:bodyPr wrap="none" rtlCol="0">
            <a:spAutoFit/>
          </a:bodyPr>
          <a:lstStyle/>
          <a:p>
            <a:r>
              <a:rPr lang="en-CN" sz="2400" b="1" dirty="0"/>
              <a:t>0-60</a:t>
            </a:r>
          </a:p>
        </p:txBody>
      </p:sp>
    </p:spTree>
    <p:extLst>
      <p:ext uri="{BB962C8B-B14F-4D97-AF65-F5344CB8AC3E}">
        <p14:creationId xmlns:p14="http://schemas.microsoft.com/office/powerpoint/2010/main" val="103645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44F5B-7CDC-4B37-91A4-22EDFC02F61E}"/>
              </a:ext>
            </a:extLst>
          </p:cNvPr>
          <p:cNvSpPr>
            <a:spLocks noGrp="1"/>
          </p:cNvSpPr>
          <p:nvPr>
            <p:ph type="title"/>
          </p:nvPr>
        </p:nvSpPr>
        <p:spPr/>
        <p:txBody>
          <a:bodyPr/>
          <a:lstStyle/>
          <a:p>
            <a:r>
              <a:rPr kumimoji="1" lang="zh-CN" altLang="en-US"/>
              <a:t>调查反馈：</a:t>
            </a:r>
            <a:r>
              <a:rPr lang="zh-CN" altLang="en-US"/>
              <a:t>作业</a:t>
            </a:r>
            <a:r>
              <a:rPr lang="zh-CN" altLang="en-US" dirty="0"/>
              <a:t>内容</a:t>
            </a:r>
          </a:p>
        </p:txBody>
      </p:sp>
      <p:sp>
        <p:nvSpPr>
          <p:cNvPr id="3" name="内容占位符 2">
            <a:extLst>
              <a:ext uri="{FF2B5EF4-FFF2-40B4-BE49-F238E27FC236}">
                <a16:creationId xmlns:a16="http://schemas.microsoft.com/office/drawing/2014/main" id="{668425F8-0942-4795-8E41-3BC27E4378C4}"/>
              </a:ext>
            </a:extLst>
          </p:cNvPr>
          <p:cNvSpPr>
            <a:spLocks noGrp="1"/>
          </p:cNvSpPr>
          <p:nvPr>
            <p:ph idx="1"/>
          </p:nvPr>
        </p:nvSpPr>
        <p:spPr>
          <a:xfrm>
            <a:off x="395536" y="1381502"/>
            <a:ext cx="8047806" cy="5145556"/>
          </a:xfrm>
        </p:spPr>
        <p:txBody>
          <a:bodyPr/>
          <a:lstStyle/>
          <a:p>
            <a:r>
              <a:rPr lang="zh-CN" altLang="en-US" dirty="0"/>
              <a:t>关键问题：选择题</a:t>
            </a:r>
            <a:endParaRPr lang="en-US" altLang="zh-CN" dirty="0"/>
          </a:p>
          <a:p>
            <a:pPr lvl="1"/>
            <a:r>
              <a:rPr lang="zh-CN" altLang="en-US" dirty="0"/>
              <a:t>很多同学反映选择题描述不清、脱离实际</a:t>
            </a:r>
            <a:endParaRPr lang="en-US" altLang="zh-CN" dirty="0"/>
          </a:p>
          <a:p>
            <a:pPr lvl="1"/>
            <a:endParaRPr lang="en-US" altLang="zh-CN" dirty="0"/>
          </a:p>
          <a:p>
            <a:pPr lvl="1"/>
            <a:r>
              <a:rPr lang="zh-CN" altLang="en-US" dirty="0"/>
              <a:t>选择题设计目标：</a:t>
            </a:r>
            <a:endParaRPr lang="en-US" altLang="zh-CN" dirty="0"/>
          </a:p>
          <a:p>
            <a:pPr lvl="2"/>
            <a:r>
              <a:rPr lang="zh-CN" altLang="en-US" dirty="0"/>
              <a:t>补充编程题中没有覆盖的知识点</a:t>
            </a:r>
            <a:endParaRPr lang="en-US" altLang="zh-CN" dirty="0"/>
          </a:p>
          <a:p>
            <a:pPr lvl="2"/>
            <a:r>
              <a:rPr lang="zh-CN" altLang="en-US" dirty="0"/>
              <a:t>希望更多思考而不是试错</a:t>
            </a:r>
            <a:endParaRPr lang="en-US" altLang="zh-CN" dirty="0"/>
          </a:p>
          <a:p>
            <a:pPr lvl="1"/>
            <a:endParaRPr lang="en-US" altLang="zh-CN" dirty="0"/>
          </a:p>
          <a:p>
            <a:pPr lvl="1"/>
            <a:r>
              <a:rPr lang="zh-CN" altLang="en-US" dirty="0"/>
              <a:t>对选择题优化改革（</a:t>
            </a:r>
            <a:r>
              <a:rPr lang="zh-CN" altLang="en-US"/>
              <a:t>从第五次</a:t>
            </a:r>
            <a:r>
              <a:rPr lang="zh-CN" altLang="en-US" dirty="0"/>
              <a:t>作业开始）：</a:t>
            </a:r>
            <a:endParaRPr lang="en-US" altLang="zh-CN" dirty="0"/>
          </a:p>
          <a:p>
            <a:pPr lvl="2"/>
            <a:r>
              <a:rPr lang="zh-CN" altLang="en-US" sz="2200" dirty="0">
                <a:solidFill>
                  <a:srgbClr val="C00000"/>
                </a:solidFill>
              </a:rPr>
              <a:t>每次选择题将改为</a:t>
            </a:r>
            <a:r>
              <a:rPr lang="en-US" altLang="zh-CN" sz="2200" b="1" dirty="0">
                <a:solidFill>
                  <a:srgbClr val="C00000"/>
                </a:solidFill>
              </a:rPr>
              <a:t>6</a:t>
            </a:r>
            <a:r>
              <a:rPr lang="zh-CN" altLang="en-US" sz="2200" b="1" dirty="0">
                <a:solidFill>
                  <a:srgbClr val="C00000"/>
                </a:solidFill>
              </a:rPr>
              <a:t>道单选，</a:t>
            </a:r>
            <a:r>
              <a:rPr lang="en-US" altLang="zh-CN" sz="2200" b="1" dirty="0">
                <a:solidFill>
                  <a:srgbClr val="C00000"/>
                </a:solidFill>
              </a:rPr>
              <a:t>2</a:t>
            </a:r>
            <a:r>
              <a:rPr lang="zh-CN" altLang="en-US" sz="2200" b="1" dirty="0">
                <a:solidFill>
                  <a:srgbClr val="C00000"/>
                </a:solidFill>
              </a:rPr>
              <a:t>道多选</a:t>
            </a:r>
            <a:endParaRPr lang="en-US" altLang="zh-CN" sz="2200" b="1" dirty="0">
              <a:solidFill>
                <a:srgbClr val="C00000"/>
              </a:solidFill>
            </a:endParaRPr>
          </a:p>
          <a:p>
            <a:pPr lvl="2"/>
            <a:r>
              <a:rPr lang="zh-CN" altLang="en-US" sz="2200" b="1" dirty="0">
                <a:solidFill>
                  <a:srgbClr val="C00000"/>
                </a:solidFill>
              </a:rPr>
              <a:t>加强应用背景</a:t>
            </a:r>
            <a:r>
              <a:rPr lang="zh-CN" altLang="en-US" sz="2200" dirty="0">
                <a:solidFill>
                  <a:srgbClr val="C00000"/>
                </a:solidFill>
              </a:rPr>
              <a:t>，考虑具体而不是抽象环境</a:t>
            </a:r>
            <a:endParaRPr lang="en-US" altLang="zh-CN" sz="2200" dirty="0">
              <a:solidFill>
                <a:srgbClr val="C00000"/>
              </a:solidFill>
            </a:endParaRPr>
          </a:p>
          <a:p>
            <a:pPr lvl="2"/>
            <a:r>
              <a:rPr lang="zh-CN" altLang="en-US" sz="2200" dirty="0">
                <a:solidFill>
                  <a:srgbClr val="C00000"/>
                </a:solidFill>
              </a:rPr>
              <a:t>取消提交次数限制，但不再反馈选择题分数</a:t>
            </a:r>
            <a:endParaRPr lang="en-US" altLang="zh-CN" sz="2200" dirty="0">
              <a:solidFill>
                <a:srgbClr val="C00000"/>
              </a:solidFill>
            </a:endParaRPr>
          </a:p>
          <a:p>
            <a:pPr lvl="2"/>
            <a:r>
              <a:rPr lang="zh-CN" altLang="en-US" sz="2200" dirty="0">
                <a:solidFill>
                  <a:srgbClr val="C00000"/>
                </a:solidFill>
              </a:rPr>
              <a:t>同学可向助教反映题目选项存在歧义。若确实存在这样的问题，合理选项都可算对</a:t>
            </a:r>
            <a:endParaRPr lang="en-US" altLang="zh-CN" sz="2200" dirty="0">
              <a:solidFill>
                <a:srgbClr val="C00000"/>
              </a:solidFill>
            </a:endParaRPr>
          </a:p>
          <a:p>
            <a:pPr lvl="1"/>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06DF7EB4-B436-43F2-8CA6-66C4BAEFBB63}"/>
              </a:ext>
            </a:extLst>
          </p:cNvPr>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Tree>
    <p:extLst>
      <p:ext uri="{BB962C8B-B14F-4D97-AF65-F5344CB8AC3E}">
        <p14:creationId xmlns:p14="http://schemas.microsoft.com/office/powerpoint/2010/main" val="3922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44F5B-7CDC-4B37-91A4-22EDFC02F61E}"/>
              </a:ext>
            </a:extLst>
          </p:cNvPr>
          <p:cNvSpPr>
            <a:spLocks noGrp="1"/>
          </p:cNvSpPr>
          <p:nvPr>
            <p:ph type="title"/>
          </p:nvPr>
        </p:nvSpPr>
        <p:spPr/>
        <p:txBody>
          <a:bodyPr/>
          <a:lstStyle/>
          <a:p>
            <a:r>
              <a:rPr kumimoji="1" lang="zh-CN" altLang="en-US" dirty="0"/>
              <a:t>调查反馈：</a:t>
            </a:r>
            <a:r>
              <a:rPr lang="zh-CN" altLang="en-US" dirty="0"/>
              <a:t>作业内容</a:t>
            </a:r>
          </a:p>
        </p:txBody>
      </p:sp>
      <p:sp>
        <p:nvSpPr>
          <p:cNvPr id="3" name="内容占位符 2">
            <a:extLst>
              <a:ext uri="{FF2B5EF4-FFF2-40B4-BE49-F238E27FC236}">
                <a16:creationId xmlns:a16="http://schemas.microsoft.com/office/drawing/2014/main" id="{668425F8-0942-4795-8E41-3BC27E4378C4}"/>
              </a:ext>
            </a:extLst>
          </p:cNvPr>
          <p:cNvSpPr>
            <a:spLocks noGrp="1"/>
          </p:cNvSpPr>
          <p:nvPr>
            <p:ph idx="1"/>
          </p:nvPr>
        </p:nvSpPr>
        <p:spPr>
          <a:xfrm>
            <a:off x="395536" y="1265835"/>
            <a:ext cx="8047806" cy="5359866"/>
          </a:xfrm>
        </p:spPr>
        <p:txBody>
          <a:bodyPr/>
          <a:lstStyle/>
          <a:p>
            <a:r>
              <a:rPr lang="zh-CN" altLang="en-US" dirty="0"/>
              <a:t>关键问题：题目考查范围</a:t>
            </a:r>
            <a:endParaRPr lang="en-US" altLang="zh-CN" dirty="0"/>
          </a:p>
          <a:p>
            <a:pPr lvl="1"/>
            <a:r>
              <a:rPr lang="en-US" altLang="zh-CN" dirty="0"/>
              <a:t>11%</a:t>
            </a:r>
            <a:r>
              <a:rPr lang="zh-CN" altLang="en-US" dirty="0"/>
              <a:t>的同学认为题目与课程内容相差太远</a:t>
            </a:r>
            <a:endParaRPr lang="en-US" altLang="zh-CN" dirty="0"/>
          </a:p>
          <a:p>
            <a:pPr lvl="1"/>
            <a:r>
              <a:rPr lang="en-US" altLang="zh-CN" dirty="0"/>
              <a:t>7.7%</a:t>
            </a:r>
            <a:r>
              <a:rPr lang="zh-CN" altLang="en-US" dirty="0"/>
              <a:t>的同学认为题目与实际应用相差太远</a:t>
            </a:r>
            <a:endParaRPr lang="en-US" altLang="zh-CN" dirty="0"/>
          </a:p>
          <a:p>
            <a:pPr lvl="1"/>
            <a:endParaRPr lang="en-US" altLang="zh-CN" dirty="0"/>
          </a:p>
          <a:p>
            <a:pPr lvl="1"/>
            <a:r>
              <a:rPr lang="zh-CN" altLang="en-US" dirty="0"/>
              <a:t>题目设计目标：</a:t>
            </a:r>
            <a:endParaRPr lang="en-US" altLang="zh-CN" dirty="0"/>
          </a:p>
          <a:p>
            <a:pPr lvl="2"/>
            <a:r>
              <a:rPr lang="zh-CN" altLang="en-US" dirty="0"/>
              <a:t>应用题：偏重将问题落实为代码</a:t>
            </a:r>
            <a:endParaRPr lang="en-US" altLang="zh-CN" dirty="0"/>
          </a:p>
          <a:p>
            <a:pPr lvl="2"/>
            <a:r>
              <a:rPr lang="zh-CN" altLang="en-US" dirty="0"/>
              <a:t>语法题：偏重对一些复杂或极端状况的讨论。目的是：了解语法规则；提醒不推荐的使用方式或可能存在的代码隐患</a:t>
            </a:r>
            <a:endParaRPr lang="en-US" altLang="zh-CN" dirty="0"/>
          </a:p>
          <a:p>
            <a:pPr lvl="2"/>
            <a:r>
              <a:rPr lang="zh-CN" altLang="en-US" dirty="0"/>
              <a:t>偶尔会涵盖与课程相关但未完全覆盖到的部分，锻炼大家提出问题、解决问题、主动获取信息能力</a:t>
            </a:r>
            <a:endParaRPr lang="en-US" altLang="zh-CN" dirty="0"/>
          </a:p>
          <a:p>
            <a:pPr lvl="2"/>
            <a:endParaRPr lang="en-US" altLang="zh-CN" dirty="0"/>
          </a:p>
          <a:p>
            <a:pPr lvl="1"/>
            <a:r>
              <a:rPr lang="zh-CN" altLang="en-US" dirty="0"/>
              <a:t>考试题目设计：</a:t>
            </a:r>
            <a:endParaRPr lang="en-US" altLang="zh-CN" dirty="0"/>
          </a:p>
          <a:p>
            <a:pPr lvl="2"/>
            <a:r>
              <a:rPr lang="zh-CN" altLang="en-US" dirty="0"/>
              <a:t>只会出现作业或课程出现过的内容</a:t>
            </a:r>
            <a:endParaRPr lang="en-US" altLang="zh-CN" dirty="0"/>
          </a:p>
          <a:p>
            <a:pPr lvl="2"/>
            <a:r>
              <a:rPr lang="zh-CN" altLang="en-US" dirty="0"/>
              <a:t>开卷，可上网搜索</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06DF7EB4-B436-43F2-8CA6-66C4BAEFBB63}"/>
              </a:ext>
            </a:extLst>
          </p:cNvPr>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Tree>
    <p:extLst>
      <p:ext uri="{BB962C8B-B14F-4D97-AF65-F5344CB8AC3E}">
        <p14:creationId xmlns:p14="http://schemas.microsoft.com/office/powerpoint/2010/main" val="184033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93E56-B7C6-4377-9776-A3E591528286}"/>
              </a:ext>
            </a:extLst>
          </p:cNvPr>
          <p:cNvSpPr>
            <a:spLocks noGrp="1"/>
          </p:cNvSpPr>
          <p:nvPr>
            <p:ph type="title"/>
          </p:nvPr>
        </p:nvSpPr>
        <p:spPr/>
        <p:txBody>
          <a:bodyPr/>
          <a:lstStyle/>
          <a:p>
            <a:r>
              <a:rPr kumimoji="1" lang="zh-CN" altLang="en-US" dirty="0"/>
              <a:t>调查反馈：</a:t>
            </a:r>
            <a:r>
              <a:rPr lang="zh-CN" altLang="en-US" dirty="0"/>
              <a:t>习题课和答疑</a:t>
            </a:r>
          </a:p>
        </p:txBody>
      </p:sp>
      <p:sp>
        <p:nvSpPr>
          <p:cNvPr id="3" name="内容占位符 2">
            <a:extLst>
              <a:ext uri="{FF2B5EF4-FFF2-40B4-BE49-F238E27FC236}">
                <a16:creationId xmlns:a16="http://schemas.microsoft.com/office/drawing/2014/main" id="{B40715C1-6FB4-4BD6-896F-98688BC483B6}"/>
              </a:ext>
            </a:extLst>
          </p:cNvPr>
          <p:cNvSpPr>
            <a:spLocks noGrp="1"/>
          </p:cNvSpPr>
          <p:nvPr>
            <p:ph idx="1"/>
          </p:nvPr>
        </p:nvSpPr>
        <p:spPr/>
        <p:txBody>
          <a:bodyPr/>
          <a:lstStyle/>
          <a:p>
            <a:r>
              <a:rPr lang="zh-CN" altLang="en-US" dirty="0"/>
              <a:t>参与程度</a:t>
            </a:r>
          </a:p>
        </p:txBody>
      </p:sp>
      <p:sp>
        <p:nvSpPr>
          <p:cNvPr id="4" name="灯片编号占位符 3">
            <a:extLst>
              <a:ext uri="{FF2B5EF4-FFF2-40B4-BE49-F238E27FC236}">
                <a16:creationId xmlns:a16="http://schemas.microsoft.com/office/drawing/2014/main" id="{7C1E3A5F-3DA1-4DBD-AD7B-FE286458DA33}"/>
              </a:ext>
            </a:extLst>
          </p:cNvPr>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pic>
        <p:nvPicPr>
          <p:cNvPr id="14" name="Picture 13">
            <a:extLst>
              <a:ext uri="{FF2B5EF4-FFF2-40B4-BE49-F238E27FC236}">
                <a16:creationId xmlns:a16="http://schemas.microsoft.com/office/drawing/2014/main" id="{C4F79034-43FA-2747-BF3F-64D9BF40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73144"/>
            <a:ext cx="9144000" cy="3060340"/>
          </a:xfrm>
          <a:prstGeom prst="rect">
            <a:avLst/>
          </a:prstGeom>
        </p:spPr>
      </p:pic>
    </p:spTree>
    <p:extLst>
      <p:ext uri="{BB962C8B-B14F-4D97-AF65-F5344CB8AC3E}">
        <p14:creationId xmlns:p14="http://schemas.microsoft.com/office/powerpoint/2010/main" val="200557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93E56-B7C6-4377-9776-A3E591528286}"/>
              </a:ext>
            </a:extLst>
          </p:cNvPr>
          <p:cNvSpPr>
            <a:spLocks noGrp="1"/>
          </p:cNvSpPr>
          <p:nvPr>
            <p:ph type="title"/>
          </p:nvPr>
        </p:nvSpPr>
        <p:spPr/>
        <p:txBody>
          <a:bodyPr/>
          <a:lstStyle/>
          <a:p>
            <a:r>
              <a:rPr kumimoji="1" lang="zh-CN" altLang="en-US" dirty="0"/>
              <a:t>调查反馈：</a:t>
            </a:r>
            <a:r>
              <a:rPr lang="zh-CN" altLang="en-US" dirty="0"/>
              <a:t>习题课和答疑</a:t>
            </a:r>
          </a:p>
        </p:txBody>
      </p:sp>
      <p:sp>
        <p:nvSpPr>
          <p:cNvPr id="3" name="内容占位符 2">
            <a:extLst>
              <a:ext uri="{FF2B5EF4-FFF2-40B4-BE49-F238E27FC236}">
                <a16:creationId xmlns:a16="http://schemas.microsoft.com/office/drawing/2014/main" id="{B40715C1-6FB4-4BD6-896F-98688BC483B6}"/>
              </a:ext>
            </a:extLst>
          </p:cNvPr>
          <p:cNvSpPr>
            <a:spLocks noGrp="1"/>
          </p:cNvSpPr>
          <p:nvPr>
            <p:ph idx="1"/>
          </p:nvPr>
        </p:nvSpPr>
        <p:spPr/>
        <p:txBody>
          <a:bodyPr/>
          <a:lstStyle/>
          <a:p>
            <a:r>
              <a:rPr lang="zh-CN" altLang="en-US" dirty="0"/>
              <a:t>哪一部分有帮助</a:t>
            </a:r>
          </a:p>
        </p:txBody>
      </p:sp>
      <p:sp>
        <p:nvSpPr>
          <p:cNvPr id="4" name="灯片编号占位符 3">
            <a:extLst>
              <a:ext uri="{FF2B5EF4-FFF2-40B4-BE49-F238E27FC236}">
                <a16:creationId xmlns:a16="http://schemas.microsoft.com/office/drawing/2014/main" id="{7C1E3A5F-3DA1-4DBD-AD7B-FE286458DA33}"/>
              </a:ext>
            </a:extLst>
          </p:cNvPr>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a:p>
        </p:txBody>
      </p:sp>
      <p:pic>
        <p:nvPicPr>
          <p:cNvPr id="11" name="Picture 10">
            <a:extLst>
              <a:ext uri="{FF2B5EF4-FFF2-40B4-BE49-F238E27FC236}">
                <a16:creationId xmlns:a16="http://schemas.microsoft.com/office/drawing/2014/main" id="{D24B5F03-8A5D-9640-ABC2-7BF39F712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 y="2525374"/>
            <a:ext cx="9144000" cy="2955879"/>
          </a:xfrm>
          <a:prstGeom prst="rect">
            <a:avLst/>
          </a:prstGeom>
        </p:spPr>
      </p:pic>
      <p:sp>
        <p:nvSpPr>
          <p:cNvPr id="14" name="Rectangle 13">
            <a:extLst>
              <a:ext uri="{FF2B5EF4-FFF2-40B4-BE49-F238E27FC236}">
                <a16:creationId xmlns:a16="http://schemas.microsoft.com/office/drawing/2014/main" id="{AA5B477B-9744-C541-8A61-558DE9EB0D32}"/>
              </a:ext>
            </a:extLst>
          </p:cNvPr>
          <p:cNvSpPr/>
          <p:nvPr/>
        </p:nvSpPr>
        <p:spPr>
          <a:xfrm>
            <a:off x="963055" y="2636912"/>
            <a:ext cx="8178177" cy="432048"/>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Tree>
    <p:extLst>
      <p:ext uri="{BB962C8B-B14F-4D97-AF65-F5344CB8AC3E}">
        <p14:creationId xmlns:p14="http://schemas.microsoft.com/office/powerpoint/2010/main" val="97610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44F5B-7CDC-4B37-91A4-22EDFC02F61E}"/>
              </a:ext>
            </a:extLst>
          </p:cNvPr>
          <p:cNvSpPr>
            <a:spLocks noGrp="1"/>
          </p:cNvSpPr>
          <p:nvPr>
            <p:ph type="title"/>
          </p:nvPr>
        </p:nvSpPr>
        <p:spPr/>
        <p:txBody>
          <a:bodyPr/>
          <a:lstStyle/>
          <a:p>
            <a:r>
              <a:rPr kumimoji="1" lang="zh-CN" altLang="en-US" dirty="0"/>
              <a:t>调查反馈：</a:t>
            </a:r>
            <a:r>
              <a:rPr lang="zh-CN" altLang="en-US" dirty="0"/>
              <a:t>习题课和答疑</a:t>
            </a:r>
          </a:p>
        </p:txBody>
      </p:sp>
      <p:sp>
        <p:nvSpPr>
          <p:cNvPr id="3" name="内容占位符 2">
            <a:extLst>
              <a:ext uri="{FF2B5EF4-FFF2-40B4-BE49-F238E27FC236}">
                <a16:creationId xmlns:a16="http://schemas.microsoft.com/office/drawing/2014/main" id="{668425F8-0942-4795-8E41-3BC27E4378C4}"/>
              </a:ext>
            </a:extLst>
          </p:cNvPr>
          <p:cNvSpPr>
            <a:spLocks noGrp="1"/>
          </p:cNvSpPr>
          <p:nvPr>
            <p:ph idx="1"/>
          </p:nvPr>
        </p:nvSpPr>
        <p:spPr>
          <a:xfrm>
            <a:off x="395536" y="1559995"/>
            <a:ext cx="8047806" cy="5035691"/>
          </a:xfrm>
        </p:spPr>
        <p:txBody>
          <a:bodyPr/>
          <a:lstStyle/>
          <a:p>
            <a:r>
              <a:rPr lang="zh-CN" altLang="en-US" dirty="0"/>
              <a:t>关键问题：习题课</a:t>
            </a:r>
            <a:endParaRPr lang="en-US" altLang="zh-CN" dirty="0"/>
          </a:p>
          <a:p>
            <a:pPr lvl="1"/>
            <a:r>
              <a:rPr lang="zh-CN" altLang="en-US" dirty="0"/>
              <a:t>习题课主要是对之前作业的答案解析</a:t>
            </a:r>
            <a:endParaRPr lang="en-US" altLang="zh-CN" dirty="0"/>
          </a:p>
          <a:p>
            <a:pPr lvl="1"/>
            <a:r>
              <a:rPr lang="zh-CN" altLang="en-US" dirty="0"/>
              <a:t>也会对部分课程难点进行解释</a:t>
            </a:r>
            <a:endParaRPr lang="en-US" altLang="zh-CN" dirty="0"/>
          </a:p>
          <a:p>
            <a:pPr lvl="1"/>
            <a:endParaRPr lang="en-US" altLang="zh-CN" dirty="0"/>
          </a:p>
          <a:p>
            <a:pPr lvl="1"/>
            <a:r>
              <a:rPr lang="zh-CN" altLang="en-US" dirty="0"/>
              <a:t>希望更多同学参与习题课互动</a:t>
            </a:r>
            <a:endParaRPr lang="en-US" altLang="zh-CN" dirty="0"/>
          </a:p>
          <a:p>
            <a:pPr lvl="1"/>
            <a:r>
              <a:rPr lang="zh-CN" altLang="en-US" dirty="0"/>
              <a:t>鼓励现场提问：</a:t>
            </a:r>
            <a:endParaRPr lang="en-US" altLang="zh-CN" dirty="0"/>
          </a:p>
          <a:p>
            <a:pPr lvl="2"/>
            <a:r>
              <a:rPr lang="zh-CN" altLang="en-US" dirty="0"/>
              <a:t>问题可以不局限于作业内容</a:t>
            </a:r>
            <a:endParaRPr lang="en-US" altLang="zh-CN" dirty="0"/>
          </a:p>
          <a:p>
            <a:pPr lvl="2"/>
            <a:r>
              <a:rPr lang="zh-CN" altLang="en-US" dirty="0"/>
              <a:t>可以是课程上的其他问题</a:t>
            </a:r>
            <a:endParaRPr lang="en-US" altLang="zh-CN" dirty="0"/>
          </a:p>
        </p:txBody>
      </p:sp>
      <p:sp>
        <p:nvSpPr>
          <p:cNvPr id="4" name="灯片编号占位符 3">
            <a:extLst>
              <a:ext uri="{FF2B5EF4-FFF2-40B4-BE49-F238E27FC236}">
                <a16:creationId xmlns:a16="http://schemas.microsoft.com/office/drawing/2014/main" id="{06DF7EB4-B436-43F2-8CA6-66C4BAEFBB63}"/>
              </a:ext>
            </a:extLst>
          </p:cNvPr>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a:p>
        </p:txBody>
      </p:sp>
    </p:spTree>
    <p:extLst>
      <p:ext uri="{BB962C8B-B14F-4D97-AF65-F5344CB8AC3E}">
        <p14:creationId xmlns:p14="http://schemas.microsoft.com/office/powerpoint/2010/main" val="385140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课程反馈</a:t>
            </a:r>
          </a:p>
        </p:txBody>
      </p:sp>
      <p:sp>
        <p:nvSpPr>
          <p:cNvPr id="3" name="内容占位符 2"/>
          <p:cNvSpPr>
            <a:spLocks noGrp="1"/>
          </p:cNvSpPr>
          <p:nvPr>
            <p:ph idx="1"/>
          </p:nvPr>
        </p:nvSpPr>
        <p:spPr>
          <a:xfrm>
            <a:off x="628650" y="1628800"/>
            <a:ext cx="8191822" cy="4749029"/>
          </a:xfrm>
        </p:spPr>
        <p:txBody>
          <a:bodyPr/>
          <a:lstStyle/>
          <a:p>
            <a:r>
              <a:rPr kumimoji="1" lang="zh-CN" altLang="en-US" sz="3600" dirty="0"/>
              <a:t>课程设计</a:t>
            </a:r>
            <a:endParaRPr kumimoji="1" lang="en-US" altLang="zh-CN" sz="3600" dirty="0"/>
          </a:p>
          <a:p>
            <a:endParaRPr kumimoji="1" lang="en-US" altLang="zh-CN" sz="3600" dirty="0"/>
          </a:p>
          <a:p>
            <a:r>
              <a:rPr kumimoji="1" lang="zh-CN" altLang="en-US" sz="3600" dirty="0"/>
              <a:t>反馈与改进</a:t>
            </a:r>
            <a:endParaRPr kumimoji="1" lang="en-US" altLang="zh-CN" sz="3600" dirty="0"/>
          </a:p>
          <a:p>
            <a:pPr lvl="1"/>
            <a:r>
              <a:rPr kumimoji="1" lang="zh-CN" altLang="en-US" sz="3200" dirty="0"/>
              <a:t>授课内容</a:t>
            </a:r>
            <a:endParaRPr kumimoji="1" lang="en-US" altLang="zh-CN" sz="3200" dirty="0"/>
          </a:p>
          <a:p>
            <a:pPr lvl="1"/>
            <a:r>
              <a:rPr kumimoji="1" lang="zh-CN" altLang="en-US" sz="3200" dirty="0"/>
              <a:t>作业内容</a:t>
            </a:r>
            <a:endParaRPr kumimoji="1" lang="en-US" altLang="zh-CN" sz="3200" dirty="0"/>
          </a:p>
          <a:p>
            <a:pPr lvl="1"/>
            <a:r>
              <a:rPr kumimoji="1" lang="zh-CN" altLang="en-US" sz="3200" dirty="0"/>
              <a:t>交流和答疑</a:t>
            </a:r>
            <a:endParaRPr kumimoji="1" lang="en-US" altLang="zh-CN" sz="3200" dirty="0"/>
          </a:p>
          <a:p>
            <a:endParaRPr kumimoji="1" lang="en-US" altLang="zh-CN" sz="2400" dirty="0"/>
          </a:p>
          <a:p>
            <a:r>
              <a:rPr kumimoji="1" lang="zh-CN" altLang="en-US" sz="3600" dirty="0"/>
              <a:t>对大家的希望</a:t>
            </a:r>
          </a:p>
        </p:txBody>
      </p:sp>
    </p:spTree>
    <p:extLst>
      <p:ext uri="{BB962C8B-B14F-4D97-AF65-F5344CB8AC3E}">
        <p14:creationId xmlns:p14="http://schemas.microsoft.com/office/powerpoint/2010/main" val="177236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44F5B-7CDC-4B37-91A4-22EDFC02F61E}"/>
              </a:ext>
            </a:extLst>
          </p:cNvPr>
          <p:cNvSpPr>
            <a:spLocks noGrp="1"/>
          </p:cNvSpPr>
          <p:nvPr>
            <p:ph type="title"/>
          </p:nvPr>
        </p:nvSpPr>
        <p:spPr/>
        <p:txBody>
          <a:bodyPr/>
          <a:lstStyle/>
          <a:p>
            <a:r>
              <a:rPr kumimoji="1" lang="zh-CN" altLang="en-US" dirty="0"/>
              <a:t>调查反馈：</a:t>
            </a:r>
            <a:r>
              <a:rPr lang="zh-CN" altLang="en-US" dirty="0"/>
              <a:t>习题课和答疑</a:t>
            </a:r>
          </a:p>
        </p:txBody>
      </p:sp>
      <p:sp>
        <p:nvSpPr>
          <p:cNvPr id="3" name="内容占位符 2">
            <a:extLst>
              <a:ext uri="{FF2B5EF4-FFF2-40B4-BE49-F238E27FC236}">
                <a16:creationId xmlns:a16="http://schemas.microsoft.com/office/drawing/2014/main" id="{668425F8-0942-4795-8E41-3BC27E4378C4}"/>
              </a:ext>
            </a:extLst>
          </p:cNvPr>
          <p:cNvSpPr>
            <a:spLocks noGrp="1"/>
          </p:cNvSpPr>
          <p:nvPr>
            <p:ph idx="1"/>
          </p:nvPr>
        </p:nvSpPr>
        <p:spPr>
          <a:xfrm>
            <a:off x="395536" y="1559995"/>
            <a:ext cx="8047806" cy="5035691"/>
          </a:xfrm>
        </p:spPr>
        <p:txBody>
          <a:bodyPr/>
          <a:lstStyle/>
          <a:p>
            <a:r>
              <a:rPr lang="zh-CN" altLang="en-US" dirty="0"/>
              <a:t>关键问题：答疑</a:t>
            </a:r>
            <a:endParaRPr lang="en-US" altLang="zh-CN" dirty="0"/>
          </a:p>
          <a:p>
            <a:pPr lvl="1"/>
            <a:r>
              <a:rPr lang="zh-CN" altLang="en-US" dirty="0"/>
              <a:t>不一定是集体答疑，答疑时间内你可以单独询问小教员和助教</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为什么不能提供</a:t>
            </a:r>
            <a:r>
              <a:rPr lang="en-US" altLang="zh-CN" dirty="0"/>
              <a:t>24</a:t>
            </a:r>
            <a:r>
              <a:rPr lang="zh-CN" altLang="en-US" dirty="0"/>
              <a:t>小时全天答疑</a:t>
            </a:r>
            <a:endParaRPr lang="en-US" altLang="zh-CN" dirty="0"/>
          </a:p>
          <a:p>
            <a:pPr lvl="2"/>
            <a:r>
              <a:rPr lang="zh-CN" altLang="en-US" dirty="0"/>
              <a:t>人手不够。</a:t>
            </a:r>
            <a:r>
              <a:rPr lang="en-US" altLang="zh-CN" dirty="0"/>
              <a:t>8</a:t>
            </a:r>
            <a:r>
              <a:rPr lang="zh-CN" altLang="en-US" dirty="0"/>
              <a:t>助教 </a:t>
            </a:r>
            <a:r>
              <a:rPr lang="en-US" altLang="zh-CN" dirty="0"/>
              <a:t>+ 5</a:t>
            </a:r>
            <a:r>
              <a:rPr lang="zh-CN" altLang="en-US" dirty="0"/>
              <a:t>小教员 </a:t>
            </a:r>
            <a:r>
              <a:rPr lang="en-US" altLang="zh-CN" dirty="0"/>
              <a:t>vs 400</a:t>
            </a:r>
            <a:r>
              <a:rPr lang="zh-CN" altLang="en-US" dirty="0"/>
              <a:t>学生</a:t>
            </a:r>
            <a:endParaRPr lang="en-US" altLang="zh-CN" dirty="0"/>
          </a:p>
          <a:p>
            <a:pPr lvl="1"/>
            <a:r>
              <a:rPr lang="zh-CN" altLang="en-US" dirty="0"/>
              <a:t>非答疑时段推荐大家在群内提问、互相回答</a:t>
            </a:r>
            <a:endParaRPr lang="en-US" altLang="zh-CN" dirty="0"/>
          </a:p>
          <a:p>
            <a:pPr lvl="1"/>
            <a:r>
              <a:rPr lang="zh-CN" altLang="en-US" dirty="0"/>
              <a:t>若有需要，也可以直接找助教和小教员</a:t>
            </a:r>
            <a:endParaRPr lang="en-US" altLang="zh-CN" dirty="0"/>
          </a:p>
        </p:txBody>
      </p:sp>
      <p:sp>
        <p:nvSpPr>
          <p:cNvPr id="4" name="灯片编号占位符 3">
            <a:extLst>
              <a:ext uri="{FF2B5EF4-FFF2-40B4-BE49-F238E27FC236}">
                <a16:creationId xmlns:a16="http://schemas.microsoft.com/office/drawing/2014/main" id="{06DF7EB4-B436-43F2-8CA6-66C4BAEFBB63}"/>
              </a:ext>
            </a:extLst>
          </p:cNvPr>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sp>
        <p:nvSpPr>
          <p:cNvPr id="8" name="文本框 7">
            <a:extLst>
              <a:ext uri="{FF2B5EF4-FFF2-40B4-BE49-F238E27FC236}">
                <a16:creationId xmlns:a16="http://schemas.microsoft.com/office/drawing/2014/main" id="{2F6C6F54-DD61-4B9D-ABB2-35359A3B1AE4}"/>
              </a:ext>
            </a:extLst>
          </p:cNvPr>
          <p:cNvSpPr txBox="1"/>
          <p:nvPr/>
        </p:nvSpPr>
        <p:spPr>
          <a:xfrm>
            <a:off x="3165204" y="2924944"/>
            <a:ext cx="2813591" cy="1405000"/>
          </a:xfrm>
          <a:prstGeom prst="rect">
            <a:avLst/>
          </a:prstGeom>
          <a:noFill/>
        </p:spPr>
        <p:txBody>
          <a:bodyPr wrap="none" rtlCol="0">
            <a:spAutoFit/>
          </a:bodyPr>
          <a:lstStyle/>
          <a:p>
            <a:pPr>
              <a:lnSpc>
                <a:spcPct val="110000"/>
              </a:lnSpc>
            </a:pPr>
            <a:r>
              <a:rPr lang="zh-CN" altLang="en-US" sz="2000" dirty="0">
                <a:latin typeface="华文楷体" panose="02010600040101010101" pitchFamily="2" charset="-122"/>
                <a:ea typeface="华文楷体" panose="02010600040101010101" pitchFamily="2" charset="-122"/>
              </a:rPr>
              <a:t>周二晚：助教 </a:t>
            </a:r>
            <a:endParaRPr lang="en-US" altLang="zh-CN" sz="2000" dirty="0">
              <a:latin typeface="华文楷体" panose="02010600040101010101" pitchFamily="2" charset="-122"/>
              <a:ea typeface="华文楷体" panose="02010600040101010101" pitchFamily="2" charset="-122"/>
            </a:endParaRPr>
          </a:p>
          <a:p>
            <a:pPr>
              <a:lnSpc>
                <a:spcPct val="110000"/>
              </a:lnSpc>
            </a:pPr>
            <a:r>
              <a:rPr lang="zh-CN" altLang="en-US" sz="2000" dirty="0">
                <a:latin typeface="华文楷体" panose="02010600040101010101" pitchFamily="2" charset="-122"/>
                <a:ea typeface="华文楷体" panose="02010600040101010101" pitchFamily="2" charset="-122"/>
              </a:rPr>
              <a:t>周四晚：小教员 刘子君</a:t>
            </a:r>
          </a:p>
          <a:p>
            <a:pPr>
              <a:lnSpc>
                <a:spcPct val="110000"/>
              </a:lnSpc>
            </a:pPr>
            <a:r>
              <a:rPr lang="zh-CN" altLang="en-US" sz="2000" dirty="0">
                <a:latin typeface="华文楷体" panose="02010600040101010101" pitchFamily="2" charset="-122"/>
                <a:ea typeface="华文楷体" panose="02010600040101010101" pitchFamily="2" charset="-122"/>
              </a:rPr>
              <a:t>周五晚：助教</a:t>
            </a:r>
            <a:endParaRPr lang="en-US" altLang="zh-CN" sz="2000" dirty="0">
              <a:latin typeface="华文楷体" panose="02010600040101010101" pitchFamily="2" charset="-122"/>
              <a:ea typeface="华文楷体" panose="02010600040101010101" pitchFamily="2" charset="-122"/>
            </a:endParaRPr>
          </a:p>
          <a:p>
            <a:pPr>
              <a:lnSpc>
                <a:spcPct val="110000"/>
              </a:lnSpc>
            </a:pPr>
            <a:r>
              <a:rPr lang="zh-CN" altLang="en-US" sz="2000" dirty="0">
                <a:latin typeface="华文楷体" panose="02010600040101010101" pitchFamily="2" charset="-122"/>
                <a:ea typeface="华文楷体" panose="02010600040101010101" pitchFamily="2" charset="-122"/>
              </a:rPr>
              <a:t>周六晚：小教员 范如文</a:t>
            </a:r>
          </a:p>
        </p:txBody>
      </p:sp>
    </p:spTree>
    <p:extLst>
      <p:ext uri="{BB962C8B-B14F-4D97-AF65-F5344CB8AC3E}">
        <p14:creationId xmlns:p14="http://schemas.microsoft.com/office/powerpoint/2010/main" val="120263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93E56-B7C6-4377-9776-A3E591528286}"/>
              </a:ext>
            </a:extLst>
          </p:cNvPr>
          <p:cNvSpPr>
            <a:spLocks noGrp="1"/>
          </p:cNvSpPr>
          <p:nvPr>
            <p:ph type="title"/>
          </p:nvPr>
        </p:nvSpPr>
        <p:spPr/>
        <p:txBody>
          <a:bodyPr/>
          <a:lstStyle/>
          <a:p>
            <a:r>
              <a:rPr kumimoji="1" lang="zh-CN" altLang="en-US" dirty="0"/>
              <a:t>调查反馈：</a:t>
            </a:r>
            <a:r>
              <a:rPr lang="zh-CN" altLang="en-US" dirty="0"/>
              <a:t>习题课和答疑</a:t>
            </a:r>
          </a:p>
        </p:txBody>
      </p:sp>
      <p:sp>
        <p:nvSpPr>
          <p:cNvPr id="3" name="内容占位符 2">
            <a:extLst>
              <a:ext uri="{FF2B5EF4-FFF2-40B4-BE49-F238E27FC236}">
                <a16:creationId xmlns:a16="http://schemas.microsoft.com/office/drawing/2014/main" id="{B40715C1-6FB4-4BD6-896F-98688BC483B6}"/>
              </a:ext>
            </a:extLst>
          </p:cNvPr>
          <p:cNvSpPr>
            <a:spLocks noGrp="1"/>
          </p:cNvSpPr>
          <p:nvPr>
            <p:ph idx="1"/>
          </p:nvPr>
        </p:nvSpPr>
        <p:spPr/>
        <p:txBody>
          <a:bodyPr/>
          <a:lstStyle/>
          <a:p>
            <a:r>
              <a:rPr lang="zh-CN" altLang="en-US" dirty="0"/>
              <a:t>感谢小教员为课程做出的贡献</a:t>
            </a:r>
            <a:endParaRPr lang="en-US" altLang="zh-CN" dirty="0"/>
          </a:p>
          <a:p>
            <a:endParaRPr lang="en-US" altLang="zh-CN" dirty="0"/>
          </a:p>
          <a:p>
            <a:endParaRPr lang="en-US" altLang="zh-CN" dirty="0"/>
          </a:p>
          <a:p>
            <a:endParaRPr lang="en-US" altLang="zh-CN" dirty="0"/>
          </a:p>
          <a:p>
            <a:pPr lvl="1"/>
            <a:r>
              <a:rPr lang="zh-CN" altLang="en-US" dirty="0"/>
              <a:t>小教员整理的一些常见问题解析：</a:t>
            </a:r>
            <a:endParaRPr lang="en-US" altLang="zh-CN" dirty="0"/>
          </a:p>
          <a:p>
            <a:pPr lvl="2"/>
            <a:r>
              <a:rPr lang="en-US" altLang="zh-CN" dirty="0">
                <a:hlinkClick r:id="rId3"/>
              </a:rPr>
              <a:t>https://github.com/thunlp/THUOOP/issues</a:t>
            </a:r>
            <a:endParaRPr lang="en-US" altLang="zh-CN" dirty="0"/>
          </a:p>
          <a:p>
            <a:pPr lvl="2"/>
            <a:endParaRPr lang="zh-CN" altLang="en-US" dirty="0"/>
          </a:p>
        </p:txBody>
      </p:sp>
      <p:sp>
        <p:nvSpPr>
          <p:cNvPr id="4" name="灯片编号占位符 3">
            <a:extLst>
              <a:ext uri="{FF2B5EF4-FFF2-40B4-BE49-F238E27FC236}">
                <a16:creationId xmlns:a16="http://schemas.microsoft.com/office/drawing/2014/main" id="{7C1E3A5F-3DA1-4DBD-AD7B-FE286458DA33}"/>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sp>
        <p:nvSpPr>
          <p:cNvPr id="5" name="文本框 4">
            <a:extLst>
              <a:ext uri="{FF2B5EF4-FFF2-40B4-BE49-F238E27FC236}">
                <a16:creationId xmlns:a16="http://schemas.microsoft.com/office/drawing/2014/main" id="{4F1E156D-3466-4B35-A796-10E9FAA464E7}"/>
              </a:ext>
            </a:extLst>
          </p:cNvPr>
          <p:cNvSpPr txBox="1"/>
          <p:nvPr/>
        </p:nvSpPr>
        <p:spPr>
          <a:xfrm>
            <a:off x="3222912" y="2492896"/>
            <a:ext cx="2698175" cy="523220"/>
          </a:xfrm>
          <a:prstGeom prst="rect">
            <a:avLst/>
          </a:prstGeom>
          <a:noFill/>
        </p:spPr>
        <p:txBody>
          <a:bodyPr wrap="none" rtlCol="0">
            <a:spAutoFit/>
          </a:bodyPr>
          <a:lstStyle/>
          <a:p>
            <a:r>
              <a:rPr lang="zh-CN" altLang="en-US" sz="2800" dirty="0"/>
              <a:t>刘子君、范如文</a:t>
            </a:r>
            <a:endParaRPr lang="zh-CN" altLang="en-US" sz="2800" b="1" dirty="0"/>
          </a:p>
        </p:txBody>
      </p:sp>
    </p:spTree>
    <p:extLst>
      <p:ext uri="{BB962C8B-B14F-4D97-AF65-F5344CB8AC3E}">
        <p14:creationId xmlns:p14="http://schemas.microsoft.com/office/powerpoint/2010/main" val="1534195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3CBE3-73C4-457E-A670-3BAE506ACAF6}"/>
              </a:ext>
            </a:extLst>
          </p:cNvPr>
          <p:cNvSpPr>
            <a:spLocks noGrp="1"/>
          </p:cNvSpPr>
          <p:nvPr>
            <p:ph type="title"/>
          </p:nvPr>
        </p:nvSpPr>
        <p:spPr/>
        <p:txBody>
          <a:bodyPr/>
          <a:lstStyle/>
          <a:p>
            <a:r>
              <a:rPr lang="zh-CN" altLang="en-US" dirty="0"/>
              <a:t>对大家的希望</a:t>
            </a:r>
          </a:p>
        </p:txBody>
      </p:sp>
      <p:sp>
        <p:nvSpPr>
          <p:cNvPr id="3" name="内容占位符 2">
            <a:extLst>
              <a:ext uri="{FF2B5EF4-FFF2-40B4-BE49-F238E27FC236}">
                <a16:creationId xmlns:a16="http://schemas.microsoft.com/office/drawing/2014/main" id="{065643C9-57CD-4F5C-BCB6-3D427538DFBF}"/>
              </a:ext>
            </a:extLst>
          </p:cNvPr>
          <p:cNvSpPr>
            <a:spLocks noGrp="1"/>
          </p:cNvSpPr>
          <p:nvPr>
            <p:ph idx="1"/>
          </p:nvPr>
        </p:nvSpPr>
        <p:spPr/>
        <p:txBody>
          <a:bodyPr/>
          <a:lstStyle/>
          <a:p>
            <a:r>
              <a:rPr lang="zh-CN" altLang="en-US" dirty="0"/>
              <a:t>脚踏实地，提升自我</a:t>
            </a:r>
            <a:endParaRPr lang="en-US" altLang="zh-CN" dirty="0"/>
          </a:p>
          <a:p>
            <a:r>
              <a:rPr lang="zh-CN" altLang="en-US" dirty="0"/>
              <a:t>主动学习，认真自学，积极提问</a:t>
            </a:r>
            <a:endParaRPr lang="en-US" altLang="zh-CN" dirty="0"/>
          </a:p>
          <a:p>
            <a:r>
              <a:rPr lang="zh-CN" altLang="en-US" dirty="0"/>
              <a:t>充分利用已有资源</a:t>
            </a:r>
            <a:endParaRPr lang="en-US" altLang="zh-CN" dirty="0"/>
          </a:p>
          <a:p>
            <a:endParaRPr lang="en-US" altLang="zh-CN" dirty="0"/>
          </a:p>
          <a:p>
            <a:endParaRPr lang="en-US" altLang="zh-CN" dirty="0"/>
          </a:p>
          <a:p>
            <a:r>
              <a:rPr lang="zh-CN" altLang="en-US" dirty="0"/>
              <a:t>希望大家都能在</a:t>
            </a:r>
            <a:r>
              <a:rPr lang="en-US" altLang="zh-CN" dirty="0"/>
              <a:t>OOP</a:t>
            </a:r>
            <a:r>
              <a:rPr lang="zh-CN" altLang="en-US" dirty="0"/>
              <a:t>课程中有所收获</a:t>
            </a:r>
          </a:p>
        </p:txBody>
      </p:sp>
      <p:sp>
        <p:nvSpPr>
          <p:cNvPr id="4" name="灯片编号占位符 3">
            <a:extLst>
              <a:ext uri="{FF2B5EF4-FFF2-40B4-BE49-F238E27FC236}">
                <a16:creationId xmlns:a16="http://schemas.microsoft.com/office/drawing/2014/main" id="{27379510-A98D-484F-A4F2-D8436D62E471}"/>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a:p>
        </p:txBody>
      </p:sp>
    </p:spTree>
    <p:extLst>
      <p:ext uri="{BB962C8B-B14F-4D97-AF65-F5344CB8AC3E}">
        <p14:creationId xmlns:p14="http://schemas.microsoft.com/office/powerpoint/2010/main" val="414188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lang="zh-CN" altLang="en-US" dirty="0"/>
              <a:t> 向上类型转换</a:t>
            </a:r>
          </a:p>
          <a:p>
            <a:r>
              <a:rPr lang="zh-CN" altLang="en-US" dirty="0"/>
              <a:t> 对象切片</a:t>
            </a:r>
            <a:endParaRPr lang="en-US" altLang="zh-CN" dirty="0"/>
          </a:p>
          <a:p>
            <a:r>
              <a:rPr lang="zh-CN" altLang="en-US" dirty="0"/>
              <a:t> 函数调用捆绑</a:t>
            </a:r>
          </a:p>
          <a:p>
            <a:r>
              <a:rPr lang="zh-CN" altLang="en-US" dirty="0"/>
              <a:t> 虚函数和虚函数表</a:t>
            </a:r>
          </a:p>
          <a:p>
            <a:r>
              <a:rPr lang="zh-CN" altLang="en-US" dirty="0"/>
              <a:t> 虚函数和构造函数、析构函数</a:t>
            </a:r>
          </a:p>
          <a:p>
            <a:r>
              <a:rPr lang="zh-CN" altLang="en-US" dirty="0"/>
              <a:t> 重写覆盖，</a:t>
            </a:r>
            <a:r>
              <a:rPr lang="en-US" altLang="zh-CN" dirty="0"/>
              <a:t>override</a:t>
            </a:r>
            <a:r>
              <a:rPr lang="zh-CN" altLang="en-US" dirty="0"/>
              <a:t>和</a:t>
            </a:r>
            <a:r>
              <a:rPr lang="en-US" altLang="zh-CN" dirty="0"/>
              <a:t>final</a:t>
            </a:r>
            <a:endParaRPr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a:p>
        </p:txBody>
      </p:sp>
    </p:spTree>
    <p:extLst>
      <p:ext uri="{BB962C8B-B14F-4D97-AF65-F5344CB8AC3E}">
        <p14:creationId xmlns:p14="http://schemas.microsoft.com/office/powerpoint/2010/main" val="1744290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zh-CN" altLang="en-US" dirty="0"/>
              <a:t> 纯虚函数与抽象类</a:t>
            </a:r>
          </a:p>
          <a:p>
            <a:r>
              <a:rPr lang="zh-CN" altLang="en-US" dirty="0"/>
              <a:t> 向下类型转换</a:t>
            </a:r>
          </a:p>
          <a:p>
            <a:r>
              <a:rPr lang="zh-CN" altLang="en-US" dirty="0"/>
              <a:t> 多重继承</a:t>
            </a:r>
            <a:r>
              <a:rPr lang="zh-CN" altLang="en-US"/>
              <a:t>中的虚函数</a:t>
            </a:r>
            <a:endParaRPr lang="en-US" altLang="zh-CN" dirty="0"/>
          </a:p>
          <a:p>
            <a:r>
              <a:rPr lang="zh-CN" altLang="en-US" dirty="0"/>
              <a:t> 多态</a:t>
            </a:r>
            <a:endParaRPr lang="en-US" altLang="zh-CN" dirty="0"/>
          </a:p>
          <a:p>
            <a:r>
              <a:rPr lang="zh-CN" altLang="en-US" dirty="0"/>
              <a:t> 函数模板与类模板</a:t>
            </a: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24</a:t>
            </a:fld>
            <a:endParaRPr lang="en-US" altLang="zh-CN"/>
          </a:p>
        </p:txBody>
      </p:sp>
    </p:spTree>
    <p:extLst>
      <p:ext uri="{BB962C8B-B14F-4D97-AF65-F5344CB8AC3E}">
        <p14:creationId xmlns:p14="http://schemas.microsoft.com/office/powerpoint/2010/main" val="1346895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纯虚函数</a:t>
            </a:r>
          </a:p>
        </p:txBody>
      </p:sp>
      <p:sp>
        <p:nvSpPr>
          <p:cNvPr id="3" name="内容占位符 2"/>
          <p:cNvSpPr>
            <a:spLocks noGrp="1"/>
          </p:cNvSpPr>
          <p:nvPr>
            <p:ph idx="1"/>
          </p:nvPr>
        </p:nvSpPr>
        <p:spPr>
          <a:xfrm>
            <a:off x="755576" y="1196752"/>
            <a:ext cx="8047806" cy="5112568"/>
          </a:xfrm>
        </p:spPr>
        <p:txBody>
          <a:bodyPr/>
          <a:lstStyle/>
          <a:p>
            <a:r>
              <a:rPr kumimoji="1" lang="zh-CN" altLang="en-US" dirty="0"/>
              <a:t>虚函数还可以进一步声明为纯虚函数（如下所示），包含纯虚函数的类，通常被称为“</a:t>
            </a:r>
            <a:r>
              <a:rPr kumimoji="1" lang="zh-CN" altLang="en-US" dirty="0">
                <a:solidFill>
                  <a:srgbClr val="FF0000"/>
                </a:solidFill>
              </a:rPr>
              <a:t>抽象类</a:t>
            </a:r>
            <a:r>
              <a:rPr kumimoji="1" lang="zh-CN" altLang="en-US" dirty="0"/>
              <a:t>”。</a:t>
            </a:r>
          </a:p>
          <a:p>
            <a:pPr marL="457200" lvl="1" indent="0">
              <a:buNone/>
            </a:pPr>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zh-CN" altLang="en-US" dirty="0">
                <a:solidFill>
                  <a:srgbClr val="FF0000"/>
                </a:solidFill>
              </a:rPr>
              <a:t> </a:t>
            </a:r>
          </a:p>
          <a:p>
            <a:r>
              <a:rPr kumimoji="1" lang="zh-CN" altLang="en-US" dirty="0"/>
              <a:t>抽象类不允许定义对象，定义基类为抽象类的主要用途是为派生类规定</a:t>
            </a:r>
            <a:r>
              <a:rPr kumimoji="1" lang="zh-CN" altLang="en-US" dirty="0">
                <a:solidFill>
                  <a:srgbClr val="FF0000"/>
                </a:solidFill>
              </a:rPr>
              <a:t>共性“接口”</a:t>
            </a:r>
          </a:p>
          <a:p>
            <a:pPr marL="457200" lvl="1" indent="0">
              <a:buNone/>
            </a:pPr>
            <a:r>
              <a:rPr kumimoji="1" lang="en-US" altLang="zh-CN" dirty="0"/>
              <a:t>class A {</a:t>
            </a:r>
          </a:p>
          <a:p>
            <a:pPr marL="457200" lvl="1" indent="0">
              <a:buNone/>
            </a:pPr>
            <a:r>
              <a:rPr kumimoji="1" lang="en-US" altLang="zh-CN" dirty="0"/>
              <a:t>public:</a:t>
            </a:r>
          </a:p>
          <a:p>
            <a:pPr marL="457200" lvl="1" indent="0">
              <a:buNone/>
            </a:pPr>
            <a:r>
              <a:rPr kumimoji="1" lang="en-US" altLang="zh-CN" dirty="0"/>
              <a:t>	</a:t>
            </a:r>
            <a:r>
              <a:rPr kumimoji="1" lang="en-US" altLang="zh-CN" dirty="0">
                <a:solidFill>
                  <a:srgbClr val="FF0000"/>
                </a:solidFill>
              </a:rPr>
              <a:t>virtual</a:t>
            </a:r>
            <a:r>
              <a:rPr kumimoji="1" lang="en-US" altLang="zh-CN" dirty="0"/>
              <a:t> void f() </a:t>
            </a:r>
            <a:r>
              <a:rPr kumimoji="1" lang="en-US" altLang="zh-CN" dirty="0">
                <a:solidFill>
                  <a:srgbClr val="FF0000"/>
                </a:solidFill>
              </a:rPr>
              <a:t>= 0</a:t>
            </a:r>
            <a:r>
              <a:rPr kumimoji="1" lang="en-US" altLang="zh-CN" dirty="0"/>
              <a:t>; </a:t>
            </a:r>
            <a:r>
              <a:rPr kumimoji="1" lang="en-US" altLang="zh-CN" dirty="0">
                <a:solidFill>
                  <a:srgbClr val="008000"/>
                </a:solidFill>
              </a:rPr>
              <a:t>/// </a:t>
            </a:r>
            <a:r>
              <a:rPr kumimoji="1" lang="zh-CN" altLang="en-US" dirty="0">
                <a:solidFill>
                  <a:srgbClr val="008000"/>
                </a:solidFill>
              </a:rPr>
              <a:t>可在类外定义函数体提供默认实现。派生类通过 </a:t>
            </a:r>
            <a:r>
              <a:rPr kumimoji="1" lang="en-US" altLang="zh-CN" dirty="0">
                <a:solidFill>
                  <a:srgbClr val="008000"/>
                </a:solidFill>
              </a:rPr>
              <a:t>A::f()</a:t>
            </a:r>
            <a:r>
              <a:rPr kumimoji="1" lang="zh-CN" altLang="en-US" dirty="0">
                <a:solidFill>
                  <a:srgbClr val="008000"/>
                </a:solidFill>
              </a:rPr>
              <a:t> 调用</a:t>
            </a:r>
            <a:endParaRPr kumimoji="1" lang="en-US" altLang="zh-CN" dirty="0"/>
          </a:p>
          <a:p>
            <a:pPr marL="457200" lvl="1" indent="0">
              <a:buNone/>
            </a:pPr>
            <a:r>
              <a:rPr kumimoji="1" lang="en-US" altLang="zh-CN" dirty="0"/>
              <a:t>};</a:t>
            </a:r>
          </a:p>
          <a:p>
            <a:pPr marL="457200" lvl="1" indent="0">
              <a:buNone/>
            </a:pPr>
            <a:r>
              <a:rPr kumimoji="1" lang="en-US" altLang="zh-CN" b="1" dirty="0">
                <a:solidFill>
                  <a:srgbClr val="FF0000"/>
                </a:solidFill>
              </a:rPr>
              <a:t>A </a:t>
            </a:r>
            <a:r>
              <a:rPr kumimoji="1" lang="en-US" altLang="zh-CN" b="1" dirty="0" err="1">
                <a:solidFill>
                  <a:srgbClr val="FF0000"/>
                </a:solidFill>
              </a:rPr>
              <a:t>obj</a:t>
            </a:r>
            <a:r>
              <a:rPr kumimoji="1" lang="en-US" altLang="zh-CN" b="1" dirty="0">
                <a:solidFill>
                  <a:srgbClr val="FF0000"/>
                </a:solidFill>
              </a:rPr>
              <a:t>;</a:t>
            </a:r>
            <a:r>
              <a:rPr kumimoji="1" lang="en-US" altLang="zh-CN" dirty="0"/>
              <a:t> </a:t>
            </a:r>
            <a:r>
              <a:rPr kumimoji="1" lang="en-US" altLang="zh-CN" dirty="0">
                <a:solidFill>
                  <a:srgbClr val="008000"/>
                </a:solidFill>
              </a:rPr>
              <a:t>/// </a:t>
            </a:r>
            <a:r>
              <a:rPr kumimoji="1" lang="zh-CN" altLang="en-US" dirty="0">
                <a:solidFill>
                  <a:srgbClr val="008000"/>
                </a:solidFill>
              </a:rPr>
              <a:t>不准抽象类定义对象！编译不通过！</a:t>
            </a:r>
            <a:endParaRPr kumimoji="1" lang="zh-CN" altLang="en-US" dirty="0">
              <a:solidFill>
                <a:srgbClr val="FF0000"/>
              </a:solidFill>
            </a:endParaRPr>
          </a:p>
        </p:txBody>
      </p:sp>
    </p:spTree>
    <p:extLst>
      <p:ext uri="{BB962C8B-B14F-4D97-AF65-F5344CB8AC3E}">
        <p14:creationId xmlns:p14="http://schemas.microsoft.com/office/powerpoint/2010/main" val="1735037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抽象类</a:t>
            </a:r>
          </a:p>
        </p:txBody>
      </p:sp>
      <p:sp>
        <p:nvSpPr>
          <p:cNvPr id="3" name="内容占位符 2"/>
          <p:cNvSpPr>
            <a:spLocks noGrp="1"/>
          </p:cNvSpPr>
          <p:nvPr>
            <p:ph idx="1"/>
          </p:nvPr>
        </p:nvSpPr>
        <p:spPr>
          <a:xfrm>
            <a:off x="755576" y="1196752"/>
            <a:ext cx="8047806" cy="5112568"/>
          </a:xfrm>
        </p:spPr>
        <p:txBody>
          <a:bodyPr/>
          <a:lstStyle/>
          <a:p>
            <a:r>
              <a:rPr kumimoji="1" lang="zh-CN" altLang="en-US" dirty="0"/>
              <a:t>定义：含有至少一个纯虚函数。</a:t>
            </a:r>
          </a:p>
          <a:p>
            <a:r>
              <a:rPr kumimoji="1" lang="zh-CN" altLang="en-US" dirty="0"/>
              <a:t>特点：</a:t>
            </a:r>
          </a:p>
          <a:p>
            <a:pPr lvl="1"/>
            <a:r>
              <a:rPr kumimoji="1" lang="zh-CN" altLang="en-US" dirty="0"/>
              <a:t>不允许定义对象。</a:t>
            </a:r>
          </a:p>
          <a:p>
            <a:pPr lvl="1"/>
            <a:r>
              <a:rPr kumimoji="1" lang="zh-CN" altLang="en-US" dirty="0"/>
              <a:t>只能为派生类提供接口。</a:t>
            </a:r>
          </a:p>
          <a:p>
            <a:pPr lvl="1"/>
            <a:r>
              <a:rPr kumimoji="1" lang="zh-CN" altLang="en-US" dirty="0"/>
              <a:t>能避免对象切片：保证只有指针和引用能被向上类型转换。</a:t>
            </a:r>
          </a:p>
          <a:p>
            <a:r>
              <a:rPr kumimoji="1" lang="zh-CN" altLang="en-US" dirty="0"/>
              <a:t>应用场景：</a:t>
            </a:r>
          </a:p>
          <a:p>
            <a:pPr marL="0" indent="0">
              <a:buNone/>
            </a:pPr>
            <a:endParaRPr kumimoji="1" lang="zh-CN" altLang="en-US" dirty="0">
              <a:solidFill>
                <a:srgbClr val="FF0000"/>
              </a:solidFill>
            </a:endParaRPr>
          </a:p>
        </p:txBody>
      </p:sp>
      <p:grpSp>
        <p:nvGrpSpPr>
          <p:cNvPr id="4" name="Group 4"/>
          <p:cNvGrpSpPr>
            <a:grpSpLocks/>
          </p:cNvGrpSpPr>
          <p:nvPr/>
        </p:nvGrpSpPr>
        <p:grpSpPr bwMode="auto">
          <a:xfrm>
            <a:off x="611560" y="3789040"/>
            <a:ext cx="7863274" cy="2808312"/>
            <a:chOff x="114" y="1062"/>
            <a:chExt cx="5488" cy="1960"/>
          </a:xfrm>
        </p:grpSpPr>
        <p:sp>
          <p:nvSpPr>
            <p:cNvPr id="5"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a:t>
              </a:r>
            </a:p>
          </p:txBody>
        </p:sp>
        <p:sp>
          <p:nvSpPr>
            <p:cNvPr id="6"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Shape2D</a:t>
              </a:r>
            </a:p>
          </p:txBody>
        </p:sp>
        <p:sp>
          <p:nvSpPr>
            <p:cNvPr id="7"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Shape3D</a:t>
              </a:r>
            </a:p>
          </p:txBody>
        </p:sp>
        <p:sp>
          <p:nvSpPr>
            <p:cNvPr id="8"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Circle</a:t>
              </a:r>
            </a:p>
          </p:txBody>
        </p:sp>
        <p:sp>
          <p:nvSpPr>
            <p:cNvPr id="9"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1"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Triangle</a:t>
              </a:r>
            </a:p>
          </p:txBody>
        </p:sp>
        <p:sp>
          <p:nvSpPr>
            <p:cNvPr id="16"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Rectangle</a:t>
              </a:r>
            </a:p>
          </p:txBody>
        </p:sp>
        <p:sp>
          <p:nvSpPr>
            <p:cNvPr id="17"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0"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Sphere</a:t>
              </a:r>
            </a:p>
          </p:txBody>
        </p:sp>
        <p:sp>
          <p:nvSpPr>
            <p:cNvPr id="21"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Cube</a:t>
              </a:r>
            </a:p>
          </p:txBody>
        </p:sp>
        <p:sp>
          <p:nvSpPr>
            <p:cNvPr id="24"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Tetrahedron</a:t>
              </a:r>
            </a:p>
          </p:txBody>
        </p:sp>
        <p:sp>
          <p:nvSpPr>
            <p:cNvPr id="25"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93357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404664"/>
            <a:ext cx="8534772" cy="637097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a:t>
            </a:r>
            <a:r>
              <a:rPr lang="en-US" altLang="zh-CN" sz="1700" dirty="0" err="1">
                <a:solidFill>
                  <a:srgbClr val="BA0011"/>
                </a:solidFill>
                <a:latin typeface="Consolas" charset="0"/>
                <a:ea typeface="Consolas" charset="0"/>
                <a:cs typeface="Consolas" charset="0"/>
              </a:rPr>
              <a:t>iostream</a:t>
            </a:r>
            <a:r>
              <a:rPr lang="en-US" altLang="zh-CN" sz="1700" dirty="0">
                <a:solidFill>
                  <a:srgbClr val="BA0011"/>
                </a:solidFill>
                <a:latin typeface="Consolas" charset="0"/>
                <a:ea typeface="Consolas" charset="0"/>
                <a:cs typeface="Consolas" charset="0"/>
              </a:rPr>
              <a:t>&gt;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a:t>
            </a:r>
          </a:p>
          <a:p>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virtual void</a:t>
            </a:r>
            <a:r>
              <a:rPr lang="zh-CN" altLang="en-US" sz="1700" dirty="0">
                <a:solidFill>
                  <a:srgbClr val="B40062"/>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motion()=0;</a:t>
            </a:r>
          </a:p>
          <a:p>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Pet::motion(){</a:t>
            </a:r>
            <a:r>
              <a:rPr lang="zh-CN" altLang="en-US"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cout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a:solidFill>
                  <a:srgbClr val="BA0011"/>
                </a:solidFill>
                <a:latin typeface="Consolas" charset="0"/>
                <a:ea typeface="Consolas" charset="0"/>
                <a:cs typeface="Consolas" charset="0"/>
              </a:rPr>
              <a:t>"Pet</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motion:</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Dog: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"dog run"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endParaRPr lang="zh-CN" altLang="en-US"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Bird: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"bird fly"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p>
          <a:p>
            <a:r>
              <a:rPr lang="en-US" altLang="zh-CN" sz="1700" dirty="0" err="1">
                <a:solidFill>
                  <a:srgbClr val="B40062"/>
                </a:solidFill>
                <a:latin typeface="Consolas" charset="0"/>
                <a:ea typeface="Consolas" charset="0"/>
                <a:cs typeface="Consolas" charset="0"/>
              </a:rPr>
              <a:t>int</a:t>
            </a:r>
            <a:r>
              <a:rPr lang="en-US" altLang="zh-CN" sz="1700" dirty="0">
                <a:solidFill>
                  <a:srgbClr val="000000"/>
                </a:solidFill>
                <a:latin typeface="Consolas" charset="0"/>
                <a:ea typeface="Consolas" charset="0"/>
                <a:cs typeface="Consolas" charset="0"/>
              </a:rPr>
              <a:t> main() {</a:t>
            </a:r>
          </a:p>
          <a:p>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Dog;</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p>
          <a:p>
            <a:r>
              <a:rPr lang="en-US" altLang="zh-CN" sz="1700" dirty="0">
                <a:solidFill>
                  <a:srgbClr val="000000"/>
                </a:solidFill>
                <a:latin typeface="Consolas" charset="0"/>
                <a:ea typeface="Consolas" charset="0"/>
                <a:cs typeface="Consolas" charset="0"/>
              </a:rPr>
              <a:t>  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Bird;</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endParaRPr lang="zh-CN" altLang="en-US" sz="1700" dirty="0">
              <a:solidFill>
                <a:srgbClr val="000000"/>
              </a:solidFill>
              <a:latin typeface="Consolas" charset="0"/>
              <a:ea typeface="Consolas" charset="0"/>
              <a:cs typeface="Consolas" charset="0"/>
            </a:endParaRP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 =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Pet; </a:t>
            </a:r>
            <a:r>
              <a:rPr lang="en-US" altLang="zh-CN" sz="1700" dirty="0">
                <a:solidFill>
                  <a:srgbClr val="1D8519"/>
                </a:solidFill>
                <a:latin typeface="Menlo-Regular" charset="0"/>
              </a:rPr>
              <a:t>/// </a:t>
            </a:r>
            <a:r>
              <a:rPr lang="zh-CN" altLang="en-US" sz="1700" dirty="0">
                <a:solidFill>
                  <a:srgbClr val="1D8519"/>
                </a:solidFill>
                <a:latin typeface="Menlo-Regular" charset="0"/>
              </a:rPr>
              <a:t>不允许定义抽象类对象</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  return 0;</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5476256" y="168882"/>
            <a:ext cx="3454052" cy="1325563"/>
          </a:xfrm>
        </p:spPr>
        <p:txBody>
          <a:bodyPr/>
          <a:lstStyle/>
          <a:p>
            <a:pPr algn="r"/>
            <a:r>
              <a:rPr kumimoji="1" lang="zh-CN" altLang="en-US" dirty="0">
                <a:solidFill>
                  <a:srgbClr val="0070C0"/>
                </a:solidFill>
              </a:rPr>
              <a:t>纯虚函数与抽象类示例</a:t>
            </a:r>
          </a:p>
        </p:txBody>
      </p:sp>
      <p:sp>
        <p:nvSpPr>
          <p:cNvPr id="7" name="矩形 6"/>
          <p:cNvSpPr/>
          <p:nvPr/>
        </p:nvSpPr>
        <p:spPr>
          <a:xfrm>
            <a:off x="6228184" y="5373216"/>
            <a:ext cx="3454052" cy="1200329"/>
          </a:xfrm>
          <a:prstGeom prst="rect">
            <a:avLst/>
          </a:prstGeom>
        </p:spPr>
        <p:txBody>
          <a:bodyPr wrap="square">
            <a:spAutoFit/>
          </a:bodyPr>
          <a:lstStyle/>
          <a:p>
            <a:r>
              <a:rPr lang="en-US" altLang="zh-CN" b="1" dirty="0">
                <a:solidFill>
                  <a:srgbClr val="00B050"/>
                </a:solidFill>
                <a:latin typeface="AndaleMono" charset="0"/>
              </a:rPr>
              <a:t>Pet motion: </a:t>
            </a:r>
          </a:p>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Pet motion: </a:t>
            </a: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297860" y="491155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837367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34E5-8913-4FC9-9CF4-5B7E0DD4758F}"/>
              </a:ext>
            </a:extLst>
          </p:cNvPr>
          <p:cNvSpPr>
            <a:spLocks noGrp="1"/>
          </p:cNvSpPr>
          <p:nvPr>
            <p:ph type="title"/>
          </p:nvPr>
        </p:nvSpPr>
        <p:spPr/>
        <p:txBody>
          <a:bodyPr/>
          <a:lstStyle/>
          <a:p>
            <a:r>
              <a:rPr lang="zh-CN" altLang="en-US" dirty="0"/>
              <a:t>抽象类</a:t>
            </a:r>
          </a:p>
        </p:txBody>
      </p:sp>
      <p:sp>
        <p:nvSpPr>
          <p:cNvPr id="3" name="内容占位符 2">
            <a:extLst>
              <a:ext uri="{FF2B5EF4-FFF2-40B4-BE49-F238E27FC236}">
                <a16:creationId xmlns:a16="http://schemas.microsoft.com/office/drawing/2014/main" id="{10D4A7C6-C25C-4D7D-8BE8-698AD201843D}"/>
              </a:ext>
            </a:extLst>
          </p:cNvPr>
          <p:cNvSpPr>
            <a:spLocks noGrp="1"/>
          </p:cNvSpPr>
          <p:nvPr>
            <p:ph idx="1"/>
          </p:nvPr>
        </p:nvSpPr>
        <p:spPr/>
        <p:txBody>
          <a:bodyPr/>
          <a:lstStyle/>
          <a:p>
            <a:r>
              <a:rPr kumimoji="1" lang="zh-CN" altLang="en-US" dirty="0"/>
              <a:t>基类纯虚函数被派生类重写覆盖之前仍是纯虚函数。因此当继承一个抽象类时，</a:t>
            </a:r>
            <a:r>
              <a:rPr kumimoji="1" lang="zh-CN" altLang="en-US" dirty="0">
                <a:solidFill>
                  <a:srgbClr val="FF0000"/>
                </a:solidFill>
              </a:rPr>
              <a:t>除纯虚析构函数外（后面解释）</a:t>
            </a:r>
            <a:r>
              <a:rPr kumimoji="1" lang="zh-CN" altLang="en-US" dirty="0"/>
              <a:t>，必须</a:t>
            </a:r>
            <a:r>
              <a:rPr kumimoji="1" lang="zh-CN" altLang="en-US" dirty="0">
                <a:solidFill>
                  <a:srgbClr val="FF0000"/>
                </a:solidFill>
              </a:rPr>
              <a:t>实现所有纯虚函数</a:t>
            </a:r>
            <a:r>
              <a:rPr kumimoji="1" lang="zh-CN" altLang="en-US" dirty="0"/>
              <a:t>，否则继承出的类也是抽象类。</a:t>
            </a:r>
            <a:endParaRPr kumimoji="1" lang="en-US" altLang="zh-CN" dirty="0"/>
          </a:p>
          <a:p>
            <a:endParaRPr lang="zh-CN" altLang="en-US" dirty="0"/>
          </a:p>
        </p:txBody>
      </p:sp>
      <p:sp>
        <p:nvSpPr>
          <p:cNvPr id="4" name="灯片编号占位符 3">
            <a:extLst>
              <a:ext uri="{FF2B5EF4-FFF2-40B4-BE49-F238E27FC236}">
                <a16:creationId xmlns:a16="http://schemas.microsoft.com/office/drawing/2014/main" id="{04517C3F-2029-47A4-B7E8-7F00E88E4535}"/>
              </a:ext>
            </a:extLst>
          </p:cNvPr>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Tree>
    <p:extLst>
      <p:ext uri="{BB962C8B-B14F-4D97-AF65-F5344CB8AC3E}">
        <p14:creationId xmlns:p14="http://schemas.microsoft.com/office/powerpoint/2010/main" val="1576016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915A179-BCD0-4A6C-9B9A-73BC7C459C0A}"/>
              </a:ext>
            </a:extLst>
          </p:cNvPr>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
        <p:nvSpPr>
          <p:cNvPr id="6" name="矩形 5">
            <a:extLst>
              <a:ext uri="{FF2B5EF4-FFF2-40B4-BE49-F238E27FC236}">
                <a16:creationId xmlns:a16="http://schemas.microsoft.com/office/drawing/2014/main" id="{15B745D3-D93D-3340-96D4-FFA8822AAB5E}"/>
              </a:ext>
            </a:extLst>
          </p:cNvPr>
          <p:cNvSpPr/>
          <p:nvPr/>
        </p:nvSpPr>
        <p:spPr>
          <a:xfrm>
            <a:off x="611560" y="548680"/>
            <a:ext cx="8052370" cy="6186309"/>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solidFill>
                  <a:srgbClr val="BBBBBB"/>
                </a:solidFill>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BBBBBB"/>
                </a:solidFill>
                <a:latin typeface="Consolas" panose="020B0609020204030204" pitchFamily="49" charset="0"/>
                <a:cs typeface="Consolas" panose="020B0609020204030204" pitchFamily="49" charset="0"/>
              </a:rPr>
              <a:t>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()=0; </a:t>
            </a:r>
          </a:p>
          <a:p>
            <a:r>
              <a:rPr lang="en-US" altLang="zh-CN" dirty="0">
                <a:latin typeface="Consolas" panose="020B0609020204030204" pitchFamily="49" charset="0"/>
                <a:cs typeface="Consolas" panose="020B0609020204030204" pitchFamily="49" charset="0"/>
              </a:rPr>
              <a:t>};</a:t>
            </a: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Derive1:</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1D8519"/>
                </a:solidFill>
                <a:latin typeface="Consolas" panose="020B0609020204030204" pitchFamily="49" charset="0"/>
                <a:cs typeface="Consolas" panose="020B0609020204030204" pitchFamily="49" charset="0"/>
              </a:rPr>
              <a:t> //Derive1</a:t>
            </a:r>
            <a:r>
              <a:rPr lang="zh-CN" altLang="en-US" dirty="0">
                <a:solidFill>
                  <a:srgbClr val="1D8519"/>
                </a:solidFill>
                <a:latin typeface="Consolas" panose="020B0609020204030204" pitchFamily="49" charset="0"/>
                <a:cs typeface="Consolas" panose="020B0609020204030204" pitchFamily="49" charset="0"/>
              </a:rPr>
              <a:t>仍为抽象类</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Derive2:</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 &lt;&lt; </a:t>
            </a:r>
            <a:r>
              <a:rPr lang="en-US" altLang="zh-CN" dirty="0">
                <a:solidFill>
                  <a:srgbClr val="BA0011"/>
                </a:solidFill>
                <a:latin typeface="Consolas" charset="0"/>
                <a:cs typeface="Consolas" charset="0"/>
              </a:rPr>
              <a:t>"Derive2::</a:t>
            </a:r>
            <a:r>
              <a:rPr lang="en-US" altLang="zh-CN" dirty="0" err="1">
                <a:solidFill>
                  <a:srgbClr val="BA0011"/>
                </a:solidFill>
                <a:latin typeface="Consolas" charset="0"/>
                <a:cs typeface="Consolas" charset="0"/>
              </a:rPr>
              <a:t>func</a:t>
            </a:r>
            <a:r>
              <a:rPr lang="en-US" altLang="zh-CN"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err="1">
                <a:solidFill>
                  <a:srgbClr val="B40062"/>
                </a:solidFill>
                <a:latin typeface="Consolas" charset="0"/>
                <a:cs typeface="Consolas" charset="0"/>
              </a:rPr>
              <a:t>int</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charset="0"/>
                <a:cs typeface="Consolas" charset="0"/>
              </a:rPr>
              <a:t>main()</a:t>
            </a:r>
          </a:p>
          <a:p>
            <a:r>
              <a:rPr lang="en-US" altLang="zh-CN" dirty="0">
                <a:latin typeface="Consolas" charset="0"/>
                <a:cs typeface="Consolas" charset="0"/>
              </a:rPr>
              <a:t>{</a:t>
            </a:r>
          </a:p>
          <a:p>
            <a:r>
              <a:rPr lang="en-US" altLang="zh-CN" dirty="0">
                <a:solidFill>
                  <a:srgbClr val="1D8519"/>
                </a:solidFill>
                <a:latin typeface="Consolas" panose="020B0609020204030204" pitchFamily="49" charset="0"/>
                <a:cs typeface="Consolas" panose="020B0609020204030204" pitchFamily="49" charset="0"/>
              </a:rPr>
              <a:t>	// Derive1 d1; //</a:t>
            </a:r>
            <a:r>
              <a:rPr lang="zh-CN" altLang="en-US" dirty="0">
                <a:solidFill>
                  <a:srgbClr val="1D8519"/>
                </a:solidFill>
                <a:latin typeface="Consolas" panose="020B0609020204030204" pitchFamily="49" charset="0"/>
                <a:cs typeface="Consolas" panose="020B0609020204030204" pitchFamily="49" charset="0"/>
              </a:rPr>
              <a:t>编译错误，</a:t>
            </a:r>
            <a:r>
              <a:rPr lang="en-US" altLang="zh-CN" dirty="0">
                <a:solidFill>
                  <a:srgbClr val="1D8519"/>
                </a:solidFill>
                <a:latin typeface="Consolas" panose="020B0609020204030204" pitchFamily="49" charset="0"/>
                <a:cs typeface="Consolas" panose="020B0609020204030204" pitchFamily="49" charset="0"/>
              </a:rPr>
              <a:t>Derive1</a:t>
            </a:r>
            <a:r>
              <a:rPr lang="zh-CN" altLang="en-US" dirty="0">
                <a:solidFill>
                  <a:srgbClr val="1D8519"/>
                </a:solidFill>
                <a:latin typeface="Consolas" panose="020B0609020204030204" pitchFamily="49" charset="0"/>
                <a:cs typeface="Consolas" panose="020B0609020204030204" pitchFamily="49" charset="0"/>
              </a:rPr>
              <a:t>仍为抽象类</a:t>
            </a:r>
          </a:p>
          <a:p>
            <a:r>
              <a:rPr lang="en-US" altLang="zh-CN" dirty="0">
                <a:solidFill>
                  <a:srgbClr val="000000"/>
                </a:solidFill>
                <a:latin typeface="Consolas" panose="020B0609020204030204" pitchFamily="49" charset="0"/>
                <a:cs typeface="Consolas" panose="020B0609020204030204" pitchFamily="49" charset="0"/>
              </a:rPr>
              <a:t>	Derive2 d2;</a:t>
            </a:r>
          </a:p>
          <a:p>
            <a:r>
              <a:rPr lang="en-US" altLang="zh-CN" dirty="0">
                <a:latin typeface="Consolas" panose="020B0609020204030204" pitchFamily="49" charset="0"/>
                <a:cs typeface="Consolas" panose="020B0609020204030204" pitchFamily="49" charset="0"/>
              </a:rPr>
              <a:t>	d2.func();</a:t>
            </a:r>
          </a:p>
          <a:p>
            <a:r>
              <a:rPr lang="en-US" altLang="zh-CN" dirty="0">
                <a:solidFill>
                  <a:srgbClr val="000000"/>
                </a:solidFill>
                <a:latin typeface="Consolas" charset="0"/>
                <a:ea typeface="Consolas" charset="0"/>
                <a:cs typeface="Consolas" charset="0"/>
              </a:rPr>
              <a:t>    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b="0" dirty="0">
              <a:effectLst/>
              <a:latin typeface="Consolas" panose="020B0609020204030204" pitchFamily="49" charset="0"/>
              <a:cs typeface="Consolas" panose="020B0609020204030204" pitchFamily="49" charset="0"/>
            </a:endParaRPr>
          </a:p>
        </p:txBody>
      </p:sp>
      <p:sp>
        <p:nvSpPr>
          <p:cNvPr id="7" name="矩形 6">
            <a:extLst>
              <a:ext uri="{FF2B5EF4-FFF2-40B4-BE49-F238E27FC236}">
                <a16:creationId xmlns:a16="http://schemas.microsoft.com/office/drawing/2014/main" id="{F1C11A48-5BEF-9748-9542-41E2B856C923}"/>
              </a:ext>
            </a:extLst>
          </p:cNvPr>
          <p:cNvSpPr/>
          <p:nvPr/>
        </p:nvSpPr>
        <p:spPr>
          <a:xfrm>
            <a:off x="6876256" y="4931876"/>
            <a:ext cx="3454052" cy="369332"/>
          </a:xfrm>
          <a:prstGeom prst="rect">
            <a:avLst/>
          </a:prstGeom>
        </p:spPr>
        <p:txBody>
          <a:bodyPr wrap="square">
            <a:spAutoFit/>
          </a:bodyPr>
          <a:lstStyle/>
          <a:p>
            <a:r>
              <a:rPr lang="en-US" altLang="zh-CN" b="1" dirty="0">
                <a:solidFill>
                  <a:srgbClr val="00B050"/>
                </a:solidFill>
                <a:latin typeface="AndaleMono" charset="0"/>
              </a:rPr>
              <a:t>Derive2::</a:t>
            </a:r>
            <a:r>
              <a:rPr lang="en-US" altLang="zh-CN" b="1" dirty="0" err="1">
                <a:solidFill>
                  <a:srgbClr val="00B050"/>
                </a:solidFill>
                <a:latin typeface="AndaleMono" charset="0"/>
              </a:rPr>
              <a:t>func</a:t>
            </a:r>
            <a:endParaRPr lang="zh-CN" altLang="en-US" b="1" dirty="0">
              <a:solidFill>
                <a:srgbClr val="00B050"/>
              </a:solidFill>
              <a:latin typeface="AndaleMono" charset="0"/>
            </a:endParaRPr>
          </a:p>
        </p:txBody>
      </p:sp>
      <p:sp>
        <p:nvSpPr>
          <p:cNvPr id="8" name="文本框 7">
            <a:extLst>
              <a:ext uri="{FF2B5EF4-FFF2-40B4-BE49-F238E27FC236}">
                <a16:creationId xmlns:a16="http://schemas.microsoft.com/office/drawing/2014/main" id="{D26B52AC-7596-344F-9675-C957E743137D}"/>
              </a:ext>
            </a:extLst>
          </p:cNvPr>
          <p:cNvSpPr txBox="1"/>
          <p:nvPr/>
        </p:nvSpPr>
        <p:spPr>
          <a:xfrm>
            <a:off x="6945932" y="4470211"/>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9" name="标题 1">
            <a:extLst>
              <a:ext uri="{FF2B5EF4-FFF2-40B4-BE49-F238E27FC236}">
                <a16:creationId xmlns:a16="http://schemas.microsoft.com/office/drawing/2014/main" id="{E9785751-07C2-4E48-860B-697E11DBA105}"/>
              </a:ext>
            </a:extLst>
          </p:cNvPr>
          <p:cNvSpPr txBox="1">
            <a:spLocks/>
          </p:cNvSpPr>
          <p:nvPr/>
        </p:nvSpPr>
        <p:spPr bwMode="auto">
          <a:xfrm>
            <a:off x="5868144" y="168882"/>
            <a:ext cx="3062164"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抽象类示例</a:t>
            </a:r>
          </a:p>
        </p:txBody>
      </p:sp>
    </p:spTree>
    <p:extLst>
      <p:ext uri="{BB962C8B-B14F-4D97-AF65-F5344CB8AC3E}">
        <p14:creationId xmlns:p14="http://schemas.microsoft.com/office/powerpoint/2010/main" val="391495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F342F-C9D7-4572-87BE-B73EEEC04267}"/>
              </a:ext>
            </a:extLst>
          </p:cNvPr>
          <p:cNvSpPr>
            <a:spLocks noGrp="1"/>
          </p:cNvSpPr>
          <p:nvPr>
            <p:ph type="title"/>
          </p:nvPr>
        </p:nvSpPr>
        <p:spPr/>
        <p:txBody>
          <a:bodyPr/>
          <a:lstStyle/>
          <a:p>
            <a:r>
              <a:rPr lang="zh-CN" altLang="en-US" dirty="0"/>
              <a:t>课程设计</a:t>
            </a:r>
          </a:p>
        </p:txBody>
      </p:sp>
      <p:sp>
        <p:nvSpPr>
          <p:cNvPr id="4" name="灯片编号占位符 3">
            <a:extLst>
              <a:ext uri="{FF2B5EF4-FFF2-40B4-BE49-F238E27FC236}">
                <a16:creationId xmlns:a16="http://schemas.microsoft.com/office/drawing/2014/main" id="{36C1B66D-DE39-4BEF-83F7-FAB36917AA3B}"/>
              </a:ext>
            </a:extLst>
          </p:cNvPr>
          <p:cNvSpPr>
            <a:spLocks noGrp="1"/>
          </p:cNvSpPr>
          <p:nvPr>
            <p:ph type="sldNum" sz="quarter" idx="12"/>
          </p:nvPr>
        </p:nvSpPr>
        <p:spPr/>
        <p:txBody>
          <a:bodyPr/>
          <a:lstStyle/>
          <a:p>
            <a:pPr>
              <a:defRPr/>
            </a:pPr>
            <a:fld id="{BFD7BE51-03DD-4CCA-8227-D775462981B4}" type="slidenum">
              <a:rPr lang="en-US" altLang="zh-CN" smtClean="0"/>
              <a:pPr>
                <a:defRPr/>
              </a:pPr>
              <a:t>3</a:t>
            </a:fld>
            <a:endParaRPr lang="en-US" altLang="zh-CN"/>
          </a:p>
        </p:txBody>
      </p:sp>
      <p:grpSp>
        <p:nvGrpSpPr>
          <p:cNvPr id="29" name="组合 28">
            <a:extLst>
              <a:ext uri="{FF2B5EF4-FFF2-40B4-BE49-F238E27FC236}">
                <a16:creationId xmlns:a16="http://schemas.microsoft.com/office/drawing/2014/main" id="{26B9CAD1-947E-4020-8E1D-31622C862E41}"/>
              </a:ext>
            </a:extLst>
          </p:cNvPr>
          <p:cNvGrpSpPr/>
          <p:nvPr/>
        </p:nvGrpSpPr>
        <p:grpSpPr>
          <a:xfrm>
            <a:off x="759033" y="1340768"/>
            <a:ext cx="6869972" cy="4734321"/>
            <a:chOff x="857512" y="1658219"/>
            <a:chExt cx="7348074" cy="4131129"/>
          </a:xfrm>
        </p:grpSpPr>
        <p:sp>
          <p:nvSpPr>
            <p:cNvPr id="5" name="矩形: 圆角 4">
              <a:extLst>
                <a:ext uri="{FF2B5EF4-FFF2-40B4-BE49-F238E27FC236}">
                  <a16:creationId xmlns:a16="http://schemas.microsoft.com/office/drawing/2014/main" id="{E6AD61DA-BB71-4C89-BCC0-ACB02F1BF266}"/>
                </a:ext>
              </a:extLst>
            </p:cNvPr>
            <p:cNvSpPr/>
            <p:nvPr/>
          </p:nvSpPr>
          <p:spPr>
            <a:xfrm>
              <a:off x="3415748" y="1658219"/>
              <a:ext cx="2304256"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程序设计基础</a:t>
              </a:r>
            </a:p>
          </p:txBody>
        </p:sp>
        <p:sp>
          <p:nvSpPr>
            <p:cNvPr id="6" name="矩形: 圆角 5">
              <a:extLst>
                <a:ext uri="{FF2B5EF4-FFF2-40B4-BE49-F238E27FC236}">
                  <a16:creationId xmlns:a16="http://schemas.microsoft.com/office/drawing/2014/main" id="{4886489F-2FB3-4F1C-B663-4525B2FC7682}"/>
                </a:ext>
              </a:extLst>
            </p:cNvPr>
            <p:cNvSpPr/>
            <p:nvPr/>
          </p:nvSpPr>
          <p:spPr>
            <a:xfrm>
              <a:off x="3121344" y="3284984"/>
              <a:ext cx="2909562" cy="76266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chemeClr val="tx1"/>
                  </a:solidFill>
                </a:rPr>
                <a:t>面向对象程序设计</a:t>
              </a:r>
            </a:p>
          </p:txBody>
        </p:sp>
        <p:sp>
          <p:nvSpPr>
            <p:cNvPr id="7" name="矩形: 圆角 6">
              <a:extLst>
                <a:ext uri="{FF2B5EF4-FFF2-40B4-BE49-F238E27FC236}">
                  <a16:creationId xmlns:a16="http://schemas.microsoft.com/office/drawing/2014/main" id="{22FF0B35-42E6-465F-BCC1-4A92A216FED0}"/>
                </a:ext>
              </a:extLst>
            </p:cNvPr>
            <p:cNvSpPr/>
            <p:nvPr/>
          </p:nvSpPr>
          <p:spPr>
            <a:xfrm>
              <a:off x="3707904" y="5026679"/>
              <a:ext cx="1728192"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数据结构</a:t>
              </a:r>
            </a:p>
          </p:txBody>
        </p:sp>
        <p:sp>
          <p:nvSpPr>
            <p:cNvPr id="8" name="矩形: 圆角 7">
              <a:extLst>
                <a:ext uri="{FF2B5EF4-FFF2-40B4-BE49-F238E27FC236}">
                  <a16:creationId xmlns:a16="http://schemas.microsoft.com/office/drawing/2014/main" id="{44AD1B77-2DE6-4744-9D30-6B65DFE1FC4B}"/>
                </a:ext>
              </a:extLst>
            </p:cNvPr>
            <p:cNvSpPr/>
            <p:nvPr/>
          </p:nvSpPr>
          <p:spPr>
            <a:xfrm>
              <a:off x="6477394" y="5022974"/>
              <a:ext cx="1728192"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软件工程</a:t>
              </a:r>
            </a:p>
          </p:txBody>
        </p:sp>
        <p:sp>
          <p:nvSpPr>
            <p:cNvPr id="9" name="矩形: 圆角 8">
              <a:extLst>
                <a:ext uri="{FF2B5EF4-FFF2-40B4-BE49-F238E27FC236}">
                  <a16:creationId xmlns:a16="http://schemas.microsoft.com/office/drawing/2014/main" id="{2B37FEF0-0F8C-4689-9404-AD3FA7B9C775}"/>
                </a:ext>
              </a:extLst>
            </p:cNvPr>
            <p:cNvSpPr/>
            <p:nvPr/>
          </p:nvSpPr>
          <p:spPr>
            <a:xfrm>
              <a:off x="857512" y="5022974"/>
              <a:ext cx="2259707"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程序设计训练</a:t>
              </a:r>
            </a:p>
          </p:txBody>
        </p:sp>
        <p:cxnSp>
          <p:nvCxnSpPr>
            <p:cNvPr id="11" name="直接箭头连接符 10">
              <a:extLst>
                <a:ext uri="{FF2B5EF4-FFF2-40B4-BE49-F238E27FC236}">
                  <a16:creationId xmlns:a16="http://schemas.microsoft.com/office/drawing/2014/main" id="{E7850CFF-3148-43EF-AEFD-58BD348325CD}"/>
                </a:ext>
              </a:extLst>
            </p:cNvPr>
            <p:cNvCxnSpPr>
              <a:stCxn id="5" idx="2"/>
              <a:endCxn id="6" idx="0"/>
            </p:cNvCxnSpPr>
            <p:nvPr/>
          </p:nvCxnSpPr>
          <p:spPr>
            <a:xfrm>
              <a:off x="4567876" y="2420888"/>
              <a:ext cx="8249" cy="864096"/>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a:extLst>
                <a:ext uri="{FF2B5EF4-FFF2-40B4-BE49-F238E27FC236}">
                  <a16:creationId xmlns:a16="http://schemas.microsoft.com/office/drawing/2014/main" id="{A4A204A9-E64F-4BBB-AEE9-AA3B6211623F}"/>
                </a:ext>
              </a:extLst>
            </p:cNvPr>
            <p:cNvCxnSpPr>
              <a:cxnSpLocks/>
              <a:stCxn id="6" idx="2"/>
              <a:endCxn id="9" idx="0"/>
            </p:cNvCxnSpPr>
            <p:nvPr/>
          </p:nvCxnSpPr>
          <p:spPr>
            <a:xfrm flipH="1">
              <a:off x="1987366" y="4047653"/>
              <a:ext cx="2588759" cy="975321"/>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21BA2369-6896-403A-99F3-FD901F7719FA}"/>
                </a:ext>
              </a:extLst>
            </p:cNvPr>
            <p:cNvCxnSpPr>
              <a:cxnSpLocks/>
              <a:stCxn id="6" idx="2"/>
              <a:endCxn id="7" idx="0"/>
            </p:cNvCxnSpPr>
            <p:nvPr/>
          </p:nvCxnSpPr>
          <p:spPr>
            <a:xfrm flipH="1">
              <a:off x="4572000" y="4047653"/>
              <a:ext cx="4125" cy="979026"/>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a:extLst>
                <a:ext uri="{FF2B5EF4-FFF2-40B4-BE49-F238E27FC236}">
                  <a16:creationId xmlns:a16="http://schemas.microsoft.com/office/drawing/2014/main" id="{94F4A4B0-1898-4855-AC3B-86EB70638FBC}"/>
                </a:ext>
              </a:extLst>
            </p:cNvPr>
            <p:cNvCxnSpPr>
              <a:cxnSpLocks/>
              <a:stCxn id="6" idx="2"/>
              <a:endCxn id="8" idx="0"/>
            </p:cNvCxnSpPr>
            <p:nvPr/>
          </p:nvCxnSpPr>
          <p:spPr>
            <a:xfrm>
              <a:off x="4576125" y="4047653"/>
              <a:ext cx="2765365" cy="975321"/>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pSp>
      <p:sp>
        <p:nvSpPr>
          <p:cNvPr id="25" name="文本框 24">
            <a:extLst>
              <a:ext uri="{FF2B5EF4-FFF2-40B4-BE49-F238E27FC236}">
                <a16:creationId xmlns:a16="http://schemas.microsoft.com/office/drawing/2014/main" id="{3A5AC238-19FE-42CC-A765-16D8736CFAB2}"/>
              </a:ext>
            </a:extLst>
          </p:cNvPr>
          <p:cNvSpPr txBox="1"/>
          <p:nvPr/>
        </p:nvSpPr>
        <p:spPr>
          <a:xfrm>
            <a:off x="5852740" y="3041907"/>
            <a:ext cx="3152924" cy="1200329"/>
          </a:xfrm>
          <a:prstGeom prst="rect">
            <a:avLst/>
          </a:prstGeom>
          <a:noFill/>
        </p:spPr>
        <p:txBody>
          <a:bodyPr wrap="square" rtlCol="0">
            <a:spAutoFit/>
          </a:bodyPr>
          <a:lstStyle/>
          <a:p>
            <a:r>
              <a:rPr lang="zh-CN" altLang="en-US" sz="2400" b="1" dirty="0">
                <a:solidFill>
                  <a:srgbClr val="C00000"/>
                </a:solidFill>
              </a:rPr>
              <a:t>编程方法论：</a:t>
            </a:r>
            <a:endParaRPr lang="en-US" altLang="zh-CN" sz="2400" b="1" dirty="0">
              <a:solidFill>
                <a:srgbClr val="C00000"/>
              </a:solidFill>
            </a:endParaRPr>
          </a:p>
          <a:p>
            <a:r>
              <a:rPr lang="zh-CN" altLang="en-US" sz="2400" b="1" dirty="0">
                <a:solidFill>
                  <a:srgbClr val="C00000"/>
                </a:solidFill>
              </a:rPr>
              <a:t>以对象的方式思考与编写程序</a:t>
            </a:r>
            <a:endParaRPr lang="en-US" altLang="zh-CN" sz="2400" b="1" dirty="0">
              <a:solidFill>
                <a:srgbClr val="C00000"/>
              </a:solidFill>
            </a:endParaRPr>
          </a:p>
        </p:txBody>
      </p:sp>
      <p:sp>
        <p:nvSpPr>
          <p:cNvPr id="26" name="文本框 25">
            <a:extLst>
              <a:ext uri="{FF2B5EF4-FFF2-40B4-BE49-F238E27FC236}">
                <a16:creationId xmlns:a16="http://schemas.microsoft.com/office/drawing/2014/main" id="{74BEC528-B8D7-4827-AD8D-A4210ECC0D2D}"/>
              </a:ext>
            </a:extLst>
          </p:cNvPr>
          <p:cNvSpPr txBox="1"/>
          <p:nvPr/>
        </p:nvSpPr>
        <p:spPr>
          <a:xfrm>
            <a:off x="2972558" y="2423062"/>
            <a:ext cx="902811" cy="523220"/>
          </a:xfrm>
          <a:prstGeom prst="rect">
            <a:avLst/>
          </a:prstGeom>
          <a:noFill/>
        </p:spPr>
        <p:txBody>
          <a:bodyPr wrap="none" rtlCol="0">
            <a:spAutoFit/>
          </a:bodyPr>
          <a:lstStyle/>
          <a:p>
            <a:r>
              <a:rPr lang="zh-CN" altLang="en-US" sz="2800" b="1" dirty="0"/>
              <a:t>提升</a:t>
            </a:r>
          </a:p>
        </p:txBody>
      </p:sp>
      <p:sp>
        <p:nvSpPr>
          <p:cNvPr id="27" name="文本框 26">
            <a:extLst>
              <a:ext uri="{FF2B5EF4-FFF2-40B4-BE49-F238E27FC236}">
                <a16:creationId xmlns:a16="http://schemas.microsoft.com/office/drawing/2014/main" id="{8AC827F5-4773-4624-A116-3DB8C2491BB0}"/>
              </a:ext>
            </a:extLst>
          </p:cNvPr>
          <p:cNvSpPr txBox="1"/>
          <p:nvPr/>
        </p:nvSpPr>
        <p:spPr>
          <a:xfrm>
            <a:off x="1815372" y="4263030"/>
            <a:ext cx="902811" cy="523220"/>
          </a:xfrm>
          <a:prstGeom prst="rect">
            <a:avLst/>
          </a:prstGeom>
          <a:noFill/>
        </p:spPr>
        <p:txBody>
          <a:bodyPr wrap="none" rtlCol="0">
            <a:spAutoFit/>
          </a:bodyPr>
          <a:lstStyle/>
          <a:p>
            <a:r>
              <a:rPr lang="zh-CN" altLang="en-US" sz="2800" b="1" dirty="0"/>
              <a:t>应用</a:t>
            </a:r>
          </a:p>
        </p:txBody>
      </p:sp>
    </p:spTree>
    <p:extLst>
      <p:ext uri="{BB962C8B-B14F-4D97-AF65-F5344CB8AC3E}">
        <p14:creationId xmlns:p14="http://schemas.microsoft.com/office/powerpoint/2010/main" val="1321083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60691-2BAD-724D-BEA5-3DC7191E7ECB}"/>
              </a:ext>
            </a:extLst>
          </p:cNvPr>
          <p:cNvSpPr>
            <a:spLocks noGrp="1"/>
          </p:cNvSpPr>
          <p:nvPr>
            <p:ph type="title"/>
          </p:nvPr>
        </p:nvSpPr>
        <p:spPr/>
        <p:txBody>
          <a:bodyPr/>
          <a:lstStyle/>
          <a:p>
            <a:r>
              <a:rPr kumimoji="1" lang="zh-CN" altLang="en-US" dirty="0"/>
              <a:t>纯虚析构函数</a:t>
            </a:r>
          </a:p>
        </p:txBody>
      </p:sp>
      <p:sp>
        <p:nvSpPr>
          <p:cNvPr id="4" name="灯片编号占位符 3">
            <a:extLst>
              <a:ext uri="{FF2B5EF4-FFF2-40B4-BE49-F238E27FC236}">
                <a16:creationId xmlns:a16="http://schemas.microsoft.com/office/drawing/2014/main" id="{38F8B07F-2E50-524F-B015-0CC9ED6C182C}"/>
              </a:ext>
            </a:extLst>
          </p:cNvPr>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5" name="内容占位符 2">
            <a:extLst>
              <a:ext uri="{FF2B5EF4-FFF2-40B4-BE49-F238E27FC236}">
                <a16:creationId xmlns:a16="http://schemas.microsoft.com/office/drawing/2014/main" id="{8BF7C63A-26DB-3B4F-BEBF-6C511EBC8CA4}"/>
              </a:ext>
            </a:extLst>
          </p:cNvPr>
          <p:cNvSpPr>
            <a:spLocks noGrp="1"/>
          </p:cNvSpPr>
          <p:nvPr>
            <p:ph idx="1"/>
          </p:nvPr>
        </p:nvSpPr>
        <p:spPr/>
        <p:txBody>
          <a:bodyPr/>
          <a:lstStyle/>
          <a:p>
            <a:r>
              <a:rPr kumimoji="1" lang="zh-CN" altLang="en-US" dirty="0"/>
              <a:t>回顾：虚函数与析构函数</a:t>
            </a:r>
          </a:p>
          <a:p>
            <a:pPr lvl="1"/>
            <a:r>
              <a:rPr kumimoji="1" lang="zh-CN" altLang="en-US" dirty="0"/>
              <a:t>析构函数能是虚的，且常常是虚的。虚析构函数</a:t>
            </a:r>
            <a:r>
              <a:rPr kumimoji="1" lang="zh-CN" altLang="en-US" dirty="0">
                <a:solidFill>
                  <a:srgbClr val="FF0000"/>
                </a:solidFill>
              </a:rPr>
              <a:t>仍需定义函数体</a:t>
            </a:r>
            <a:r>
              <a:rPr kumimoji="1" lang="zh-CN" altLang="en-US" dirty="0"/>
              <a:t>。</a:t>
            </a:r>
          </a:p>
          <a:p>
            <a:pPr lvl="1"/>
            <a:r>
              <a:rPr kumimoji="1" lang="zh-CN" altLang="en-US" dirty="0">
                <a:solidFill>
                  <a:srgbClr val="FF0000"/>
                </a:solidFill>
              </a:rPr>
              <a:t>虚析构函数</a:t>
            </a:r>
            <a:r>
              <a:rPr kumimoji="1" lang="zh-CN" altLang="en-US" dirty="0"/>
              <a:t>的用途：当删除基类对象指针时，编译器将根据指针所指对象的</a:t>
            </a:r>
            <a:r>
              <a:rPr kumimoji="1" lang="zh-CN" altLang="en-US" dirty="0">
                <a:solidFill>
                  <a:srgbClr val="FF0000"/>
                </a:solidFill>
              </a:rPr>
              <a:t>实际类型</a:t>
            </a:r>
            <a:r>
              <a:rPr kumimoji="1" lang="zh-CN" altLang="en-US" dirty="0"/>
              <a:t>，调用相应的析构函数。</a:t>
            </a:r>
          </a:p>
        </p:txBody>
      </p:sp>
    </p:spTree>
    <p:extLst>
      <p:ext uri="{BB962C8B-B14F-4D97-AF65-F5344CB8AC3E}">
        <p14:creationId xmlns:p14="http://schemas.microsoft.com/office/powerpoint/2010/main" val="20260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341687" y="1442195"/>
            <a:ext cx="8623870" cy="5112568"/>
          </a:xfrm>
        </p:spPr>
        <p:txBody>
          <a:bodyPr/>
          <a:lstStyle/>
          <a:p>
            <a:r>
              <a:rPr kumimoji="1" lang="zh-CN" altLang="en-US" dirty="0"/>
              <a:t>析构函数也可以是纯虚函数</a:t>
            </a:r>
            <a:endParaRPr kumimoji="1" lang="en-US" altLang="zh-CN" dirty="0"/>
          </a:p>
          <a:p>
            <a:pPr lvl="1"/>
            <a:r>
              <a:rPr kumimoji="1" lang="zh-CN" altLang="en-US" dirty="0"/>
              <a:t>纯虚析构函数</a:t>
            </a:r>
            <a:r>
              <a:rPr kumimoji="1" lang="zh-CN" altLang="en-US" b="1" dirty="0">
                <a:solidFill>
                  <a:srgbClr val="FF0000"/>
                </a:solidFill>
              </a:rPr>
              <a:t>仍然需要函数体</a:t>
            </a:r>
            <a:endParaRPr kumimoji="1" lang="en-US" altLang="zh-CN" b="1" dirty="0">
              <a:solidFill>
                <a:srgbClr val="FF0000"/>
              </a:solidFill>
            </a:endParaRPr>
          </a:p>
          <a:p>
            <a:pPr lvl="1"/>
            <a:r>
              <a:rPr kumimoji="1" lang="zh-CN" altLang="en-US" dirty="0"/>
              <a:t>目的：使基类成为</a:t>
            </a:r>
            <a:r>
              <a:rPr kumimoji="1" lang="zh-CN" altLang="en-US" dirty="0">
                <a:solidFill>
                  <a:srgbClr val="FF0000"/>
                </a:solidFill>
              </a:rPr>
              <a:t>抽象类</a:t>
            </a:r>
            <a:r>
              <a:rPr kumimoji="1" lang="zh-CN" altLang="en-US" dirty="0"/>
              <a:t>，不能创建基类的对象。如果有其他函数是纯虚函数，则析构函数无论是否为纯虚的，基类均为抽象类。</a:t>
            </a:r>
          </a:p>
          <a:p>
            <a:pPr lvl="1"/>
            <a:endParaRPr kumimoji="1" lang="zh-CN" altLang="en-US" dirty="0">
              <a:solidFill>
                <a:srgbClr val="FF0000"/>
              </a:solidFill>
            </a:endParaRPr>
          </a:p>
        </p:txBody>
      </p:sp>
      <p:sp>
        <p:nvSpPr>
          <p:cNvPr id="4" name="矩形 3"/>
          <p:cNvSpPr/>
          <p:nvPr/>
        </p:nvSpPr>
        <p:spPr>
          <a:xfrm>
            <a:off x="971600" y="3645024"/>
            <a:ext cx="6983610" cy="261610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Base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virtual ~Base()=0; };</a:t>
            </a:r>
            <a:br>
              <a:rPr lang="en-US" altLang="zh-CN" dirty="0">
                <a:solidFill>
                  <a:srgbClr val="000000"/>
                </a:solidFill>
                <a:latin typeface="Consolas" charset="0"/>
                <a:ea typeface="Consolas" charset="0"/>
                <a:cs typeface="Consolas" charset="0"/>
              </a:rPr>
            </a:br>
            <a:r>
              <a:rPr lang="en-US" altLang="zh-CN" sz="2000" b="1" dirty="0">
                <a:solidFill>
                  <a:srgbClr val="FF0000"/>
                </a:solidFill>
                <a:latin typeface="Consolas" charset="0"/>
                <a:ea typeface="Consolas" charset="0"/>
                <a:cs typeface="Consolas" charset="0"/>
              </a:rPr>
              <a:t>Base::~Base() {}</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必须有函数体</a:t>
            </a:r>
            <a:br>
              <a:rPr lang="en-US" altLang="zh-CN" dirty="0">
                <a:solidFill>
                  <a:srgbClr val="000000"/>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Derive : </a:t>
            </a:r>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Base {};</a:t>
            </a:r>
            <a:br>
              <a:rPr lang="en-US" altLang="zh-CN" dirty="0">
                <a:solidFill>
                  <a:srgbClr val="B40062"/>
                </a:solidFill>
                <a:latin typeface="Consolas" charset="0"/>
                <a:ea typeface="Consolas" charset="0"/>
                <a:cs typeface="Consolas" charset="0"/>
              </a:rPr>
            </a:br>
            <a:br>
              <a:rPr lang="en-US" altLang="zh-CN" dirty="0">
                <a:solidFill>
                  <a:srgbClr val="B40062"/>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int </a:t>
            </a:r>
            <a:r>
              <a:rPr lang="en-US" altLang="zh-CN" dirty="0">
                <a:solidFill>
                  <a:srgbClr val="000000"/>
                </a:solidFill>
                <a:latin typeface="Consolas" charset="0"/>
                <a:ea typeface="Consolas" charset="0"/>
                <a:cs typeface="Consolas" charset="0"/>
              </a:rPr>
              <a:t>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Base</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编译错误，基类是抽象类</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  Derive d1;</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派生类不必实现纯虚析构函数</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a:t>
            </a:r>
            <a:endParaRPr lang="zh-CN" altLang="en-US" dirty="0">
              <a:solidFill>
                <a:srgbClr val="000000"/>
              </a:solidFill>
              <a:latin typeface="Consolas" charset="0"/>
              <a:ea typeface="Consolas" charset="0"/>
              <a:cs typeface="Consolas" charset="0"/>
            </a:endParaRPr>
          </a:p>
        </p:txBody>
      </p:sp>
    </p:spTree>
    <p:extLst>
      <p:ext uri="{BB962C8B-B14F-4D97-AF65-F5344CB8AC3E}">
        <p14:creationId xmlns:p14="http://schemas.microsoft.com/office/powerpoint/2010/main" val="1009965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260065" y="1606352"/>
            <a:ext cx="8623870" cy="5112568"/>
          </a:xfrm>
        </p:spPr>
        <p:txBody>
          <a:bodyPr/>
          <a:lstStyle/>
          <a:p>
            <a:r>
              <a:rPr kumimoji="1" lang="zh-CN" altLang="en-US" dirty="0"/>
              <a:t>纯虚析构函数和一般纯虚函数</a:t>
            </a:r>
            <a:endParaRPr kumimoji="1" lang="en-US" altLang="zh-CN" dirty="0"/>
          </a:p>
          <a:p>
            <a:pPr lvl="1"/>
            <a:r>
              <a:rPr kumimoji="1" lang="zh-CN" altLang="en-US" dirty="0"/>
              <a:t>一般的纯虚函数被派生类重写覆盖之前仍是纯虚函数。如果派生类不覆盖纯虚函数，那么派生类也是抽象类。</a:t>
            </a:r>
            <a:endParaRPr kumimoji="1" lang="en-US" altLang="zh-CN" dirty="0"/>
          </a:p>
          <a:p>
            <a:pPr lvl="1"/>
            <a:r>
              <a:rPr kumimoji="1" lang="zh-CN" altLang="en-US" b="1" dirty="0"/>
              <a:t>纯虚析构函数除外</a:t>
            </a:r>
            <a:endParaRPr kumimoji="1" lang="en-US" altLang="zh-CN" b="1" dirty="0"/>
          </a:p>
          <a:p>
            <a:pPr lvl="1"/>
            <a:r>
              <a:rPr kumimoji="1" lang="zh-CN" altLang="en-US" dirty="0"/>
              <a:t>对于纯虚析构函数而言，即便派生类中不显式实现，编译器也会自动合成默认析构函数。因此，即使派生类不显式覆盖纯虚析构函数，只要</a:t>
            </a:r>
            <a:r>
              <a:rPr kumimoji="1" lang="zh-CN" altLang="en-US" dirty="0">
                <a:solidFill>
                  <a:srgbClr val="FF0000"/>
                </a:solidFill>
              </a:rPr>
              <a:t>派生类覆盖了其他纯虚函数，该派生类就不是抽象类，可以定义派生类对象</a:t>
            </a:r>
            <a:r>
              <a:rPr kumimoji="1" lang="zh-CN" altLang="en-US" dirty="0"/>
              <a:t>。</a:t>
            </a:r>
          </a:p>
        </p:txBody>
      </p:sp>
    </p:spTree>
    <p:extLst>
      <p:ext uri="{BB962C8B-B14F-4D97-AF65-F5344CB8AC3E}">
        <p14:creationId xmlns:p14="http://schemas.microsoft.com/office/powerpoint/2010/main" val="3122487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EC7167-518B-4DE7-8C4E-C7B1FB57072E}"/>
              </a:ext>
            </a:extLst>
          </p:cNvPr>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5" name="矩形 4">
            <a:extLst>
              <a:ext uri="{FF2B5EF4-FFF2-40B4-BE49-F238E27FC236}">
                <a16:creationId xmlns:a16="http://schemas.microsoft.com/office/drawing/2014/main" id="{7C773907-AE56-1D44-9D43-9F3AC879F730}"/>
              </a:ext>
            </a:extLst>
          </p:cNvPr>
          <p:cNvSpPr/>
          <p:nvPr/>
        </p:nvSpPr>
        <p:spPr>
          <a:xfrm>
            <a:off x="596555" y="460985"/>
            <a:ext cx="7903790" cy="6463308"/>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~Base()=0; </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Base::~Base()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"Base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Derive1: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Derive2: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~Derive2()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"Derive2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 };</a:t>
            </a:r>
          </a:p>
          <a:p>
            <a:br>
              <a:rPr lang="en-US" altLang="zh-CN" dirty="0">
                <a:latin typeface="Consolas" panose="020B0609020204030204" pitchFamily="49" charset="0"/>
                <a:cs typeface="Consolas" panose="020B0609020204030204" pitchFamily="49" charset="0"/>
              </a:rPr>
            </a:br>
            <a:r>
              <a:rPr lang="en-US" altLang="zh-CN" dirty="0" err="1">
                <a:solidFill>
                  <a:srgbClr val="B40062"/>
                </a:solidFill>
                <a:latin typeface="Consolas" charset="0"/>
                <a:cs typeface="Consolas"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pPr lvl="1"/>
            <a:r>
              <a:rPr lang="en-US" altLang="zh-CN" dirty="0">
                <a:latin typeface="Consolas" panose="020B0609020204030204" pitchFamily="49" charset="0"/>
                <a:cs typeface="Consolas" panose="020B0609020204030204" pitchFamily="49" charset="0"/>
              </a:rPr>
              <a:t>Base* p1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Derive1;</a:t>
            </a:r>
          </a:p>
          <a:p>
            <a:pPr lvl="1"/>
            <a:r>
              <a:rPr lang="en-US" altLang="zh-CN" dirty="0">
                <a:latin typeface="Consolas" panose="020B0609020204030204" pitchFamily="49" charset="0"/>
                <a:cs typeface="Consolas" panose="020B0609020204030204" pitchFamily="49" charset="0"/>
              </a:rPr>
              <a:t>Base* p2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Derive2;</a:t>
            </a:r>
          </a:p>
          <a:p>
            <a:pPr lvl="1"/>
            <a:r>
              <a:rPr lang="en-US" altLang="zh-CN" dirty="0">
                <a:solidFill>
                  <a:srgbClr val="B40062"/>
                </a:solidFill>
                <a:latin typeface="Consolas" charset="0"/>
                <a:cs typeface="Consolas" charset="0"/>
              </a:rPr>
              <a:t>delete </a:t>
            </a:r>
            <a:r>
              <a:rPr lang="en-US" altLang="zh-CN" dirty="0">
                <a:latin typeface="Consolas" panose="020B0609020204030204" pitchFamily="49" charset="0"/>
                <a:cs typeface="Consolas" panose="020B0609020204030204" pitchFamily="49" charset="0"/>
              </a:rPr>
              <a:t>p1;</a:t>
            </a:r>
          </a:p>
          <a:p>
            <a:pPr lvl="1"/>
            <a:r>
              <a:rPr lang="en-US" altLang="zh-CN" dirty="0" err="1">
                <a:latin typeface="Consolas" panose="020B0609020204030204" pitchFamily="49" charset="0"/>
                <a:cs typeface="Consolas" panose="020B0609020204030204" pitchFamily="49" charset="0"/>
              </a:rPr>
              <a:t>cout</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a:t>
            </a:r>
            <a:r>
              <a:rPr lang="zh-CN" altLang="en-US"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pPr lvl="1"/>
            <a:r>
              <a:rPr lang="en-US" altLang="zh-CN" dirty="0">
                <a:solidFill>
                  <a:srgbClr val="B40062"/>
                </a:solidFill>
                <a:latin typeface="Consolas" charset="0"/>
                <a:cs typeface="Consolas" charset="0"/>
              </a:rPr>
              <a:t>delete</a:t>
            </a:r>
            <a:r>
              <a:rPr lang="en-US" altLang="zh-CN" dirty="0">
                <a:latin typeface="Consolas" panose="020B0609020204030204" pitchFamily="49" charset="0"/>
                <a:cs typeface="Consolas" panose="020B0609020204030204" pitchFamily="49" charset="0"/>
              </a:rPr>
              <a:t> p2;</a:t>
            </a:r>
          </a:p>
          <a:p>
            <a:pPr lvl="1"/>
            <a:r>
              <a:rPr lang="en-US" altLang="zh-CN" dirty="0">
                <a:solidFill>
                  <a:srgbClr val="000000"/>
                </a:solidFill>
                <a:latin typeface="Consolas" charset="0"/>
                <a:ea typeface="Consolas" charset="0"/>
                <a:cs typeface="Consolas" charset="0"/>
              </a:rPr>
              <a:t>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p>
        </p:txBody>
      </p:sp>
      <p:sp>
        <p:nvSpPr>
          <p:cNvPr id="6" name="矩形 5">
            <a:extLst>
              <a:ext uri="{FF2B5EF4-FFF2-40B4-BE49-F238E27FC236}">
                <a16:creationId xmlns:a16="http://schemas.microsoft.com/office/drawing/2014/main" id="{64962F64-438F-BB41-9470-262DA0C59E1D}"/>
              </a:ext>
            </a:extLst>
          </p:cNvPr>
          <p:cNvSpPr/>
          <p:nvPr/>
        </p:nvSpPr>
        <p:spPr>
          <a:xfrm>
            <a:off x="5551612" y="5454500"/>
            <a:ext cx="3454052" cy="1200329"/>
          </a:xfrm>
          <a:prstGeom prst="rect">
            <a:avLst/>
          </a:prstGeom>
        </p:spPr>
        <p:txBody>
          <a:bodyPr wrap="square">
            <a:spAutoFit/>
          </a:bodyPr>
          <a:lstStyle/>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a:t>
            </a:r>
          </a:p>
          <a:p>
            <a:r>
              <a:rPr lang="en-US" altLang="zh-CN" b="1" dirty="0">
                <a:solidFill>
                  <a:srgbClr val="00B050"/>
                </a:solidFill>
                <a:latin typeface="AndaleMono" charset="0"/>
              </a:rPr>
              <a:t>Derive2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zh-CN" altLang="en-US" b="1" dirty="0">
              <a:solidFill>
                <a:srgbClr val="00B050"/>
              </a:solidFill>
              <a:latin typeface="AndaleMono" charset="0"/>
            </a:endParaRPr>
          </a:p>
        </p:txBody>
      </p:sp>
      <p:sp>
        <p:nvSpPr>
          <p:cNvPr id="7" name="文本框 6">
            <a:extLst>
              <a:ext uri="{FF2B5EF4-FFF2-40B4-BE49-F238E27FC236}">
                <a16:creationId xmlns:a16="http://schemas.microsoft.com/office/drawing/2014/main" id="{3A8482E7-FE6E-5748-BAA8-04550E9F4A46}"/>
              </a:ext>
            </a:extLst>
          </p:cNvPr>
          <p:cNvSpPr txBox="1"/>
          <p:nvPr/>
        </p:nvSpPr>
        <p:spPr>
          <a:xfrm>
            <a:off x="5621288" y="4992835"/>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8" name="标题 1">
            <a:extLst>
              <a:ext uri="{FF2B5EF4-FFF2-40B4-BE49-F238E27FC236}">
                <a16:creationId xmlns:a16="http://schemas.microsoft.com/office/drawing/2014/main" id="{23275CCD-EF8E-463F-8548-F11147C6AD1B}"/>
              </a:ext>
            </a:extLst>
          </p:cNvPr>
          <p:cNvSpPr txBox="1">
            <a:spLocks/>
          </p:cNvSpPr>
          <p:nvPr/>
        </p:nvSpPr>
        <p:spPr bwMode="auto">
          <a:xfrm>
            <a:off x="5292080" y="168882"/>
            <a:ext cx="3638228"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纯虚析构函数示例</a:t>
            </a:r>
          </a:p>
        </p:txBody>
      </p:sp>
    </p:spTree>
    <p:extLst>
      <p:ext uri="{BB962C8B-B14F-4D97-AF65-F5344CB8AC3E}">
        <p14:creationId xmlns:p14="http://schemas.microsoft.com/office/powerpoint/2010/main" val="906166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396DEB-D57A-439E-AE93-D910D1BEF0EC}"/>
              </a:ext>
            </a:extLst>
          </p:cNvPr>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7" name="文本框 6">
            <a:extLst>
              <a:ext uri="{FF2B5EF4-FFF2-40B4-BE49-F238E27FC236}">
                <a16:creationId xmlns:a16="http://schemas.microsoft.com/office/drawing/2014/main" id="{4068FDB5-58DF-4227-B883-2AE0EB875CB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下面关于虚函数和抽象类的描述，正确的是：</a:t>
            </a:r>
          </a:p>
        </p:txBody>
      </p:sp>
      <p:sp>
        <p:nvSpPr>
          <p:cNvPr id="8" name="文本框 7">
            <a:extLst>
              <a:ext uri="{FF2B5EF4-FFF2-40B4-BE49-F238E27FC236}">
                <a16:creationId xmlns:a16="http://schemas.microsoft.com/office/drawing/2014/main" id="{1B35588E-6DF1-4DB6-AF14-34C7F922BCE1}"/>
              </a:ext>
            </a:extLst>
          </p:cNvPr>
          <p:cNvSpPr txBox="1"/>
          <p:nvPr>
            <p:custDataLst>
              <p:tags r:id="rId3"/>
            </p:custDataLst>
          </p:nvPr>
        </p:nvSpPr>
        <p:spPr>
          <a:xfrm>
            <a:off x="1253927" y="2585441"/>
            <a:ext cx="742372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通过类的指针或引用调用类内函数，无论是否使用虚函数，</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都可实现晚绑定</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运行时绑定</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 name="文本框 8">
            <a:extLst>
              <a:ext uri="{FF2B5EF4-FFF2-40B4-BE49-F238E27FC236}">
                <a16:creationId xmlns:a16="http://schemas.microsoft.com/office/drawing/2014/main" id="{E2217A78-B945-4D8F-8C6C-3BB6F3BC619E}"/>
              </a:ext>
            </a:extLst>
          </p:cNvPr>
          <p:cNvSpPr txBox="1"/>
          <p:nvPr>
            <p:custDataLst>
              <p:tags r:id="rId4"/>
            </p:custDataLst>
          </p:nvPr>
        </p:nvSpPr>
        <p:spPr>
          <a:xfrm>
            <a:off x="1253927" y="3645024"/>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抽象类的派生类必须显式实现抽象类中的所有纯虚函数</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（包括纯虚析构函数），否则会出现编译错误 </a:t>
            </a:r>
          </a:p>
        </p:txBody>
      </p:sp>
      <p:sp>
        <p:nvSpPr>
          <p:cNvPr id="10" name="文本框 9">
            <a:extLst>
              <a:ext uri="{FF2B5EF4-FFF2-40B4-BE49-F238E27FC236}">
                <a16:creationId xmlns:a16="http://schemas.microsoft.com/office/drawing/2014/main" id="{04095275-2AF1-414F-B008-786C34C50D63}"/>
              </a:ext>
            </a:extLst>
          </p:cNvPr>
          <p:cNvSpPr txBox="1"/>
          <p:nvPr>
            <p:custDataLst>
              <p:tags r:id="rId5"/>
            </p:custDataLst>
          </p:nvPr>
        </p:nvSpPr>
        <p:spPr>
          <a:xfrm>
            <a:off x="1253927" y="4432847"/>
            <a:ext cx="7763073" cy="796353"/>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抽象类不允许定义对象</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8DF67DCD-AA58-40B1-BC3E-D6EE68B01C03}"/>
              </a:ext>
            </a:extLst>
          </p:cNvPr>
          <p:cNvSpPr txBox="1"/>
          <p:nvPr>
            <p:custDataLst>
              <p:tags r:id="rId6"/>
            </p:custDataLst>
          </p:nvPr>
        </p:nvSpPr>
        <p:spPr>
          <a:xfrm>
            <a:off x="1253927" y="5450358"/>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抽象类的成员函数都是纯虚函数</a:t>
            </a:r>
          </a:p>
        </p:txBody>
      </p:sp>
      <p:sp>
        <p:nvSpPr>
          <p:cNvPr id="12" name="椭圆 11">
            <a:extLst>
              <a:ext uri="{FF2B5EF4-FFF2-40B4-BE49-F238E27FC236}">
                <a16:creationId xmlns:a16="http://schemas.microsoft.com/office/drawing/2014/main" id="{EBADD111-6E80-4E61-8869-8E502AF7BB8B}"/>
              </a:ext>
            </a:extLst>
          </p:cNvPr>
          <p:cNvSpPr>
            <a:spLocks noChangeAspect="1"/>
          </p:cNvSpPr>
          <p:nvPr>
            <p:custDataLst>
              <p:tags r:id="rId7"/>
            </p:custDataLst>
          </p:nvPr>
        </p:nvSpPr>
        <p:spPr>
          <a:xfrm>
            <a:off x="539552" y="250313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F447FC4-BB30-40B4-860B-2D4C9CC9B558}"/>
              </a:ext>
            </a:extLst>
          </p:cNvPr>
          <p:cNvSpPr>
            <a:spLocks noChangeAspect="1"/>
          </p:cNvSpPr>
          <p:nvPr>
            <p:custDataLst>
              <p:tags r:id="rId8"/>
            </p:custDataLst>
          </p:nvPr>
        </p:nvSpPr>
        <p:spPr>
          <a:xfrm>
            <a:off x="539552" y="357043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B265E0B3-C2F1-410E-9175-E353739406EC}"/>
              </a:ext>
            </a:extLst>
          </p:cNvPr>
          <p:cNvSpPr>
            <a:spLocks noChangeAspect="1"/>
          </p:cNvSpPr>
          <p:nvPr>
            <p:custDataLst>
              <p:tags r:id="rId9"/>
            </p:custDataLst>
          </p:nvPr>
        </p:nvSpPr>
        <p:spPr>
          <a:xfrm>
            <a:off x="539552" y="457083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AFC85BC1-7015-4D13-BBE6-5B27A491AE8A}"/>
              </a:ext>
            </a:extLst>
          </p:cNvPr>
          <p:cNvSpPr>
            <a:spLocks noChangeAspect="1"/>
          </p:cNvSpPr>
          <p:nvPr>
            <p:custDataLst>
              <p:tags r:id="rId10"/>
            </p:custDataLst>
          </p:nvPr>
        </p:nvSpPr>
        <p:spPr>
          <a:xfrm>
            <a:off x="539552" y="55146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5C5A2963-40FD-4B40-9D60-51C37DE583F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CB6179FB-C563-4C36-87F5-160B4C31A136}"/>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0BD10E15-F6D9-4768-8672-7ED0A660466A}"/>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B3A66BAC-4E4C-4796-8BED-516610FA91BA}"/>
              </a:ext>
            </a:extLst>
          </p:cNvPr>
          <p:cNvSpPr txBox="1"/>
          <p:nvPr>
            <p:custDataLst>
              <p:tags r:id="rId14"/>
            </p:custDataLst>
          </p:nvPr>
        </p:nvSpPr>
        <p:spPr>
          <a:xfrm>
            <a:off x="9613900" y="1286758"/>
            <a:ext cx="3624580" cy="4093428"/>
          </a:xfrm>
          <a:prstGeom prst="rect">
            <a:avLst/>
          </a:prstGeom>
          <a:noFill/>
        </p:spPr>
        <p:txBody>
          <a:bodyPr vert="horz" wrap="square" rtlCol="0" anchor="t" anchorCtr="0">
            <a:sp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kumimoji="1" lang="zh-CN" altLang="en-US" sz="2000" dirty="0"/>
              <a:t>晚捆绑只对类中虚函数起作用</a:t>
            </a:r>
            <a:endParaRPr kumimoji="1" lang="en-US" altLang="zh-CN" sz="2000" dirty="0"/>
          </a:p>
          <a:p>
            <a:endParaRPr kumimoji="1"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endParaRPr>
          </a:p>
          <a:p>
            <a:r>
              <a:rPr kumimoji="1"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B:</a:t>
            </a:r>
            <a:r>
              <a:rPr kumimoji="1" lang="zh-CN" altLang="en-US" sz="2000" dirty="0">
                <a:latin typeface="Microsoft Yahei" panose="020B0503020204020204" pitchFamily="34" charset="-122"/>
                <a:ea typeface="Microsoft Yahei" panose="020B0503020204020204" pitchFamily="34" charset="-122"/>
                <a:sym typeface="Microsoft Yahei" panose="020B0503020204020204" pitchFamily="34" charset="-122"/>
              </a:rPr>
              <a:t>如果派生类可以不显式实现一般纯虚函数，不会编译错误，但该类仍为抽象类；派生类可以不显式实现析构纯虚函数，不会编译错误，且该类可以不是抽象类。</a:t>
            </a:r>
            <a:endParaRPr kumimoji="1" lang="en-US" altLang="zh-CN" sz="2000" dirty="0">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dirty="0">
                <a:latin typeface="Microsoft Yahei" panose="020B0503020204020204" pitchFamily="34" charset="-122"/>
                <a:ea typeface="Microsoft Yahei" panose="020B0503020204020204" pitchFamily="34" charset="-122"/>
                <a:sym typeface="Microsoft Yahei" panose="020B0503020204020204" pitchFamily="34" charset="-122"/>
              </a:rPr>
              <a:t>成员函数至少包含一个纯虚函数的类为抽象类，不需要所有函数均为纯虚函数</a:t>
            </a:r>
          </a:p>
        </p:txBody>
      </p:sp>
      <p:grpSp>
        <p:nvGrpSpPr>
          <p:cNvPr id="27" name="组合 26">
            <a:extLst>
              <a:ext uri="{FF2B5EF4-FFF2-40B4-BE49-F238E27FC236}">
                <a16:creationId xmlns:a16="http://schemas.microsoft.com/office/drawing/2014/main" id="{7A012508-6CE6-4AC8-9AEB-BF33B3976264}"/>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4642040F-374E-4A8A-93E5-A6FC2426BC67}"/>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13213231-B240-4ABB-91F3-752E5CD6DACD}"/>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2CD9E406-0016-4D81-B6F8-9B8ED24C8CC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052512AA-2272-48B3-8F32-EE4288742026}"/>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D53E643B-A8DE-4CE2-AE97-49F7096AA59F}"/>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613041A0-93A0-4B3C-9DB4-2600D002C2E3}"/>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0" name="组合 29">
            <a:extLst>
              <a:ext uri="{FF2B5EF4-FFF2-40B4-BE49-F238E27FC236}">
                <a16:creationId xmlns:a16="http://schemas.microsoft.com/office/drawing/2014/main" id="{259E2C9B-2734-479B-9AD5-9351F859088C}"/>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B231B83D-91E6-4E12-A383-0E02F4663CD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F4A61948-691B-4B6F-8A69-3B380DDB4ADE}"/>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1720578D-553B-4D00-BFA4-749BA3259076}"/>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TipText">
              <a:extLst>
                <a:ext uri="{FF2B5EF4-FFF2-40B4-BE49-F238E27FC236}">
                  <a16:creationId xmlns:a16="http://schemas.microsoft.com/office/drawing/2014/main" id="{7EC7205C-5480-4BB6-9E1E-2BDFD11B1802}"/>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2E27E641-3A84-46DA-B7B2-5A9414FB2582}"/>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9000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23E4F-01E2-0749-87B0-EC41716C2D38}"/>
              </a:ext>
            </a:extLst>
          </p:cNvPr>
          <p:cNvSpPr>
            <a:spLocks noGrp="1"/>
          </p:cNvSpPr>
          <p:nvPr>
            <p:ph type="title"/>
          </p:nvPr>
        </p:nvSpPr>
        <p:spPr/>
        <p:txBody>
          <a:bodyPr/>
          <a:lstStyle/>
          <a:p>
            <a:r>
              <a:rPr kumimoji="1" lang="zh-CN" altLang="en-US" dirty="0"/>
              <a:t>回顾：向上类型转换</a:t>
            </a:r>
          </a:p>
        </p:txBody>
      </p:sp>
      <p:sp>
        <p:nvSpPr>
          <p:cNvPr id="4" name="灯片编号占位符 3">
            <a:extLst>
              <a:ext uri="{FF2B5EF4-FFF2-40B4-BE49-F238E27FC236}">
                <a16:creationId xmlns:a16="http://schemas.microsoft.com/office/drawing/2014/main" id="{923A4595-8F1C-374C-A468-9D9CF058C7FC}"/>
              </a:ext>
            </a:extLst>
          </p:cNvPr>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5" name="内容占位符 2">
            <a:extLst>
              <a:ext uri="{FF2B5EF4-FFF2-40B4-BE49-F238E27FC236}">
                <a16:creationId xmlns:a16="http://schemas.microsoft.com/office/drawing/2014/main" id="{A33955D9-545B-024A-AB0C-152243869EEF}"/>
              </a:ext>
            </a:extLst>
          </p:cNvPr>
          <p:cNvSpPr>
            <a:spLocks noGrp="1"/>
          </p:cNvSpPr>
          <p:nvPr>
            <p:ph idx="1"/>
          </p:nvPr>
        </p:nvSpPr>
        <p:spPr/>
        <p:txBody>
          <a:bodyPr/>
          <a:lstStyle/>
          <a:p>
            <a:r>
              <a:rPr kumimoji="1" lang="zh-CN" altLang="en-US" sz="2400" dirty="0"/>
              <a:t>派生类对象</a:t>
            </a:r>
            <a:r>
              <a:rPr kumimoji="1" lang="en-US" altLang="zh-CN" sz="2400" dirty="0"/>
              <a:t>/</a:t>
            </a:r>
            <a:r>
              <a:rPr kumimoji="1" lang="zh-CN" altLang="en-US" sz="2400" dirty="0"/>
              <a:t>引用</a:t>
            </a:r>
            <a:r>
              <a:rPr kumimoji="1" lang="en-US" altLang="zh-CN" sz="2400" dirty="0"/>
              <a:t>/</a:t>
            </a:r>
            <a:r>
              <a:rPr kumimoji="1" lang="zh-CN" altLang="en-US" sz="2400" dirty="0"/>
              <a:t>指针转换成基类对象</a:t>
            </a:r>
            <a:r>
              <a:rPr kumimoji="1" lang="en-US" altLang="zh-CN" sz="2400" dirty="0"/>
              <a:t>/</a:t>
            </a:r>
            <a:r>
              <a:rPr kumimoji="1" lang="zh-CN" altLang="en-US" sz="2400" dirty="0"/>
              <a:t>引用</a:t>
            </a:r>
            <a:r>
              <a:rPr kumimoji="1" lang="en-US" altLang="zh-CN" sz="2400" dirty="0"/>
              <a:t>/</a:t>
            </a:r>
            <a:r>
              <a:rPr kumimoji="1" lang="zh-CN" altLang="en-US" sz="2400" dirty="0"/>
              <a:t>指针，称为</a:t>
            </a:r>
            <a:r>
              <a:rPr kumimoji="1" lang="zh-CN" altLang="en-US" sz="2400" dirty="0">
                <a:solidFill>
                  <a:srgbClr val="FF0000"/>
                </a:solidFill>
              </a:rPr>
              <a:t>向上类型转换</a:t>
            </a:r>
            <a:r>
              <a:rPr kumimoji="1" lang="zh-CN" altLang="en-US" sz="2400" dirty="0"/>
              <a:t>。只对</a:t>
            </a:r>
            <a:r>
              <a:rPr kumimoji="1" lang="en-US" altLang="zh-CN" sz="2400" dirty="0">
                <a:solidFill>
                  <a:srgbClr val="FF0000"/>
                </a:solidFill>
              </a:rPr>
              <a:t>public</a:t>
            </a:r>
            <a:r>
              <a:rPr kumimoji="1" lang="zh-CN" altLang="en-US" sz="2400" dirty="0"/>
              <a:t>继承有效，在继承图上是上升的；对</a:t>
            </a:r>
            <a:r>
              <a:rPr kumimoji="1" lang="en-US" altLang="zh-CN" sz="2400" dirty="0">
                <a:solidFill>
                  <a:srgbClr val="FF0000"/>
                </a:solidFill>
              </a:rPr>
              <a:t>private</a:t>
            </a:r>
            <a:r>
              <a:rPr kumimoji="1" lang="zh-CN" altLang="en-US" sz="2400" dirty="0">
                <a:solidFill>
                  <a:srgbClr val="FF0000"/>
                </a:solidFill>
              </a:rPr>
              <a:t>、</a:t>
            </a:r>
            <a:r>
              <a:rPr kumimoji="1" lang="en-US" altLang="zh-CN" sz="2400" dirty="0">
                <a:solidFill>
                  <a:srgbClr val="FF0000"/>
                </a:solidFill>
              </a:rPr>
              <a:t>protected</a:t>
            </a:r>
            <a:r>
              <a:rPr kumimoji="1" lang="zh-CN" altLang="en-US" sz="2400" dirty="0"/>
              <a:t>继承无效。</a:t>
            </a:r>
          </a:p>
          <a:p>
            <a:r>
              <a:rPr kumimoji="1" lang="zh-CN" altLang="en-US" sz="2400" dirty="0"/>
              <a:t>向上类型转换（派生类到基类）可以由编译器</a:t>
            </a:r>
            <a:r>
              <a:rPr kumimoji="1" lang="zh-CN" altLang="en-US" sz="2400" dirty="0">
                <a:solidFill>
                  <a:srgbClr val="FF0000"/>
                </a:solidFill>
              </a:rPr>
              <a:t>自动完成</a:t>
            </a:r>
            <a:r>
              <a:rPr kumimoji="1" lang="zh-CN" altLang="en-US" sz="2400" dirty="0"/>
              <a:t>，是一种</a:t>
            </a:r>
            <a:r>
              <a:rPr kumimoji="1" lang="zh-CN" altLang="en-US" sz="2400" dirty="0">
                <a:solidFill>
                  <a:srgbClr val="FF0000"/>
                </a:solidFill>
              </a:rPr>
              <a:t>隐式</a:t>
            </a:r>
            <a:r>
              <a:rPr kumimoji="1" lang="zh-CN" altLang="en-US" sz="2400" dirty="0"/>
              <a:t>类型转换。</a:t>
            </a:r>
            <a:endParaRPr kumimoji="1" lang="zh-CN" altLang="en-US" sz="2400" dirty="0">
              <a:solidFill>
                <a:srgbClr val="FF0000"/>
              </a:solidFill>
            </a:endParaRPr>
          </a:p>
          <a:p>
            <a:r>
              <a:rPr kumimoji="1" lang="zh-CN" altLang="en-US" sz="2400" dirty="0">
                <a:solidFill>
                  <a:srgbClr val="FF0000"/>
                </a:solidFill>
              </a:rPr>
              <a:t>凡是</a:t>
            </a:r>
            <a:r>
              <a:rPr kumimoji="1" lang="zh-CN" altLang="en-US" sz="2400" dirty="0"/>
              <a:t>接受基类对象</a:t>
            </a:r>
            <a:r>
              <a:rPr kumimoji="1" lang="en-US" altLang="zh-CN" sz="2400" dirty="0"/>
              <a:t>/</a:t>
            </a:r>
            <a:r>
              <a:rPr kumimoji="1" lang="zh-CN" altLang="en-US" sz="2400" dirty="0"/>
              <a:t>引用</a:t>
            </a:r>
            <a:r>
              <a:rPr kumimoji="1" lang="en-US" altLang="zh-CN" sz="2400" dirty="0"/>
              <a:t>/</a:t>
            </a:r>
            <a:r>
              <a:rPr kumimoji="1" lang="zh-CN" altLang="en-US" sz="2400" dirty="0"/>
              <a:t>指针的地方（如函数参数），</a:t>
            </a:r>
            <a:r>
              <a:rPr kumimoji="1" lang="zh-CN" altLang="en-US" sz="2400" dirty="0">
                <a:solidFill>
                  <a:srgbClr val="FF0000"/>
                </a:solidFill>
              </a:rPr>
              <a:t>都可以</a:t>
            </a:r>
            <a:r>
              <a:rPr kumimoji="1" lang="zh-CN" altLang="en-US" sz="2400" dirty="0"/>
              <a:t>使用派生类对象</a:t>
            </a:r>
            <a:r>
              <a:rPr kumimoji="1" lang="en-US" altLang="zh-CN" sz="2400" dirty="0"/>
              <a:t>/</a:t>
            </a:r>
            <a:r>
              <a:rPr kumimoji="1" lang="zh-CN" altLang="en-US" sz="2400" dirty="0"/>
              <a:t>引用</a:t>
            </a:r>
            <a:r>
              <a:rPr kumimoji="1" lang="en-US" altLang="zh-CN" sz="2400" dirty="0"/>
              <a:t>/</a:t>
            </a:r>
            <a:r>
              <a:rPr kumimoji="1" lang="zh-CN" altLang="en-US" sz="2400" dirty="0"/>
              <a:t>指针，编译器会自动将派生类对象转换为基类对象以便使用。</a:t>
            </a:r>
          </a:p>
          <a:p>
            <a:endParaRPr kumimoji="1" lang="zh-CN" altLang="en-US" sz="2400" dirty="0"/>
          </a:p>
          <a:p>
            <a:endParaRPr kumimoji="1" lang="zh-CN" altLang="en-US" sz="2400" dirty="0"/>
          </a:p>
        </p:txBody>
      </p:sp>
      <p:sp>
        <p:nvSpPr>
          <p:cNvPr id="6" name="TextBox 5">
            <a:extLst>
              <a:ext uri="{FF2B5EF4-FFF2-40B4-BE49-F238E27FC236}">
                <a16:creationId xmlns:a16="http://schemas.microsoft.com/office/drawing/2014/main" id="{2D70E524-2640-4DBB-8F95-E7CA6DF4122B}"/>
              </a:ext>
            </a:extLst>
          </p:cNvPr>
          <p:cNvSpPr txBox="1">
            <a:spLocks noChangeArrowheads="1"/>
          </p:cNvSpPr>
          <p:nvPr/>
        </p:nvSpPr>
        <p:spPr bwMode="auto">
          <a:xfrm>
            <a:off x="6551562" y="5155902"/>
            <a:ext cx="1584325" cy="46196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Base</a:t>
            </a:r>
          </a:p>
        </p:txBody>
      </p:sp>
      <p:sp>
        <p:nvSpPr>
          <p:cNvPr id="7" name="TextBox 6">
            <a:extLst>
              <a:ext uri="{FF2B5EF4-FFF2-40B4-BE49-F238E27FC236}">
                <a16:creationId xmlns:a16="http://schemas.microsoft.com/office/drawing/2014/main" id="{471753F1-90DC-4B5B-BB67-68E3E822DCBB}"/>
              </a:ext>
            </a:extLst>
          </p:cNvPr>
          <p:cNvSpPr txBox="1">
            <a:spLocks noChangeArrowheads="1"/>
          </p:cNvSpPr>
          <p:nvPr/>
        </p:nvSpPr>
        <p:spPr bwMode="auto">
          <a:xfrm>
            <a:off x="6516637" y="6135389"/>
            <a:ext cx="1655763" cy="4619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Derived</a:t>
            </a:r>
          </a:p>
        </p:txBody>
      </p:sp>
      <p:cxnSp>
        <p:nvCxnSpPr>
          <p:cNvPr id="8" name="直接箭头连接符 8">
            <a:extLst>
              <a:ext uri="{FF2B5EF4-FFF2-40B4-BE49-F238E27FC236}">
                <a16:creationId xmlns:a16="http://schemas.microsoft.com/office/drawing/2014/main" id="{44579E34-BE70-4B87-A821-AD9077568444}"/>
              </a:ext>
            </a:extLst>
          </p:cNvPr>
          <p:cNvCxnSpPr/>
          <p:nvPr/>
        </p:nvCxnSpPr>
        <p:spPr>
          <a:xfrm flipH="1" flipV="1">
            <a:off x="7308304" y="5617864"/>
            <a:ext cx="1587" cy="517525"/>
          </a:xfrm>
          <a:prstGeom prst="straightConnector1">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等腰三角形 9">
            <a:extLst>
              <a:ext uri="{FF2B5EF4-FFF2-40B4-BE49-F238E27FC236}">
                <a16:creationId xmlns:a16="http://schemas.microsoft.com/office/drawing/2014/main" id="{47E39DC1-00C2-4268-99E7-D083B2AFCE4F}"/>
              </a:ext>
            </a:extLst>
          </p:cNvPr>
          <p:cNvSpPr/>
          <p:nvPr/>
        </p:nvSpPr>
        <p:spPr>
          <a:xfrm>
            <a:off x="7236296" y="5632152"/>
            <a:ext cx="144463" cy="215900"/>
          </a:xfrm>
          <a:prstGeom prst="triangl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000"/>
          </a:p>
        </p:txBody>
      </p:sp>
    </p:spTree>
    <p:extLst>
      <p:ext uri="{BB962C8B-B14F-4D97-AF65-F5344CB8AC3E}">
        <p14:creationId xmlns:p14="http://schemas.microsoft.com/office/powerpoint/2010/main" val="1671036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r>
              <a:rPr kumimoji="1" lang="zh-CN" altLang="en-US" dirty="0"/>
              <a:t>基类指针</a:t>
            </a:r>
            <a:r>
              <a:rPr kumimoji="1" lang="en-US" altLang="zh-CN" dirty="0"/>
              <a:t>/</a:t>
            </a:r>
            <a:r>
              <a:rPr kumimoji="1" lang="zh-CN" altLang="en-US" dirty="0"/>
              <a:t>引用转换成派生类指针</a:t>
            </a:r>
            <a:r>
              <a:rPr kumimoji="1" lang="en-US" altLang="zh-CN" dirty="0"/>
              <a:t>/</a:t>
            </a:r>
            <a:r>
              <a:rPr kumimoji="1" lang="zh-CN" altLang="en-US" dirty="0"/>
              <a:t>引用，则称为</a:t>
            </a:r>
            <a:r>
              <a:rPr kumimoji="1" lang="zh-CN" altLang="en-US" dirty="0">
                <a:solidFill>
                  <a:srgbClr val="FF0000"/>
                </a:solidFill>
              </a:rPr>
              <a:t>向下类型转换</a:t>
            </a:r>
            <a:r>
              <a:rPr kumimoji="1" lang="zh-CN" altLang="en-US" dirty="0"/>
              <a:t>。（类层次中向下移动）</a:t>
            </a:r>
            <a:endParaRPr kumimoji="1" lang="en-US" altLang="zh-CN" dirty="0"/>
          </a:p>
          <a:p>
            <a:r>
              <a:rPr kumimoji="1" lang="zh-CN" altLang="en-US" dirty="0"/>
              <a:t>为什么要向下类型转换？</a:t>
            </a:r>
          </a:p>
          <a:p>
            <a:pPr lvl="1"/>
            <a:r>
              <a:rPr kumimoji="1" lang="zh-CN" altLang="en-US" dirty="0"/>
              <a:t>当我们用基类指针表示各种派生类时</a:t>
            </a:r>
            <a:r>
              <a:rPr kumimoji="1" lang="en-US" altLang="zh-CN" dirty="0"/>
              <a:t>(</a:t>
            </a:r>
            <a:r>
              <a:rPr kumimoji="1" lang="zh-CN" altLang="en-US" dirty="0"/>
              <a:t>向上类型转换</a:t>
            </a:r>
            <a:r>
              <a:rPr kumimoji="1" lang="en-US" altLang="zh-CN" dirty="0"/>
              <a:t>)</a:t>
            </a:r>
            <a:r>
              <a:rPr kumimoji="1" lang="zh-CN" altLang="en-US" dirty="0"/>
              <a:t>，保留了他们的</a:t>
            </a:r>
            <a:r>
              <a:rPr kumimoji="1" lang="zh-CN" altLang="en-US" dirty="0">
                <a:solidFill>
                  <a:srgbClr val="FF0000"/>
                </a:solidFill>
              </a:rPr>
              <a:t>共性</a:t>
            </a:r>
            <a:r>
              <a:rPr kumimoji="1" lang="zh-CN" altLang="en-US" dirty="0"/>
              <a:t>，但是丢失了他们的</a:t>
            </a:r>
            <a:r>
              <a:rPr kumimoji="1" lang="zh-CN" altLang="en-US" dirty="0">
                <a:solidFill>
                  <a:srgbClr val="FF0000"/>
                </a:solidFill>
              </a:rPr>
              <a:t>特性</a:t>
            </a:r>
            <a:r>
              <a:rPr kumimoji="1" lang="zh-CN" altLang="en-US" dirty="0"/>
              <a:t>。如果此时要表现特性，则可以使用向下类型转换。</a:t>
            </a:r>
          </a:p>
          <a:p>
            <a:pPr lvl="1"/>
            <a:r>
              <a:rPr kumimoji="1" lang="zh-CN" altLang="en-US" dirty="0"/>
              <a:t>比如我们可以使用</a:t>
            </a:r>
            <a:r>
              <a:rPr kumimoji="1" lang="zh-CN" altLang="en-US" dirty="0">
                <a:solidFill>
                  <a:srgbClr val="FF0000"/>
                </a:solidFill>
              </a:rPr>
              <a:t>基类指针数组</a:t>
            </a:r>
            <a:r>
              <a:rPr kumimoji="1" lang="zh-CN" altLang="en-US" dirty="0"/>
              <a:t>对各种派生类对象进行管理，当具体处理时我们可以将基类指针转换为实际的派生类指针，进而调用派生类</a:t>
            </a:r>
            <a:r>
              <a:rPr kumimoji="1" lang="zh-CN" altLang="en-US" dirty="0">
                <a:solidFill>
                  <a:srgbClr val="FF0000"/>
                </a:solidFill>
              </a:rPr>
              <a:t>专有</a:t>
            </a:r>
            <a:r>
              <a:rPr kumimoji="1" lang="zh-CN" altLang="en-US" dirty="0"/>
              <a:t>的接口。</a:t>
            </a:r>
            <a:endParaRPr kumimoji="1" lang="zh-CN" altLang="en-US" dirty="0">
              <a:solidFill>
                <a:srgbClr val="FF0000"/>
              </a:solidFill>
            </a:endParaRPr>
          </a:p>
          <a:p>
            <a:r>
              <a:rPr kumimoji="1" lang="zh-CN" altLang="en-US" dirty="0"/>
              <a:t>如何确保转换的正确性？</a:t>
            </a:r>
          </a:p>
          <a:p>
            <a:pPr lvl="1"/>
            <a:r>
              <a:rPr kumimoji="1" lang="zh-CN" altLang="en-US" dirty="0"/>
              <a:t>如何保证基类指针指向的对象也可以被要转换的派生类的指针指向？</a:t>
            </a:r>
            <a:r>
              <a:rPr kumimoji="1" lang="en-US" altLang="zh-CN" dirty="0"/>
              <a:t>——</a:t>
            </a:r>
            <a:r>
              <a:rPr kumimoji="1" lang="zh-CN" altLang="en-US" dirty="0"/>
              <a:t> 借助虚函数表进行</a:t>
            </a:r>
            <a:r>
              <a:rPr kumimoji="1" lang="zh-CN" altLang="en-US" dirty="0">
                <a:solidFill>
                  <a:srgbClr val="FF0000"/>
                </a:solidFill>
              </a:rPr>
              <a:t>动态类型检查</a:t>
            </a:r>
            <a:r>
              <a:rPr kumimoji="1" lang="zh-CN" altLang="en-US" dirty="0"/>
              <a:t>！</a:t>
            </a:r>
          </a:p>
        </p:txBody>
      </p:sp>
    </p:spTree>
    <p:extLst>
      <p:ext uri="{BB962C8B-B14F-4D97-AF65-F5344CB8AC3E}">
        <p14:creationId xmlns:p14="http://schemas.microsoft.com/office/powerpoint/2010/main" val="1420874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476089" y="1442195"/>
            <a:ext cx="8191822" cy="5184576"/>
          </a:xfrm>
        </p:spPr>
        <p:txBody>
          <a:bodyPr/>
          <a:lstStyle/>
          <a:p>
            <a:r>
              <a:rPr kumimoji="1" lang="en-US" altLang="zh-CN" dirty="0"/>
              <a:t>C++</a:t>
            </a:r>
            <a:r>
              <a:rPr kumimoji="1" lang="zh-CN" altLang="en-US" dirty="0"/>
              <a:t>提供了一个特殊的显式类型转换，称为</a:t>
            </a:r>
            <a:r>
              <a:rPr kumimoji="1" lang="en-US" altLang="zh-CN" dirty="0" err="1"/>
              <a:t>dynamic_cast</a:t>
            </a:r>
            <a:r>
              <a:rPr kumimoji="1" lang="zh-CN" altLang="en-US" dirty="0"/>
              <a:t>，是一种</a:t>
            </a:r>
            <a:r>
              <a:rPr kumimoji="1" lang="zh-CN" altLang="en-US" dirty="0">
                <a:solidFill>
                  <a:srgbClr val="FF0000"/>
                </a:solidFill>
              </a:rPr>
              <a:t>安全的</a:t>
            </a:r>
            <a:r>
              <a:rPr kumimoji="1" lang="zh-CN" altLang="en-US" dirty="0"/>
              <a:t>向下类型转换。</a:t>
            </a:r>
          </a:p>
          <a:p>
            <a:pPr lvl="1"/>
            <a:r>
              <a:rPr kumimoji="1" lang="zh-CN" altLang="en-US" dirty="0"/>
              <a:t>使用</a:t>
            </a:r>
            <a:r>
              <a:rPr kumimoji="1" lang="en-US" altLang="zh-CN" dirty="0" err="1"/>
              <a:t>dynamic_cast</a:t>
            </a:r>
            <a:r>
              <a:rPr kumimoji="1" lang="zh-CN" altLang="en-US" dirty="0"/>
              <a:t>的对象</a:t>
            </a:r>
            <a:r>
              <a:rPr kumimoji="1" lang="zh-CN" altLang="en-US" dirty="0">
                <a:solidFill>
                  <a:srgbClr val="FF0000"/>
                </a:solidFill>
              </a:rPr>
              <a:t>必须有虚函数</a:t>
            </a:r>
            <a:r>
              <a:rPr kumimoji="1" lang="zh-CN" altLang="en-US" dirty="0"/>
              <a:t>，因为它使用了存储在虚函数表中的信息判断实际的类型。</a:t>
            </a:r>
          </a:p>
          <a:p>
            <a:r>
              <a:rPr kumimoji="1" lang="zh-CN" altLang="en-US" dirty="0"/>
              <a:t>使用方法：</a:t>
            </a:r>
          </a:p>
          <a:p>
            <a:pPr lvl="1"/>
            <a:r>
              <a:rPr kumimoji="1" lang="mr-IN" altLang="zh-CN" dirty="0" err="1"/>
              <a:t>obj</a:t>
            </a:r>
            <a:r>
              <a:rPr kumimoji="1" lang="en-US" altLang="zh-CN" dirty="0"/>
              <a:t>_p</a:t>
            </a:r>
            <a:r>
              <a:rPr kumimoji="1" lang="zh-CN" altLang="en-US" dirty="0"/>
              <a:t>，</a:t>
            </a:r>
            <a:r>
              <a:rPr kumimoji="1" lang="en-US" altLang="zh-CN" dirty="0" err="1"/>
              <a:t>obj_r</a:t>
            </a:r>
            <a:r>
              <a:rPr kumimoji="1" lang="zh-CN" altLang="en-US" dirty="0"/>
              <a:t>分别是</a:t>
            </a:r>
            <a:r>
              <a:rPr kumimoji="1" lang="en-US" altLang="zh-CN" dirty="0"/>
              <a:t>T1</a:t>
            </a:r>
            <a:r>
              <a:rPr kumimoji="1" lang="zh-CN" altLang="en-US" dirty="0"/>
              <a:t>类型的指针和引用</a:t>
            </a:r>
            <a:endParaRPr kumimoji="1" lang="mr-IN" altLang="zh-CN" dirty="0"/>
          </a:p>
          <a:p>
            <a:pPr lvl="1"/>
            <a:r>
              <a:rPr kumimoji="1" lang="mr-IN" altLang="zh-CN" dirty="0"/>
              <a:t>T2* </a:t>
            </a:r>
            <a:r>
              <a:rPr kumimoji="1" lang="mr-IN" altLang="zh-CN" dirty="0" err="1"/>
              <a:t>pObj</a:t>
            </a:r>
            <a:r>
              <a:rPr kumimoji="1" lang="mr-IN" altLang="zh-CN" dirty="0"/>
              <a:t> = </a:t>
            </a:r>
            <a:r>
              <a:rPr kumimoji="1" lang="mr-IN" altLang="zh-CN" dirty="0" err="1">
                <a:solidFill>
                  <a:srgbClr val="FF0000"/>
                </a:solidFill>
              </a:rPr>
              <a:t>dynamic_cast</a:t>
            </a:r>
            <a:r>
              <a:rPr kumimoji="1" lang="mr-IN" altLang="zh-CN" dirty="0"/>
              <a:t>&lt;T2</a:t>
            </a:r>
            <a:r>
              <a:rPr kumimoji="1" lang="zh-CN" altLang="en-US" dirty="0"/>
              <a:t>*</a:t>
            </a:r>
            <a:r>
              <a:rPr kumimoji="1" lang="en-US" altLang="zh-CN" dirty="0"/>
              <a:t>&gt;(</a:t>
            </a:r>
            <a:r>
              <a:rPr kumimoji="1" lang="mr-IN" altLang="zh-CN" dirty="0" err="1"/>
              <a:t>obj</a:t>
            </a:r>
            <a:r>
              <a:rPr kumimoji="1" lang="en-US" altLang="zh-CN" dirty="0"/>
              <a:t>_p);</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指针，</a:t>
            </a:r>
            <a:r>
              <a:rPr kumimoji="1" lang="zh-CN" altLang="en-US" dirty="0">
                <a:solidFill>
                  <a:srgbClr val="008000"/>
                </a:solidFill>
              </a:rPr>
              <a:t>运行时</a:t>
            </a:r>
            <a:r>
              <a:rPr kumimoji="1" lang="zh-CN" altLang="mr-IN" dirty="0">
                <a:solidFill>
                  <a:srgbClr val="008000"/>
                </a:solidFill>
              </a:rPr>
              <a:t>失败返回</a:t>
            </a:r>
            <a:r>
              <a:rPr lang="en-US" altLang="zh-CN" b="1" dirty="0" err="1">
                <a:solidFill>
                  <a:srgbClr val="FF0000"/>
                </a:solidFill>
              </a:rPr>
              <a:t>nullptr</a:t>
            </a:r>
            <a:endParaRPr kumimoji="1" lang="mr-IN" altLang="zh-CN" dirty="0">
              <a:solidFill>
                <a:srgbClr val="FF0000"/>
              </a:solidFill>
            </a:endParaRPr>
          </a:p>
          <a:p>
            <a:pPr lvl="1"/>
            <a:r>
              <a:rPr kumimoji="1" lang="mr-IN" altLang="zh-CN" dirty="0"/>
              <a:t>T2</a:t>
            </a:r>
            <a:r>
              <a:rPr kumimoji="1" lang="en-US" altLang="zh-CN" dirty="0"/>
              <a:t>&amp;</a:t>
            </a:r>
            <a:r>
              <a:rPr kumimoji="1" lang="mr-IN" altLang="zh-CN" dirty="0"/>
              <a:t> </a:t>
            </a:r>
            <a:r>
              <a:rPr kumimoji="1" lang="mr-IN" altLang="zh-CN" dirty="0" err="1"/>
              <a:t>refObj</a:t>
            </a:r>
            <a:r>
              <a:rPr kumimoji="1" lang="mr-IN" altLang="zh-CN" dirty="0"/>
              <a:t> = </a:t>
            </a:r>
            <a:r>
              <a:rPr kumimoji="1" lang="mr-IN" altLang="zh-CN" dirty="0" err="1">
                <a:solidFill>
                  <a:srgbClr val="FF0000"/>
                </a:solidFill>
              </a:rPr>
              <a:t>dynamic_cast</a:t>
            </a:r>
            <a:r>
              <a:rPr kumimoji="1" lang="mr-IN" altLang="zh-CN" dirty="0"/>
              <a:t>&lt;T2&amp;&gt;(</a:t>
            </a:r>
            <a:r>
              <a:rPr kumimoji="1" lang="mr-IN" altLang="zh-CN" dirty="0" err="1"/>
              <a:t>obj</a:t>
            </a:r>
            <a:r>
              <a:rPr kumimoji="1" lang="en-US" altLang="zh-CN" dirty="0"/>
              <a:t>_r);</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引用，</a:t>
            </a:r>
            <a:r>
              <a:rPr kumimoji="1" lang="zh-CN" altLang="en-US" dirty="0">
                <a:solidFill>
                  <a:srgbClr val="008000"/>
                </a:solidFill>
              </a:rPr>
              <a:t>运行时</a:t>
            </a:r>
            <a:r>
              <a:rPr kumimoji="1" lang="zh-CN" altLang="mr-IN" dirty="0">
                <a:solidFill>
                  <a:srgbClr val="008000"/>
                </a:solidFill>
              </a:rPr>
              <a:t>失败抛出</a:t>
            </a:r>
            <a:r>
              <a:rPr kumimoji="1" lang="mr-IN" altLang="zh-CN" b="1" dirty="0" err="1">
                <a:solidFill>
                  <a:srgbClr val="FF0000"/>
                </a:solidFill>
              </a:rPr>
              <a:t>bad_cast</a:t>
            </a:r>
            <a:r>
              <a:rPr kumimoji="1" lang="zh-CN" altLang="mr-IN" dirty="0">
                <a:solidFill>
                  <a:srgbClr val="008000"/>
                </a:solidFill>
              </a:rPr>
              <a:t>异常</a:t>
            </a:r>
            <a:endParaRPr kumimoji="1" lang="zh-CN" altLang="en-US" dirty="0">
              <a:solidFill>
                <a:srgbClr val="008000"/>
              </a:solidFill>
            </a:endParaRPr>
          </a:p>
          <a:p>
            <a:pPr lvl="1"/>
            <a:r>
              <a:rPr kumimoji="1" lang="zh-CN" altLang="en-US" dirty="0"/>
              <a:t>在向下转换中，</a:t>
            </a:r>
            <a:r>
              <a:rPr kumimoji="1" lang="en-US" altLang="zh-CN" dirty="0"/>
              <a:t>T1</a:t>
            </a:r>
            <a:r>
              <a:rPr kumimoji="1" lang="zh-CN" altLang="en-US" dirty="0"/>
              <a:t>必须是多态类型（声明或继承了至少一个虚函数的类），否则不过编译 （为什么？）</a:t>
            </a:r>
            <a:endParaRPr kumimoji="1" lang="en-US" altLang="zh-CN" dirty="0"/>
          </a:p>
        </p:txBody>
      </p:sp>
    </p:spTree>
    <p:extLst>
      <p:ext uri="{BB962C8B-B14F-4D97-AF65-F5344CB8AC3E}">
        <p14:creationId xmlns:p14="http://schemas.microsoft.com/office/powerpoint/2010/main" val="731035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268760"/>
            <a:ext cx="7975798" cy="5328592"/>
          </a:xfrm>
        </p:spPr>
        <p:txBody>
          <a:bodyPr/>
          <a:lstStyle/>
          <a:p>
            <a:r>
              <a:rPr kumimoji="1" lang="zh-CN" altLang="en-US" sz="2400" dirty="0"/>
              <a:t>如果我们知道正在处理的是哪些类型，可以使用</a:t>
            </a:r>
            <a:r>
              <a:rPr kumimoji="1" lang="en-US" altLang="zh-CN" sz="2400" dirty="0" err="1"/>
              <a:t>static_cast</a:t>
            </a:r>
            <a:r>
              <a:rPr kumimoji="1" lang="zh-CN" altLang="en-US" sz="2400" dirty="0"/>
              <a:t>来避免这种开销。</a:t>
            </a:r>
          </a:p>
          <a:p>
            <a:pPr lvl="1"/>
            <a:r>
              <a:rPr kumimoji="1" lang="en-US" altLang="zh-CN" sz="2000" dirty="0" err="1"/>
              <a:t>static_cast</a:t>
            </a:r>
            <a:r>
              <a:rPr kumimoji="1" lang="zh-CN" altLang="en-US" sz="2000" dirty="0"/>
              <a:t>在</a:t>
            </a:r>
            <a:r>
              <a:rPr kumimoji="1" lang="zh-CN" altLang="en-US" sz="2000" dirty="0">
                <a:solidFill>
                  <a:srgbClr val="FF0000"/>
                </a:solidFill>
              </a:rPr>
              <a:t>编译</a:t>
            </a:r>
            <a:r>
              <a:rPr kumimoji="1" lang="zh-CN" altLang="en-US" sz="2000" dirty="0"/>
              <a:t>时静态浏览类层次，只检查</a:t>
            </a:r>
            <a:r>
              <a:rPr kumimoji="1" lang="zh-CN" altLang="en-US" sz="2000" dirty="0">
                <a:solidFill>
                  <a:srgbClr val="FF0000"/>
                </a:solidFill>
              </a:rPr>
              <a:t>继承关系</a:t>
            </a:r>
            <a:r>
              <a:rPr kumimoji="1" lang="zh-CN" altLang="en-US" sz="2000" dirty="0"/>
              <a:t>。没有继承关系的类之间，必须具有转换途径才能进行转换（要么自定义，要么是语言语法支持），否则不过编译。运行时无法确认是否正确转换。</a:t>
            </a:r>
          </a:p>
          <a:p>
            <a:r>
              <a:rPr kumimoji="1" lang="en-US" altLang="zh-CN" sz="2400" dirty="0" err="1"/>
              <a:t>static_cast</a:t>
            </a:r>
            <a:r>
              <a:rPr kumimoji="1" lang="zh-CN" altLang="en-US" sz="2400" dirty="0"/>
              <a:t>使用方法：</a:t>
            </a:r>
            <a:endParaRPr kumimoji="1" lang="zh-CN" altLang="en-US" sz="2400" dirty="0">
              <a:solidFill>
                <a:srgbClr val="FF0000"/>
              </a:solidFill>
            </a:endParaRPr>
          </a:p>
          <a:p>
            <a:pPr lvl="1"/>
            <a:r>
              <a:rPr kumimoji="1" lang="mr-IN" altLang="zh-CN" sz="2000" dirty="0" err="1"/>
              <a:t>obj</a:t>
            </a:r>
            <a:r>
              <a:rPr kumimoji="1" lang="en-US" altLang="zh-CN" sz="2000" dirty="0"/>
              <a:t>_p</a:t>
            </a:r>
            <a:r>
              <a:rPr kumimoji="1" lang="zh-CN" altLang="en-US" sz="2000" dirty="0"/>
              <a:t>，</a:t>
            </a:r>
            <a:r>
              <a:rPr kumimoji="1" lang="en-US" altLang="zh-CN" sz="2000" dirty="0" err="1"/>
              <a:t>obj_r</a:t>
            </a:r>
            <a:r>
              <a:rPr kumimoji="1" lang="zh-CN" altLang="en-US" sz="2000" dirty="0"/>
              <a:t>分别是</a:t>
            </a:r>
            <a:r>
              <a:rPr kumimoji="1" lang="en-US" altLang="zh-CN" sz="2000" dirty="0"/>
              <a:t>T1</a:t>
            </a:r>
            <a:r>
              <a:rPr kumimoji="1" lang="zh-CN" altLang="en-US" sz="2000" dirty="0"/>
              <a:t>类型的指针和引用</a:t>
            </a:r>
            <a:endParaRPr kumimoji="1" lang="mr-IN" altLang="zh-CN" sz="2000" dirty="0"/>
          </a:p>
          <a:p>
            <a:pPr lvl="1"/>
            <a:r>
              <a:rPr kumimoji="1" lang="mr-IN" altLang="zh-CN" sz="2000" dirty="0"/>
              <a:t>T2* </a:t>
            </a:r>
            <a:r>
              <a:rPr kumimoji="1" lang="mr-IN" altLang="zh-CN" sz="2000" dirty="0" err="1"/>
              <a:t>pObj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&lt;T2*&gt;(</a:t>
            </a:r>
            <a:r>
              <a:rPr kumimoji="1" lang="mr-IN" altLang="zh-CN" sz="2000" dirty="0" err="1"/>
              <a:t>obj</a:t>
            </a:r>
            <a:r>
              <a:rPr kumimoji="1" lang="en-US" altLang="zh-CN" sz="2000" dirty="0"/>
              <a:t>_p);</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指针</a:t>
            </a:r>
            <a:endParaRPr kumimoji="1" lang="mr-IN" altLang="zh-CN" sz="2000" dirty="0">
              <a:solidFill>
                <a:srgbClr val="008000"/>
              </a:solidFill>
            </a:endParaRPr>
          </a:p>
          <a:p>
            <a:pPr lvl="1"/>
            <a:r>
              <a:rPr kumimoji="1" lang="mr-IN" altLang="zh-CN" sz="2000" dirty="0"/>
              <a:t>T2&amp; </a:t>
            </a:r>
            <a:r>
              <a:rPr kumimoji="1" lang="mr-IN" altLang="zh-CN" sz="2000" dirty="0" err="1"/>
              <a:t>refObj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&lt;T2&amp;&gt;(</a:t>
            </a:r>
            <a:r>
              <a:rPr kumimoji="1" lang="mr-IN" altLang="zh-CN" sz="2000" dirty="0" err="1"/>
              <a:t>obj</a:t>
            </a:r>
            <a:r>
              <a:rPr kumimoji="1" lang="en-US" altLang="zh-CN" sz="2000" dirty="0"/>
              <a:t>_r);</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引用</a:t>
            </a:r>
          </a:p>
          <a:p>
            <a:pPr lvl="1"/>
            <a:r>
              <a:rPr kumimoji="1" lang="zh-CN" altLang="en-US" sz="2000" b="1" dirty="0"/>
              <a:t>不安全</a:t>
            </a:r>
            <a:r>
              <a:rPr kumimoji="1" lang="zh-CN" altLang="en-US" sz="2000" dirty="0"/>
              <a:t>：不保证指向目标是</a:t>
            </a:r>
            <a:r>
              <a:rPr kumimoji="1" lang="en-US" altLang="zh-CN" sz="2000" dirty="0"/>
              <a:t>T2</a:t>
            </a:r>
            <a:r>
              <a:rPr kumimoji="1" lang="zh-CN" altLang="en-US" sz="2000" dirty="0"/>
              <a:t>对象，可能导致非法内存访问。</a:t>
            </a:r>
          </a:p>
        </p:txBody>
      </p:sp>
    </p:spTree>
    <p:extLst>
      <p:ext uri="{BB962C8B-B14F-4D97-AF65-F5344CB8AC3E}">
        <p14:creationId xmlns:p14="http://schemas.microsoft.com/office/powerpoint/2010/main" val="1699949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195403" y="225810"/>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未定义类型转换方式</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   D* pd1 = </a:t>
            </a:r>
            <a:r>
              <a:rPr lang="mr-IN" altLang="zh-CN" dirty="0" err="1">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有继承关系，允许转换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(pd1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static_cast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pd1-&gt;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但是不安全：对</a:t>
            </a:r>
            <a:r>
              <a:rPr lang="en-US" altLang="zh-CN" dirty="0">
                <a:solidFill>
                  <a:srgbClr val="1D8519"/>
                </a:solidFill>
                <a:latin typeface="Consolas" charset="0"/>
                <a:ea typeface="Consolas" charset="0"/>
                <a:cs typeface="Consolas" charset="0"/>
              </a:rPr>
              <a:t>D</a:t>
            </a:r>
            <a:r>
              <a:rPr lang="zh-CN" altLang="en-US" dirty="0">
                <a:solidFill>
                  <a:srgbClr val="1D8519"/>
                </a:solidFill>
                <a:latin typeface="Consolas" charset="0"/>
                <a:ea typeface="Consolas" charset="0"/>
                <a:cs typeface="Consolas" charset="0"/>
              </a:rPr>
              <a:t>中成员</a:t>
            </a:r>
            <a:r>
              <a:rPr lang="en-US" altLang="zh-CN" dirty="0" err="1">
                <a:solidFill>
                  <a:srgbClr val="1D8519"/>
                </a:solidFill>
                <a:latin typeface="Consolas" charset="0"/>
                <a:ea typeface="Consolas" charset="0"/>
                <a:cs typeface="Consolas" charset="0"/>
              </a:rPr>
              <a:t>i</a:t>
            </a:r>
            <a:r>
              <a:rPr lang="zh-CN" altLang="en-US" dirty="0">
                <a:solidFill>
                  <a:srgbClr val="1D8519"/>
                </a:solidFill>
                <a:latin typeface="Consolas" charset="0"/>
                <a:ea typeface="Consolas" charset="0"/>
                <a:cs typeface="Consolas" charset="0"/>
              </a:rPr>
              <a:t>可能非法访问</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000000"/>
                </a:solidFill>
                <a:latin typeface="Consolas" charset="0"/>
                <a:ea typeface="Consolas" charset="0"/>
                <a:cs typeface="Consolas" charset="0"/>
              </a:rPr>
              <a:t>    D* pd2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(pd2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不允许不安全的转换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"dynamic_cast, B*(B) --&gt; D*: FAILED" </a:t>
            </a:r>
            <a:r>
              <a:rPr lang="mr-IN" altLang="zh-CN" dirty="0">
                <a:solidFill>
                  <a:srgbClr val="000000"/>
                </a:solidFill>
                <a:latin typeface="Consolas" charset="0"/>
                <a:ea typeface="Consolas" charset="0"/>
                <a:cs typeface="Consolas" charset="0"/>
              </a:rPr>
              <a:t>&lt;&lt; endl;</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2771800" y="5765788"/>
            <a:ext cx="5112568" cy="923330"/>
          </a:xfrm>
          <a:prstGeom prst="rect">
            <a:avLst/>
          </a:prstGeom>
          <a:solidFill>
            <a:schemeClr val="tx1">
              <a:lumMod val="95000"/>
              <a:lumOff val="5000"/>
            </a:schemeClr>
          </a:solidFill>
        </p:spPr>
        <p:txBody>
          <a:bodyPr wrap="square">
            <a:spAutoFit/>
          </a:bodyPr>
          <a:lstStyle/>
          <a:p>
            <a:r>
              <a:rPr lang="mr-IN" altLang="zh-CN" dirty="0" err="1">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=124455624</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 FAILED</a:t>
            </a:r>
            <a:endParaRPr lang="zh-CN" altLang="en-US" dirty="0">
              <a:solidFill>
                <a:srgbClr val="2FFF12"/>
              </a:solidFill>
              <a:latin typeface="AndaleMono" charset="0"/>
            </a:endParaRPr>
          </a:p>
        </p:txBody>
      </p:sp>
    </p:spTree>
    <p:extLst>
      <p:ext uri="{BB962C8B-B14F-4D97-AF65-F5344CB8AC3E}">
        <p14:creationId xmlns:p14="http://schemas.microsoft.com/office/powerpoint/2010/main" val="2488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3200" y="198438"/>
            <a:ext cx="8761288" cy="1325562"/>
          </a:xfrm>
        </p:spPr>
        <p:txBody>
          <a:bodyPr/>
          <a:lstStyle/>
          <a:p>
            <a:r>
              <a:rPr lang="zh-CN" altLang="en-US" dirty="0"/>
              <a:t>课程设计</a:t>
            </a:r>
            <a:endParaRPr lang="zh-CN" altLang="en-US" b="1" dirty="0">
              <a:solidFill>
                <a:srgbClr val="003366"/>
              </a:solidFill>
              <a:latin typeface="微软雅黑" panose="020B0503020204020204" pitchFamily="34" charset="-122"/>
              <a:ea typeface="微软雅黑" panose="020B0503020204020204" pitchFamily="34" charset="-122"/>
            </a:endParaRPr>
          </a:p>
        </p:txBody>
      </p:sp>
      <p:sp>
        <p:nvSpPr>
          <p:cNvPr id="6147" name="文本框 1"/>
          <p:cNvSpPr txBox="1">
            <a:spLocks noChangeArrowheads="1"/>
          </p:cNvSpPr>
          <p:nvPr/>
        </p:nvSpPr>
        <p:spPr bwMode="auto">
          <a:xfrm>
            <a:off x="442343" y="1884888"/>
            <a:ext cx="4464496" cy="3046988"/>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sz="2400" dirty="0"/>
              <a:t>3</a:t>
            </a:r>
            <a:r>
              <a:rPr lang="zh-CN" altLang="en-US" sz="2400" dirty="0"/>
              <a:t>课时：绪论、基础编程知识</a:t>
            </a:r>
          </a:p>
          <a:p>
            <a:r>
              <a:rPr lang="en-US" altLang="zh-CN" sz="2400" dirty="0"/>
              <a:t>1</a:t>
            </a:r>
            <a:r>
              <a:rPr lang="zh-CN" altLang="en-US" sz="2400" dirty="0"/>
              <a:t>课时：对象的基础知识</a:t>
            </a:r>
          </a:p>
          <a:p>
            <a:r>
              <a:rPr lang="en-US" altLang="zh-CN" sz="2400" dirty="0"/>
              <a:t>2</a:t>
            </a:r>
            <a:r>
              <a:rPr lang="zh-CN" altLang="en-US" sz="2400" dirty="0"/>
              <a:t>课时：对象的创建与销毁</a:t>
            </a:r>
          </a:p>
          <a:p>
            <a:r>
              <a:rPr lang="en-US" altLang="zh-CN" sz="2400" dirty="0"/>
              <a:t>1</a:t>
            </a:r>
            <a:r>
              <a:rPr lang="zh-CN" altLang="en-US" sz="2400" dirty="0"/>
              <a:t>课时：对象的引用与复制</a:t>
            </a:r>
          </a:p>
          <a:p>
            <a:r>
              <a:rPr lang="en-US" altLang="zh-CN" sz="2400" dirty="0"/>
              <a:t>1</a:t>
            </a:r>
            <a:r>
              <a:rPr lang="zh-CN" altLang="en-US" sz="2400" dirty="0"/>
              <a:t>课时：对象的组合与继承</a:t>
            </a:r>
          </a:p>
          <a:p>
            <a:r>
              <a:rPr lang="en-US" altLang="zh-CN" sz="2400" dirty="0"/>
              <a:t>2</a:t>
            </a:r>
            <a:r>
              <a:rPr lang="zh-CN" altLang="en-US" sz="2400" dirty="0"/>
              <a:t>课时：虚函数与多态</a:t>
            </a:r>
          </a:p>
          <a:p>
            <a:r>
              <a:rPr lang="en-US" altLang="zh-CN" sz="2400" dirty="0"/>
              <a:t>3</a:t>
            </a:r>
            <a:r>
              <a:rPr lang="zh-CN" altLang="en-US" sz="2400" dirty="0"/>
              <a:t>课时：模板与</a:t>
            </a:r>
            <a:r>
              <a:rPr lang="en" altLang="zh-CN" sz="2400" dirty="0"/>
              <a:t>STL</a:t>
            </a:r>
            <a:r>
              <a:rPr lang="zh-CN" altLang="en" sz="2400" dirty="0"/>
              <a:t>、</a:t>
            </a:r>
            <a:r>
              <a:rPr lang="en" altLang="zh-CN" sz="2400" dirty="0"/>
              <a:t>STL</a:t>
            </a:r>
            <a:r>
              <a:rPr lang="zh-CN" altLang="en-US" sz="2400" dirty="0"/>
              <a:t>进阶</a:t>
            </a:r>
          </a:p>
          <a:p>
            <a:r>
              <a:rPr lang="en-US" altLang="zh-CN" sz="2400" dirty="0"/>
              <a:t>2</a:t>
            </a:r>
            <a:r>
              <a:rPr lang="zh-CN" altLang="en-US" sz="2400" dirty="0"/>
              <a:t>课时：案例与设计模式</a:t>
            </a:r>
          </a:p>
        </p:txBody>
      </p:sp>
      <p:sp>
        <p:nvSpPr>
          <p:cNvPr id="2" name="灯片编号占位符 1">
            <a:extLst>
              <a:ext uri="{FF2B5EF4-FFF2-40B4-BE49-F238E27FC236}">
                <a16:creationId xmlns:a16="http://schemas.microsoft.com/office/drawing/2014/main" id="{7BA683A5-1070-9E48-9291-30910287E1D7}"/>
              </a:ext>
            </a:extLst>
          </p:cNvPr>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
        <p:nvSpPr>
          <p:cNvPr id="3" name="右大括号 2">
            <a:extLst>
              <a:ext uri="{FF2B5EF4-FFF2-40B4-BE49-F238E27FC236}">
                <a16:creationId xmlns:a16="http://schemas.microsoft.com/office/drawing/2014/main" id="{D1CF07A4-76DB-4024-98E0-BBBE8DFB3498}"/>
              </a:ext>
            </a:extLst>
          </p:cNvPr>
          <p:cNvSpPr/>
          <p:nvPr/>
        </p:nvSpPr>
        <p:spPr>
          <a:xfrm>
            <a:off x="5048412" y="2348880"/>
            <a:ext cx="216024" cy="1800200"/>
          </a:xfrm>
          <a:prstGeom prst="rightBrace">
            <a:avLst>
              <a:gd name="adj1" fmla="val 6565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BCAD752-D660-442C-9286-9F2215BD3566}"/>
              </a:ext>
            </a:extLst>
          </p:cNvPr>
          <p:cNvSpPr txBox="1"/>
          <p:nvPr/>
        </p:nvSpPr>
        <p:spPr>
          <a:xfrm>
            <a:off x="5468986" y="2741148"/>
            <a:ext cx="3005951" cy="1015663"/>
          </a:xfrm>
          <a:prstGeom prst="rect">
            <a:avLst/>
          </a:prstGeom>
          <a:noFill/>
        </p:spPr>
        <p:txBody>
          <a:bodyPr wrap="none" rtlCol="0">
            <a:spAutoFit/>
          </a:bodyPr>
          <a:lstStyle/>
          <a:p>
            <a:r>
              <a:rPr lang="en-US" altLang="zh-CN" sz="2000" b="1" dirty="0"/>
              <a:t>C++</a:t>
            </a:r>
            <a:r>
              <a:rPr lang="zh-CN" altLang="en-US" sz="2000" b="1" dirty="0"/>
              <a:t>中的面向对象：</a:t>
            </a:r>
            <a:endParaRPr lang="en-US" altLang="zh-CN" sz="2000" b="1" dirty="0"/>
          </a:p>
          <a:p>
            <a:r>
              <a:rPr lang="zh-CN" altLang="en-US" sz="2000" b="1" dirty="0"/>
              <a:t>掌握</a:t>
            </a:r>
            <a:r>
              <a:rPr lang="en-US" altLang="zh-CN" sz="2000" b="1" dirty="0"/>
              <a:t>C++</a:t>
            </a:r>
            <a:r>
              <a:rPr lang="zh-CN" altLang="en-US" sz="2000" b="1" dirty="0"/>
              <a:t>语法知识</a:t>
            </a:r>
            <a:endParaRPr lang="en-US" altLang="zh-CN" sz="2000" b="1" dirty="0"/>
          </a:p>
          <a:p>
            <a:r>
              <a:rPr lang="zh-CN" altLang="en-US" sz="2000" b="1" dirty="0">
                <a:solidFill>
                  <a:srgbClr val="C00000"/>
                </a:solidFill>
              </a:rPr>
              <a:t>了解为什么语言这么设计</a:t>
            </a:r>
            <a:endParaRPr lang="en-US" altLang="zh-CN" sz="2000" b="1" dirty="0">
              <a:solidFill>
                <a:srgbClr val="C00000"/>
              </a:solidFill>
            </a:endParaRPr>
          </a:p>
        </p:txBody>
      </p:sp>
      <p:sp>
        <p:nvSpPr>
          <p:cNvPr id="9" name="文本框 8">
            <a:extLst>
              <a:ext uri="{FF2B5EF4-FFF2-40B4-BE49-F238E27FC236}">
                <a16:creationId xmlns:a16="http://schemas.microsoft.com/office/drawing/2014/main" id="{BC737EBD-9C5C-4297-98E1-460A6200AA78}"/>
              </a:ext>
            </a:extLst>
          </p:cNvPr>
          <p:cNvSpPr txBox="1"/>
          <p:nvPr/>
        </p:nvSpPr>
        <p:spPr>
          <a:xfrm>
            <a:off x="5048412" y="4145019"/>
            <a:ext cx="3617401" cy="707886"/>
          </a:xfrm>
          <a:prstGeom prst="rect">
            <a:avLst/>
          </a:prstGeom>
          <a:noFill/>
        </p:spPr>
        <p:txBody>
          <a:bodyPr wrap="none" rtlCol="0">
            <a:spAutoFit/>
          </a:bodyPr>
          <a:lstStyle/>
          <a:p>
            <a:r>
              <a:rPr lang="en-US" altLang="zh-CN" sz="2000" b="1" dirty="0"/>
              <a:t>STL</a:t>
            </a:r>
            <a:r>
              <a:rPr lang="zh-CN" altLang="en-US" sz="2000" b="1" dirty="0"/>
              <a:t>：面向对象封装的实用工具</a:t>
            </a:r>
            <a:endParaRPr lang="en-US" altLang="zh-CN" sz="2000" b="1" dirty="0"/>
          </a:p>
          <a:p>
            <a:r>
              <a:rPr lang="zh-CN" altLang="en-US" sz="2000" b="1" dirty="0"/>
              <a:t>设计案例与常用设计模式</a:t>
            </a:r>
            <a:endParaRPr lang="en-US" altLang="zh-CN" sz="2000" b="1" dirty="0"/>
          </a:p>
        </p:txBody>
      </p:sp>
    </p:spTree>
    <p:extLst>
      <p:ext uri="{BB962C8B-B14F-4D97-AF65-F5344CB8AC3E}">
        <p14:creationId xmlns:p14="http://schemas.microsoft.com/office/powerpoint/2010/main" val="1067771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248788" y="168882"/>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B* pb = &amp;d;</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pd3 = </a:t>
            </a:r>
            <a:r>
              <a:rPr lang="mr-IN" altLang="zh-CN" dirty="0">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&lt;D*&gt;(pb);</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a:solidFill>
                  <a:srgbClr val="B40062"/>
                </a:solidFill>
                <a:latin typeface="Consolas" charset="0"/>
                <a:ea typeface="Consolas" charset="0"/>
                <a:cs typeface="Consolas" charset="0"/>
              </a:rPr>
              <a:t>if </a:t>
            </a:r>
            <a:r>
              <a:rPr lang="mr-IN" altLang="zh-CN" dirty="0">
                <a:solidFill>
                  <a:srgbClr val="000000"/>
                </a:solidFill>
                <a:latin typeface="Consolas" charset="0"/>
                <a:ea typeface="Consolas" charset="0"/>
                <a:cs typeface="Consolas" charset="0"/>
              </a:rPr>
              <a:t>(pd</a:t>
            </a:r>
            <a:r>
              <a:rPr lang="en-US" altLang="zh-CN" dirty="0">
                <a:solidFill>
                  <a:srgbClr val="000000"/>
                </a:solidFill>
                <a:latin typeface="Consolas" charset="0"/>
                <a:ea typeface="Consolas" charset="0"/>
                <a:cs typeface="Consolas" charset="0"/>
              </a:rPr>
              <a:t>3</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"static_cast, B*(D) --&gt; D*: OK" </a:t>
            </a:r>
            <a:r>
              <a:rPr lang="mr-IN" altLang="zh-CN" dirty="0">
                <a:solidFill>
                  <a:srgbClr val="000000"/>
                </a:solidFill>
                <a:latin typeface="Consolas" charset="0"/>
                <a:ea typeface="Consolas" charset="0"/>
                <a:cs typeface="Consolas" charset="0"/>
              </a:rPr>
              <a:t>&lt;&lt; endl;</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"D::i=" </a:t>
            </a:r>
            <a:r>
              <a:rPr lang="mr-IN" altLang="zh-CN" dirty="0">
                <a:solidFill>
                  <a:srgbClr val="000000"/>
                </a:solidFill>
                <a:latin typeface="Consolas" charset="0"/>
                <a:ea typeface="Consolas" charset="0"/>
                <a:cs typeface="Consolas" charset="0"/>
              </a:rPr>
              <a:t>&lt;&lt; pd3-&gt;i &lt;&lt;endl;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pd4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t>
            </a:r>
            <a:r>
              <a:rPr lang="mr-IN" altLang="zh-CN" dirty="0" err="1">
                <a:solidFill>
                  <a:srgbClr val="000000"/>
                </a:solidFill>
                <a:latin typeface="Consolas" charset="0"/>
                <a:ea typeface="Consolas" charset="0"/>
                <a:cs typeface="Consolas" charset="0"/>
              </a:rPr>
              <a:t>pb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(pd4 != </a:t>
            </a:r>
            <a:r>
              <a:rPr lang="mr-IN" altLang="zh-CN" dirty="0" err="1">
                <a:solidFill>
                  <a:srgbClr val="BA0011"/>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转换正确</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dynamic_cast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*(D)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pd4-&gt;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return</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3563888" y="5635370"/>
            <a:ext cx="4824536" cy="1200329"/>
          </a:xfrm>
          <a:prstGeom prst="rect">
            <a:avLst/>
          </a:prstGeom>
          <a:solidFill>
            <a:schemeClr val="tx1">
              <a:lumMod val="95000"/>
              <a:lumOff val="5000"/>
            </a:schemeClr>
          </a:solidFill>
        </p:spPr>
        <p:txBody>
          <a:bodyPr wrap="square">
            <a:spAutoFit/>
          </a:bodyPr>
          <a:lstStyle/>
          <a:p>
            <a:r>
              <a:rPr lang="mr-IN" altLang="zh-CN">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p>
        </p:txBody>
      </p:sp>
    </p:spTree>
    <p:extLst>
      <p:ext uri="{BB962C8B-B14F-4D97-AF65-F5344CB8AC3E}">
        <p14:creationId xmlns:p14="http://schemas.microsoft.com/office/powerpoint/2010/main" val="18927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r>
              <a:rPr kumimoji="1" lang="zh-CN" altLang="en-US" dirty="0"/>
              <a:t>相同点：</a:t>
            </a:r>
          </a:p>
          <a:p>
            <a:pPr lvl="1"/>
            <a:r>
              <a:rPr kumimoji="1" lang="zh-CN" altLang="en-US" dirty="0"/>
              <a:t>都可完成向下类型转换。</a:t>
            </a:r>
          </a:p>
          <a:p>
            <a:r>
              <a:rPr kumimoji="1" lang="zh-CN" altLang="en-US" dirty="0"/>
              <a:t>不同点：</a:t>
            </a:r>
          </a:p>
          <a:p>
            <a:pPr lvl="1"/>
            <a:r>
              <a:rPr kumimoji="1" lang="en-US" altLang="zh-CN" dirty="0" err="1"/>
              <a:t>static_cast</a:t>
            </a:r>
            <a:r>
              <a:rPr kumimoji="1" lang="zh-CN" altLang="en-US" dirty="0"/>
              <a:t>在</a:t>
            </a:r>
            <a:r>
              <a:rPr kumimoji="1" lang="zh-CN" altLang="en-US" dirty="0">
                <a:solidFill>
                  <a:srgbClr val="FF0000"/>
                </a:solidFill>
              </a:rPr>
              <a:t>编译时</a:t>
            </a:r>
            <a:r>
              <a:rPr kumimoji="1" lang="zh-CN" altLang="en-US" dirty="0"/>
              <a:t>静态执行向下类型转换。</a:t>
            </a:r>
          </a:p>
          <a:p>
            <a:pPr lvl="1"/>
            <a:r>
              <a:rPr kumimoji="1" lang="en-US" altLang="zh-CN" dirty="0" err="1"/>
              <a:t>dynamic_cast</a:t>
            </a:r>
            <a:r>
              <a:rPr kumimoji="1" lang="zh-CN" altLang="en-US" dirty="0"/>
              <a:t>会在</a:t>
            </a:r>
            <a:r>
              <a:rPr kumimoji="1" lang="zh-CN" altLang="en-US" dirty="0">
                <a:solidFill>
                  <a:srgbClr val="FF0000"/>
                </a:solidFill>
              </a:rPr>
              <a:t>运行时</a:t>
            </a:r>
            <a:r>
              <a:rPr kumimoji="1" lang="zh-CN" altLang="en-US" dirty="0"/>
              <a:t>检查被转换的对象是否确实是正确的派生类。额外的检查需要 </a:t>
            </a:r>
            <a:r>
              <a:rPr kumimoji="1" lang="en-US" altLang="zh-CN" dirty="0"/>
              <a:t>RTTI</a:t>
            </a:r>
            <a:r>
              <a:rPr kumimoji="1" lang="zh-CN" altLang="en-US" dirty="0"/>
              <a:t> </a:t>
            </a:r>
            <a:r>
              <a:rPr kumimoji="1" lang="en-US" altLang="zh-CN" dirty="0"/>
              <a:t>(Run-Time</a:t>
            </a:r>
            <a:r>
              <a:rPr kumimoji="1" lang="zh-CN" altLang="en-US" dirty="0"/>
              <a:t> </a:t>
            </a:r>
            <a:r>
              <a:rPr kumimoji="1" lang="en-US" altLang="zh-CN" dirty="0"/>
              <a:t>Type</a:t>
            </a:r>
            <a:r>
              <a:rPr kumimoji="1" lang="zh-CN" altLang="en-US" dirty="0"/>
              <a:t> </a:t>
            </a:r>
            <a:r>
              <a:rPr kumimoji="1" lang="en-US" altLang="zh-CN" dirty="0"/>
              <a:t>Information)</a:t>
            </a:r>
            <a:r>
              <a:rPr kumimoji="1" lang="zh-CN" altLang="en-US" dirty="0"/>
              <a:t>，因此要比</a:t>
            </a:r>
            <a:r>
              <a:rPr kumimoji="1" lang="en-US" altLang="zh-CN" dirty="0" err="1"/>
              <a:t>static_cast</a:t>
            </a:r>
            <a:r>
              <a:rPr kumimoji="1" lang="zh-CN" altLang="en-US" dirty="0"/>
              <a:t>慢一些，但是更</a:t>
            </a:r>
            <a:r>
              <a:rPr kumimoji="1" lang="zh-CN" altLang="en-US" dirty="0">
                <a:solidFill>
                  <a:srgbClr val="FF0000"/>
                </a:solidFill>
              </a:rPr>
              <a:t>安全</a:t>
            </a:r>
            <a:r>
              <a:rPr kumimoji="1" lang="zh-CN" altLang="en-US" dirty="0"/>
              <a:t>。</a:t>
            </a:r>
          </a:p>
          <a:p>
            <a:r>
              <a:rPr kumimoji="1" lang="zh-CN" altLang="en-US" dirty="0"/>
              <a:t>一般使用</a:t>
            </a:r>
            <a:r>
              <a:rPr kumimoji="1" lang="en-US" altLang="zh-CN" dirty="0" err="1"/>
              <a:t>dynamic_cast</a:t>
            </a:r>
            <a:r>
              <a:rPr kumimoji="1" lang="zh-CN" altLang="en-US" dirty="0"/>
              <a:t>进行向下类型转换</a:t>
            </a:r>
          </a:p>
          <a:p>
            <a:endParaRPr kumimoji="1" lang="zh-CN" altLang="en-US" dirty="0"/>
          </a:p>
        </p:txBody>
      </p:sp>
    </p:spTree>
    <p:extLst>
      <p:ext uri="{BB962C8B-B14F-4D97-AF65-F5344CB8AC3E}">
        <p14:creationId xmlns:p14="http://schemas.microsoft.com/office/powerpoint/2010/main" val="1572994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zh-CN" altLang="en-US" dirty="0"/>
              <a:t>重要原则</a:t>
            </a:r>
            <a:r>
              <a:rPr kumimoji="1" lang="en-US" altLang="zh-CN" dirty="0"/>
              <a:t>(</a:t>
            </a:r>
            <a:r>
              <a:rPr kumimoji="1" lang="zh-CN" altLang="en-US" dirty="0">
                <a:solidFill>
                  <a:srgbClr val="C00000"/>
                </a:solidFill>
              </a:rPr>
              <a:t>清楚指针所指向的真正对象</a:t>
            </a:r>
            <a:r>
              <a:rPr kumimoji="1" lang="en-US" altLang="zh-CN" dirty="0"/>
              <a:t>)</a:t>
            </a:r>
            <a:r>
              <a:rPr kumimoji="1" lang="zh-CN" altLang="en-US" dirty="0"/>
              <a:t>：</a:t>
            </a:r>
            <a:endParaRPr kumimoji="1" lang="en-US" altLang="zh-CN" dirty="0"/>
          </a:p>
          <a:p>
            <a:pPr marL="0" indent="0">
              <a:buNone/>
            </a:pPr>
            <a:r>
              <a:rPr kumimoji="1" lang="en-US" altLang="zh-CN" dirty="0"/>
              <a:t>1</a:t>
            </a:r>
            <a:r>
              <a:rPr kumimoji="1" lang="zh-CN" altLang="en-US" dirty="0"/>
              <a:t>）指针或引用的向上转换总是安全的；</a:t>
            </a:r>
            <a:endParaRPr kumimoji="1" lang="en-US" altLang="zh-CN" dirty="0"/>
          </a:p>
          <a:p>
            <a:pPr marL="0" indent="0">
              <a:buNone/>
            </a:pPr>
            <a:r>
              <a:rPr kumimoji="1" lang="en-US" altLang="zh-CN" dirty="0"/>
              <a:t>2</a:t>
            </a:r>
            <a:r>
              <a:rPr kumimoji="1" lang="zh-CN" altLang="en-US" dirty="0"/>
              <a:t>）向下转换时用</a:t>
            </a:r>
            <a:r>
              <a:rPr kumimoji="1" lang="en-US" altLang="zh-CN" dirty="0" err="1"/>
              <a:t>dynamic_cast</a:t>
            </a:r>
            <a:r>
              <a:rPr kumimoji="1" lang="zh-CN" altLang="en-US" dirty="0"/>
              <a:t>，安全检查；</a:t>
            </a:r>
            <a:endParaRPr kumimoji="1" lang="en-US" altLang="zh-CN" dirty="0"/>
          </a:p>
          <a:p>
            <a:pPr marL="0" indent="0">
              <a:buNone/>
            </a:pPr>
            <a:r>
              <a:rPr kumimoji="1" lang="en-US" altLang="zh-CN" dirty="0"/>
              <a:t>3</a:t>
            </a:r>
            <a:r>
              <a:rPr kumimoji="1" lang="zh-CN" altLang="en-US" dirty="0"/>
              <a:t>）避免对象之间的转换。</a:t>
            </a:r>
          </a:p>
        </p:txBody>
      </p:sp>
    </p:spTree>
    <p:extLst>
      <p:ext uri="{BB962C8B-B14F-4D97-AF65-F5344CB8AC3E}">
        <p14:creationId xmlns:p14="http://schemas.microsoft.com/office/powerpoint/2010/main" val="386161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2885-D1AC-4AFA-B8BE-2C3FD4A8B544}"/>
              </a:ext>
            </a:extLst>
          </p:cNvPr>
          <p:cNvSpPr>
            <a:spLocks noGrp="1"/>
          </p:cNvSpPr>
          <p:nvPr>
            <p:ph type="title"/>
          </p:nvPr>
        </p:nvSpPr>
        <p:spPr/>
        <p:txBody>
          <a:bodyPr/>
          <a:lstStyle/>
          <a:p>
            <a:r>
              <a:rPr lang="zh-CN" altLang="en-US" dirty="0"/>
              <a:t>类型转换其他用法</a:t>
            </a:r>
          </a:p>
        </p:txBody>
      </p:sp>
      <p:sp>
        <p:nvSpPr>
          <p:cNvPr id="3" name="内容占位符 2">
            <a:extLst>
              <a:ext uri="{FF2B5EF4-FFF2-40B4-BE49-F238E27FC236}">
                <a16:creationId xmlns:a16="http://schemas.microsoft.com/office/drawing/2014/main" id="{37DC2C07-87BC-4734-BF38-3BA64ABBC374}"/>
              </a:ext>
            </a:extLst>
          </p:cNvPr>
          <p:cNvSpPr>
            <a:spLocks noGrp="1"/>
          </p:cNvSpPr>
          <p:nvPr>
            <p:ph idx="1"/>
          </p:nvPr>
        </p:nvSpPr>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endParaRPr lang="en-US" altLang="zh-CN" dirty="0"/>
          </a:p>
          <a:p>
            <a:r>
              <a:rPr lang="en-US" altLang="zh-CN" dirty="0" err="1"/>
              <a:t>dynamic_cast</a:t>
            </a:r>
            <a:r>
              <a:rPr lang="zh-CN" altLang="en-US" dirty="0"/>
              <a:t>也能对指针或引用进行向上类型转换。</a:t>
            </a:r>
            <a:r>
              <a:rPr lang="en-US" altLang="zh-CN" dirty="0"/>
              <a:t>(</a:t>
            </a:r>
            <a:r>
              <a:rPr lang="zh-CN" altLang="en-US" dirty="0"/>
              <a:t>较少使用，因为向上转换支持隐式转换</a:t>
            </a:r>
            <a:r>
              <a:rPr lang="en-US" altLang="zh-CN" dirty="0"/>
              <a:t>)</a:t>
            </a:r>
          </a:p>
          <a:p>
            <a:r>
              <a:rPr lang="en-US" altLang="zh-CN" dirty="0" err="1"/>
              <a:t>static_cast</a:t>
            </a:r>
            <a:r>
              <a:rPr lang="zh-CN" altLang="en-US" dirty="0"/>
              <a:t>也能对不同对象类型进行转换</a:t>
            </a:r>
          </a:p>
        </p:txBody>
      </p:sp>
      <p:sp>
        <p:nvSpPr>
          <p:cNvPr id="4" name="灯片编号占位符 3">
            <a:extLst>
              <a:ext uri="{FF2B5EF4-FFF2-40B4-BE49-F238E27FC236}">
                <a16:creationId xmlns:a16="http://schemas.microsoft.com/office/drawing/2014/main" id="{793545E5-9568-47EA-A60E-2AA4D2E871BB}"/>
              </a:ext>
            </a:extLst>
          </p:cNvPr>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5" name="文本框 4">
            <a:extLst>
              <a:ext uri="{FF2B5EF4-FFF2-40B4-BE49-F238E27FC236}">
                <a16:creationId xmlns:a16="http://schemas.microsoft.com/office/drawing/2014/main" id="{607BB934-2F27-4C37-80BD-C9C82864EE60}"/>
              </a:ext>
            </a:extLst>
          </p:cNvPr>
          <p:cNvSpPr txBox="1"/>
          <p:nvPr/>
        </p:nvSpPr>
        <p:spPr>
          <a:xfrm>
            <a:off x="572892" y="4221088"/>
            <a:ext cx="7998215" cy="1569660"/>
          </a:xfrm>
          <a:prstGeom prst="rect">
            <a:avLst/>
          </a:prstGeom>
          <a:noFill/>
        </p:spPr>
        <p:txBody>
          <a:bodyPr wrap="none" rtlCol="0">
            <a:spAutoFit/>
          </a:bodyPr>
          <a:lstStyle/>
          <a:p>
            <a:r>
              <a:rPr lang="zh-CN" altLang="en-US" sz="2400" b="1" dirty="0"/>
              <a:t>参考：</a:t>
            </a:r>
            <a:endParaRPr lang="en-US" altLang="zh-CN" sz="2400" b="1" dirty="0"/>
          </a:p>
          <a:p>
            <a:r>
              <a:rPr lang="en-US" altLang="zh-CN" sz="2400" b="1" dirty="0">
                <a:hlinkClick r:id="rId2"/>
              </a:rPr>
              <a:t>https://en.cppreference.com/w/cpp/language/dynamic_cast</a:t>
            </a:r>
            <a:endParaRPr lang="en-US" altLang="zh-CN" sz="2400" b="1" dirty="0"/>
          </a:p>
          <a:p>
            <a:r>
              <a:rPr lang="en-US" altLang="zh-CN" sz="2400" b="1" dirty="0">
                <a:hlinkClick r:id="rId3"/>
              </a:rPr>
              <a:t>https://en.cppreference.com/w/cpp/language/static_cast</a:t>
            </a:r>
            <a:endParaRPr lang="en-US" altLang="zh-CN" sz="2400" b="1" dirty="0"/>
          </a:p>
          <a:p>
            <a:endParaRPr lang="zh-CN" altLang="en-US" sz="2400" b="1" dirty="0"/>
          </a:p>
        </p:txBody>
      </p:sp>
    </p:spTree>
    <p:extLst>
      <p:ext uri="{BB962C8B-B14F-4D97-AF65-F5344CB8AC3E}">
        <p14:creationId xmlns:p14="http://schemas.microsoft.com/office/powerpoint/2010/main" val="3568776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向上向下类型转换与虚函数表</a:t>
            </a:r>
          </a:p>
        </p:txBody>
      </p:sp>
      <p:sp>
        <p:nvSpPr>
          <p:cNvPr id="3" name="内容占位符 2"/>
          <p:cNvSpPr>
            <a:spLocks noGrp="1"/>
          </p:cNvSpPr>
          <p:nvPr>
            <p:ph idx="1"/>
          </p:nvPr>
        </p:nvSpPr>
        <p:spPr>
          <a:xfrm>
            <a:off x="628650" y="1628800"/>
            <a:ext cx="8191822" cy="4749029"/>
          </a:xfrm>
        </p:spPr>
        <p:txBody>
          <a:bodyPr/>
          <a:lstStyle/>
          <a:p>
            <a:r>
              <a:rPr kumimoji="1" lang="zh-CN" altLang="en-US" dirty="0"/>
              <a:t>对于基类中有虚函数的情况：</a:t>
            </a:r>
          </a:p>
          <a:p>
            <a:r>
              <a:rPr kumimoji="1" lang="zh-CN" altLang="en-US" dirty="0"/>
              <a:t>向上类型转换：</a:t>
            </a:r>
          </a:p>
          <a:p>
            <a:pPr lvl="1"/>
            <a:r>
              <a:rPr kumimoji="1" lang="zh-CN" altLang="en-US" dirty="0"/>
              <a:t>转换为基类</a:t>
            </a:r>
            <a:r>
              <a:rPr kumimoji="1" lang="zh-CN" altLang="en-US" dirty="0">
                <a:solidFill>
                  <a:srgbClr val="FF0000"/>
                </a:solidFill>
              </a:rPr>
              <a:t>指针或引用</a:t>
            </a:r>
            <a:r>
              <a:rPr kumimoji="1" lang="zh-CN" altLang="en-US" dirty="0"/>
              <a:t>，则对应虚函数表仍为派生类的虚函数表（晚绑定）。</a:t>
            </a:r>
          </a:p>
          <a:p>
            <a:pPr lvl="1"/>
            <a:r>
              <a:rPr kumimoji="1" lang="zh-CN" altLang="en-US" dirty="0"/>
              <a:t>转换为基类</a:t>
            </a:r>
            <a:r>
              <a:rPr kumimoji="1" lang="zh-CN" altLang="en-US" dirty="0">
                <a:solidFill>
                  <a:srgbClr val="FF0000"/>
                </a:solidFill>
              </a:rPr>
              <a:t>对象</a:t>
            </a:r>
            <a:r>
              <a:rPr kumimoji="1" lang="zh-CN" altLang="en-US" dirty="0"/>
              <a:t>，产生对象切片，调用基类函数（早绑定）。</a:t>
            </a:r>
          </a:p>
          <a:p>
            <a:r>
              <a:rPr kumimoji="1" lang="zh-CN" altLang="en-US" dirty="0"/>
              <a:t>向下类型转换：</a:t>
            </a:r>
          </a:p>
          <a:p>
            <a:pPr lvl="1"/>
            <a:r>
              <a:rPr kumimoji="1" lang="en-US" altLang="zh-CN" dirty="0" err="1"/>
              <a:t>dynamic_cast</a:t>
            </a:r>
            <a:r>
              <a:rPr kumimoji="1" lang="zh-CN" altLang="en-US" dirty="0"/>
              <a:t>通过虚函数表来判断是否能进行向下类型转换。</a:t>
            </a:r>
          </a:p>
          <a:p>
            <a:pPr lvl="1"/>
            <a:endParaRPr kumimoji="1" lang="zh-CN" altLang="en-US" dirty="0"/>
          </a:p>
        </p:txBody>
      </p:sp>
    </p:spTree>
    <p:extLst>
      <p:ext uri="{BB962C8B-B14F-4D97-AF65-F5344CB8AC3E}">
        <p14:creationId xmlns:p14="http://schemas.microsoft.com/office/powerpoint/2010/main" val="731230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27384"/>
            <a:ext cx="8280920" cy="7232749"/>
          </a:xfrm>
          <a:prstGeom prst="rect">
            <a:avLst/>
          </a:prstGeom>
        </p:spPr>
        <p:txBody>
          <a:bodyPr wrap="square">
            <a:spAutoFit/>
          </a:bodyPr>
          <a:lstStyle/>
          <a:p>
            <a:r>
              <a:rPr lang="en-US" altLang="zh-CN" sz="1600" dirty="0">
                <a:solidFill>
                  <a:srgbClr val="6E200D"/>
                </a:solidFill>
                <a:latin typeface="Consolas" charset="0"/>
                <a:ea typeface="Consolas" charset="0"/>
                <a:cs typeface="Consolas" charset="0"/>
              </a:rPr>
              <a:t>#include </a:t>
            </a:r>
            <a:r>
              <a:rPr lang="en-US" altLang="zh-CN" sz="1600" dirty="0">
                <a:solidFill>
                  <a:srgbClr val="BA0011"/>
                </a:solidFill>
                <a:latin typeface="Consolas" charset="0"/>
                <a:ea typeface="Consolas" charset="0"/>
                <a:cs typeface="Consolas" charset="0"/>
              </a:rPr>
              <a:t>&lt;iostream&gt;</a:t>
            </a:r>
            <a:endParaRPr lang="en-US" altLang="zh-CN" sz="1600" dirty="0">
              <a:solidFill>
                <a:srgbClr val="6E200D"/>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using</a:t>
            </a:r>
            <a:r>
              <a:rPr lang="en-US" altLang="zh-CN" sz="1600" dirty="0">
                <a:solidFill>
                  <a:srgbClr val="000000"/>
                </a:solidFill>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namespace</a:t>
            </a:r>
            <a:r>
              <a:rPr lang="en-US" altLang="zh-CN" sz="1600" dirty="0">
                <a:solidFill>
                  <a:srgbClr val="000000"/>
                </a:solidFill>
                <a:latin typeface="Consolas" charset="0"/>
                <a:ea typeface="Consolas" charset="0"/>
                <a:cs typeface="Consolas" charset="0"/>
              </a:rPr>
              <a:t> std;</a:t>
            </a:r>
          </a:p>
          <a:p>
            <a:endParaRPr lang="en-US" altLang="zh-CN" sz="1600" dirty="0">
              <a:solidFill>
                <a:srgbClr val="B40062"/>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Pet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 virtual </a:t>
            </a:r>
            <a:r>
              <a:rPr lang="en-US" altLang="zh-CN" sz="1600" dirty="0">
                <a:latin typeface="Consolas" charset="0"/>
                <a:ea typeface="Consolas" charset="0"/>
                <a:cs typeface="Consolas" charset="0"/>
              </a:rPr>
              <a:t>~Pet() {} };</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Dog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run()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"dog run"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Bird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fly()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"bird fly"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endParaRPr lang="en-US" altLang="zh-CN" sz="1600" dirty="0">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action(Pet* p) {</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d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&lt;Dog*&gt;(p);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b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&lt;Bird*&gt;(p);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 (d)</a:t>
            </a:r>
            <a:r>
              <a:rPr lang="zh-CN" altLang="en-US" sz="1600" dirty="0">
                <a:latin typeface="Consolas" charset="0"/>
                <a:ea typeface="Consolas" charset="0"/>
                <a:cs typeface="Consolas" charset="0"/>
              </a:rPr>
              <a:t>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运行时根据实际类型表现特性</a:t>
            </a:r>
            <a:endParaRPr lang="en-US" altLang="zh-CN" sz="1600" dirty="0">
              <a:latin typeface="Consolas" charset="0"/>
              <a:ea typeface="Consolas" charset="0"/>
              <a:cs typeface="Consolas" charset="0"/>
            </a:endParaRPr>
          </a:p>
          <a:p>
            <a:r>
              <a:rPr lang="en-US" altLang="zh-CN" sz="1600" dirty="0">
                <a:latin typeface="Consolas" charset="0"/>
                <a:ea typeface="Consolas" charset="0"/>
                <a:cs typeface="Consolas" charset="0"/>
              </a:rPr>
              <a:t>		d-&gt;run();</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else</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(b)</a:t>
            </a:r>
          </a:p>
          <a:p>
            <a:r>
              <a:rPr lang="en-US" altLang="zh-CN" sz="1600" dirty="0">
                <a:latin typeface="Consolas" charset="0"/>
                <a:ea typeface="Consolas" charset="0"/>
                <a:cs typeface="Consolas" charset="0"/>
              </a:rPr>
              <a:t>		b-&gt;fly();</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int</a:t>
            </a:r>
            <a:r>
              <a:rPr lang="en-US" altLang="zh-CN" sz="1600" dirty="0">
                <a:latin typeface="Consolas" charset="0"/>
                <a:ea typeface="Consolas" charset="0"/>
                <a:cs typeface="Consolas" charset="0"/>
              </a:rPr>
              <a:t> main()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Pet* p[2];</a:t>
            </a:r>
          </a:p>
          <a:p>
            <a:r>
              <a:rPr lang="en-US" altLang="zh-CN" sz="1600" dirty="0">
                <a:latin typeface="Consolas" charset="0"/>
                <a:ea typeface="Consolas" charset="0"/>
                <a:cs typeface="Consolas" charset="0"/>
              </a:rPr>
              <a:t>	p[0] =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Dog;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p[1]</a:t>
            </a:r>
            <a:r>
              <a:rPr lang="en-US" altLang="zh-CN" sz="1600" dirty="0">
                <a:solidFill>
                  <a:srgbClr val="B40062"/>
                </a:solidFill>
                <a:latin typeface="Consolas" charset="0"/>
                <a:ea typeface="Consolas" charset="0"/>
                <a:cs typeface="Consolas" charset="0"/>
              </a:rPr>
              <a:t> </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Bird;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mr-IN" altLang="zh-CN" sz="1600" dirty="0">
                <a:solidFill>
                  <a:srgbClr val="B40062"/>
                </a:solidFill>
                <a:latin typeface="Consolas" charset="0"/>
                <a:ea typeface="Consolas" charset="0"/>
                <a:cs typeface="Consolas" charset="0"/>
              </a:rPr>
              <a:t>for </a:t>
            </a:r>
            <a:r>
              <a:rPr lang="mr-IN" altLang="zh-CN" sz="1600" dirty="0">
                <a:latin typeface="Consolas" charset="0"/>
                <a:ea typeface="Consolas" charset="0"/>
                <a:cs typeface="Consolas" charset="0"/>
              </a:rPr>
              <a:t>(</a:t>
            </a:r>
            <a:r>
              <a:rPr lang="mr-IN" altLang="zh-CN" sz="1600" dirty="0">
                <a:solidFill>
                  <a:srgbClr val="B40062"/>
                </a:solidFill>
                <a:latin typeface="Consolas" charset="0"/>
                <a:ea typeface="Consolas" charset="0"/>
                <a:cs typeface="Consolas" charset="0"/>
              </a:rPr>
              <a:t>int</a:t>
            </a:r>
            <a:r>
              <a:rPr lang="mr-IN" altLang="zh-CN" sz="1600" dirty="0">
                <a:latin typeface="Consolas" charset="0"/>
                <a:ea typeface="Consolas" charset="0"/>
                <a:cs typeface="Consolas" charset="0"/>
              </a:rPr>
              <a:t> i = 0; i &lt; 2; ++i)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action(p[</a:t>
            </a:r>
            <a:r>
              <a:rPr lang="en-US" altLang="zh-CN" sz="1600" dirty="0" err="1">
                <a:latin typeface="Consolas" charset="0"/>
                <a:ea typeface="Consolas" charset="0"/>
                <a:cs typeface="Consolas" charset="0"/>
              </a:rPr>
              <a:t>i</a:t>
            </a:r>
            <a:r>
              <a:rPr lang="en-US" altLang="zh-CN" sz="1600" dirty="0">
                <a:latin typeface="Consolas" charset="0"/>
                <a:ea typeface="Consolas" charset="0"/>
                <a:cs typeface="Consolas" charset="0"/>
              </a:rPr>
              <a:t>]);</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t>
            </a:r>
          </a:p>
          <a:p>
            <a:r>
              <a:rPr lang="en-US" altLang="zh-CN" sz="1600" dirty="0">
                <a:latin typeface="Consolas" charset="0"/>
                <a:ea typeface="Consolas" charset="0"/>
                <a:cs typeface="Consolas" charset="0"/>
              </a:rPr>
              <a:t>	return 0;</a:t>
            </a:r>
          </a:p>
          <a:p>
            <a:r>
              <a:rPr lang="en-US" altLang="zh-CN" sz="1600" dirty="0">
                <a:latin typeface="Consolas" charset="0"/>
                <a:ea typeface="Consolas" charset="0"/>
                <a:cs typeface="Consolas" charset="0"/>
              </a:rPr>
              <a:t>}</a:t>
            </a:r>
            <a:endParaRPr lang="is-IS" altLang="zh-CN" sz="1600" dirty="0">
              <a:latin typeface="Consolas" charset="0"/>
              <a:ea typeface="Consolas" charset="0"/>
              <a:cs typeface="Consolas" charset="0"/>
            </a:endParaRPr>
          </a:p>
        </p:txBody>
      </p:sp>
      <p:sp>
        <p:nvSpPr>
          <p:cNvPr id="2" name="标题 1"/>
          <p:cNvSpPr>
            <a:spLocks noGrp="1"/>
          </p:cNvSpPr>
          <p:nvPr>
            <p:ph type="title"/>
          </p:nvPr>
        </p:nvSpPr>
        <p:spPr>
          <a:xfrm>
            <a:off x="6804248" y="168882"/>
            <a:ext cx="2126060" cy="1325563"/>
          </a:xfrm>
        </p:spPr>
        <p:txBody>
          <a:bodyPr/>
          <a:lstStyle/>
          <a:p>
            <a:pPr algn="r"/>
            <a:r>
              <a:rPr kumimoji="1" lang="zh-CN" altLang="en-US" dirty="0">
                <a:solidFill>
                  <a:srgbClr val="0070C0"/>
                </a:solidFill>
              </a:rPr>
              <a:t>示例</a:t>
            </a:r>
          </a:p>
        </p:txBody>
      </p:sp>
      <p:sp>
        <p:nvSpPr>
          <p:cNvPr id="7" name="矩形 6"/>
          <p:cNvSpPr/>
          <p:nvPr/>
        </p:nvSpPr>
        <p:spPr>
          <a:xfrm>
            <a:off x="6230516" y="5733256"/>
            <a:ext cx="2445940" cy="646331"/>
          </a:xfrm>
          <a:prstGeom prst="rect">
            <a:avLst/>
          </a:prstGeom>
        </p:spPr>
        <p:txBody>
          <a:bodyPr wrap="square">
            <a:spAutoFit/>
          </a:bodyPr>
          <a:lstStyle/>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300192" y="527159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600093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回忆：多重继承</a:t>
            </a:r>
          </a:p>
        </p:txBody>
      </p:sp>
      <p:sp>
        <p:nvSpPr>
          <p:cNvPr id="3" name="内容占位符 2"/>
          <p:cNvSpPr>
            <a:spLocks noGrp="1"/>
          </p:cNvSpPr>
          <p:nvPr>
            <p:ph idx="1"/>
          </p:nvPr>
        </p:nvSpPr>
        <p:spPr/>
        <p:txBody>
          <a:bodyPr/>
          <a:lstStyle/>
          <a:p>
            <a:r>
              <a:rPr kumimoji="1" lang="zh-CN" altLang="en-US" dirty="0"/>
              <a:t>利：</a:t>
            </a:r>
          </a:p>
          <a:p>
            <a:pPr lvl="1"/>
            <a:r>
              <a:rPr kumimoji="1" lang="zh-CN" altLang="en-US" dirty="0"/>
              <a:t>清晰，符合直觉</a:t>
            </a:r>
          </a:p>
          <a:p>
            <a:pPr lvl="1"/>
            <a:r>
              <a:rPr kumimoji="1" lang="zh-CN" altLang="en-US" dirty="0"/>
              <a:t>结合多个接口</a:t>
            </a:r>
          </a:p>
          <a:p>
            <a:pPr lvl="1"/>
            <a:endParaRPr kumimoji="1" lang="zh-CN" altLang="en-US" dirty="0"/>
          </a:p>
          <a:p>
            <a:r>
              <a:rPr kumimoji="1" lang="zh-CN" altLang="en-US" dirty="0"/>
              <a:t>弊：</a:t>
            </a:r>
          </a:p>
          <a:p>
            <a:pPr lvl="1"/>
            <a:r>
              <a:rPr kumimoji="1" lang="zh-CN" altLang="en-US" dirty="0"/>
              <a:t>二义性：如果派生类</a:t>
            </a:r>
            <a:r>
              <a:rPr kumimoji="1" lang="en-US" altLang="zh-CN" dirty="0"/>
              <a:t>D</a:t>
            </a:r>
            <a:r>
              <a:rPr kumimoji="1" lang="zh-CN" altLang="en-US" dirty="0"/>
              <a:t>继承的两个基类</a:t>
            </a:r>
            <a:r>
              <a:rPr kumimoji="1" lang="en-US" altLang="zh-CN" dirty="0"/>
              <a:t>A,B</a:t>
            </a:r>
            <a:r>
              <a:rPr kumimoji="1" lang="zh-CN" altLang="en-US" dirty="0"/>
              <a:t>，有</a:t>
            </a:r>
            <a:r>
              <a:rPr kumimoji="1" lang="zh-CN" altLang="en-US" dirty="0">
                <a:solidFill>
                  <a:srgbClr val="FF0000"/>
                </a:solidFill>
              </a:rPr>
              <a:t>同名成员</a:t>
            </a:r>
            <a:r>
              <a:rPr kumimoji="1" lang="en-US" altLang="zh-CN" dirty="0"/>
              <a:t>a</a:t>
            </a:r>
            <a:r>
              <a:rPr kumimoji="1" lang="zh-CN" altLang="en-US" dirty="0"/>
              <a:t>，则访问</a:t>
            </a:r>
            <a:r>
              <a:rPr kumimoji="1" lang="en-US" altLang="zh-CN" dirty="0"/>
              <a:t>D</a:t>
            </a:r>
            <a:r>
              <a:rPr kumimoji="1" lang="zh-CN" altLang="en-US" dirty="0"/>
              <a:t>中</a:t>
            </a:r>
            <a:r>
              <a:rPr kumimoji="1" lang="en-US" altLang="zh-CN" dirty="0"/>
              <a:t>a</a:t>
            </a:r>
            <a:r>
              <a:rPr kumimoji="1" lang="zh-CN" altLang="en-US" dirty="0"/>
              <a:t>时，编译器无法判断要访问的哪一个基类成员。</a:t>
            </a:r>
          </a:p>
          <a:p>
            <a:pPr lvl="1"/>
            <a:r>
              <a:rPr kumimoji="1" lang="zh-CN" altLang="en-US" dirty="0"/>
              <a:t>钻石型继承树（</a:t>
            </a:r>
            <a:r>
              <a:rPr kumimoji="1" lang="en-US" altLang="zh-CN" dirty="0"/>
              <a:t>DOD</a:t>
            </a:r>
            <a:r>
              <a:rPr kumimoji="1" lang="zh-CN" altLang="en-US" dirty="0"/>
              <a:t>：</a:t>
            </a:r>
            <a:r>
              <a:rPr kumimoji="1" lang="en-US" altLang="zh-CN" dirty="0"/>
              <a:t>Diamond Of Death</a:t>
            </a:r>
            <a:r>
              <a:rPr kumimoji="1" lang="zh-CN" altLang="en-US" dirty="0"/>
              <a:t>）带来的数据冗余：右图中如果 </a:t>
            </a:r>
            <a:r>
              <a:rPr kumimoji="1" lang="en-US" altLang="zh-CN" dirty="0" err="1"/>
              <a:t>InputFile</a:t>
            </a:r>
            <a:r>
              <a:rPr kumimoji="1" lang="zh-CN" altLang="en-US" dirty="0"/>
              <a:t> 和 </a:t>
            </a:r>
            <a:r>
              <a:rPr kumimoji="1" lang="en-US" altLang="zh-CN" dirty="0" err="1"/>
              <a:t>OutputFile</a:t>
            </a:r>
            <a:r>
              <a:rPr kumimoji="1" lang="zh-CN" altLang="en-US" dirty="0"/>
              <a:t> 都含有继承自 </a:t>
            </a:r>
            <a:r>
              <a:rPr kumimoji="1" lang="en-US" altLang="zh-CN" dirty="0"/>
              <a:t>File</a:t>
            </a:r>
            <a:r>
              <a:rPr kumimoji="1" lang="zh-CN" altLang="en-US" dirty="0"/>
              <a:t> 的 </a:t>
            </a:r>
            <a:r>
              <a:rPr kumimoji="1" lang="en-US" altLang="zh-CN" dirty="0"/>
              <a:t>filename</a:t>
            </a:r>
            <a:r>
              <a:rPr kumimoji="1" lang="zh-CN" altLang="en-US" dirty="0"/>
              <a:t> 变量，则 </a:t>
            </a:r>
            <a:r>
              <a:rPr kumimoji="1" lang="en-US" altLang="zh-CN" dirty="0" err="1"/>
              <a:t>IOFile</a:t>
            </a:r>
            <a:r>
              <a:rPr kumimoji="1" lang="zh-CN" altLang="en-US" dirty="0"/>
              <a:t> 会有</a:t>
            </a:r>
            <a:r>
              <a:rPr kumimoji="1" lang="zh-CN" altLang="en-US" dirty="0">
                <a:solidFill>
                  <a:srgbClr val="FF0000"/>
                </a:solidFill>
              </a:rPr>
              <a:t>两份</a:t>
            </a:r>
            <a:r>
              <a:rPr kumimoji="1" lang="zh-CN" altLang="en-US" dirty="0"/>
              <a:t>独立的 </a:t>
            </a:r>
            <a:r>
              <a:rPr kumimoji="1" lang="en-US" altLang="zh-CN" dirty="0"/>
              <a:t>filename</a:t>
            </a:r>
            <a:r>
              <a:rPr kumimoji="1" lang="zh-CN" altLang="en-US" dirty="0"/>
              <a:t>，而这实际上并不需要。</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
        <p:nvSpPr>
          <p:cNvPr id="6" name="圆角矩形 5"/>
          <p:cNvSpPr/>
          <p:nvPr/>
        </p:nvSpPr>
        <p:spPr>
          <a:xfrm>
            <a:off x="4283968"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InputFile</a:t>
            </a:r>
            <a:endParaRPr kumimoji="1" lang="zh-CN" altLang="en-US" dirty="0">
              <a:latin typeface="Courier" charset="0"/>
              <a:ea typeface="Courier" charset="0"/>
              <a:cs typeface="Courier" charset="0"/>
            </a:endParaRPr>
          </a:p>
        </p:txBody>
      </p:sp>
      <p:sp>
        <p:nvSpPr>
          <p:cNvPr id="7" name="圆角矩形 6"/>
          <p:cNvSpPr/>
          <p:nvPr/>
        </p:nvSpPr>
        <p:spPr>
          <a:xfrm>
            <a:off x="6873824" y="1268760"/>
            <a:ext cx="165861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Courier" charset="0"/>
                <a:ea typeface="Courier" charset="0"/>
                <a:cs typeface="Courier" charset="0"/>
              </a:rPr>
              <a:t>OutputFile</a:t>
            </a:r>
            <a:endParaRPr kumimoji="1" lang="zh-CN" altLang="en-US" dirty="0">
              <a:latin typeface="Courier" charset="0"/>
              <a:ea typeface="Courier" charset="0"/>
              <a:cs typeface="Courier" charset="0"/>
            </a:endParaRPr>
          </a:p>
        </p:txBody>
      </p:sp>
      <p:sp>
        <p:nvSpPr>
          <p:cNvPr id="8" name="圆角矩形 7"/>
          <p:cNvSpPr/>
          <p:nvPr/>
        </p:nvSpPr>
        <p:spPr>
          <a:xfrm>
            <a:off x="5776731" y="229384"/>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Courier" charset="0"/>
                <a:ea typeface="Courier" charset="0"/>
                <a:cs typeface="Courier" charset="0"/>
              </a:rPr>
              <a:t>File</a:t>
            </a:r>
            <a:endParaRPr kumimoji="1" lang="zh-CN" altLang="en-US" dirty="0">
              <a:latin typeface="Courier" charset="0"/>
              <a:ea typeface="Courier" charset="0"/>
              <a:cs typeface="Courier" charset="0"/>
            </a:endParaRPr>
          </a:p>
        </p:txBody>
      </p:sp>
      <p:sp>
        <p:nvSpPr>
          <p:cNvPr id="9" name="圆角矩形 8"/>
          <p:cNvSpPr/>
          <p:nvPr/>
        </p:nvSpPr>
        <p:spPr>
          <a:xfrm>
            <a:off x="5868144" y="2411408"/>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IOFile</a:t>
            </a:r>
            <a:endParaRPr kumimoji="1" lang="zh-CN" altLang="en-US" dirty="0">
              <a:latin typeface="Courier" charset="0"/>
              <a:ea typeface="Courier" charset="0"/>
              <a:cs typeface="Courier" charset="0"/>
            </a:endParaRPr>
          </a:p>
        </p:txBody>
      </p:sp>
      <p:cxnSp>
        <p:nvCxnSpPr>
          <p:cNvPr id="11" name="直线箭头连接符 10"/>
          <p:cNvCxnSpPr>
            <a:stCxn id="9" idx="0"/>
          </p:cNvCxnSpPr>
          <p:nvPr/>
        </p:nvCxnSpPr>
        <p:spPr>
          <a:xfrm flipH="1" flipV="1">
            <a:off x="5256076" y="1772816"/>
            <a:ext cx="11521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stCxn id="9" idx="0"/>
            <a:endCxn id="7" idx="2"/>
          </p:cNvCxnSpPr>
          <p:nvPr/>
        </p:nvCxnSpPr>
        <p:spPr>
          <a:xfrm flipV="1">
            <a:off x="6408204" y="1772816"/>
            <a:ext cx="12949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0"/>
            <a:endCxn id="8" idx="2"/>
          </p:cNvCxnSpPr>
          <p:nvPr/>
        </p:nvCxnSpPr>
        <p:spPr>
          <a:xfrm flipV="1">
            <a:off x="5040052" y="733440"/>
            <a:ext cx="1276739"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8" idx="2"/>
          </p:cNvCxnSpPr>
          <p:nvPr/>
        </p:nvCxnSpPr>
        <p:spPr>
          <a:xfrm flipH="1" flipV="1">
            <a:off x="6316791" y="733440"/>
            <a:ext cx="1386341"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85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多重继承中的虚函数</a:t>
            </a:r>
          </a:p>
        </p:txBody>
      </p:sp>
      <p:sp>
        <p:nvSpPr>
          <p:cNvPr id="3" name="内容占位符 2"/>
          <p:cNvSpPr>
            <a:spLocks noGrp="1"/>
          </p:cNvSpPr>
          <p:nvPr>
            <p:ph idx="1"/>
          </p:nvPr>
        </p:nvSpPr>
        <p:spPr/>
        <p:txBody>
          <a:bodyPr/>
          <a:lstStyle/>
          <a:p>
            <a:r>
              <a:rPr kumimoji="1" lang="en-US" altLang="zh-CN" dirty="0"/>
              <a:t>Best Practice</a:t>
            </a:r>
            <a:r>
              <a:rPr kumimoji="1" lang="zh-CN" altLang="en-US" dirty="0"/>
              <a:t>：</a:t>
            </a:r>
          </a:p>
          <a:p>
            <a:pPr lvl="1"/>
            <a:r>
              <a:rPr kumimoji="1" lang="zh-CN" altLang="en-US" dirty="0"/>
              <a:t>最多继承一个非抽象类（</a:t>
            </a:r>
            <a:r>
              <a:rPr kumimoji="1" lang="en-US" altLang="zh-CN" dirty="0"/>
              <a:t>is-a</a:t>
            </a:r>
            <a:r>
              <a:rPr kumimoji="1" lang="zh-CN" altLang="en-US" dirty="0"/>
              <a:t>）</a:t>
            </a:r>
            <a:endParaRPr kumimoji="1" lang="en-US" altLang="zh-CN" dirty="0"/>
          </a:p>
          <a:p>
            <a:pPr lvl="1"/>
            <a:r>
              <a:rPr kumimoji="1" lang="zh-CN" altLang="en-US" dirty="0"/>
              <a:t>可以继承多个抽象类（接口）</a:t>
            </a:r>
            <a:endParaRPr kumimoji="1" lang="en-US" altLang="zh-CN" dirty="0"/>
          </a:p>
          <a:p>
            <a:pPr lvl="1"/>
            <a:endParaRPr kumimoji="1" lang="zh-CN" altLang="en-US" dirty="0"/>
          </a:p>
          <a:p>
            <a:r>
              <a:rPr kumimoji="1" lang="zh-CN" altLang="en-US" dirty="0"/>
              <a:t>为什么？</a:t>
            </a:r>
            <a:endParaRPr kumimoji="1" lang="en-US" altLang="zh-CN" dirty="0"/>
          </a:p>
          <a:p>
            <a:pPr lvl="1"/>
            <a:r>
              <a:rPr kumimoji="1" lang="zh-CN" altLang="en-US" dirty="0">
                <a:solidFill>
                  <a:srgbClr val="FF0000"/>
                </a:solidFill>
              </a:rPr>
              <a:t>避免</a:t>
            </a:r>
            <a:r>
              <a:rPr kumimoji="1" lang="zh-CN" altLang="en-US" dirty="0"/>
              <a:t> 多重继承的二义性</a:t>
            </a:r>
            <a:endParaRPr kumimoji="1" lang="en-US" altLang="zh-CN" dirty="0"/>
          </a:p>
          <a:p>
            <a:pPr lvl="1"/>
            <a:r>
              <a:rPr kumimoji="1" lang="zh-CN" altLang="en-US" dirty="0">
                <a:solidFill>
                  <a:srgbClr val="FF0000"/>
                </a:solidFill>
              </a:rPr>
              <a:t>利用</a:t>
            </a:r>
            <a:r>
              <a:rPr kumimoji="1" lang="zh-CN" altLang="en-US" dirty="0"/>
              <a:t> 一个对象可以实现多个接口</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Tree>
    <p:extLst>
      <p:ext uri="{BB962C8B-B14F-4D97-AF65-F5344CB8AC3E}">
        <p14:creationId xmlns:p14="http://schemas.microsoft.com/office/powerpoint/2010/main" val="603265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多重继承示例</a:t>
            </a:r>
          </a:p>
        </p:txBody>
      </p:sp>
      <p:sp>
        <p:nvSpPr>
          <p:cNvPr id="6" name="矩形 5"/>
          <p:cNvSpPr/>
          <p:nvPr/>
        </p:nvSpPr>
        <p:spPr>
          <a:xfrm>
            <a:off x="395536" y="162066"/>
            <a:ext cx="8280920" cy="663258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&lt;iostream&gt;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a:t>
            </a:r>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speak() = 0;  };</a:t>
            </a: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motion() = 0;   };</a:t>
            </a:r>
          </a:p>
          <a:p>
            <a:r>
              <a:rPr lang="en-US" altLang="zh-CN" sz="1700" dirty="0">
                <a:solidFill>
                  <a:srgbClr val="B40062"/>
                </a:solidFill>
                <a:latin typeface="Consolas" charset="0"/>
                <a:ea typeface="Consolas" charset="0"/>
                <a:cs typeface="Consolas" charset="0"/>
              </a:rPr>
              <a:t>class </a:t>
            </a:r>
            <a:r>
              <a:rPr lang="en-US" altLang="zh-CN" sz="1700" dirty="0">
                <a:latin typeface="Consolas" charset="0"/>
                <a:ea typeface="Consolas" charset="0"/>
                <a:cs typeface="Consolas" charset="0"/>
              </a:rPr>
              <a:t>Human</a:t>
            </a:r>
            <a:r>
              <a:rPr lang="en-US" altLang="zh-CN" sz="1700" dirty="0">
                <a:solidFill>
                  <a:srgbClr val="B40062"/>
                </a:solidFill>
                <a:latin typeface="Consolas" charset="0"/>
                <a:ea typeface="Consolas" charset="0"/>
                <a:cs typeface="Consolas" charset="0"/>
              </a:rPr>
              <a:t> : public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public </a:t>
            </a:r>
            <a:r>
              <a:rPr lang="en-US" altLang="zh-CN" sz="1700" dirty="0" err="1">
                <a:latin typeface="Consolas" charset="0"/>
                <a:ea typeface="Consolas" charset="0"/>
                <a:cs typeface="Consolas" charset="0"/>
              </a:rPr>
              <a:t>WhatCanMotion</a:t>
            </a:r>
            <a:endParaRPr lang="en-US" altLang="zh-CN" sz="1700" dirty="0">
              <a:latin typeface="Consolas" charset="0"/>
              <a:ea typeface="Consolas" charset="0"/>
              <a:cs typeface="Consolas" charset="0"/>
            </a:endParaRPr>
          </a:p>
          <a:p>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speak()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"say"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motion()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"walk"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-&gt;speak(); }</a:t>
            </a: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-&gt;motion(); }</a:t>
            </a:r>
          </a:p>
          <a:p>
            <a:r>
              <a:rPr lang="en-US" altLang="zh-CN" sz="1700" dirty="0">
                <a:solidFill>
                  <a:srgbClr val="B40062"/>
                </a:solidFill>
                <a:latin typeface="Consolas" charset="0"/>
                <a:ea typeface="Consolas" charset="0"/>
                <a:cs typeface="Consolas" charset="0"/>
              </a:rPr>
              <a:t>int</a:t>
            </a:r>
            <a:r>
              <a:rPr lang="en-US" altLang="zh-CN" sz="1700" dirty="0">
                <a:latin typeface="Consolas" charset="0"/>
                <a:ea typeface="Consolas" charset="0"/>
                <a:cs typeface="Consolas" charset="0"/>
              </a:rPr>
              <a:t> main()</a:t>
            </a:r>
          </a:p>
          <a:p>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Human </a:t>
            </a:r>
            <a:r>
              <a:rPr lang="en-US" altLang="zh-CN" sz="1700" dirty="0" err="1">
                <a:latin typeface="Consolas" charset="0"/>
                <a:ea typeface="Consolas" charset="0"/>
                <a:cs typeface="Consolas" charset="0"/>
              </a:rPr>
              <a:t>human</a:t>
            </a:r>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(&amp;human);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(&amp;human);</a:t>
            </a:r>
          </a:p>
          <a:p>
            <a:r>
              <a:rPr lang="en-US" altLang="zh-CN" sz="1700" dirty="0">
                <a:solidFill>
                  <a:srgbClr val="B40062"/>
                </a:solidFill>
                <a:latin typeface="Consolas" charset="0"/>
                <a:ea typeface="Consolas" charset="0"/>
                <a:cs typeface="Consolas" charset="0"/>
              </a:rPr>
              <a:t>	return </a:t>
            </a:r>
            <a:r>
              <a:rPr lang="en-US" altLang="zh-CN" sz="1700" dirty="0">
                <a:latin typeface="Consolas" charset="0"/>
                <a:ea typeface="Consolas" charset="0"/>
                <a:cs typeface="Consolas" charset="0"/>
              </a:rPr>
              <a:t>0;</a:t>
            </a:r>
          </a:p>
          <a:p>
            <a:r>
              <a:rPr lang="en-US" altLang="zh-CN" sz="1700" dirty="0">
                <a:latin typeface="Consolas" charset="0"/>
                <a:ea typeface="Consolas" charset="0"/>
                <a:cs typeface="Consolas" charset="0"/>
              </a:rPr>
              <a:t>}</a:t>
            </a:r>
            <a:endParaRPr lang="is-IS" altLang="zh-CN" sz="1700" dirty="0">
              <a:latin typeface="Consolas" charset="0"/>
              <a:ea typeface="Consolas" charset="0"/>
              <a:cs typeface="Consolas" charset="0"/>
            </a:endParaRPr>
          </a:p>
        </p:txBody>
      </p:sp>
      <p:sp>
        <p:nvSpPr>
          <p:cNvPr id="7" name="矩形 6"/>
          <p:cNvSpPr/>
          <p:nvPr/>
        </p:nvSpPr>
        <p:spPr>
          <a:xfrm>
            <a:off x="5870476" y="5834881"/>
            <a:ext cx="3168352" cy="646331"/>
          </a:xfrm>
          <a:prstGeom prst="rect">
            <a:avLst/>
          </a:prstGeom>
        </p:spPr>
        <p:txBody>
          <a:bodyPr wrap="square">
            <a:spAutoFit/>
          </a:bodyPr>
          <a:lstStyle/>
          <a:p>
            <a:r>
              <a:rPr lang="en-US" altLang="zh-CN" b="1" dirty="0">
                <a:solidFill>
                  <a:srgbClr val="00B050"/>
                </a:solidFill>
                <a:latin typeface="AndaleMono" charset="0"/>
              </a:rPr>
              <a:t>say</a:t>
            </a:r>
          </a:p>
          <a:p>
            <a:r>
              <a:rPr lang="en-US" altLang="zh-CN" b="1" dirty="0">
                <a:solidFill>
                  <a:srgbClr val="00B050"/>
                </a:solidFill>
                <a:latin typeface="AndaleMono" charset="0"/>
              </a:rPr>
              <a:t>walk</a:t>
            </a:r>
          </a:p>
        </p:txBody>
      </p:sp>
      <p:sp>
        <p:nvSpPr>
          <p:cNvPr id="8" name="文本框 7"/>
          <p:cNvSpPr txBox="1"/>
          <p:nvPr/>
        </p:nvSpPr>
        <p:spPr>
          <a:xfrm>
            <a:off x="5940152" y="5373216"/>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808572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按照</a:t>
            </a:r>
            <a:r>
              <a:rPr kumimoji="1" lang="zh-CN" altLang="en-US" dirty="0">
                <a:solidFill>
                  <a:srgbClr val="FF0000"/>
                </a:solidFill>
              </a:rPr>
              <a:t>基类</a:t>
            </a:r>
            <a:r>
              <a:rPr kumimoji="1" lang="zh-CN" altLang="en-US" dirty="0"/>
              <a:t>的接口定义，调用</a:t>
            </a:r>
            <a:r>
              <a:rPr kumimoji="1" lang="zh-CN" altLang="en-US" dirty="0">
                <a:solidFill>
                  <a:srgbClr val="FF0000"/>
                </a:solidFill>
              </a:rPr>
              <a:t>指针或引用</a:t>
            </a:r>
            <a:r>
              <a:rPr kumimoji="1" lang="zh-CN" altLang="en-US" dirty="0"/>
              <a:t>所指对象的接口函数，函数执行过程因对象</a:t>
            </a:r>
            <a:r>
              <a:rPr kumimoji="1" lang="zh-CN" altLang="en-US" dirty="0">
                <a:solidFill>
                  <a:srgbClr val="FF0000"/>
                </a:solidFill>
              </a:rPr>
              <a:t>实际</a:t>
            </a:r>
            <a:r>
              <a:rPr kumimoji="1" lang="zh-CN" altLang="en-US" dirty="0"/>
              <a:t>所属</a:t>
            </a:r>
            <a:r>
              <a:rPr kumimoji="1" lang="zh-CN" altLang="en-US" dirty="0">
                <a:solidFill>
                  <a:srgbClr val="FF0000"/>
                </a:solidFill>
              </a:rPr>
              <a:t>派生类</a:t>
            </a:r>
            <a:r>
              <a:rPr kumimoji="1" lang="zh-CN" altLang="en-US" dirty="0"/>
              <a:t>的不同而呈现不同的效果（表现），这个现象被称为“多态”。</a:t>
            </a:r>
          </a:p>
          <a:p>
            <a:r>
              <a:rPr kumimoji="1" lang="zh-CN" altLang="en-US" dirty="0"/>
              <a:t>当利用</a:t>
            </a:r>
            <a:r>
              <a:rPr kumimoji="1" lang="zh-CN" altLang="en-US" dirty="0">
                <a:solidFill>
                  <a:srgbClr val="FF0000"/>
                </a:solidFill>
              </a:rPr>
              <a:t>基类指针</a:t>
            </a:r>
            <a:r>
              <a:rPr kumimoji="1" lang="en-US" altLang="zh-CN" dirty="0">
                <a:solidFill>
                  <a:srgbClr val="FF0000"/>
                </a:solidFill>
              </a:rPr>
              <a:t>/</a:t>
            </a:r>
            <a:r>
              <a:rPr kumimoji="1" lang="zh-CN" altLang="en-US" dirty="0">
                <a:solidFill>
                  <a:srgbClr val="FF0000"/>
                </a:solidFill>
              </a:rPr>
              <a:t>引用</a:t>
            </a:r>
            <a:r>
              <a:rPr kumimoji="1" lang="zh-CN" altLang="en-US" dirty="0"/>
              <a:t>调用函数时</a:t>
            </a:r>
            <a:endParaRPr kumimoji="1" lang="en-US" altLang="zh-CN" dirty="0"/>
          </a:p>
          <a:p>
            <a:pPr lvl="1"/>
            <a:r>
              <a:rPr kumimoji="1" lang="zh-CN" altLang="en-US" dirty="0"/>
              <a:t>虚函数在</a:t>
            </a:r>
            <a:r>
              <a:rPr kumimoji="1" lang="zh-CN" altLang="en-US" dirty="0">
                <a:solidFill>
                  <a:srgbClr val="FF0000"/>
                </a:solidFill>
              </a:rPr>
              <a:t>运行</a:t>
            </a:r>
            <a:r>
              <a:rPr kumimoji="1" lang="zh-CN" altLang="en-US" dirty="0"/>
              <a:t>时确定执行哪个版本，取决于引用或指针对象的真实类型</a:t>
            </a:r>
            <a:endParaRPr kumimoji="1" lang="en-US" altLang="zh-CN" dirty="0"/>
          </a:p>
          <a:p>
            <a:pPr lvl="1"/>
            <a:r>
              <a:rPr kumimoji="1" lang="zh-CN" altLang="en-US" dirty="0"/>
              <a:t>非虚函数在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当利用</a:t>
            </a:r>
            <a:r>
              <a:rPr kumimoji="1" lang="zh-CN" altLang="en-US" dirty="0">
                <a:solidFill>
                  <a:srgbClr val="FF0000"/>
                </a:solidFill>
              </a:rPr>
              <a:t>类的对象</a:t>
            </a:r>
            <a:r>
              <a:rPr kumimoji="1" lang="zh-CN" altLang="en-US" dirty="0"/>
              <a:t>直接调用函数时</a:t>
            </a:r>
            <a:endParaRPr kumimoji="1" lang="en-US" altLang="zh-CN" dirty="0"/>
          </a:p>
          <a:p>
            <a:pPr lvl="1"/>
            <a:r>
              <a:rPr kumimoji="1" lang="zh-CN" altLang="en-US" dirty="0"/>
              <a:t>无论什么函数，均在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产生多态效果的条件：</a:t>
            </a:r>
            <a:r>
              <a:rPr kumimoji="1" lang="zh-CN" altLang="en-US" dirty="0">
                <a:solidFill>
                  <a:srgbClr val="FF0000"/>
                </a:solidFill>
              </a:rPr>
              <a:t>继承 </a:t>
            </a:r>
            <a:r>
              <a:rPr kumimoji="1" lang="en-US" altLang="zh-CN" dirty="0">
                <a:solidFill>
                  <a:srgbClr val="FF0000"/>
                </a:solidFill>
              </a:rPr>
              <a:t>&amp;&amp; </a:t>
            </a:r>
            <a:r>
              <a:rPr kumimoji="1" lang="zh-CN" altLang="en-US" dirty="0">
                <a:solidFill>
                  <a:srgbClr val="FF0000"/>
                </a:solidFill>
              </a:rPr>
              <a:t>虚函数 </a:t>
            </a:r>
            <a:r>
              <a:rPr kumimoji="1" lang="en-US" altLang="zh-CN" dirty="0">
                <a:solidFill>
                  <a:srgbClr val="FF0000"/>
                </a:solidFill>
              </a:rPr>
              <a:t>&amp;&amp; (</a:t>
            </a:r>
            <a:r>
              <a:rPr kumimoji="1" lang="zh-CN" altLang="en-US" dirty="0">
                <a:solidFill>
                  <a:srgbClr val="FF0000"/>
                </a:solidFill>
              </a:rPr>
              <a:t>引用 或 指针</a:t>
            </a:r>
            <a:r>
              <a:rPr kumimoji="1" lang="en-US" altLang="zh-CN" dirty="0">
                <a:solidFill>
                  <a:srgbClr val="FF0000"/>
                </a:solidFill>
              </a:rPr>
              <a:t>)</a:t>
            </a:r>
            <a:endParaRPr kumimoji="1" lang="zh-CN" altLang="en-US"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a:p>
        </p:txBody>
      </p:sp>
    </p:spTree>
    <p:extLst>
      <p:ext uri="{BB962C8B-B14F-4D97-AF65-F5344CB8AC3E}">
        <p14:creationId xmlns:p14="http://schemas.microsoft.com/office/powerpoint/2010/main" val="300236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B8E86-8522-4783-8A4F-65A97B87A927}"/>
              </a:ext>
            </a:extLst>
          </p:cNvPr>
          <p:cNvSpPr>
            <a:spLocks noGrp="1"/>
          </p:cNvSpPr>
          <p:nvPr>
            <p:ph type="title"/>
          </p:nvPr>
        </p:nvSpPr>
        <p:spPr/>
        <p:txBody>
          <a:bodyPr/>
          <a:lstStyle/>
          <a:p>
            <a:r>
              <a:rPr lang="zh-CN" altLang="en-US" dirty="0"/>
              <a:t>课程设计</a:t>
            </a:r>
          </a:p>
        </p:txBody>
      </p:sp>
      <p:sp>
        <p:nvSpPr>
          <p:cNvPr id="3" name="内容占位符 2">
            <a:extLst>
              <a:ext uri="{FF2B5EF4-FFF2-40B4-BE49-F238E27FC236}">
                <a16:creationId xmlns:a16="http://schemas.microsoft.com/office/drawing/2014/main" id="{06BAC857-3820-4A9A-B187-1DB1F5AB0983}"/>
              </a:ext>
            </a:extLst>
          </p:cNvPr>
          <p:cNvSpPr>
            <a:spLocks noGrp="1"/>
          </p:cNvSpPr>
          <p:nvPr>
            <p:ph idx="1"/>
          </p:nvPr>
        </p:nvSpPr>
        <p:spPr>
          <a:xfrm>
            <a:off x="657374" y="1356433"/>
            <a:ext cx="8047806" cy="4749029"/>
          </a:xfrm>
        </p:spPr>
        <p:txBody>
          <a:bodyPr/>
          <a:lstStyle/>
          <a:p>
            <a:r>
              <a:rPr lang="zh-CN" altLang="en-US" dirty="0"/>
              <a:t>课程目标</a:t>
            </a:r>
            <a:endParaRPr lang="en-US" altLang="zh-CN" dirty="0"/>
          </a:p>
          <a:p>
            <a:pPr lvl="1"/>
            <a:r>
              <a:rPr lang="zh-CN" altLang="en-US" dirty="0"/>
              <a:t>掌握面向对象的思考方式</a:t>
            </a:r>
            <a:endParaRPr lang="en-US" altLang="zh-CN" dirty="0"/>
          </a:p>
          <a:p>
            <a:pPr lvl="1"/>
            <a:r>
              <a:rPr lang="zh-CN" altLang="en-US" dirty="0"/>
              <a:t>掌握</a:t>
            </a:r>
            <a:r>
              <a:rPr lang="en-US" altLang="zh-CN" dirty="0"/>
              <a:t>C++</a:t>
            </a:r>
            <a:r>
              <a:rPr lang="zh-CN" altLang="en-US" dirty="0"/>
              <a:t>语法，为后续课程打下基础</a:t>
            </a:r>
            <a:endParaRPr lang="en-US" altLang="zh-CN" dirty="0"/>
          </a:p>
          <a:p>
            <a:pPr lvl="2"/>
            <a:endParaRPr lang="en-US" altLang="zh-CN" dirty="0"/>
          </a:p>
          <a:p>
            <a:r>
              <a:rPr lang="zh-CN" altLang="en-US" dirty="0"/>
              <a:t>内卷？如何防卷和抗卷</a:t>
            </a:r>
            <a:endParaRPr lang="en-US" altLang="zh-CN" dirty="0"/>
          </a:p>
          <a:p>
            <a:pPr lvl="1"/>
            <a:r>
              <a:rPr lang="zh-CN" altLang="en-US" dirty="0"/>
              <a:t>取消大作业环节，不再组队作业和展示评比</a:t>
            </a:r>
            <a:endParaRPr lang="en-US" altLang="zh-CN" dirty="0"/>
          </a:p>
          <a:p>
            <a:pPr lvl="1"/>
            <a:r>
              <a:rPr lang="en-US" altLang="zh-CN" dirty="0"/>
              <a:t>OJ</a:t>
            </a:r>
            <a:r>
              <a:rPr lang="zh-CN" altLang="en-US" dirty="0"/>
              <a:t>反馈系统：提供练习场地，不是黑盒评分</a:t>
            </a:r>
            <a:endParaRPr lang="en-US" altLang="zh-CN" dirty="0"/>
          </a:p>
          <a:p>
            <a:pPr lvl="1"/>
            <a:r>
              <a:rPr lang="zh-CN" altLang="en-US" dirty="0"/>
              <a:t>不调分：去年</a:t>
            </a:r>
            <a:r>
              <a:rPr lang="en-US" altLang="zh-CN" dirty="0"/>
              <a:t>A-</a:t>
            </a:r>
            <a:r>
              <a:rPr lang="zh-CN" altLang="en-US" dirty="0"/>
              <a:t>及以上占</a:t>
            </a:r>
            <a:r>
              <a:rPr lang="en-US" altLang="zh-CN" dirty="0"/>
              <a:t>76%</a:t>
            </a:r>
            <a:r>
              <a:rPr lang="zh-CN" altLang="en-US" dirty="0"/>
              <a:t>。</a:t>
            </a:r>
          </a:p>
        </p:txBody>
      </p:sp>
      <p:sp>
        <p:nvSpPr>
          <p:cNvPr id="4" name="灯片编号占位符 3">
            <a:extLst>
              <a:ext uri="{FF2B5EF4-FFF2-40B4-BE49-F238E27FC236}">
                <a16:creationId xmlns:a16="http://schemas.microsoft.com/office/drawing/2014/main" id="{78AD6981-BE04-4A20-A36A-CF7A6CA73608}"/>
              </a:ext>
            </a:extLst>
          </p:cNvPr>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graphicFrame>
        <p:nvGraphicFramePr>
          <p:cNvPr id="6" name="图表 5">
            <a:extLst>
              <a:ext uri="{FF2B5EF4-FFF2-40B4-BE49-F238E27FC236}">
                <a16:creationId xmlns:a16="http://schemas.microsoft.com/office/drawing/2014/main" id="{4C796D43-84A1-4348-ACC8-80CC0C91848C}"/>
              </a:ext>
            </a:extLst>
          </p:cNvPr>
          <p:cNvGraphicFramePr>
            <a:graphicFrameLocks/>
          </p:cNvGraphicFramePr>
          <p:nvPr/>
        </p:nvGraphicFramePr>
        <p:xfrm>
          <a:off x="1259632" y="4803848"/>
          <a:ext cx="6480720" cy="1721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514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多态，使得</a:t>
            </a:r>
            <a:r>
              <a:rPr kumimoji="1" lang="en-US" altLang="zh-CN" dirty="0"/>
              <a:t>C++</a:t>
            </a:r>
            <a:r>
              <a:rPr kumimoji="1" lang="zh-CN" altLang="en-US" dirty="0"/>
              <a:t>语言可以用一段相同的代码，在运行时完成不同的任务，这些不同运行结果的差异由派生类之间的差异决定。</a:t>
            </a:r>
          </a:p>
          <a:p>
            <a:r>
              <a:rPr kumimoji="1" lang="zh-CN" altLang="en-US" dirty="0"/>
              <a:t>好处：</a:t>
            </a:r>
          </a:p>
          <a:p>
            <a:pPr lvl="1"/>
            <a:r>
              <a:rPr kumimoji="1" lang="zh-CN" altLang="en-US" dirty="0"/>
              <a:t>通过基类定好接口后，不必对每一个派生类特殊处理，只需要调用抽象基类的接口即可。大大提高程序的</a:t>
            </a:r>
            <a:r>
              <a:rPr kumimoji="1" lang="zh-CN" altLang="en-US" b="1" dirty="0">
                <a:solidFill>
                  <a:srgbClr val="FF0000"/>
                </a:solidFill>
              </a:rPr>
              <a:t>可复用性</a:t>
            </a:r>
            <a:r>
              <a:rPr kumimoji="1" lang="zh-CN" altLang="en-US" dirty="0"/>
              <a:t>。</a:t>
            </a:r>
          </a:p>
          <a:p>
            <a:pPr lvl="1"/>
            <a:r>
              <a:rPr kumimoji="1" lang="zh-CN" altLang="en-US" dirty="0"/>
              <a:t>不同派生类对同一接口的实现不同，能达到不同的效果，提高了程序</a:t>
            </a:r>
            <a:r>
              <a:rPr kumimoji="1" lang="zh-CN" altLang="en-US" b="1" dirty="0">
                <a:solidFill>
                  <a:srgbClr val="FF0000"/>
                </a:solidFill>
              </a:rPr>
              <a:t>可拓展性和可维护性</a:t>
            </a:r>
            <a:r>
              <a:rPr kumimoji="1" lang="zh-CN" altLang="en-US" dirty="0"/>
              <a:t>。 </a:t>
            </a:r>
          </a:p>
          <a:p>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a:p>
        </p:txBody>
      </p:sp>
    </p:spTree>
    <p:extLst>
      <p:ext uri="{BB962C8B-B14F-4D97-AF65-F5344CB8AC3E}">
        <p14:creationId xmlns:p14="http://schemas.microsoft.com/office/powerpoint/2010/main" val="2276779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93968"/>
            <a:ext cx="8280920"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Animal{</a:t>
            </a:r>
            <a:r>
              <a:rPr lang="zh-CN" altLang="en-US"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action() {</a:t>
            </a: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a:t>
            </a:r>
          </a:p>
          <a:p>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speak"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motion"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Bird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singing"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flying"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4" name="右大括号 3"/>
          <p:cNvSpPr/>
          <p:nvPr/>
        </p:nvSpPr>
        <p:spPr>
          <a:xfrm>
            <a:off x="2771800" y="2060848"/>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209807" y="2334071"/>
            <a:ext cx="2082273" cy="461665"/>
          </a:xfrm>
          <a:prstGeom prst="rect">
            <a:avLst/>
          </a:prstGeom>
          <a:solidFill>
            <a:srgbClr val="FFFF00"/>
          </a:solidFill>
        </p:spPr>
        <p:txBody>
          <a:bodyPr wrap="square" rtlCol="0">
            <a:spAutoFit/>
          </a:bodyPr>
          <a:lstStyle/>
          <a:p>
            <a:pPr algn="ctr"/>
            <a:r>
              <a:rPr kumimoji="1" lang="zh-CN" altLang="en-US" sz="2400" b="1" dirty="0"/>
              <a:t>复用</a:t>
            </a:r>
            <a:r>
              <a:rPr kumimoji="1" lang="zh-CN" altLang="en-US" sz="2400" b="1"/>
              <a:t>基类接口</a:t>
            </a:r>
            <a:endParaRPr kumimoji="1" lang="zh-CN" altLang="en-US" sz="2400" b="1" dirty="0"/>
          </a:p>
        </p:txBody>
      </p:sp>
    </p:spTree>
    <p:extLst>
      <p:ext uri="{BB962C8B-B14F-4D97-AF65-F5344CB8AC3E}">
        <p14:creationId xmlns:p14="http://schemas.microsoft.com/office/powerpoint/2010/main" val="2191596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Fish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cannot speak ..."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swimming"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Fish fish;</a:t>
            </a:r>
          </a:p>
          <a:p>
            <a:r>
              <a:rPr lang="en-US" altLang="zh-CN" dirty="0">
                <a:solidFill>
                  <a:srgbClr val="000000"/>
                </a:solidFill>
                <a:latin typeface="Consolas" charset="0"/>
                <a:ea typeface="Consolas" charset="0"/>
                <a:cs typeface="Consolas" charset="0"/>
              </a:rPr>
              <a:t>  Bird bird;</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fish.action</a:t>
            </a:r>
            <a:r>
              <a:rPr lang="en-US"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 ///</a:t>
            </a:r>
            <a:r>
              <a:rPr lang="zh-CN" altLang="en-US" b="1" dirty="0">
                <a:solidFill>
                  <a:srgbClr val="00B050"/>
                </a:solidFill>
                <a:latin typeface="AndaleMono" charset="0"/>
              </a:rPr>
              <a:t>不同调用方法</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bird.action</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Animal *pBase1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Fish;</a:t>
            </a:r>
          </a:p>
          <a:p>
            <a:r>
              <a:rPr lang="en-US" altLang="zh-CN" dirty="0">
                <a:solidFill>
                  <a:srgbClr val="000000"/>
                </a:solidFill>
                <a:latin typeface="Consolas" charset="0"/>
                <a:ea typeface="Consolas" charset="0"/>
                <a:cs typeface="Consolas" charset="0"/>
              </a:rPr>
              <a:t>  Animal *pBase2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Bird;</a:t>
            </a:r>
          </a:p>
          <a:p>
            <a:r>
              <a:rPr lang="en-US" altLang="zh-CN" dirty="0">
                <a:solidFill>
                  <a:srgbClr val="000000"/>
                </a:solidFill>
                <a:latin typeface="Consolas" charset="0"/>
                <a:ea typeface="Consolas" charset="0"/>
                <a:cs typeface="Consolas" charset="0"/>
              </a:rPr>
              <a:t>  pBase1-&gt;action();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同一调用方法，根据</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pBase2-&gt;action();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实际类型完成相应动作</a:t>
            </a:r>
            <a:r>
              <a:rPr lang="en-US" altLang="zh-CN" b="1" dirty="0">
                <a:solidFill>
                  <a:srgbClr val="00B050"/>
                </a:solidFill>
                <a:latin typeface="AndaleMono"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0;</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7" name="矩形 6"/>
          <p:cNvSpPr/>
          <p:nvPr/>
        </p:nvSpPr>
        <p:spPr>
          <a:xfrm>
            <a:off x="6516216" y="3458617"/>
            <a:ext cx="3168352" cy="2308324"/>
          </a:xfrm>
          <a:prstGeom prst="rect">
            <a:avLst/>
          </a:prstGeom>
        </p:spPr>
        <p:txBody>
          <a:bodyPr wrap="square">
            <a:spAutoFit/>
          </a:bodyPr>
          <a:lstStyle/>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p:txBody>
      </p:sp>
      <p:sp>
        <p:nvSpPr>
          <p:cNvPr id="8" name="文本框 7"/>
          <p:cNvSpPr txBox="1"/>
          <p:nvPr/>
        </p:nvSpPr>
        <p:spPr>
          <a:xfrm>
            <a:off x="6585892" y="29969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136139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应用：</a:t>
            </a:r>
            <a:r>
              <a:rPr kumimoji="1" lang="de-DE" altLang="zh-CN" dirty="0"/>
              <a:t>TEMPLATE METHOD</a:t>
            </a:r>
            <a:r>
              <a:rPr kumimoji="1" lang="zh-CN" altLang="de-DE" dirty="0"/>
              <a:t>设计模式</a:t>
            </a:r>
            <a:endParaRPr kumimoji="1" lang="zh-CN" altLang="en-US" dirty="0"/>
          </a:p>
          <a:p>
            <a:pPr marL="685800" lvl="3">
              <a:spcBef>
                <a:spcPts val="1000"/>
              </a:spcBef>
              <a:buSzPct val="75000"/>
              <a:buFont typeface="Wingdings" panose="05000000000000000000" pitchFamily="2" charset="2"/>
              <a:buChar char="n"/>
            </a:pPr>
            <a:r>
              <a:rPr lang="zh-CN" altLang="en-US" sz="2400" b="1" dirty="0">
                <a:solidFill>
                  <a:srgbClr val="003366"/>
                </a:solidFill>
              </a:rPr>
              <a:t>在接口的一个方法中定义算法的骨架</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将一些步骤的实现延迟到子类中</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使得子类可以在不改变算法结构的情况下，重新定义算法中的某些步骤。</a:t>
            </a:r>
            <a:endParaRPr kumimoji="1" lang="en-US" altLang="zh-CN" sz="2400" dirty="0"/>
          </a:p>
          <a:p>
            <a:r>
              <a:rPr kumimoji="1" lang="zh-CN" altLang="en-US" dirty="0"/>
              <a:t>模板方法是一种</a:t>
            </a:r>
            <a:r>
              <a:rPr kumimoji="1" lang="zh-CN" altLang="en-US" dirty="0">
                <a:solidFill>
                  <a:srgbClr val="FF0000"/>
                </a:solidFill>
              </a:rPr>
              <a:t>源代码重用</a:t>
            </a:r>
            <a:r>
              <a:rPr kumimoji="1" lang="zh-CN" altLang="en-US" dirty="0"/>
              <a:t>的基本技术，在类库的设计实现中应用十分广泛，因为这个设计模式能有效地解决 “</a:t>
            </a:r>
            <a:r>
              <a:rPr kumimoji="1" lang="zh-CN" altLang="en-US" dirty="0">
                <a:solidFill>
                  <a:srgbClr val="FF0000"/>
                </a:solidFill>
              </a:rPr>
              <a:t>类库提供公共行为</a:t>
            </a:r>
            <a:r>
              <a:rPr kumimoji="1" lang="zh-CN" altLang="en-US" dirty="0"/>
              <a:t>”与“</a:t>
            </a:r>
            <a:r>
              <a:rPr kumimoji="1" lang="zh-CN" altLang="en-US" dirty="0">
                <a:solidFill>
                  <a:srgbClr val="FF0000"/>
                </a:solidFill>
              </a:rPr>
              <a:t>用户定制特殊细节</a:t>
            </a:r>
            <a:r>
              <a:rPr kumimoji="1" lang="zh-CN" altLang="en-US" dirty="0"/>
              <a:t>”之间的折中平衡。</a:t>
            </a:r>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2179890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620688"/>
            <a:ext cx="8280920"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public</a:t>
            </a:r>
            <a:r>
              <a:rPr lang="mr-IN" altLang="zh-CN" dirty="0">
                <a:solidFill>
                  <a:srgbClr val="B40062"/>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step1();</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step3();</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step3()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::step3"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Derived1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"Derived1::step1"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3" name="右大括号 2"/>
          <p:cNvSpPr/>
          <p:nvPr/>
        </p:nvSpPr>
        <p:spPr>
          <a:xfrm>
            <a:off x="3203848" y="2132856"/>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641855" y="2406079"/>
            <a:ext cx="1506209" cy="461665"/>
          </a:xfrm>
          <a:prstGeom prst="rect">
            <a:avLst/>
          </a:prstGeom>
          <a:solidFill>
            <a:srgbClr val="FFFF00"/>
          </a:solidFill>
        </p:spPr>
        <p:txBody>
          <a:bodyPr wrap="square" rtlCol="0">
            <a:spAutoFit/>
          </a:bodyPr>
          <a:lstStyle/>
          <a:p>
            <a:pPr algn="ctr"/>
            <a:r>
              <a:rPr kumimoji="1" lang="zh-CN" altLang="en-US" sz="2400" b="1" dirty="0"/>
              <a:t>算法骨架</a:t>
            </a:r>
          </a:p>
        </p:txBody>
      </p:sp>
    </p:spTree>
    <p:extLst>
      <p:ext uri="{BB962C8B-B14F-4D97-AF65-F5344CB8AC3E}">
        <p14:creationId xmlns:p14="http://schemas.microsoft.com/office/powerpoint/2010/main" val="2163922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006276"/>
            <a:ext cx="7344816" cy="3970318"/>
          </a:xfrm>
          <a:prstGeom prst="rect">
            <a:avLst/>
          </a:prstGeom>
        </p:spPr>
        <p:txBody>
          <a:bodyPr wrap="square">
            <a:spAutoFit/>
          </a:bodyPr>
          <a:lstStyle/>
          <a:p>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Derived2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"Derived2::step2"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Derived1,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for</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 0;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 3;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]-&gt;</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&lt;&lt;"==="&lt;&lt;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7" name="矩形 6"/>
          <p:cNvSpPr/>
          <p:nvPr/>
        </p:nvSpPr>
        <p:spPr>
          <a:xfrm>
            <a:off x="5652120" y="3429000"/>
            <a:ext cx="3168352" cy="3416320"/>
          </a:xfrm>
          <a:prstGeom prst="rect">
            <a:avLst/>
          </a:prstGeom>
        </p:spPr>
        <p:txBody>
          <a:bodyPr wrap="square">
            <a:spAutoFit/>
          </a:bodyPr>
          <a:lstStyle/>
          <a:p>
            <a:r>
              <a:rPr lang="en-US" altLang="zh-CN" b="1" dirty="0">
                <a:solidFill>
                  <a:srgbClr val="00B050"/>
                </a:solidFill>
                <a:latin typeface="AndaleMono" charset="0"/>
              </a:rPr>
              <a:t>Base::step1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Derived1::step1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Base::step1</a:t>
            </a:r>
          </a:p>
          <a:p>
            <a:r>
              <a:rPr lang="en-US" altLang="zh-CN" b="1" dirty="0">
                <a:solidFill>
                  <a:srgbClr val="00B050"/>
                </a:solidFill>
                <a:latin typeface="AndaleMono" charset="0"/>
              </a:rPr>
              <a:t>Derived2::step2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p:txBody>
      </p:sp>
      <p:sp>
        <p:nvSpPr>
          <p:cNvPr id="8" name="文本框 7"/>
          <p:cNvSpPr txBox="1"/>
          <p:nvPr/>
        </p:nvSpPr>
        <p:spPr>
          <a:xfrm>
            <a:off x="3419872" y="4906327"/>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800257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954CDA-181F-457D-80C5-66FD04E3B397}"/>
              </a:ext>
            </a:extLst>
          </p:cNvPr>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
        <p:nvSpPr>
          <p:cNvPr id="7" name="文本框 6">
            <a:extLst>
              <a:ext uri="{FF2B5EF4-FFF2-40B4-BE49-F238E27FC236}">
                <a16:creationId xmlns:a16="http://schemas.microsoft.com/office/drawing/2014/main" id="{2789B8EB-366F-4B8C-A331-C3F989D4A5AC}"/>
              </a:ext>
            </a:extLst>
          </p:cNvPr>
          <p:cNvSpPr txBox="1"/>
          <p:nvPr>
            <p:custDataLst>
              <p:tags r:id="rId2"/>
            </p:custDataLst>
          </p:nvPr>
        </p:nvSpPr>
        <p:spPr>
          <a:xfrm>
            <a:off x="914400" y="635001"/>
            <a:ext cx="7315200" cy="1377790"/>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下列关于多态的说法，正确的是</a:t>
            </a:r>
          </a:p>
        </p:txBody>
      </p:sp>
      <p:sp>
        <p:nvSpPr>
          <p:cNvPr id="8" name="文本框 7">
            <a:extLst>
              <a:ext uri="{FF2B5EF4-FFF2-40B4-BE49-F238E27FC236}">
                <a16:creationId xmlns:a16="http://schemas.microsoft.com/office/drawing/2014/main" id="{53569519-BE67-455A-A2A7-3825253B18E0}"/>
              </a:ext>
            </a:extLst>
          </p:cNvPr>
          <p:cNvSpPr txBox="1"/>
          <p:nvPr>
            <p:custDataLst>
              <p:tags r:id="rId3"/>
            </p:custDataLst>
          </p:nvPr>
        </p:nvSpPr>
        <p:spPr>
          <a:xfrm>
            <a:off x="1327150" y="2474436"/>
            <a:ext cx="71882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利用基类的指针或引用调用函数时，虚函数和非虚</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函数的绑定时间均为运行时绑定</a:t>
            </a:r>
          </a:p>
        </p:txBody>
      </p:sp>
      <p:sp>
        <p:nvSpPr>
          <p:cNvPr id="9" name="文本框 8">
            <a:extLst>
              <a:ext uri="{FF2B5EF4-FFF2-40B4-BE49-F238E27FC236}">
                <a16:creationId xmlns:a16="http://schemas.microsoft.com/office/drawing/2014/main" id="{9F42F02D-A304-4FD8-B130-E6CF6CC29507}"/>
              </a:ext>
            </a:extLst>
          </p:cNvPr>
          <p:cNvSpPr txBox="1"/>
          <p:nvPr>
            <p:custDataLst>
              <p:tags r:id="rId4"/>
            </p:custDataLst>
          </p:nvPr>
        </p:nvSpPr>
        <p:spPr>
          <a:xfrm>
            <a:off x="1327150" y="3331686"/>
            <a:ext cx="64008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多态可以提高代码接口的复用性</a:t>
            </a:r>
          </a:p>
        </p:txBody>
      </p:sp>
      <p:sp>
        <p:nvSpPr>
          <p:cNvPr id="10" name="文本框 9">
            <a:extLst>
              <a:ext uri="{FF2B5EF4-FFF2-40B4-BE49-F238E27FC236}">
                <a16:creationId xmlns:a16="http://schemas.microsoft.com/office/drawing/2014/main" id="{D7181D1A-60EA-4859-9310-2675EC9B9542}"/>
              </a:ext>
            </a:extLst>
          </p:cNvPr>
          <p:cNvSpPr txBox="1"/>
          <p:nvPr>
            <p:custDataLst>
              <p:tags r:id="rId5"/>
            </p:custDataLst>
          </p:nvPr>
        </p:nvSpPr>
        <p:spPr>
          <a:xfrm>
            <a:off x="1327150" y="4188936"/>
            <a:ext cx="64008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虚函数的目标是实现函数地址的早绑定</a:t>
            </a:r>
          </a:p>
        </p:txBody>
      </p:sp>
      <p:sp>
        <p:nvSpPr>
          <p:cNvPr id="12" name="椭圆 11">
            <a:extLst>
              <a:ext uri="{FF2B5EF4-FFF2-40B4-BE49-F238E27FC236}">
                <a16:creationId xmlns:a16="http://schemas.microsoft.com/office/drawing/2014/main" id="{0CE5A5AF-FE9E-4FC9-BF5B-95B63319C427}"/>
              </a:ext>
            </a:extLst>
          </p:cNvPr>
          <p:cNvSpPr>
            <a:spLocks noChangeAspect="1"/>
          </p:cNvSpPr>
          <p:nvPr>
            <p:custDataLst>
              <p:tags r:id="rId6"/>
            </p:custDataLst>
          </p:nvPr>
        </p:nvSpPr>
        <p:spPr>
          <a:xfrm>
            <a:off x="612775" y="233858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2F8758B-4399-4CC7-B822-14466720614B}"/>
              </a:ext>
            </a:extLst>
          </p:cNvPr>
          <p:cNvSpPr>
            <a:spLocks noChangeAspect="1"/>
          </p:cNvSpPr>
          <p:nvPr>
            <p:custDataLst>
              <p:tags r:id="rId7"/>
            </p:custDataLst>
          </p:nvPr>
        </p:nvSpPr>
        <p:spPr>
          <a:xfrm>
            <a:off x="612775" y="339597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70460C9-67CA-49EC-B1E2-3A241AAC827F}"/>
              </a:ext>
            </a:extLst>
          </p:cNvPr>
          <p:cNvSpPr>
            <a:spLocks noChangeAspect="1"/>
          </p:cNvSpPr>
          <p:nvPr>
            <p:custDataLst>
              <p:tags r:id="rId8"/>
            </p:custDataLst>
          </p:nvPr>
        </p:nvSpPr>
        <p:spPr>
          <a:xfrm>
            <a:off x="612775" y="425322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BDA68821-695A-4024-8BC2-30049BCC52AE}"/>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0BF4CA4D-7CD8-445D-AE82-B1D4EAE53315}"/>
              </a:ext>
            </a:extLst>
          </p:cNvPr>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A49615CD-D83B-4547-9886-CBF8210F0CEE}"/>
              </a:ext>
            </a:extLst>
          </p:cNvPr>
          <p:cNvSpPr txBox="1"/>
          <p:nvPr>
            <p:custDataLst>
              <p:tags r:id="rId11"/>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10C354D6-4263-44BF-A01F-AD5198E02A70}"/>
              </a:ext>
            </a:extLst>
          </p:cNvPr>
          <p:cNvSpPr txBox="1"/>
          <p:nvPr>
            <p:custDataLst>
              <p:tags r:id="rId12"/>
            </p:custDataLst>
          </p:nvPr>
        </p:nvSpPr>
        <p:spPr>
          <a:xfrm>
            <a:off x="9525000" y="1270000"/>
            <a:ext cx="3802644" cy="1323439"/>
          </a:xfrm>
          <a:prstGeom prst="rect">
            <a:avLst/>
          </a:prstGeom>
          <a:noFill/>
        </p:spPr>
        <p:txBody>
          <a:bodyPr vert="horz" wrap="none" rtlCol="0" anchor="t" anchorCtr="0">
            <a:sp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kumimoji="1" lang="zh-CN" altLang="en-US" sz="2000" dirty="0"/>
              <a:t>虚函数实现的是函数地址的晚</a:t>
            </a:r>
            <a:endParaRPr kumimoji="1" lang="en-US" altLang="zh-CN" sz="2000" dirty="0"/>
          </a:p>
          <a:p>
            <a:r>
              <a:rPr kumimoji="1" lang="zh-CN" altLang="en-US" sz="2000" dirty="0"/>
              <a:t>绑定，即在运行时确定</a:t>
            </a:r>
            <a:endParaRPr kumimoji="1" lang="en-US" altLang="zh-CN" sz="2000" dirty="0"/>
          </a:p>
          <a:p>
            <a:r>
              <a:rPr kumimoji="1" lang="en-US" altLang="zh-CN" sz="2000" dirty="0"/>
              <a:t>D: </a:t>
            </a:r>
            <a:r>
              <a:rPr kumimoji="1" lang="zh-CN" altLang="en-US" sz="2000" dirty="0"/>
              <a:t>用类的对象调用函数，均为编</a:t>
            </a:r>
            <a:endParaRPr kumimoji="1" lang="en-US" altLang="zh-CN" sz="2000" dirty="0"/>
          </a:p>
          <a:p>
            <a:r>
              <a:rPr kumimoji="1" lang="zh-CN" altLang="en-US" sz="2000" dirty="0"/>
              <a:t>译时绑定</a:t>
            </a:r>
            <a:endParaRPr kumimoji="1" lang="en-US" altLang="zh-CN" sz="2000" dirty="0"/>
          </a:p>
        </p:txBody>
      </p:sp>
      <p:sp>
        <p:nvSpPr>
          <p:cNvPr id="30" name="文本框 29">
            <a:extLst>
              <a:ext uri="{FF2B5EF4-FFF2-40B4-BE49-F238E27FC236}">
                <a16:creationId xmlns:a16="http://schemas.microsoft.com/office/drawing/2014/main" id="{3B1952C9-178B-447D-ADF0-34CE0D1E2FCC}"/>
              </a:ext>
            </a:extLst>
          </p:cNvPr>
          <p:cNvSpPr txBox="1"/>
          <p:nvPr>
            <p:custDataLst>
              <p:tags r:id="rId13"/>
            </p:custDataLst>
          </p:nvPr>
        </p:nvSpPr>
        <p:spPr>
          <a:xfrm>
            <a:off x="1327149" y="5046186"/>
            <a:ext cx="7165975"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利用基类对象调用虚函数时，也可产生多态现象</a:t>
            </a:r>
          </a:p>
        </p:txBody>
      </p:sp>
      <p:sp>
        <p:nvSpPr>
          <p:cNvPr id="31" name="椭圆 30">
            <a:extLst>
              <a:ext uri="{FF2B5EF4-FFF2-40B4-BE49-F238E27FC236}">
                <a16:creationId xmlns:a16="http://schemas.microsoft.com/office/drawing/2014/main" id="{ACE0938A-D558-4831-98C4-9A5C5E5699DF}"/>
              </a:ext>
            </a:extLst>
          </p:cNvPr>
          <p:cNvSpPr>
            <a:spLocks noChangeAspect="1"/>
          </p:cNvSpPr>
          <p:nvPr>
            <p:custDataLst>
              <p:tags r:id="rId14"/>
            </p:custDataLst>
          </p:nvPr>
        </p:nvSpPr>
        <p:spPr>
          <a:xfrm>
            <a:off x="612775" y="51104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a:extLst>
              <a:ext uri="{FF2B5EF4-FFF2-40B4-BE49-F238E27FC236}">
                <a16:creationId xmlns:a16="http://schemas.microsoft.com/office/drawing/2014/main" id="{B18F6EA5-EC9D-46B2-9B2A-519A13510FA6}"/>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A96DBF20-5233-4858-BFF2-5C76B7CED112}"/>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DBAEA351-77A3-4DD4-B34C-7204BC3F5C19}"/>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7AD5EDF0-D2FC-4D94-BDF7-B5575F3646F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43C5BFA5-64FB-4C60-BDA7-C36E0FE275C1}"/>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BE5F373-53F1-4D42-9D36-82D3B3AFCD59}"/>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875E204A-9324-4410-B53F-AD1FF995D5A1}"/>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a:extLst>
              <a:ext uri="{FF2B5EF4-FFF2-40B4-BE49-F238E27FC236}">
                <a16:creationId xmlns:a16="http://schemas.microsoft.com/office/drawing/2014/main" id="{94EF276F-C33E-47DE-A3A0-376D5F2E4E9D}"/>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A67BDA31-0CBE-48E7-A0C6-408A6577412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22E65740-1269-491C-B8BD-4387C3F08810}"/>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CE31EC0D-6E60-4CAA-BD7C-F48B2792CA87}"/>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88D1F1BC-7989-4664-BE4B-9FA184B92168}"/>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8848EB4D-149C-479A-824F-5D49DA7693AE}"/>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30569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80437" y="1001331"/>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p>
        </p:txBody>
      </p:sp>
      <p:sp>
        <p:nvSpPr>
          <p:cNvPr id="2" name="矩形 1"/>
          <p:cNvSpPr/>
          <p:nvPr/>
        </p:nvSpPr>
        <p:spPr>
          <a:xfrm>
            <a:off x="1792224" y="3953659"/>
            <a:ext cx="6363222" cy="830997"/>
          </a:xfrm>
          <a:prstGeom prst="rect">
            <a:avLst/>
          </a:prstGeom>
        </p:spPr>
        <p:txBody>
          <a:bodyPr wrap="square">
            <a:spAutoFit/>
          </a:bodyPr>
          <a:lstStyle/>
          <a:p>
            <a:r>
              <a:rPr kumimoji="1" lang="zh-CN" altLang="en-US" sz="2400" b="1" dirty="0">
                <a:latin typeface="STKaiti" charset="-122"/>
                <a:ea typeface="STKaiti" charset="-122"/>
                <a:cs typeface="STKaiti" charset="-122"/>
              </a:rPr>
              <a:t>继承与组合提供了</a:t>
            </a:r>
            <a:r>
              <a:rPr kumimoji="1" lang="zh-CN" altLang="en-US" sz="2400" b="1" dirty="0">
                <a:solidFill>
                  <a:srgbClr val="C00000"/>
                </a:solidFill>
                <a:latin typeface="STKaiti" charset="-122"/>
                <a:ea typeface="STKaiti" charset="-122"/>
                <a:cs typeface="STKaiti" charset="-122"/>
              </a:rPr>
              <a:t>重用对象代码</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的模板特征提供了</a:t>
            </a:r>
            <a:r>
              <a:rPr kumimoji="1" lang="zh-CN" altLang="en-US" sz="2400" b="1" dirty="0">
                <a:solidFill>
                  <a:srgbClr val="C00000"/>
                </a:solidFill>
                <a:latin typeface="STKaiti" charset="-122"/>
                <a:ea typeface="STKaiti" charset="-122"/>
                <a:cs typeface="STKaiti" charset="-122"/>
              </a:rPr>
              <a:t>重用源代码</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明明实现逻辑是一样的，为什么要写多遍？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Tree>
    <p:extLst>
      <p:ext uri="{BB962C8B-B14F-4D97-AF65-F5344CB8AC3E}">
        <p14:creationId xmlns:p14="http://schemas.microsoft.com/office/powerpoint/2010/main" val="2593043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690689"/>
            <a:ext cx="8119814" cy="4687141"/>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p>
          <a:p>
            <a:pPr marL="457200" lvl="1" indent="0">
              <a:buNone/>
            </a:pP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return</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t>}</a:t>
            </a:r>
          </a:p>
          <a:p>
            <a:r>
              <a:rPr kumimoji="1" lang="zh-CN" altLang="en-US" dirty="0">
                <a:latin typeface="华文楷体" panose="02010600040101010101" pitchFamily="2" charset="-122"/>
              </a:rPr>
              <a:t>注：</a:t>
            </a:r>
            <a:r>
              <a:rPr kumimoji="1" lang="en-US" altLang="zh-CN" dirty="0" err="1"/>
              <a:t>typename</a:t>
            </a:r>
            <a:r>
              <a:rPr kumimoji="1" lang="zh-CN" altLang="en-US" dirty="0"/>
              <a:t>也可换为</a:t>
            </a:r>
            <a:r>
              <a:rPr kumimoji="1" lang="en-US" altLang="zh-CN" dirty="0"/>
              <a:t>class</a:t>
            </a:r>
            <a:endParaRPr kumimoji="1" lang="zh-CN" altLang="en-US" dirty="0">
              <a:latin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
        <p:nvSpPr>
          <p:cNvPr id="5" name="文本框 4">
            <a:extLst>
              <a:ext uri="{FF2B5EF4-FFF2-40B4-BE49-F238E27FC236}">
                <a16:creationId xmlns:a16="http://schemas.microsoft.com/office/drawing/2014/main" id="{6394A80C-99ED-4BE2-8571-6B5A404111C6}"/>
              </a:ext>
            </a:extLst>
          </p:cNvPr>
          <p:cNvSpPr txBox="1"/>
          <p:nvPr/>
        </p:nvSpPr>
        <p:spPr>
          <a:xfrm>
            <a:off x="713918" y="5713837"/>
            <a:ext cx="6253635" cy="830997"/>
          </a:xfrm>
          <a:prstGeom prst="rect">
            <a:avLst/>
          </a:prstGeom>
          <a:noFill/>
        </p:spPr>
        <p:txBody>
          <a:bodyPr wrap="none" rtlCol="0">
            <a:spAutoFit/>
          </a:bodyPr>
          <a:lstStyle/>
          <a:p>
            <a:pPr lvl="1"/>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a:solidFill>
                  <a:srgbClr val="C00000"/>
                </a:solidFill>
                <a:latin typeface="Consolas" panose="020B0609020204030204" pitchFamily="49" charset="0"/>
                <a:ea typeface="华文楷体" panose="02010600040101010101" pitchFamily="2" charset="-122"/>
              </a:rPr>
              <a:t>class</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p>
          <a:p>
            <a:pPr lvl="1"/>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return</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endParaRPr kumimoji="1" lang="en-US" altLang="zh-CN" sz="2400" dirty="0"/>
          </a:p>
        </p:txBody>
      </p:sp>
    </p:spTree>
    <p:extLst>
      <p:ext uri="{BB962C8B-B14F-4D97-AF65-F5344CB8AC3E}">
        <p14:creationId xmlns:p14="http://schemas.microsoft.com/office/powerpoint/2010/main" val="38858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B8E86-8522-4783-8A4F-65A97B87A927}"/>
              </a:ext>
            </a:extLst>
          </p:cNvPr>
          <p:cNvSpPr>
            <a:spLocks noGrp="1"/>
          </p:cNvSpPr>
          <p:nvPr>
            <p:ph type="title"/>
          </p:nvPr>
        </p:nvSpPr>
        <p:spPr/>
        <p:txBody>
          <a:bodyPr/>
          <a:lstStyle/>
          <a:p>
            <a:r>
              <a:rPr lang="zh-CN" altLang="en-US" dirty="0"/>
              <a:t>课程设计</a:t>
            </a:r>
          </a:p>
        </p:txBody>
      </p:sp>
      <p:sp>
        <p:nvSpPr>
          <p:cNvPr id="3" name="内容占位符 2">
            <a:extLst>
              <a:ext uri="{FF2B5EF4-FFF2-40B4-BE49-F238E27FC236}">
                <a16:creationId xmlns:a16="http://schemas.microsoft.com/office/drawing/2014/main" id="{06BAC857-3820-4A9A-B187-1DB1F5AB0983}"/>
              </a:ext>
            </a:extLst>
          </p:cNvPr>
          <p:cNvSpPr>
            <a:spLocks noGrp="1"/>
          </p:cNvSpPr>
          <p:nvPr>
            <p:ph idx="1"/>
          </p:nvPr>
        </p:nvSpPr>
        <p:spPr>
          <a:xfrm>
            <a:off x="657374" y="1356433"/>
            <a:ext cx="8047806" cy="4749029"/>
          </a:xfrm>
        </p:spPr>
        <p:txBody>
          <a:bodyPr/>
          <a:lstStyle/>
          <a:p>
            <a:r>
              <a:rPr lang="zh-CN" altLang="en-US" dirty="0"/>
              <a:t>防卷但不是水课</a:t>
            </a:r>
            <a:endParaRPr lang="en-US" altLang="zh-CN" dirty="0"/>
          </a:p>
          <a:p>
            <a:pPr lvl="1"/>
            <a:r>
              <a:rPr lang="en-US" altLang="zh-CN" sz="2800" dirty="0"/>
              <a:t>OOP</a:t>
            </a:r>
            <a:r>
              <a:rPr lang="zh-CN" altLang="en-US" sz="2800" dirty="0"/>
              <a:t>作为编程的核心基础课程，地位非常重要</a:t>
            </a:r>
            <a:endParaRPr lang="en-US" altLang="zh-CN" sz="2800" dirty="0"/>
          </a:p>
          <a:p>
            <a:pPr lvl="2"/>
            <a:r>
              <a:rPr lang="zh-CN" altLang="en-US" sz="2400" dirty="0"/>
              <a:t>计算机系很多课程都会用到</a:t>
            </a:r>
            <a:r>
              <a:rPr lang="en-US" altLang="zh-CN" sz="2400" dirty="0"/>
              <a:t>C++</a:t>
            </a:r>
          </a:p>
          <a:p>
            <a:pPr lvl="2"/>
            <a:r>
              <a:rPr lang="zh-CN" altLang="en-US" sz="2400" dirty="0"/>
              <a:t>例如：数据结构、操作系统、网络原理</a:t>
            </a:r>
            <a:r>
              <a:rPr lang="en-US" altLang="zh-CN" sz="2400" dirty="0"/>
              <a:t>……</a:t>
            </a:r>
          </a:p>
          <a:p>
            <a:pPr lvl="1"/>
            <a:endParaRPr lang="en-US" altLang="zh-CN" sz="2800" dirty="0"/>
          </a:p>
          <a:p>
            <a:pPr lvl="1"/>
            <a:r>
              <a:rPr lang="zh-CN" altLang="en-US" sz="2800" dirty="0"/>
              <a:t>练习</a:t>
            </a:r>
            <a:r>
              <a:rPr lang="en-US" altLang="zh-CN" sz="2800" dirty="0"/>
              <a:t>&gt;</a:t>
            </a:r>
            <a:r>
              <a:rPr lang="zh-CN" altLang="en-US" sz="2800" dirty="0"/>
              <a:t>听讲</a:t>
            </a:r>
            <a:endParaRPr lang="en-US" altLang="zh-CN" sz="2800" dirty="0"/>
          </a:p>
          <a:p>
            <a:pPr lvl="2"/>
            <a:r>
              <a:rPr lang="zh-CN" altLang="en-US" sz="2400" b="1" dirty="0"/>
              <a:t>实践</a:t>
            </a:r>
            <a:r>
              <a:rPr lang="zh-CN" altLang="en-US" sz="2400" dirty="0"/>
              <a:t>才是编程的唯一学习方法</a:t>
            </a:r>
            <a:endParaRPr lang="en-US" altLang="zh-CN" sz="2400" dirty="0"/>
          </a:p>
          <a:p>
            <a:pPr lvl="2"/>
            <a:r>
              <a:rPr lang="zh-CN" altLang="en-US" sz="2400" dirty="0"/>
              <a:t>学会</a:t>
            </a:r>
            <a:r>
              <a:rPr lang="zh-CN" altLang="en-US" sz="2400" b="1" dirty="0"/>
              <a:t>主动学习</a:t>
            </a:r>
            <a:r>
              <a:rPr lang="zh-CN" altLang="en-US" sz="2400" dirty="0"/>
              <a:t>，而不是被动接受知识</a:t>
            </a:r>
            <a:endParaRPr lang="en-US" altLang="zh-CN" sz="2400" dirty="0"/>
          </a:p>
          <a:p>
            <a:pPr lvl="2"/>
            <a:r>
              <a:rPr lang="zh-CN" altLang="en-US" sz="2400" dirty="0"/>
              <a:t>“面向搜索引擎”的编程方法</a:t>
            </a:r>
            <a:endParaRPr lang="en-US" altLang="zh-CN" sz="2400" dirty="0"/>
          </a:p>
        </p:txBody>
      </p:sp>
      <p:sp>
        <p:nvSpPr>
          <p:cNvPr id="4" name="灯片编号占位符 3">
            <a:extLst>
              <a:ext uri="{FF2B5EF4-FFF2-40B4-BE49-F238E27FC236}">
                <a16:creationId xmlns:a16="http://schemas.microsoft.com/office/drawing/2014/main" id="{78AD6981-BE04-4A20-A36A-CF7A6CA73608}"/>
              </a:ext>
            </a:extLst>
          </p:cNvPr>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Tree>
    <p:extLst>
      <p:ext uri="{BB962C8B-B14F-4D97-AF65-F5344CB8AC3E}">
        <p14:creationId xmlns:p14="http://schemas.microsoft.com/office/powerpoint/2010/main" val="6822337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497106"/>
            <a:ext cx="7886700"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函数模板在调用时，编译器能自动推导出实际参数的类型（这个过程叫做</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FF0000"/>
                </a:solidFill>
                <a:latin typeface="华文楷体" panose="02010600040101010101" pitchFamily="2" charset="-122"/>
                <a:ea typeface="华文楷体" panose="02010600040101010101" pitchFamily="2" charset="-122"/>
              </a:rPr>
              <a:t>调用类型需要满足函数的要求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可以手工指定调用类型：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Tree>
    <p:extLst>
      <p:ext uri="{BB962C8B-B14F-4D97-AF65-F5344CB8AC3E}">
        <p14:creationId xmlns:p14="http://schemas.microsoft.com/office/powerpoint/2010/main" val="367997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chemeClr val="accent5"/>
                </a:solidFill>
                <a:latin typeface="Consolas" charset="0"/>
                <a:ea typeface="Consolas" charset="0"/>
                <a:cs typeface="Consolas" charset="0"/>
              </a:rPr>
              <a:t>#include </a:t>
            </a:r>
            <a:r>
              <a:rPr lang="en-US" altLang="zh-CN" dirty="0">
                <a:latin typeface="Consolas" charset="0"/>
                <a:ea typeface="Consolas" charset="0"/>
                <a:cs typeface="Consolas" charset="0"/>
              </a:rPr>
              <a:t>&lt;iostream&gt;</a:t>
            </a:r>
          </a:p>
          <a:p>
            <a:r>
              <a:rPr lang="en-US" altLang="zh-CN" dirty="0">
                <a:solidFill>
                  <a:schemeClr val="accent5"/>
                </a:solidFill>
                <a:latin typeface="Consolas" charset="0"/>
                <a:ea typeface="Consolas" charset="0"/>
                <a:cs typeface="Consolas" charset="0"/>
              </a:rPr>
              <a:t>#include</a:t>
            </a:r>
            <a:r>
              <a:rPr lang="en-US" altLang="zh-CN" dirty="0">
                <a:latin typeface="Consolas" charset="0"/>
                <a:ea typeface="Consolas" charset="0"/>
                <a:cs typeface="Consolas" charset="0"/>
              </a:rPr>
              <a:t>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选择排序</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交换元素位置</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for(int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Tree>
    <p:extLst>
      <p:ext uri="{BB962C8B-B14F-4D97-AF65-F5344CB8AC3E}">
        <p14:creationId xmlns:p14="http://schemas.microsoft.com/office/powerpoint/2010/main" val="983438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1494445"/>
            <a:ext cx="8280920" cy="3139321"/>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 {3,2,4,1,5};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float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 {3.2, 2.1, 4.3, 1.5, 5.7};</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4338886" y="5254380"/>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endParaRPr lang="zh-CN" altLang="en-US" sz="2400" b="1" dirty="0">
              <a:solidFill>
                <a:srgbClr val="008000"/>
              </a:solidFill>
            </a:endParaRPr>
          </a:p>
        </p:txBody>
      </p:sp>
      <p:sp>
        <p:nvSpPr>
          <p:cNvPr id="7" name="文本框 6">
            <a:extLst>
              <a:ext uri="{FF2B5EF4-FFF2-40B4-BE49-F238E27FC236}">
                <a16:creationId xmlns:a16="http://schemas.microsoft.com/office/drawing/2014/main" id="{6687F944-6EAE-4B4C-8B55-9C1957DB42C4}"/>
              </a:ext>
            </a:extLst>
          </p:cNvPr>
          <p:cNvSpPr txBox="1"/>
          <p:nvPr/>
        </p:nvSpPr>
        <p:spPr>
          <a:xfrm>
            <a:off x="4355976" y="47971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94912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3970318"/>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333599" y="5041895"/>
            <a:ext cx="9361040" cy="923330"/>
          </a:xfrm>
          <a:prstGeom prst="rect">
            <a:avLst/>
          </a:prstGeom>
        </p:spPr>
        <p:txBody>
          <a:bodyPr wrap="square">
            <a:spAutoFit/>
          </a:bodyPr>
          <a:lstStyle/>
          <a:p>
            <a:r>
              <a:rPr lang="en-US" altLang="zh-CN" b="1" dirty="0">
                <a:solidFill>
                  <a:srgbClr val="008000"/>
                </a:solidFill>
              </a:rPr>
              <a:t>main.cpp: In instantiation of ‘void sort(T*, int) [with T = </a:t>
            </a:r>
            <a:r>
              <a:rPr lang="en-US" altLang="zh-CN" b="1" dirty="0" err="1">
                <a:solidFill>
                  <a:srgbClr val="008000"/>
                </a:solidFill>
              </a:rPr>
              <a:t>MyInt</a:t>
            </a:r>
            <a:r>
              <a:rPr lang="en-US" altLang="zh-CN" b="1" dirty="0">
                <a:solidFill>
                  <a:srgbClr val="008000"/>
                </a:solidFill>
              </a:rPr>
              <a:t>]’:</a:t>
            </a:r>
          </a:p>
          <a:p>
            <a:r>
              <a:rPr lang="en-US" altLang="zh-CN" b="1" dirty="0">
                <a:solidFill>
                  <a:srgbClr val="008000"/>
                </a:solidFill>
              </a:rPr>
              <a:t>main.cpp:33:15:   required from here</a:t>
            </a:r>
          </a:p>
          <a:p>
            <a:r>
              <a:rPr lang="en-US" altLang="zh-CN" b="1" dirty="0">
                <a:solidFill>
                  <a:srgbClr val="008000"/>
                </a:solidFill>
              </a:rPr>
              <a:t>main.cpp:9:15: error: no match for ‘operator&gt;’ (operand types are ‘</a:t>
            </a:r>
            <a:r>
              <a:rPr lang="en-US" altLang="zh-CN" b="1" dirty="0" err="1">
                <a:solidFill>
                  <a:srgbClr val="008000"/>
                </a:solidFill>
              </a:rPr>
              <a:t>MyInt</a:t>
            </a:r>
            <a:r>
              <a:rPr lang="en-US" altLang="zh-CN" b="1" dirty="0">
                <a:solidFill>
                  <a:srgbClr val="008000"/>
                </a:solidFill>
              </a:rPr>
              <a:t>’ and ‘</a:t>
            </a:r>
            <a:r>
              <a:rPr lang="en-US" altLang="zh-CN" b="1" dirty="0" err="1">
                <a:solidFill>
                  <a:srgbClr val="008000"/>
                </a:solidFill>
              </a:rPr>
              <a:t>MyInt</a:t>
            </a:r>
            <a:r>
              <a:rPr lang="en-US" altLang="zh-CN" b="1" dirty="0">
                <a:solidFill>
                  <a:srgbClr val="008000"/>
                </a:solidFill>
              </a:rPr>
              <a:t>’)</a:t>
            </a:r>
          </a:p>
        </p:txBody>
      </p:sp>
      <p:sp>
        <p:nvSpPr>
          <p:cNvPr id="3" name="文本框 2">
            <a:extLst>
              <a:ext uri="{FF2B5EF4-FFF2-40B4-BE49-F238E27FC236}">
                <a16:creationId xmlns:a16="http://schemas.microsoft.com/office/drawing/2014/main" id="{999A379C-42E9-4679-B730-E40C47E3D2D3}"/>
              </a:ext>
            </a:extLst>
          </p:cNvPr>
          <p:cNvSpPr txBox="1"/>
          <p:nvPr/>
        </p:nvSpPr>
        <p:spPr>
          <a:xfrm>
            <a:off x="5508104" y="1682718"/>
            <a:ext cx="2698175" cy="1815882"/>
          </a:xfrm>
          <a:prstGeom prst="rect">
            <a:avLst/>
          </a:prstGeom>
          <a:noFill/>
        </p:spPr>
        <p:txBody>
          <a:bodyPr wrap="none" rtlCol="0">
            <a:spAutoFit/>
          </a:bodyPr>
          <a:lstStyle/>
          <a:p>
            <a:r>
              <a:rPr lang="zh-CN" altLang="en-US" sz="2800" b="1" dirty="0"/>
              <a:t>模板也可以支持</a:t>
            </a:r>
            <a:endParaRPr lang="en-US" altLang="zh-CN" sz="2800" b="1" dirty="0"/>
          </a:p>
          <a:p>
            <a:r>
              <a:rPr lang="zh-CN" altLang="en-US" sz="2800" b="1" dirty="0"/>
              <a:t>自定义类型</a:t>
            </a:r>
            <a:endParaRPr lang="en-US" altLang="zh-CN" sz="2800" b="1" dirty="0"/>
          </a:p>
          <a:p>
            <a:endParaRPr lang="en-US" altLang="zh-CN" sz="2800" b="1" dirty="0"/>
          </a:p>
          <a:p>
            <a:r>
              <a:rPr lang="zh-CN" altLang="en-US" sz="2800" b="1" dirty="0"/>
              <a:t>编译错误？</a:t>
            </a:r>
          </a:p>
        </p:txBody>
      </p:sp>
      <p:sp>
        <p:nvSpPr>
          <p:cNvPr id="4" name="文本框 3">
            <a:extLst>
              <a:ext uri="{FF2B5EF4-FFF2-40B4-BE49-F238E27FC236}">
                <a16:creationId xmlns:a16="http://schemas.microsoft.com/office/drawing/2014/main" id="{6F9B1AD4-935C-40CE-B95A-EC6F2EF5B61A}"/>
              </a:ext>
            </a:extLst>
          </p:cNvPr>
          <p:cNvSpPr txBox="1"/>
          <p:nvPr/>
        </p:nvSpPr>
        <p:spPr>
          <a:xfrm>
            <a:off x="333599" y="4577889"/>
            <a:ext cx="7782900" cy="400110"/>
          </a:xfrm>
          <a:prstGeom prst="rect">
            <a:avLst/>
          </a:prstGeom>
          <a:noFill/>
        </p:spPr>
        <p:txBody>
          <a:bodyPr wrap="none" rtlCol="0">
            <a:spAutoFit/>
          </a:bodyPr>
          <a:lstStyle/>
          <a:p>
            <a:r>
              <a:rPr lang="zh-CN" altLang="en-US" sz="2000" b="1" dirty="0"/>
              <a:t>模板的编译错误一般会引起大量报错</a:t>
            </a:r>
            <a:r>
              <a:rPr lang="en-US" altLang="zh-CN" sz="2000" b="1" dirty="0"/>
              <a:t>(</a:t>
            </a:r>
            <a:r>
              <a:rPr lang="zh-CN" altLang="en-US" sz="2000" b="1" dirty="0"/>
              <a:t>几百行</a:t>
            </a:r>
            <a:r>
              <a:rPr lang="en-US" altLang="zh-CN" sz="2000" b="1" dirty="0"/>
              <a:t>)</a:t>
            </a:r>
            <a:r>
              <a:rPr lang="zh-CN" altLang="en-US" sz="2000" b="1" dirty="0"/>
              <a:t>，我们只看最上方几行</a:t>
            </a:r>
          </a:p>
        </p:txBody>
      </p:sp>
      <p:sp>
        <p:nvSpPr>
          <p:cNvPr id="8" name="文本框 7">
            <a:extLst>
              <a:ext uri="{FF2B5EF4-FFF2-40B4-BE49-F238E27FC236}">
                <a16:creationId xmlns:a16="http://schemas.microsoft.com/office/drawing/2014/main" id="{71AC457B-C1FE-407A-9B46-AD1A47B8F7F2}"/>
              </a:ext>
            </a:extLst>
          </p:cNvPr>
          <p:cNvSpPr txBox="1"/>
          <p:nvPr/>
        </p:nvSpPr>
        <p:spPr>
          <a:xfrm>
            <a:off x="358819" y="6089814"/>
            <a:ext cx="6180410" cy="461665"/>
          </a:xfrm>
          <a:prstGeom prst="rect">
            <a:avLst/>
          </a:prstGeom>
          <a:noFill/>
        </p:spPr>
        <p:txBody>
          <a:bodyPr wrap="none" rtlCol="0">
            <a:spAutoFit/>
          </a:bodyPr>
          <a:lstStyle/>
          <a:p>
            <a:r>
              <a:rPr lang="zh-CN" altLang="en-US" sz="2400" b="1" dirty="0">
                <a:solidFill>
                  <a:srgbClr val="C00000"/>
                </a:solidFill>
              </a:rPr>
              <a:t>问题：</a:t>
            </a:r>
            <a:r>
              <a:rPr lang="en-US" altLang="zh-CN" sz="2400" b="1" dirty="0">
                <a:solidFill>
                  <a:srgbClr val="C00000"/>
                </a:solidFill>
              </a:rPr>
              <a:t>sort</a:t>
            </a:r>
            <a:r>
              <a:rPr lang="zh-CN" altLang="en-US" sz="2400" b="1" dirty="0">
                <a:solidFill>
                  <a:srgbClr val="C00000"/>
                </a:solidFill>
              </a:rPr>
              <a:t>中需要</a:t>
            </a:r>
            <a:r>
              <a:rPr lang="en-US" altLang="zh-CN" sz="2400" b="1" dirty="0">
                <a:solidFill>
                  <a:srgbClr val="C00000"/>
                </a:solidFill>
              </a:rPr>
              <a:t>operator&gt; </a:t>
            </a:r>
            <a:r>
              <a:rPr lang="zh-CN" altLang="en-US" sz="2400" b="1" dirty="0">
                <a:solidFill>
                  <a:srgbClr val="C00000"/>
                </a:solidFill>
              </a:rPr>
              <a:t>但</a:t>
            </a:r>
            <a:r>
              <a:rPr lang="en-US" altLang="zh-CN" sz="2400" b="1" dirty="0" err="1">
                <a:solidFill>
                  <a:srgbClr val="C00000"/>
                </a:solidFill>
              </a:rPr>
              <a:t>MyInt</a:t>
            </a:r>
            <a:r>
              <a:rPr lang="zh-CN" altLang="en-US" sz="2400" b="1" dirty="0">
                <a:solidFill>
                  <a:srgbClr val="C00000"/>
                </a:solidFill>
              </a:rPr>
              <a:t>并不支持</a:t>
            </a:r>
          </a:p>
        </p:txBody>
      </p:sp>
    </p:spTree>
    <p:extLst>
      <p:ext uri="{BB962C8B-B14F-4D97-AF65-F5344CB8AC3E}">
        <p14:creationId xmlns:p14="http://schemas.microsoft.com/office/powerpoint/2010/main" val="2336975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6186309"/>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bool</a:t>
            </a:r>
            <a:r>
              <a:rPr lang="en-US" altLang="zh-CN" dirty="0">
                <a:latin typeface="Consolas" charset="0"/>
                <a:ea typeface="Consolas" charset="0"/>
                <a:cs typeface="Consolas" charset="0"/>
              </a:rPr>
              <a:t> operator&gt;(</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b){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return data &gt; </a:t>
            </a:r>
            <a:r>
              <a:rPr lang="en-US" altLang="zh-CN" dirty="0" err="1">
                <a:latin typeface="Consolas" charset="0"/>
                <a:ea typeface="Consolas" charset="0"/>
                <a:cs typeface="Consolas" charset="0"/>
              </a:rPr>
              <a:t>b.data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friend</a:t>
            </a:r>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operator&lt;&lt;(std::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out, </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obj){</a:t>
            </a:r>
          </a:p>
          <a:p>
            <a:r>
              <a:rPr lang="en-US" altLang="zh-CN" dirty="0">
                <a:latin typeface="Consolas" charset="0"/>
                <a:ea typeface="Consolas" charset="0"/>
                <a:cs typeface="Consolas" charset="0"/>
              </a:rPr>
              <a:t>		out &lt;&lt; </a:t>
            </a:r>
            <a:r>
              <a:rPr lang="en-US" altLang="zh-CN" dirty="0" err="1">
                <a:latin typeface="Consolas" charset="0"/>
                <a:ea typeface="Consolas" charset="0"/>
                <a:cs typeface="Consolas" charset="0"/>
              </a:rPr>
              <a:t>obj.data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return out;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9" name="矩形 8">
            <a:extLst>
              <a:ext uri="{FF2B5EF4-FFF2-40B4-BE49-F238E27FC236}">
                <a16:creationId xmlns:a16="http://schemas.microsoft.com/office/drawing/2014/main" id="{6DD847E1-A8AB-4DB8-A387-0EE5BFE85C33}"/>
              </a:ext>
            </a:extLst>
          </p:cNvPr>
          <p:cNvSpPr/>
          <p:nvPr/>
        </p:nvSpPr>
        <p:spPr>
          <a:xfrm>
            <a:off x="5563717" y="5326388"/>
            <a:ext cx="3168352" cy="461665"/>
          </a:xfrm>
          <a:prstGeom prst="rect">
            <a:avLst/>
          </a:prstGeom>
        </p:spPr>
        <p:txBody>
          <a:bodyPr wrap="square">
            <a:spAutoFit/>
          </a:bodyPr>
          <a:lstStyle/>
          <a:p>
            <a:r>
              <a:rPr lang="en-US" altLang="zh-CN" sz="2400" b="1" dirty="0">
                <a:solidFill>
                  <a:srgbClr val="008000"/>
                </a:solidFill>
              </a:rPr>
              <a:t>1 2 3 4 5</a:t>
            </a:r>
          </a:p>
        </p:txBody>
      </p:sp>
      <p:sp>
        <p:nvSpPr>
          <p:cNvPr id="10" name="文本框 9">
            <a:extLst>
              <a:ext uri="{FF2B5EF4-FFF2-40B4-BE49-F238E27FC236}">
                <a16:creationId xmlns:a16="http://schemas.microsoft.com/office/drawing/2014/main" id="{259CBCD7-80AD-427C-A327-801CB64D76D2}"/>
              </a:ext>
            </a:extLst>
          </p:cNvPr>
          <p:cNvSpPr txBox="1"/>
          <p:nvPr/>
        </p:nvSpPr>
        <p:spPr>
          <a:xfrm>
            <a:off x="5580807" y="4869160"/>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043494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p>
        </p:txBody>
      </p:sp>
      <p:sp>
        <p:nvSpPr>
          <p:cNvPr id="3" name="内容占位符 2"/>
          <p:cNvSpPr>
            <a:spLocks noGrp="1"/>
          </p:cNvSpPr>
          <p:nvPr>
            <p:ph idx="1"/>
          </p:nvPr>
        </p:nvSpPr>
        <p:spPr>
          <a:xfrm>
            <a:off x="459703" y="1124744"/>
            <a:ext cx="8047806" cy="59046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65</a:t>
            </a:fld>
            <a:endParaRPr lang="en-US" altLang="zh-CN" dirty="0"/>
          </a:p>
        </p:txBody>
      </p:sp>
      <p:sp>
        <p:nvSpPr>
          <p:cNvPr id="4" name="文本框 3">
            <a:extLst>
              <a:ext uri="{FF2B5EF4-FFF2-40B4-BE49-F238E27FC236}">
                <a16:creationId xmlns:a16="http://schemas.microsoft.com/office/drawing/2014/main" id="{106FC57D-EBA2-4DF1-8322-3623E05274B5}"/>
              </a:ext>
            </a:extLst>
          </p:cNvPr>
          <p:cNvSpPr txBox="1"/>
          <p:nvPr/>
        </p:nvSpPr>
        <p:spPr>
          <a:xfrm>
            <a:off x="467544" y="2450307"/>
            <a:ext cx="8642109" cy="3416320"/>
          </a:xfrm>
          <a:prstGeom prst="rect">
            <a:avLst/>
          </a:prstGeom>
          <a:noFill/>
        </p:spPr>
        <p:txBody>
          <a:bodyPr wrap="none" rtlCol="0">
            <a:spAutoFit/>
          </a:bodyPr>
          <a:lstStyle/>
          <a:p>
            <a:r>
              <a:rPr lang="en-US" altLang="zh-CN" sz="2400" b="1" dirty="0">
                <a:solidFill>
                  <a:srgbClr val="C00000"/>
                </a:solidFill>
                <a:latin typeface="Consolas" panose="020B0609020204030204" pitchFamily="49" charset="0"/>
              </a:rPr>
              <a:t>template&lt;</a:t>
            </a:r>
            <a:r>
              <a:rPr lang="en-US" altLang="zh-CN" sz="2400" b="1" dirty="0" err="1">
                <a:solidFill>
                  <a:srgbClr val="C00000"/>
                </a:solidFill>
                <a:latin typeface="Consolas" panose="020B0609020204030204" pitchFamily="49" charset="0"/>
              </a:rPr>
              <a:t>typename</a:t>
            </a:r>
            <a:r>
              <a:rPr lang="en-US" altLang="zh-CN" sz="2400" b="1" dirty="0">
                <a:solidFill>
                  <a:srgbClr val="C00000"/>
                </a:solidFill>
                <a:latin typeface="Consolas" panose="020B0609020204030204" pitchFamily="49" charset="0"/>
              </a:rPr>
              <a:t> T&gt;</a:t>
            </a:r>
          </a:p>
          <a:p>
            <a:r>
              <a:rPr lang="en-US" altLang="zh-CN" sz="2400" b="1" dirty="0">
                <a:latin typeface="Consolas" panose="020B0609020204030204" pitchFamily="49" charset="0"/>
              </a:rPr>
              <a:t>T sum(T a, T b) {return a + b;}</a:t>
            </a:r>
          </a:p>
          <a:p>
            <a:endParaRPr lang="en-US" altLang="zh-CN" sz="2400" b="1" dirty="0">
              <a:latin typeface="Consolas" panose="020B0609020204030204" pitchFamily="49" charset="0"/>
            </a:endParaRPr>
          </a:p>
          <a:p>
            <a:r>
              <a:rPr lang="en-US" altLang="zh-CN" sz="2400" b="1" dirty="0">
                <a:latin typeface="Consolas" panose="020B0609020204030204" pitchFamily="49" charset="0"/>
              </a:rPr>
              <a:t>int main() {</a:t>
            </a:r>
          </a:p>
          <a:p>
            <a:r>
              <a:rPr lang="en-US" altLang="zh-CN" sz="2400" b="1" dirty="0">
                <a:latin typeface="Consolas" panose="020B0609020204030204" pitchFamily="49" charset="0"/>
              </a:rPr>
              <a:t>	int a = sum(1, 2);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int sum(int, int)</a:t>
            </a:r>
          </a:p>
          <a:p>
            <a:r>
              <a:rPr lang="en-US" altLang="zh-CN" sz="2400" b="1" dirty="0">
                <a:latin typeface="Consolas" panose="020B0609020204030204" pitchFamily="49" charset="0"/>
              </a:rPr>
              <a:t>	double b = sum(1.0, 2.0); </a:t>
            </a:r>
          </a:p>
          <a:p>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double sum(double, double)</a:t>
            </a:r>
          </a:p>
          <a:p>
            <a:r>
              <a:rPr lang="en-US" altLang="zh-CN" sz="2400" b="1" dirty="0">
                <a:latin typeface="Consolas" panose="020B0609020204030204" pitchFamily="49" charset="0"/>
              </a:rPr>
              <a:t>	return 0;</a:t>
            </a:r>
          </a:p>
          <a:p>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22413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11560" y="1377349"/>
            <a:ext cx="8047806" cy="5504938"/>
          </a:xfrm>
        </p:spPr>
        <p:txBody>
          <a:bodyPr>
            <a:normAutofit fontScale="92500" lnSpcReduction="2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std;</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66</a:t>
            </a:fld>
            <a:endParaRPr lang="en-US" altLang="zh-CN"/>
          </a:p>
        </p:txBody>
      </p:sp>
    </p:spTree>
    <p:extLst>
      <p:ext uri="{BB962C8B-B14F-4D97-AF65-F5344CB8AC3E}">
        <p14:creationId xmlns:p14="http://schemas.microsoft.com/office/powerpoint/2010/main" val="23257918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83568" y="1442195"/>
            <a:ext cx="8047806" cy="5167311"/>
          </a:xfrm>
        </p:spPr>
        <p:txBody>
          <a:bodyPr>
            <a:normAutofit fontScale="85000" lnSpcReduction="2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67</a:t>
            </a:fld>
            <a:endParaRPr lang="en-US" altLang="zh-CN"/>
          </a:p>
        </p:txBody>
      </p:sp>
    </p:spTree>
    <p:extLst>
      <p:ext uri="{BB962C8B-B14F-4D97-AF65-F5344CB8AC3E}">
        <p14:creationId xmlns:p14="http://schemas.microsoft.com/office/powerpoint/2010/main" val="4119732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，枚举，指针（指向对象或函数），引用（引用对象或引用函数）。无符号整数</a:t>
            </a:r>
            <a:r>
              <a:rPr kumimoji="1" lang="en-US" altLang="zh-CN" dirty="0">
                <a:latin typeface="华文楷体" panose="02010600040101010101" pitchFamily="2" charset="-122"/>
              </a:rPr>
              <a:t>(unsigned)</a:t>
            </a:r>
            <a:r>
              <a:rPr kumimoji="1" lang="zh-CN" altLang="en-US" dirty="0">
                <a:latin typeface="华文楷体" panose="02010600040101010101" pitchFamily="2" charset="-122"/>
                <a:ea typeface="华文楷体" panose="02010600040101010101" pitchFamily="2" charset="-122"/>
              </a:rPr>
              <a:t>比较常用。如：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68</a:t>
            </a:fld>
            <a:endParaRPr lang="en-US" altLang="zh-CN"/>
          </a:p>
        </p:txBody>
      </p:sp>
    </p:spTree>
    <p:extLst>
      <p:ext uri="{BB962C8B-B14F-4D97-AF65-F5344CB8AC3E}">
        <p14:creationId xmlns:p14="http://schemas.microsoft.com/office/powerpoint/2010/main" val="1693599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29604"/>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所有模板参数必须在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69</a:t>
            </a:fld>
            <a:endParaRPr lang="en-US" altLang="zh-CN" dirty="0"/>
          </a:p>
        </p:txBody>
      </p:sp>
      <p:sp>
        <p:nvSpPr>
          <p:cNvPr id="4" name="文本框 3">
            <a:extLst>
              <a:ext uri="{FF2B5EF4-FFF2-40B4-BE49-F238E27FC236}">
                <a16:creationId xmlns:a16="http://schemas.microsoft.com/office/drawing/2014/main" id="{4A95C874-F58D-4C87-8E67-B823FA06D989}"/>
              </a:ext>
            </a:extLst>
          </p:cNvPr>
          <p:cNvSpPr txBox="1"/>
          <p:nvPr/>
        </p:nvSpPr>
        <p:spPr>
          <a:xfrm>
            <a:off x="1745347" y="2589022"/>
            <a:ext cx="5814412" cy="4062651"/>
          </a:xfrm>
          <a:prstGeom prst="rect">
            <a:avLst/>
          </a:prstGeom>
          <a:noFill/>
        </p:spPr>
        <p:txBody>
          <a:bodyPr wrap="none" rtlCol="0">
            <a:spAutoFit/>
          </a:bodyPr>
          <a:lstStyle/>
          <a:p>
            <a:r>
              <a:rPr kumimoji="1" lang="en-US" altLang="zh-CN" sz="2000" dirty="0">
                <a:solidFill>
                  <a:srgbClr val="FF0000"/>
                </a:solidFill>
                <a:latin typeface="Consolas" panose="020B0609020204030204" pitchFamily="49" charset="0"/>
                <a:ea typeface="华文楷体" panose="02010600040101010101" pitchFamily="2" charset="-122"/>
              </a:rPr>
              <a:t>template&lt;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unsigned</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size&gt;</a:t>
            </a:r>
            <a:endParaRPr kumimoji="1" lang="zh-CN" altLang="en-US" sz="2000" dirty="0">
              <a:solidFill>
                <a:srgbClr val="FF0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elems</a:t>
            </a:r>
            <a:r>
              <a:rPr kumimoji="1" lang="en-US" altLang="zh-CN" sz="2000" dirty="0">
                <a:latin typeface="Consolas" panose="020B0609020204030204" pitchFamily="49" charset="0"/>
                <a:ea typeface="华文楷体" panose="02010600040101010101" pitchFamily="2" charset="-122"/>
              </a:rPr>
              <a:t>[size];</a:t>
            </a:r>
          </a:p>
          <a:p>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main(){</a:t>
            </a:r>
          </a:p>
          <a:p>
            <a:r>
              <a:rPr kumimoji="1" lang="en-US" altLang="zh-CN" sz="2000" dirty="0">
                <a:latin typeface="Consolas" panose="020B0609020204030204" pitchFamily="49" charset="0"/>
                <a:ea typeface="华文楷体" panose="02010600040101010101" pitchFamily="2" charset="-122"/>
              </a:rPr>
              <a:t>  int n = 5;</a:t>
            </a:r>
            <a:endParaRPr kumimoji="1" lang="zh-CN" altLang="en-US" sz="2000" dirty="0">
              <a:latin typeface="Consolas" panose="020B0609020204030204" pitchFamily="49" charset="0"/>
              <a:ea typeface="华文楷体" panose="02010600040101010101" pitchFamily="2" charset="-122"/>
            </a:endParaRPr>
          </a:p>
          <a:p>
            <a:r>
              <a:rPr kumimoji="1" lang="zh-CN" altLang="en-US" sz="2000" b="1"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n&gt;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array0;</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不能使用变量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const int m = 5;</a:t>
            </a: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array1;</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可以使用常量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5&gt;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array2;</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或具体数值</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return 0;</a:t>
            </a:r>
          </a:p>
          <a:p>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438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调查反馈：授课难度</a:t>
            </a:r>
          </a:p>
        </p:txBody>
      </p:sp>
      <p:pic>
        <p:nvPicPr>
          <p:cNvPr id="4" name="Picture 3">
            <a:extLst>
              <a:ext uri="{FF2B5EF4-FFF2-40B4-BE49-F238E27FC236}">
                <a16:creationId xmlns:a16="http://schemas.microsoft.com/office/drawing/2014/main" id="{97FDC628-2BF8-4F48-8D72-4CF027546821}"/>
              </a:ext>
            </a:extLst>
          </p:cNvPr>
          <p:cNvPicPr>
            <a:picLocks noChangeAspect="1"/>
          </p:cNvPicPr>
          <p:nvPr/>
        </p:nvPicPr>
        <p:blipFill rotWithShape="1">
          <a:blip r:embed="rId3">
            <a:extLst>
              <a:ext uri="{28A0092B-C50C-407E-A947-70E740481C1C}">
                <a14:useLocalDpi xmlns:a14="http://schemas.microsoft.com/office/drawing/2010/main" val="0"/>
              </a:ext>
            </a:extLst>
          </a:blip>
          <a:srcRect l="5244" t="3709" r="5115" b="3548"/>
          <a:stretch/>
        </p:blipFill>
        <p:spPr>
          <a:xfrm>
            <a:off x="16053" y="1844824"/>
            <a:ext cx="9111893" cy="4104456"/>
          </a:xfrm>
          <a:prstGeom prst="rect">
            <a:avLst/>
          </a:prstGeom>
        </p:spPr>
      </p:pic>
    </p:spTree>
    <p:extLst>
      <p:ext uri="{BB962C8B-B14F-4D97-AF65-F5344CB8AC3E}">
        <p14:creationId xmlns:p14="http://schemas.microsoft.com/office/powerpoint/2010/main" val="15863040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476672"/>
            <a:ext cx="8280920" cy="6463308"/>
          </a:xfrm>
          <a:prstGeom prst="rect">
            <a:avLst/>
          </a:prstGeom>
        </p:spPr>
        <p:txBody>
          <a:bodyPr wrap="square">
            <a:spAutoFit/>
          </a:bodyPr>
          <a:lstStyle/>
          <a:p>
            <a:r>
              <a:rPr lang="en-US" altLang="zh-CN" dirty="0">
                <a:solidFill>
                  <a:schemeClr val="accent4"/>
                </a:solidFill>
                <a:latin typeface="Consolas" charset="0"/>
                <a:ea typeface="Consolas" charset="0"/>
                <a:cs typeface="Consolas" charset="0"/>
              </a:rPr>
              <a:t>#include &lt;iostream&gt;</a:t>
            </a:r>
          </a:p>
          <a:p>
            <a:r>
              <a:rPr lang="en-US" altLang="zh-CN" dirty="0">
                <a:solidFill>
                  <a:schemeClr val="accent4"/>
                </a:solidFill>
                <a:latin typeface="Consolas" charset="0"/>
                <a:ea typeface="Consolas" charset="0"/>
                <a:cs typeface="Consolas" charset="0"/>
              </a:rPr>
              <a:t>#include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 unsigned size&gt;</a:t>
            </a:r>
          </a:p>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T data[size];</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zh-CN" altLang="en-US" dirty="0">
                <a:latin typeface="Consolas" charset="0"/>
                <a:ea typeface="Consolas" charset="0"/>
                <a:cs typeface="Consolas" charset="0"/>
              </a:rPr>
              <a:t>选择排序</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for(int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size;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zh-CN" altLang="en-US" dirty="0">
                <a:latin typeface="Consolas" charset="0"/>
                <a:ea typeface="Consolas" charset="0"/>
                <a:cs typeface="Consolas" charset="0"/>
              </a:rPr>
              <a:t>交换两者位置</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Tree>
    <p:extLst>
      <p:ext uri="{BB962C8B-B14F-4D97-AF65-F5344CB8AC3E}">
        <p14:creationId xmlns:p14="http://schemas.microsoft.com/office/powerpoint/2010/main" val="34414051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31663"/>
            <a:ext cx="8280920" cy="5355312"/>
          </a:xfrm>
          <a:prstGeom prst="rect">
            <a:avLst/>
          </a:prstGeom>
        </p:spPr>
        <p:txBody>
          <a:bodyPr wrap="square">
            <a:spAutoFit/>
          </a:bodyPr>
          <a:lstStyle/>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input(){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cin</a:t>
            </a:r>
            <a:r>
              <a:rPr lang="en-US" altLang="zh-CN" dirty="0">
                <a:latin typeface="Consolas" charset="0"/>
                <a:ea typeface="Consolas" charset="0"/>
                <a:cs typeface="Consolas" charset="0"/>
              </a:rPr>
              <a:t> &gt;&gt;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&lt;int, 5&gt;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&lt;float, 5&gt;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
        <p:nvSpPr>
          <p:cNvPr id="4" name="矩形 3">
            <a:extLst>
              <a:ext uri="{FF2B5EF4-FFF2-40B4-BE49-F238E27FC236}">
                <a16:creationId xmlns:a16="http://schemas.microsoft.com/office/drawing/2014/main" id="{10BCDA1E-D8B8-48DF-A0C3-9F4487939EDC}"/>
              </a:ext>
            </a:extLst>
          </p:cNvPr>
          <p:cNvSpPr/>
          <p:nvPr/>
        </p:nvSpPr>
        <p:spPr>
          <a:xfrm>
            <a:off x="5276696" y="4966348"/>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p>
        </p:txBody>
      </p:sp>
      <p:sp>
        <p:nvSpPr>
          <p:cNvPr id="5" name="文本框 4">
            <a:extLst>
              <a:ext uri="{FF2B5EF4-FFF2-40B4-BE49-F238E27FC236}">
                <a16:creationId xmlns:a16="http://schemas.microsoft.com/office/drawing/2014/main" id="{797C4A3C-F06F-470C-868B-FC5C6413E495}"/>
              </a:ext>
            </a:extLst>
          </p:cNvPr>
          <p:cNvSpPr txBox="1"/>
          <p:nvPr/>
        </p:nvSpPr>
        <p:spPr>
          <a:xfrm>
            <a:off x="5293786" y="4509120"/>
            <a:ext cx="1833922" cy="461665"/>
          </a:xfrm>
          <a:prstGeom prst="rect">
            <a:avLst/>
          </a:prstGeom>
          <a:solidFill>
            <a:srgbClr val="FFFF00"/>
          </a:solidFill>
        </p:spPr>
        <p:txBody>
          <a:bodyPr wrap="square" rtlCol="0">
            <a:spAutoFit/>
          </a:bodyPr>
          <a:lstStyle/>
          <a:p>
            <a:r>
              <a:rPr kumimoji="1" lang="zh-CN" altLang="en-US" sz="2400" b="1" dirty="0"/>
              <a:t>运行结果</a:t>
            </a:r>
          </a:p>
        </p:txBody>
      </p:sp>
      <p:sp>
        <p:nvSpPr>
          <p:cNvPr id="7" name="矩形 6">
            <a:extLst>
              <a:ext uri="{FF2B5EF4-FFF2-40B4-BE49-F238E27FC236}">
                <a16:creationId xmlns:a16="http://schemas.microsoft.com/office/drawing/2014/main" id="{1B86E27B-CD96-4424-813D-A06F83706F1D}"/>
              </a:ext>
            </a:extLst>
          </p:cNvPr>
          <p:cNvSpPr/>
          <p:nvPr/>
        </p:nvSpPr>
        <p:spPr>
          <a:xfrm>
            <a:off x="5165708" y="3526188"/>
            <a:ext cx="3168352" cy="830997"/>
          </a:xfrm>
          <a:prstGeom prst="rect">
            <a:avLst/>
          </a:prstGeom>
        </p:spPr>
        <p:txBody>
          <a:bodyPr wrap="square">
            <a:spAutoFit/>
          </a:bodyPr>
          <a:lstStyle/>
          <a:p>
            <a:r>
              <a:rPr lang="en-US" altLang="zh-CN" sz="2400" b="1" dirty="0">
                <a:solidFill>
                  <a:srgbClr val="008000"/>
                </a:solidFill>
              </a:rPr>
              <a:t>3 2 4 1 5</a:t>
            </a:r>
          </a:p>
          <a:p>
            <a:r>
              <a:rPr lang="en-US" altLang="zh-CN" sz="2400" b="1" dirty="0">
                <a:solidFill>
                  <a:srgbClr val="008000"/>
                </a:solidFill>
              </a:rPr>
              <a:t>3.2 2.1 4.3 1.5 5.7</a:t>
            </a:r>
          </a:p>
        </p:txBody>
      </p:sp>
      <p:sp>
        <p:nvSpPr>
          <p:cNvPr id="8" name="文本框 7">
            <a:extLst>
              <a:ext uri="{FF2B5EF4-FFF2-40B4-BE49-F238E27FC236}">
                <a16:creationId xmlns:a16="http://schemas.microsoft.com/office/drawing/2014/main" id="{FDA3F1A3-F85F-43ED-A5AD-2B853194359A}"/>
              </a:ext>
            </a:extLst>
          </p:cNvPr>
          <p:cNvSpPr txBox="1"/>
          <p:nvPr/>
        </p:nvSpPr>
        <p:spPr>
          <a:xfrm>
            <a:off x="5182798" y="3068960"/>
            <a:ext cx="1833922" cy="461665"/>
          </a:xfrm>
          <a:prstGeom prst="rect">
            <a:avLst/>
          </a:prstGeom>
          <a:solidFill>
            <a:srgbClr val="FFFF00"/>
          </a:solidFill>
        </p:spPr>
        <p:txBody>
          <a:bodyPr wrap="square" rtlCol="0">
            <a:spAutoFit/>
          </a:bodyPr>
          <a:lstStyle/>
          <a:p>
            <a:r>
              <a:rPr kumimoji="1" lang="zh-CN" altLang="en-US" sz="2400" b="1" dirty="0"/>
              <a:t>输入</a:t>
            </a:r>
          </a:p>
        </p:txBody>
      </p:sp>
    </p:spTree>
    <p:extLst>
      <p:ext uri="{BB962C8B-B14F-4D97-AF65-F5344CB8AC3E}">
        <p14:creationId xmlns:p14="http://schemas.microsoft.com/office/powerpoint/2010/main" val="23925401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665663"/>
          </a:xfrm>
        </p:spPr>
        <p:txBody>
          <a:bodyPr>
            <a:normAutofit fontScale="92500"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模板使用泛型标记，使用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的一种体现。</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往往和函数重载同时使用</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编译后代码增多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存在函数调用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72</a:t>
            </a:fld>
            <a:endParaRPr lang="en-US" altLang="zh-CN" dirty="0"/>
          </a:p>
        </p:txBody>
      </p:sp>
    </p:spTree>
    <p:extLst>
      <p:ext uri="{BB962C8B-B14F-4D97-AF65-F5344CB8AC3E}">
        <p14:creationId xmlns:p14="http://schemas.microsoft.com/office/powerpoint/2010/main" val="18578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0BB1D5E-09D1-478D-941D-C6FAB0F75A48}"/>
              </a:ext>
            </a:extLst>
          </p:cNvPr>
          <p:cNvSpPr>
            <a:spLocks noGrp="1"/>
          </p:cNvSpPr>
          <p:nvPr>
            <p:ph type="sldNum" sz="quarter" idx="12"/>
          </p:nvPr>
        </p:nvSpPr>
        <p:spPr/>
        <p:txBody>
          <a:bodyPr/>
          <a:lstStyle/>
          <a:p>
            <a:pPr>
              <a:defRPr/>
            </a:pPr>
            <a:fld id="{BFD7BE51-03DD-4CCA-8227-D775462981B4}" type="slidenum">
              <a:rPr lang="en-US" altLang="zh-CN" smtClean="0"/>
              <a:pPr>
                <a:defRPr/>
              </a:pPr>
              <a:t>73</a:t>
            </a:fld>
            <a:endParaRPr lang="en-US" altLang="zh-CN"/>
          </a:p>
        </p:txBody>
      </p:sp>
      <p:sp>
        <p:nvSpPr>
          <p:cNvPr id="7" name="文本框 6">
            <a:extLst>
              <a:ext uri="{FF2B5EF4-FFF2-40B4-BE49-F238E27FC236}">
                <a16:creationId xmlns:a16="http://schemas.microsoft.com/office/drawing/2014/main" id="{6F2CA997-AED9-44E9-9199-3B0FA0D41EE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下列关于多态性的说法正确的是：</a:t>
            </a:r>
          </a:p>
        </p:txBody>
      </p:sp>
      <p:sp>
        <p:nvSpPr>
          <p:cNvPr id="8" name="文本框 7">
            <a:extLst>
              <a:ext uri="{FF2B5EF4-FFF2-40B4-BE49-F238E27FC236}">
                <a16:creationId xmlns:a16="http://schemas.microsoft.com/office/drawing/2014/main" id="{B75BEE0E-7D59-4D7E-8FC1-9C6E73361D70}"/>
              </a:ext>
            </a:extLst>
          </p:cNvPr>
          <p:cNvSpPr txBox="1"/>
          <p:nvPr>
            <p:custDataLst>
              <p:tags r:id="rId3"/>
            </p:custDataLst>
          </p:nvPr>
        </p:nvSpPr>
        <p:spPr>
          <a:xfrm>
            <a:off x="1253927" y="2492896"/>
            <a:ext cx="6400800" cy="642938"/>
          </a:xfrm>
          <a:prstGeom prst="rect">
            <a:avLst/>
          </a:prstGeom>
          <a:noFill/>
        </p:spPr>
        <p:txBody>
          <a:bodyPr vert="horz" wrap="none"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语言的多态性分为编译时的多态性和运行时的多态性</a:t>
            </a:r>
          </a:p>
        </p:txBody>
      </p:sp>
      <p:sp>
        <p:nvSpPr>
          <p:cNvPr id="9" name="文本框 8">
            <a:extLst>
              <a:ext uri="{FF2B5EF4-FFF2-40B4-BE49-F238E27FC236}">
                <a16:creationId xmlns:a16="http://schemas.microsoft.com/office/drawing/2014/main" id="{FA778788-74E1-45B9-AB8F-6CAB27CBB399}"/>
              </a:ext>
            </a:extLst>
          </p:cNvPr>
          <p:cNvSpPr txBox="1"/>
          <p:nvPr>
            <p:custDataLst>
              <p:tags r:id="rId4"/>
            </p:custDataLst>
          </p:nvPr>
        </p:nvSpPr>
        <p:spPr>
          <a:xfrm>
            <a:off x="1253927" y="3350146"/>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运行时的多态性可通过对象调用虚函数实现</a:t>
            </a:r>
          </a:p>
        </p:txBody>
      </p:sp>
      <p:sp>
        <p:nvSpPr>
          <p:cNvPr id="10" name="文本框 9">
            <a:extLst>
              <a:ext uri="{FF2B5EF4-FFF2-40B4-BE49-F238E27FC236}">
                <a16:creationId xmlns:a16="http://schemas.microsoft.com/office/drawing/2014/main" id="{DC5F0547-2881-4F0C-9F62-CA1A6159F055}"/>
              </a:ext>
            </a:extLst>
          </p:cNvPr>
          <p:cNvSpPr txBox="1"/>
          <p:nvPr>
            <p:custDataLst>
              <p:tags r:id="rId5"/>
            </p:custDataLst>
          </p:nvPr>
        </p:nvSpPr>
        <p:spPr>
          <a:xfrm>
            <a:off x="1253927" y="4207396"/>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编译时的多态性可通过函数重载或模板实现</a:t>
            </a:r>
          </a:p>
        </p:txBody>
      </p:sp>
      <p:sp>
        <p:nvSpPr>
          <p:cNvPr id="11" name="文本框 10">
            <a:extLst>
              <a:ext uri="{FF2B5EF4-FFF2-40B4-BE49-F238E27FC236}">
                <a16:creationId xmlns:a16="http://schemas.microsoft.com/office/drawing/2014/main" id="{220BDB6F-57F7-4837-B236-0EB5B78C8C36}"/>
              </a:ext>
            </a:extLst>
          </p:cNvPr>
          <p:cNvSpPr txBox="1"/>
          <p:nvPr>
            <p:custDataLst>
              <p:tags r:id="rId6"/>
            </p:custDataLst>
          </p:nvPr>
        </p:nvSpPr>
        <p:spPr>
          <a:xfrm>
            <a:off x="1253927" y="5064646"/>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实现编译时多态性的机制称为动态多态性</a:t>
            </a:r>
          </a:p>
        </p:txBody>
      </p:sp>
      <p:sp>
        <p:nvSpPr>
          <p:cNvPr id="12" name="矩形 11">
            <a:extLst>
              <a:ext uri="{FF2B5EF4-FFF2-40B4-BE49-F238E27FC236}">
                <a16:creationId xmlns:a16="http://schemas.microsoft.com/office/drawing/2014/main" id="{13890975-DD6C-4DAC-B937-689DF4FF319E}"/>
              </a:ext>
            </a:extLst>
          </p:cNvPr>
          <p:cNvSpPr>
            <a:spLocks noChangeAspect="1"/>
          </p:cNvSpPr>
          <p:nvPr>
            <p:custDataLst>
              <p:tags r:id="rId7"/>
            </p:custDataLst>
          </p:nvPr>
        </p:nvSpPr>
        <p:spPr>
          <a:xfrm>
            <a:off x="539552" y="255718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4B0F2F49-795B-4771-B08C-1DBB0A5AD914}"/>
              </a:ext>
            </a:extLst>
          </p:cNvPr>
          <p:cNvSpPr>
            <a:spLocks noChangeAspect="1"/>
          </p:cNvSpPr>
          <p:nvPr>
            <p:custDataLst>
              <p:tags r:id="rId8"/>
            </p:custDataLst>
          </p:nvPr>
        </p:nvSpPr>
        <p:spPr>
          <a:xfrm>
            <a:off x="539552" y="3414439"/>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E7A3E5B2-CE07-4468-B8CD-44FE908B4B23}"/>
              </a:ext>
            </a:extLst>
          </p:cNvPr>
          <p:cNvSpPr>
            <a:spLocks noChangeAspect="1"/>
          </p:cNvSpPr>
          <p:nvPr>
            <p:custDataLst>
              <p:tags r:id="rId9"/>
            </p:custDataLst>
          </p:nvPr>
        </p:nvSpPr>
        <p:spPr>
          <a:xfrm>
            <a:off x="539552" y="427168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E2828666-BDA3-4541-A42E-7CE761D08E4C}"/>
              </a:ext>
            </a:extLst>
          </p:cNvPr>
          <p:cNvSpPr>
            <a:spLocks noChangeAspect="1"/>
          </p:cNvSpPr>
          <p:nvPr>
            <p:custDataLst>
              <p:tags r:id="rId10"/>
            </p:custDataLst>
          </p:nvPr>
        </p:nvSpPr>
        <p:spPr>
          <a:xfrm>
            <a:off x="539552" y="5128939"/>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5D57D0C0-55BC-4DA1-B186-5E835C0C25F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3263145D-27F0-47D7-A75B-97E6434E5313}"/>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6B03FB35-E1DB-432B-BBE6-D8A171FD26EE}"/>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FA058AE7-C12D-4651-906A-92BF02294682}"/>
              </a:ext>
            </a:extLst>
          </p:cNvPr>
          <p:cNvSpPr txBox="1"/>
          <p:nvPr>
            <p:custDataLst>
              <p:tags r:id="rId14"/>
            </p:custDataLst>
          </p:nvPr>
        </p:nvSpPr>
        <p:spPr>
          <a:xfrm>
            <a:off x="9525000" y="1270000"/>
            <a:ext cx="3796232" cy="1631216"/>
          </a:xfrm>
          <a:prstGeom prst="rect">
            <a:avLst/>
          </a:prstGeom>
          <a:noFill/>
        </p:spPr>
        <p:txBody>
          <a:bodyPr vert="horz" wrap="none" rtlCol="0" anchor="t" anchorCtr="0">
            <a:sp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运行时的多态性通过基类指针</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引用的调用虚函数实现</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运行时的多态性被称为动态多</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态性</a:t>
            </a:r>
          </a:p>
        </p:txBody>
      </p:sp>
      <p:grpSp>
        <p:nvGrpSpPr>
          <p:cNvPr id="27" name="组合 26">
            <a:extLst>
              <a:ext uri="{FF2B5EF4-FFF2-40B4-BE49-F238E27FC236}">
                <a16:creationId xmlns:a16="http://schemas.microsoft.com/office/drawing/2014/main" id="{651C7F8C-560E-4B7D-8599-63567624C1AE}"/>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96803F76-0A9D-45E5-B266-4F3D151E968B}"/>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D4E34F12-0D97-4AD2-8D97-FF2C95571699}"/>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1FCE8EC9-5785-4013-B90B-32AC61A7E1B2}"/>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C6A9EC4E-63F3-4B27-8ABF-04060522C505}"/>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703C912A-A3A8-46FE-855D-78D722A0CB06}"/>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C954E008-FB7D-49DC-AB66-5CC6210F4AB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AA802187-BF57-485B-84E6-FDBEBDE8F863}"/>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FDADD15D-8542-42ED-850F-029AF103413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26F69B3E-8355-408F-AE8B-90F0841DA35D}"/>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A252D8F3-F217-4238-A556-0BFC664122E8}"/>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531A38E9-F857-4C53-87D4-CCCB860ACAED}"/>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4056C8A1-1574-4B03-822D-6AB8354F861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29852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74</a:t>
            </a:fld>
            <a:endParaRPr lang="en-US" altLang="zh-CN"/>
          </a:p>
        </p:txBody>
      </p:sp>
    </p:spTree>
    <p:extLst>
      <p:ext uri="{BB962C8B-B14F-4D97-AF65-F5344CB8AC3E}">
        <p14:creationId xmlns:p14="http://schemas.microsoft.com/office/powerpoint/2010/main" val="39375832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a:xfrm>
            <a:off x="548097" y="1442195"/>
            <a:ext cx="8047806" cy="4749029"/>
          </a:xfrm>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r>
              <a:rPr kumimoji="1" lang="zh-CN" altLang="en-US" dirty="0"/>
              <a:t>回顾</a:t>
            </a:r>
            <a:r>
              <a:rPr kumimoji="1" lang="en-US" altLang="zh-CN" dirty="0"/>
              <a:t>Animal/</a:t>
            </a:r>
            <a:r>
              <a:rPr kumimoji="1" lang="zh-CN" altLang="en-US" dirty="0"/>
              <a:t>模板设计的例子</a:t>
            </a:r>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r>
              <a:rPr kumimoji="1" lang="en-US" altLang="zh-CN" dirty="0"/>
              <a:t>Is-a</a:t>
            </a:r>
            <a:r>
              <a:rPr kumimoji="1" lang="zh-CN" altLang="en-US" dirty="0"/>
              <a:t>、</a:t>
            </a:r>
            <a:r>
              <a:rPr kumimoji="1" lang="en-US" altLang="zh-CN" dirty="0"/>
              <a:t>is-implementing-in-terms-of:</a:t>
            </a:r>
            <a:r>
              <a:rPr kumimoji="1" lang="zh-CN" altLang="en-US" dirty="0"/>
              <a:t> 客观世界的认知关系</a:t>
            </a:r>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r>
              <a:rPr kumimoji="1" lang="zh-CN" altLang="en-US" dirty="0"/>
              <a:t>虚函数</a:t>
            </a:r>
            <a:endParaRPr kumimoji="1" lang="en-US" altLang="zh-CN" dirty="0"/>
          </a:p>
          <a:p>
            <a:pPr lvl="1"/>
            <a:r>
              <a:rPr kumimoji="1" lang="zh-CN" altLang="en-US" dirty="0"/>
              <a:t>类型转换，模板</a:t>
            </a:r>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75</a:t>
            </a:fld>
            <a:endParaRPr lang="en-US" altLang="zh-CN"/>
          </a:p>
        </p:txBody>
      </p:sp>
    </p:spTree>
    <p:extLst>
      <p:ext uri="{BB962C8B-B14F-4D97-AF65-F5344CB8AC3E}">
        <p14:creationId xmlns:p14="http://schemas.microsoft.com/office/powerpoint/2010/main" val="3315106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多态性与虚函数，第十五章</a:t>
            </a:r>
            <a:endParaRPr kumimoji="1" lang="en-US" altLang="zh-CN" dirty="0"/>
          </a:p>
          <a:p>
            <a:pPr lvl="1"/>
            <a:r>
              <a:rPr kumimoji="1" lang="zh-CN" altLang="en-US" dirty="0"/>
              <a:t>模板，第十六章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76</a:t>
            </a:fld>
            <a:endParaRPr lang="en-US" altLang="zh-CN"/>
          </a:p>
        </p:txBody>
      </p:sp>
    </p:spTree>
    <p:extLst>
      <p:ext uri="{BB962C8B-B14F-4D97-AF65-F5344CB8AC3E}">
        <p14:creationId xmlns:p14="http://schemas.microsoft.com/office/powerpoint/2010/main" val="2642587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自学</a:t>
            </a:r>
            <a:r>
              <a:rPr kumimoji="1" lang="en-US" altLang="zh-CN" b="1" dirty="0">
                <a:latin typeface="微软雅黑" panose="020B0503020204020204" pitchFamily="34" charset="-122"/>
                <a:ea typeface="微软雅黑" panose="020B0503020204020204" pitchFamily="34" charset="-122"/>
              </a:rPr>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77</a:t>
            </a:fld>
            <a:endParaRPr lang="en-US" altLang="zh-CN"/>
          </a:p>
        </p:txBody>
      </p:sp>
    </p:spTree>
    <p:extLst>
      <p:ext uri="{BB962C8B-B14F-4D97-AF65-F5344CB8AC3E}">
        <p14:creationId xmlns:p14="http://schemas.microsoft.com/office/powerpoint/2010/main" val="17856989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08126"/>
            <a:ext cx="8047806" cy="5030787"/>
          </a:xfrm>
        </p:spPr>
        <p:txBody>
          <a:bodyPr>
            <a:normAutofit lnSpcReduction="10000"/>
          </a:bodyPr>
          <a:lstStyle/>
          <a:p>
            <a:pPr>
              <a:lnSpc>
                <a:spcPct val="100000"/>
              </a:lnSpc>
              <a:buSzPct val="75000"/>
              <a:buFont typeface="Wingdings" panose="05000000000000000000" pitchFamily="2" charset="2"/>
              <a:buChar char="n"/>
            </a:pP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模板类的成员函数，也可有额外的模板参数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T1</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T0</a:t>
            </a:r>
            <a:r>
              <a:rPr lang="zh-CN" altLang="en-US" sz="2000" kern="100" dirty="0">
                <a:solidFill>
                  <a:srgbClr val="008000"/>
                </a:solidFill>
                <a:cs typeface="STKaiti" charset="-122"/>
              </a:rPr>
              <a:t>储存</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T0</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T1</a:t>
            </a:r>
            <a:r>
              <a:rPr lang="zh-CN" altLang="en-US" sz="2000" kern="100" dirty="0">
                <a:solidFill>
                  <a:srgbClr val="008000"/>
                </a:solidFill>
                <a:cs typeface="STKaiti" charset="-122"/>
              </a:rPr>
              <a:t>返回</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78</a:t>
            </a:fld>
            <a:endParaRPr lang="en-US" altLang="zh-CN"/>
          </a:p>
        </p:txBody>
      </p:sp>
    </p:spTree>
    <p:extLst>
      <p:ext uri="{BB962C8B-B14F-4D97-AF65-F5344CB8AC3E}">
        <p14:creationId xmlns:p14="http://schemas.microsoft.com/office/powerpoint/2010/main" val="33904017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8800"/>
            <a:ext cx="8983910" cy="4749029"/>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注意不能写成：</a:t>
            </a:r>
            <a:b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24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A</a:t>
            </a:r>
            <a:r>
              <a:rPr lang="en-US" altLang="zh-CN" sz="2400" kern="100" dirty="0">
                <a:latin typeface="Consolas" panose="020B0609020204030204" pitchFamily="49" charset="0"/>
                <a:ea typeface="华文楷体" panose="02010600040101010101" pitchFamily="2" charset="-122"/>
                <a:cs typeface="Consolas" charset="0"/>
              </a:rPr>
              <a:t>&lt;T0&gt;</a:t>
            </a:r>
            <a:r>
              <a:rPr lang="mr-IN" altLang="zh-CN" sz="2400" kern="100" dirty="0">
                <a:latin typeface="Consolas" panose="020B0609020204030204" pitchFamily="49" charset="0"/>
                <a:ea typeface="华文楷体" panose="02010600040101010101" pitchFamily="2" charset="-122"/>
                <a:cs typeface="Consolas" charset="0"/>
              </a:rPr>
              <a:t>::</a:t>
            </a:r>
            <a:r>
              <a:rPr lang="mr-IN" altLang="zh-CN" sz="2400" kern="100" dirty="0" err="1">
                <a:latin typeface="Consolas" panose="020B0609020204030204" pitchFamily="49" charset="0"/>
                <a:ea typeface="华文楷体" panose="02010600040101010101" pitchFamily="2" charset="-122"/>
                <a:cs typeface="Consolas" charset="0"/>
              </a:rPr>
              <a:t>get</a:t>
            </a:r>
            <a:r>
              <a:rPr lang="mr-IN"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return</a:t>
            </a:r>
            <a:r>
              <a:rPr lang="mr-IN" altLang="zh-CN" sz="2400" kern="100" dirty="0">
                <a:latin typeface="Consolas" panose="020B0609020204030204" pitchFamily="49" charset="0"/>
                <a:ea typeface="华文楷体" panose="02010600040101010101" pitchFamily="2" charset="-122"/>
                <a:cs typeface="Consolas" charset="0"/>
              </a:rPr>
              <a:t> T1(</a:t>
            </a:r>
            <a:r>
              <a:rPr lang="mr-IN" altLang="zh-CN" sz="2400" kern="100" dirty="0" err="1">
                <a:latin typeface="Consolas" panose="020B0609020204030204" pitchFamily="49" charset="0"/>
                <a:ea typeface="华文楷体" panose="02010600040101010101" pitchFamily="2" charset="-122"/>
                <a:cs typeface="Consolas" charset="0"/>
              </a:rPr>
              <a:t>value</a:t>
            </a:r>
            <a:r>
              <a:rPr lang="mr-IN" altLang="zh-CN"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 </a:t>
            </a:r>
            <a:r>
              <a:rPr lang="zh-CN" altLang="en-US" sz="2400" kern="100" dirty="0">
                <a:latin typeface="Consolas" panose="020B0609020204030204" pitchFamily="49" charset="0"/>
                <a:ea typeface="华文楷体" panose="02010600040101010101" pitchFamily="2" charset="-122"/>
                <a:cs typeface="Consolas" charset="0"/>
              </a:rPr>
              <a:t>    </a:t>
            </a:r>
            <a:br>
              <a:rPr lang="en-US" altLang="zh-CN" sz="2400" kern="100" dirty="0">
                <a:latin typeface="Consolas" panose="020B0609020204030204" pitchFamily="49" charset="0"/>
                <a:ea typeface="华文楷体" panose="02010600040101010101" pitchFamily="2" charset="-122"/>
                <a:cs typeface="Consolas" charset="0"/>
              </a:rPr>
            </a:br>
            <a:r>
              <a:rPr lang="zh-CN" altLang="en-US" sz="2400" kern="100" dirty="0">
                <a:latin typeface="Consolas" panose="020B0609020204030204" pitchFamily="49" charset="0"/>
                <a:ea typeface="华文楷体" panose="02010600040101010101" pitchFamily="2" charset="-122"/>
                <a:cs typeface="Consolas" charset="0"/>
              </a:rPr>
              <a:t>  </a:t>
            </a:r>
            <a:r>
              <a:rPr lang="mr-IN" altLang="zh-CN" sz="2400"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sz="2400" kern="100" dirty="0">
                <a:solidFill>
                  <a:srgbClr val="FF0000"/>
                </a:solidFill>
                <a:cs typeface="STKaiti" charset="-122"/>
              </a:rPr>
              <a:t>错误，与多个参数的模板混淆</a:t>
            </a:r>
            <a:endParaRPr lang="en-US" altLang="zh-CN" sz="2400" kern="100" dirty="0">
              <a:solidFill>
                <a:srgbClr val="FF0000"/>
              </a:solidFill>
              <a:cs typeface="STKaiti" charset="-122"/>
            </a:endParaRPr>
          </a:p>
          <a:p>
            <a:pPr marL="0" indent="0">
              <a:lnSpc>
                <a:spcPct val="100000"/>
              </a:lnSpc>
              <a:buNone/>
            </a:pP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7030A0"/>
                </a:solidFill>
                <a:cs typeface="Consolas" charset="0"/>
              </a:rPr>
              <a:t> </a:t>
            </a:r>
            <a:r>
              <a:rPr lang="mr-IN" altLang="zh-CN" sz="2400" kern="100" dirty="0" err="1">
                <a:solidFill>
                  <a:srgbClr val="7030A0"/>
                </a:solidFill>
                <a:cs typeface="Consolas" charset="0"/>
              </a:rPr>
              <a:t>template</a:t>
            </a:r>
            <a:r>
              <a:rPr lang="mr-IN" altLang="zh-CN" sz="2400" kern="100" dirty="0">
                <a:solidFill>
                  <a:srgbClr val="7030A0"/>
                </a:solidFill>
                <a:cs typeface="Consolas" charset="0"/>
              </a:rPr>
              <a:t>&lt;</a:t>
            </a:r>
            <a:r>
              <a:rPr lang="mr-IN" altLang="zh-CN" sz="2400" kern="100" dirty="0" err="1">
                <a:solidFill>
                  <a:srgbClr val="7030A0"/>
                </a:solidFill>
                <a:cs typeface="Consolas" charset="0"/>
              </a:rPr>
              <a:t>typename</a:t>
            </a:r>
            <a:r>
              <a:rPr lang="mr-IN" altLang="zh-CN" sz="2400" kern="100" dirty="0">
                <a:solidFill>
                  <a:srgbClr val="7030A0"/>
                </a:solidFill>
                <a:cs typeface="Consolas" charset="0"/>
              </a:rPr>
              <a:t> T0&gt;</a:t>
            </a:r>
            <a:r>
              <a:rPr lang="mr-IN" altLang="zh-CN" sz="2400" kern="100" dirty="0">
                <a:cs typeface="Consolas" charset="0"/>
              </a:rPr>
              <a:t> </a:t>
            </a:r>
            <a:r>
              <a:rPr lang="mr-IN" altLang="zh-CN" sz="2400" kern="100" dirty="0" err="1">
                <a:solidFill>
                  <a:srgbClr val="FF0000"/>
                </a:solidFill>
                <a:cs typeface="Consolas" charset="0"/>
              </a:rPr>
              <a:t>template</a:t>
            </a:r>
            <a:r>
              <a:rPr lang="mr-IN" altLang="zh-CN" sz="2400" kern="100" dirty="0">
                <a:solidFill>
                  <a:srgbClr val="FF0000"/>
                </a:solidFill>
                <a:cs typeface="Consolas" charset="0"/>
              </a:rPr>
              <a:t>&lt;</a:t>
            </a:r>
            <a:r>
              <a:rPr lang="mr-IN" altLang="zh-CN" sz="2400" kern="100" dirty="0" err="1">
                <a:solidFill>
                  <a:srgbClr val="FF0000"/>
                </a:solidFill>
                <a:cs typeface="Consolas" charset="0"/>
              </a:rPr>
              <a:t>typename</a:t>
            </a:r>
            <a:r>
              <a:rPr lang="mr-IN" altLang="zh-CN" sz="2400" kern="100" dirty="0">
                <a:solidFill>
                  <a:srgbClr val="FF0000"/>
                </a:solidFill>
                <a:cs typeface="Consolas" charset="0"/>
              </a:rPr>
              <a:t> T1&gt; </a:t>
            </a: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FF0000"/>
                </a:solidFill>
                <a:cs typeface="Consolas" charset="0"/>
              </a:rPr>
              <a:t> </a:t>
            </a:r>
            <a:r>
              <a:rPr lang="mr-IN" altLang="zh-CN" sz="2400" kern="100" dirty="0">
                <a:solidFill>
                  <a:srgbClr val="FF0000"/>
                </a:solidFill>
                <a:cs typeface="Consolas" charset="0"/>
              </a:rPr>
              <a:t>T1</a:t>
            </a:r>
            <a:r>
              <a:rPr lang="mr-IN" altLang="zh-CN" sz="2400" kern="100" dirty="0">
                <a:cs typeface="Consolas" charset="0"/>
              </a:rPr>
              <a:t> </a:t>
            </a:r>
            <a:r>
              <a:rPr lang="mr-IN" altLang="zh-CN" sz="2400" u="sng" kern="100" dirty="0" err="1">
                <a:cs typeface="Consolas" charset="0"/>
              </a:rPr>
              <a:t>A</a:t>
            </a:r>
            <a:r>
              <a:rPr lang="en-US" altLang="zh-CN" sz="2400" u="sng" kern="100" dirty="0">
                <a:cs typeface="Consolas" charset="0"/>
              </a:rPr>
              <a:t>&lt;T0&gt;</a:t>
            </a:r>
            <a:r>
              <a:rPr lang="mr-IN" altLang="zh-CN" sz="2400" kern="100" dirty="0">
                <a:cs typeface="Consolas" charset="0"/>
              </a:rPr>
              <a:t>::</a:t>
            </a:r>
            <a:r>
              <a:rPr lang="mr-IN" altLang="zh-CN" sz="2400" kern="100" dirty="0" err="1">
                <a:cs typeface="Consolas" charset="0"/>
              </a:rPr>
              <a:t>get</a:t>
            </a:r>
            <a:r>
              <a:rPr lang="mr-IN" altLang="zh-CN" sz="2400" kern="100" dirty="0">
                <a:cs typeface="Consolas" charset="0"/>
              </a:rPr>
              <a:t>(){</a:t>
            </a:r>
            <a:r>
              <a:rPr lang="en-US" altLang="zh-CN" sz="2400" kern="100" dirty="0">
                <a:cs typeface="Consolas" charset="0"/>
              </a:rPr>
              <a:t> </a:t>
            </a:r>
            <a:r>
              <a:rPr lang="mr-IN" altLang="zh-CN" sz="2400" kern="100" dirty="0" err="1">
                <a:cs typeface="Consolas" charset="0"/>
              </a:rPr>
              <a:t>return</a:t>
            </a:r>
            <a:r>
              <a:rPr lang="mr-IN" altLang="zh-CN" sz="2400" kern="100" dirty="0">
                <a:cs typeface="Consolas" charset="0"/>
              </a:rPr>
              <a:t> T1(</a:t>
            </a:r>
            <a:r>
              <a:rPr lang="mr-IN" altLang="zh-CN" sz="2400" kern="100" dirty="0" err="1">
                <a:cs typeface="Consolas" charset="0"/>
              </a:rPr>
              <a:t>value</a:t>
            </a:r>
            <a:r>
              <a:rPr lang="mr-IN" altLang="zh-CN" sz="2400" kern="100" dirty="0">
                <a:cs typeface="Consolas" charset="0"/>
              </a:rPr>
              <a:t>);} </a:t>
            </a:r>
            <a:r>
              <a:rPr lang="en-US" altLang="zh-CN" sz="2400" kern="100" dirty="0">
                <a:cs typeface="Consolas" charset="0"/>
              </a:rPr>
              <a:t> </a:t>
            </a:r>
            <a:r>
              <a:rPr lang="mr-IN" altLang="zh-CN" sz="2400" kern="100" dirty="0">
                <a:solidFill>
                  <a:srgbClr val="008000"/>
                </a:solidFill>
                <a:cs typeface="STKaiti" charset="-122"/>
              </a:rPr>
              <a:t>/// </a:t>
            </a:r>
            <a:r>
              <a:rPr lang="zh-CN" altLang="en-US" sz="2400" kern="100" dirty="0">
                <a:solidFill>
                  <a:srgbClr val="008000"/>
                </a:solidFill>
                <a:cs typeface="STKaiti" charset="-122"/>
              </a:rPr>
              <a:t>正确</a:t>
            </a:r>
            <a:endParaRPr lang="en-US" altLang="zh-CN" sz="2400" kern="100" dirty="0">
              <a:solidFill>
                <a:srgbClr val="008000"/>
              </a:solidFill>
              <a:cs typeface="Consolas" charset="0"/>
            </a:endParaRPr>
          </a:p>
          <a:p>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8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97022-5EA4-41F7-A943-D564880FC9C7}"/>
              </a:ext>
            </a:extLst>
          </p:cNvPr>
          <p:cNvSpPr>
            <a:spLocks noGrp="1"/>
          </p:cNvSpPr>
          <p:nvPr>
            <p:ph type="title"/>
          </p:nvPr>
        </p:nvSpPr>
        <p:spPr/>
        <p:txBody>
          <a:bodyPr/>
          <a:lstStyle/>
          <a:p>
            <a:r>
              <a:rPr kumimoji="1" lang="zh-CN" altLang="en-US" dirty="0"/>
              <a:t>调查反馈：</a:t>
            </a:r>
            <a:r>
              <a:rPr lang="zh-CN" altLang="en-US" dirty="0"/>
              <a:t>授课内容</a:t>
            </a:r>
          </a:p>
        </p:txBody>
      </p:sp>
      <p:sp>
        <p:nvSpPr>
          <p:cNvPr id="3" name="内容占位符 2">
            <a:extLst>
              <a:ext uri="{FF2B5EF4-FFF2-40B4-BE49-F238E27FC236}">
                <a16:creationId xmlns:a16="http://schemas.microsoft.com/office/drawing/2014/main" id="{D95C1E1B-193E-4F22-951D-71BDD1A34E9E}"/>
              </a:ext>
            </a:extLst>
          </p:cNvPr>
          <p:cNvSpPr>
            <a:spLocks noGrp="1"/>
          </p:cNvSpPr>
          <p:nvPr>
            <p:ph idx="1"/>
          </p:nvPr>
        </p:nvSpPr>
        <p:spPr/>
        <p:txBody>
          <a:bodyPr/>
          <a:lstStyle/>
          <a:p>
            <a:r>
              <a:rPr lang="zh-CN" altLang="en-US" dirty="0"/>
              <a:t>存在什么问题？</a:t>
            </a:r>
          </a:p>
        </p:txBody>
      </p:sp>
      <p:sp>
        <p:nvSpPr>
          <p:cNvPr id="4" name="灯片编号占位符 3">
            <a:extLst>
              <a:ext uri="{FF2B5EF4-FFF2-40B4-BE49-F238E27FC236}">
                <a16:creationId xmlns:a16="http://schemas.microsoft.com/office/drawing/2014/main" id="{6FC08AC4-0946-4B4A-B70B-3AD234D5BE99}"/>
              </a:ext>
            </a:extLst>
          </p:cNvPr>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pic>
        <p:nvPicPr>
          <p:cNvPr id="6" name="Picture 5">
            <a:extLst>
              <a:ext uri="{FF2B5EF4-FFF2-40B4-BE49-F238E27FC236}">
                <a16:creationId xmlns:a16="http://schemas.microsoft.com/office/drawing/2014/main" id="{93852D3D-F522-C14F-9FEB-7C5B5D8E9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1327"/>
            <a:ext cx="9144000" cy="3043974"/>
          </a:xfrm>
          <a:prstGeom prst="rect">
            <a:avLst/>
          </a:prstGeom>
        </p:spPr>
      </p:pic>
      <p:sp>
        <p:nvSpPr>
          <p:cNvPr id="15" name="Rectangle 14">
            <a:extLst>
              <a:ext uri="{FF2B5EF4-FFF2-40B4-BE49-F238E27FC236}">
                <a16:creationId xmlns:a16="http://schemas.microsoft.com/office/drawing/2014/main" id="{8D32129D-14B6-514A-8698-15328754931B}"/>
              </a:ext>
            </a:extLst>
          </p:cNvPr>
          <p:cNvSpPr/>
          <p:nvPr/>
        </p:nvSpPr>
        <p:spPr>
          <a:xfrm>
            <a:off x="1127659" y="3428608"/>
            <a:ext cx="7878005" cy="432048"/>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Tree>
    <p:extLst>
      <p:ext uri="{BB962C8B-B14F-4D97-AF65-F5344CB8AC3E}">
        <p14:creationId xmlns:p14="http://schemas.microsoft.com/office/powerpoint/2010/main" val="36912582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E1973-9F28-4BBB-8E0A-B01F9B168C29}"/>
              </a:ext>
            </a:extLst>
          </p:cNvPr>
          <p:cNvSpPr>
            <a:spLocks noGrp="1"/>
          </p:cNvSpPr>
          <p:nvPr>
            <p:ph type="title"/>
          </p:nvPr>
        </p:nvSpPr>
        <p:spPr/>
        <p:txBody>
          <a:bodyPr/>
          <a:lstStyle/>
          <a:p>
            <a:r>
              <a:rPr kumimoji="1" lang="zh-CN" altLang="en-US" dirty="0"/>
              <a:t>成员函数模板 </a:t>
            </a:r>
            <a:r>
              <a:rPr kumimoji="1" lang="en-US" altLang="zh-CN" dirty="0"/>
              <a:t>(</a:t>
            </a:r>
            <a:r>
              <a:rPr kumimoji="1" lang="zh-CN" altLang="en-US" dirty="0"/>
              <a:t>自学</a:t>
            </a:r>
            <a:r>
              <a:rPr kumimoji="1" lang="en-US" altLang="zh-CN" dirty="0"/>
              <a:t>)</a:t>
            </a:r>
            <a:endParaRPr lang="zh-CN" altLang="en-US" dirty="0"/>
          </a:p>
        </p:txBody>
      </p:sp>
      <p:sp>
        <p:nvSpPr>
          <p:cNvPr id="3" name="内容占位符 2">
            <a:extLst>
              <a:ext uri="{FF2B5EF4-FFF2-40B4-BE49-F238E27FC236}">
                <a16:creationId xmlns:a16="http://schemas.microsoft.com/office/drawing/2014/main" id="{5D5297C4-12B2-41A0-9880-08D98E3418C1}"/>
              </a:ext>
            </a:extLst>
          </p:cNvPr>
          <p:cNvSpPr>
            <a:spLocks noGrp="1"/>
          </p:cNvSpPr>
          <p:nvPr>
            <p:ph idx="1"/>
          </p:nvPr>
        </p:nvSpPr>
        <p:spPr/>
        <p:txBody>
          <a:bodyPr/>
          <a:lstStyle/>
          <a:p>
            <a:r>
              <a:rPr lang="zh-CN" altLang="en-US" dirty="0"/>
              <a:t>多个参数的模板</a:t>
            </a:r>
          </a:p>
        </p:txBody>
      </p:sp>
      <p:sp>
        <p:nvSpPr>
          <p:cNvPr id="4" name="灯片编号占位符 3">
            <a:extLst>
              <a:ext uri="{FF2B5EF4-FFF2-40B4-BE49-F238E27FC236}">
                <a16:creationId xmlns:a16="http://schemas.microsoft.com/office/drawing/2014/main" id="{A534344A-EEC8-40D2-AC6C-A12AC00FF8A4}"/>
              </a:ext>
            </a:extLst>
          </p:cNvPr>
          <p:cNvSpPr>
            <a:spLocks noGrp="1"/>
          </p:cNvSpPr>
          <p:nvPr>
            <p:ph type="sldNum" sz="quarter" idx="12"/>
          </p:nvPr>
        </p:nvSpPr>
        <p:spPr/>
        <p:txBody>
          <a:bodyPr/>
          <a:lstStyle/>
          <a:p>
            <a:pPr>
              <a:defRPr/>
            </a:pPr>
            <a:fld id="{BFD7BE51-03DD-4CCA-8227-D775462981B4}" type="slidenum">
              <a:rPr lang="en-US" altLang="zh-CN" smtClean="0"/>
              <a:pPr>
                <a:defRPr/>
              </a:pPr>
              <a:t>80</a:t>
            </a:fld>
            <a:endParaRPr lang="en-US" altLang="zh-CN"/>
          </a:p>
        </p:txBody>
      </p:sp>
      <p:sp>
        <p:nvSpPr>
          <p:cNvPr id="5" name="矩形 4">
            <a:extLst>
              <a:ext uri="{FF2B5EF4-FFF2-40B4-BE49-F238E27FC236}">
                <a16:creationId xmlns:a16="http://schemas.microsoft.com/office/drawing/2014/main" id="{86654F51-2080-4EC7-BEEB-67FD826C5455}"/>
              </a:ext>
            </a:extLst>
          </p:cNvPr>
          <p:cNvSpPr/>
          <p:nvPr/>
        </p:nvSpPr>
        <p:spPr>
          <a:xfrm>
            <a:off x="1030072" y="2459504"/>
            <a:ext cx="7625013" cy="1938992"/>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p>
          <a:p>
            <a:r>
              <a:rPr lang="en-US" altLang="zh-CN" sz="2400" kern="100" dirty="0">
                <a:latin typeface="Consolas" panose="020B0609020204030204" pitchFamily="49" charset="0"/>
                <a:ea typeface="华文楷体" panose="02010600040101010101" pitchFamily="2" charset="-122"/>
                <a:cs typeface="Consolas" charset="0"/>
              </a:rPr>
              <a:t>{</a:t>
            </a:r>
          </a:p>
          <a:p>
            <a:r>
              <a:rPr lang="en-US" altLang="zh-CN" sz="2400" kern="100" dirty="0">
                <a:latin typeface="Consolas" panose="020B0609020204030204" pitchFamily="49" charset="0"/>
                <a:ea typeface="华文楷体" panose="02010600040101010101" pitchFamily="2" charset="-122"/>
                <a:cs typeface="Consolas" charset="0"/>
              </a:rPr>
              <a:t>	…</a:t>
            </a:r>
          </a:p>
          <a:p>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6" name="矩形 5">
            <a:extLst>
              <a:ext uri="{FF2B5EF4-FFF2-40B4-BE49-F238E27FC236}">
                <a16:creationId xmlns:a16="http://schemas.microsoft.com/office/drawing/2014/main" id="{E7871F5B-3E1F-4062-ADA4-5C276B14FD85}"/>
              </a:ext>
            </a:extLst>
          </p:cNvPr>
          <p:cNvSpPr/>
          <p:nvPr/>
        </p:nvSpPr>
        <p:spPr>
          <a:xfrm>
            <a:off x="890605" y="4629035"/>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Tree>
    <p:extLst>
      <p:ext uri="{BB962C8B-B14F-4D97-AF65-F5344CB8AC3E}">
        <p14:creationId xmlns:p14="http://schemas.microsoft.com/office/powerpoint/2010/main" val="10980200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00288" y="1281953"/>
            <a:ext cx="8343423" cy="5576047"/>
          </a:xfrm>
        </p:spPr>
        <p:txBody>
          <a:bodyPr>
            <a:normAutofit/>
          </a:bodyPr>
          <a:lstStyle/>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模板使用中通常可以从参数自动推导类型，</a:t>
            </a:r>
            <a:r>
              <a:rPr lang="zh-CN" altLang="en-US" sz="2200" kern="100" dirty="0">
                <a:latin typeface="华文楷体" panose="02010600040101010101" pitchFamily="2" charset="-122"/>
                <a:cs typeface="STKaiti" charset="-122"/>
              </a:rPr>
              <a:t>无法推导时需要</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指定</a:t>
            </a:r>
            <a:endParaRPr lang="en-US" altLang="zh-CN" sz="2200" b="1" kern="100" dirty="0">
              <a:solidFill>
                <a:srgbClr val="003366"/>
              </a:solidFill>
              <a:latin typeface="华文楷体" panose="02010600040101010101" pitchFamily="2" charset="-122"/>
              <a:ea typeface="华文楷体" panose="02010600040101010101" pitchFamily="2" charset="-122"/>
              <a:cs typeface="Consolas" charset="0"/>
            </a:endParaRPr>
          </a:p>
          <a:p>
            <a:pPr>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普通</a:t>
            </a:r>
            <a:r>
              <a:rPr lang="zh-CN" altLang="mr-IN" sz="2200" b="1" kern="100" dirty="0">
                <a:solidFill>
                  <a:srgbClr val="003366"/>
                </a:solidFill>
                <a:latin typeface="华文楷体" panose="02010600040101010101" pitchFamily="2" charset="-122"/>
                <a:ea typeface="华文楷体" panose="02010600040101010101" pitchFamily="2" charset="-122"/>
              </a:rPr>
              <a:t>类模板的成员函数，也可有额外的模板参数</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en-US" altLang="zh-CN" sz="2200" kern="100" dirty="0">
                <a:solidFill>
                  <a:srgbClr val="7030A0"/>
                </a:solidFill>
                <a:latin typeface="Consolas" panose="020B0609020204030204" pitchFamily="49" charset="0"/>
                <a:ea typeface="华文楷体" panose="02010600040101010101" pitchFamily="2" charset="-122"/>
                <a:cs typeface="Consolas" charset="0"/>
              </a:rPr>
              <a:t> </a:t>
            </a:r>
            <a:endParaRPr lang="en-US" altLang="zh-CN" sz="22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81</a:t>
            </a:fld>
            <a:endParaRPr lang="en-US" altLang="zh-CN"/>
          </a:p>
        </p:txBody>
      </p:sp>
      <p:sp>
        <p:nvSpPr>
          <p:cNvPr id="4" name="矩形 3">
            <a:extLst>
              <a:ext uri="{FF2B5EF4-FFF2-40B4-BE49-F238E27FC236}">
                <a16:creationId xmlns:a16="http://schemas.microsoft.com/office/drawing/2014/main" id="{E6716D8E-99EC-5246-AABF-1FCB65F8EB7A}"/>
              </a:ext>
            </a:extLst>
          </p:cNvPr>
          <p:cNvSpPr/>
          <p:nvPr/>
        </p:nvSpPr>
        <p:spPr>
          <a:xfrm>
            <a:off x="611560" y="2220703"/>
            <a:ext cx="8668871" cy="4585871"/>
          </a:xfrm>
          <a:prstGeom prst="rect">
            <a:avLst/>
          </a:prstGeom>
        </p:spPr>
        <p:txBody>
          <a:bodyPr wrap="square">
            <a:spAutoFit/>
          </a:bodyPr>
          <a:lstStyle/>
          <a:p>
            <a:pPr>
              <a:buSzPct val="75000"/>
            </a:pPr>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class</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A</a:t>
            </a:r>
            <a:r>
              <a:rPr lang="mr-IN" altLang="zh-CN" sz="1700" kern="100" dirty="0">
                <a:latin typeface="Consolas" panose="020B0609020204030204" pitchFamily="49" charset="0"/>
                <a:ea typeface="华文楷体" panose="02010600040101010101" pitchFamily="2" charset="-122"/>
                <a:cs typeface="Consolas" charset="0"/>
              </a:rPr>
              <a:t> {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T0 </a:t>
            </a:r>
            <a:r>
              <a:rPr lang="mr-IN" altLang="zh-CN" sz="1700" kern="100" dirty="0" err="1">
                <a:latin typeface="Consolas" panose="020B0609020204030204" pitchFamily="49" charset="0"/>
                <a:ea typeface="华文楷体" panose="02010600040101010101" pitchFamily="2" charset="-122"/>
                <a:cs typeface="Consolas" charset="0"/>
              </a:rPr>
              <a:t>value</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public:</a:t>
            </a: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err="1">
                <a:latin typeface="Consolas" panose="020B0609020204030204" pitchFamily="49" charset="0"/>
                <a:ea typeface="华文楷体" panose="02010600040101010101" pitchFamily="2" charset="-122"/>
                <a:cs typeface="Consolas" charset="0"/>
              </a:rPr>
              <a:t>void</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set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const</a:t>
            </a:r>
            <a:r>
              <a:rPr lang="mr-IN" altLang="zh-CN" sz="1700" kern="100" dirty="0">
                <a:latin typeface="Consolas" panose="020B0609020204030204" pitchFamily="49" charset="0"/>
                <a:ea typeface="华文楷体" panose="02010600040101010101" pitchFamily="2" charset="-122"/>
                <a:cs typeface="Consolas" charset="0"/>
              </a:rPr>
              <a:t>&amp; </a:t>
            </a:r>
            <a:r>
              <a:rPr lang="mr-IN" altLang="zh-CN" sz="1700" kern="100" dirty="0" err="1">
                <a:latin typeface="Consolas" panose="020B0609020204030204" pitchFamily="49" charset="0"/>
                <a:ea typeface="华文楷体" panose="02010600040101010101" pitchFamily="2" charset="-122"/>
                <a:cs typeface="Consolas" charset="0"/>
              </a:rPr>
              <a:t>v</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value = T0(v);</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T1</a:t>
            </a:r>
            <a:r>
              <a:rPr lang="zh-CN" altLang="en-US" kern="100" dirty="0">
                <a:solidFill>
                  <a:srgbClr val="008000"/>
                </a:solidFill>
                <a:cs typeface="STKaiti" charset="-122"/>
              </a:rPr>
              <a:t>转换为</a:t>
            </a:r>
            <a:r>
              <a:rPr lang="en-US" altLang="zh-CN" kern="100" dirty="0">
                <a:solidFill>
                  <a:srgbClr val="008000"/>
                </a:solidFill>
                <a:cs typeface="STKaiti" charset="-122"/>
              </a:rPr>
              <a:t>T0</a:t>
            </a:r>
            <a:r>
              <a:rPr lang="zh-CN" altLang="en-US" kern="100" dirty="0">
                <a:solidFill>
                  <a:srgbClr val="008000"/>
                </a:solidFill>
                <a:cs typeface="STKaiti" charset="-122"/>
              </a:rPr>
              <a:t>储存</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17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1700" kern="100" dirty="0">
              <a:solidFill>
                <a:srgbClr val="008000"/>
              </a:solidFill>
              <a:latin typeface="Consolas" panose="020B0609020204030204" pitchFamily="49" charset="0"/>
              <a:ea typeface="华文楷体" panose="02010600040101010101" pitchFamily="2" charset="-122"/>
              <a:cs typeface="STKaiti" charset="-122"/>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1700" kern="100" dirty="0">
              <a:solidFill>
                <a:srgbClr val="FF000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FF0000"/>
                </a:solidFill>
                <a:latin typeface="Consolas" panose="020B0609020204030204" pitchFamily="49" charset="0"/>
                <a:ea typeface="华文楷体" panose="02010600040101010101" pitchFamily="2" charset="-122"/>
                <a:cs typeface="Consolas" charset="0"/>
              </a:rPr>
              <a:t> </a:t>
            </a:r>
            <a:r>
              <a:rPr lang="zh-CN" altLang="en-US" sz="17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b="1" u="sng" kern="100" dirty="0" err="1">
                <a:latin typeface="Consolas" panose="020B0609020204030204" pitchFamily="49" charset="0"/>
                <a:ea typeface="华文楷体" panose="02010600040101010101" pitchFamily="2" charset="-122"/>
                <a:cs typeface="Consolas" charset="0"/>
              </a:rPr>
              <a:t>A</a:t>
            </a:r>
            <a:r>
              <a:rPr lang="en-US" altLang="zh-CN" sz="1700" b="1" u="sng" kern="100" dirty="0">
                <a:latin typeface="Consolas" panose="020B0609020204030204" pitchFamily="49" charset="0"/>
                <a:ea typeface="华文楷体" panose="02010600040101010101" pitchFamily="2" charset="-122"/>
                <a:cs typeface="Consolas" charset="0"/>
              </a:rPr>
              <a:t>&lt;T0&gt;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return T1(value);}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T0</a:t>
            </a:r>
            <a:r>
              <a:rPr lang="zh-CN" altLang="en-US" kern="100" dirty="0">
                <a:solidFill>
                  <a:srgbClr val="008000"/>
                </a:solidFill>
                <a:cs typeface="STKaiti" charset="-122"/>
              </a:rPr>
              <a:t>转换为</a:t>
            </a:r>
            <a:r>
              <a:rPr lang="en-US" altLang="zh-CN" kern="100" dirty="0">
                <a:solidFill>
                  <a:srgbClr val="008000"/>
                </a:solidFill>
                <a:cs typeface="STKaiti" charset="-122"/>
              </a:rPr>
              <a:t>T1</a:t>
            </a:r>
            <a:r>
              <a:rPr lang="zh-CN" altLang="en-US" kern="100" dirty="0">
                <a:solidFill>
                  <a:srgbClr val="008000"/>
                </a:solidFill>
                <a:cs typeface="STKaiti" charset="-122"/>
              </a:rPr>
              <a:t>返回</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main() {</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自动推导</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为整数类型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17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手动指定返回值类型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return 0;</a:t>
            </a:r>
          </a:p>
          <a:p>
            <a:r>
              <a:rPr lang="en-US" altLang="zh-CN" sz="1700" kern="100" dirty="0">
                <a:solidFill>
                  <a:srgbClr val="000000"/>
                </a:solidFill>
                <a:latin typeface="Consolas" panose="020B0609020204030204" pitchFamily="49" charset="0"/>
                <a:ea typeface="华文楷体" panose="02010600040101010101" pitchFamily="2" charset="-122"/>
                <a:cs typeface="STKaiti" charset="-122"/>
              </a:rPr>
              <a:t>  }</a:t>
            </a:r>
            <a:endParaRPr lang="en-US" altLang="zh-CN" sz="17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Tree>
    <p:extLst>
      <p:ext uri="{BB962C8B-B14F-4D97-AF65-F5344CB8AC3E}">
        <p14:creationId xmlns:p14="http://schemas.microsoft.com/office/powerpoint/2010/main" val="41172349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EE5A-7510-4C4A-BEC3-5DDE18AD568E}"/>
              </a:ext>
            </a:extLst>
          </p:cNvPr>
          <p:cNvSpPr>
            <a:spLocks noGrp="1"/>
          </p:cNvSpPr>
          <p:nvPr>
            <p:ph type="title"/>
          </p:nvPr>
        </p:nvSpPr>
        <p:spPr/>
        <p:txBody>
          <a:bodyPr/>
          <a:lstStyle/>
          <a:p>
            <a:r>
              <a:rPr lang="zh-CN" altLang="en-US" dirty="0"/>
              <a:t>课后练习 </a:t>
            </a:r>
            <a:r>
              <a:rPr lang="en-US" altLang="zh-CN" dirty="0"/>
              <a:t>1</a:t>
            </a:r>
            <a:endParaRPr lang="en-US" dirty="0"/>
          </a:p>
        </p:txBody>
      </p:sp>
      <p:sp>
        <p:nvSpPr>
          <p:cNvPr id="3" name="Content Placeholder 2">
            <a:extLst>
              <a:ext uri="{FF2B5EF4-FFF2-40B4-BE49-F238E27FC236}">
                <a16:creationId xmlns:a16="http://schemas.microsoft.com/office/drawing/2014/main" id="{2FFE598A-7EC9-416C-A557-CAFF91B7E991}"/>
              </a:ext>
            </a:extLst>
          </p:cNvPr>
          <p:cNvSpPr>
            <a:spLocks noGrp="1"/>
          </p:cNvSpPr>
          <p:nvPr>
            <p:ph idx="1"/>
          </p:nvPr>
        </p:nvSpPr>
        <p:spPr/>
        <p:txBody>
          <a:bodyPr/>
          <a:lstStyle/>
          <a:p>
            <a:r>
              <a:rPr lang="zh-CN" altLang="en-US" dirty="0"/>
              <a:t>我们在学函数重载的时候知道，编译器只通过函数名和参数列表来区分不同的函数，因此重载的函数和原函数不能只有返回值不同。那么在重写和虚函数的情况下呢？现在有以下代码，试试看能不能编译通过，如果不行，则修改它使得能编译通过。运行编译后的程序，看看结果是否符合你的预期。尝试解释在重载、重写、虚函数重写的情况下 </a:t>
            </a:r>
            <a:r>
              <a:rPr lang="en-US" altLang="zh-CN" dirty="0" err="1"/>
              <a:t>c++</a:t>
            </a:r>
            <a:r>
              <a:rPr lang="en-US" altLang="zh-CN" dirty="0"/>
              <a:t> </a:t>
            </a:r>
            <a:r>
              <a:rPr lang="zh-CN" altLang="en-US" dirty="0"/>
              <a:t>为什么要这样设计。</a:t>
            </a:r>
            <a:endParaRPr lang="en-US" dirty="0"/>
          </a:p>
        </p:txBody>
      </p:sp>
      <p:sp>
        <p:nvSpPr>
          <p:cNvPr id="4" name="Slide Number Placeholder 3">
            <a:extLst>
              <a:ext uri="{FF2B5EF4-FFF2-40B4-BE49-F238E27FC236}">
                <a16:creationId xmlns:a16="http://schemas.microsoft.com/office/drawing/2014/main" id="{6C6701C6-0B21-4CD0-87E1-981BC9EAEC01}"/>
              </a:ext>
            </a:extLst>
          </p:cNvPr>
          <p:cNvSpPr>
            <a:spLocks noGrp="1"/>
          </p:cNvSpPr>
          <p:nvPr>
            <p:ph type="sldNum" sz="quarter" idx="12"/>
          </p:nvPr>
        </p:nvSpPr>
        <p:spPr/>
        <p:txBody>
          <a:bodyPr/>
          <a:lstStyle/>
          <a:p>
            <a:pPr>
              <a:defRPr/>
            </a:pPr>
            <a:fld id="{BFD7BE51-03DD-4CCA-8227-D775462981B4}" type="slidenum">
              <a:rPr lang="en-US" altLang="zh-CN" smtClean="0"/>
              <a:pPr>
                <a:defRPr/>
              </a:pPr>
              <a:t>82</a:t>
            </a:fld>
            <a:endParaRPr lang="en-US" altLang="zh-CN"/>
          </a:p>
        </p:txBody>
      </p:sp>
    </p:spTree>
    <p:extLst>
      <p:ext uri="{BB962C8B-B14F-4D97-AF65-F5344CB8AC3E}">
        <p14:creationId xmlns:p14="http://schemas.microsoft.com/office/powerpoint/2010/main" val="21274581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F840-6147-4190-A154-05946A0FED4D}"/>
              </a:ext>
            </a:extLst>
          </p:cNvPr>
          <p:cNvSpPr>
            <a:spLocks noGrp="1"/>
          </p:cNvSpPr>
          <p:nvPr>
            <p:ph idx="1"/>
          </p:nvPr>
        </p:nvSpPr>
        <p:spPr>
          <a:xfrm>
            <a:off x="467544" y="295858"/>
            <a:ext cx="9577064" cy="6266283"/>
          </a:xfrm>
        </p:spPr>
        <p:txBody>
          <a:bodyPr/>
          <a:lstStyle/>
          <a:p>
            <a:pPr marL="0" indent="0">
              <a:lnSpc>
                <a:spcPct val="80000"/>
              </a:lnSpc>
              <a:buNone/>
            </a:pPr>
            <a:r>
              <a:rPr lang="en-US" sz="1600" dirty="0">
                <a:solidFill>
                  <a:schemeClr val="tx1"/>
                </a:solidFill>
              </a:rPr>
              <a:t>#include &lt;iostream&gt;</a:t>
            </a:r>
          </a:p>
          <a:p>
            <a:pPr>
              <a:lnSpc>
                <a:spcPct val="80000"/>
              </a:lnSpc>
            </a:pPr>
            <a:endParaRPr lang="en-US" sz="1600" dirty="0">
              <a:solidFill>
                <a:schemeClr val="tx1"/>
              </a:solidFill>
            </a:endParaRPr>
          </a:p>
          <a:p>
            <a:pPr marL="0" indent="0">
              <a:lnSpc>
                <a:spcPct val="80000"/>
              </a:lnSpc>
              <a:buNone/>
            </a:pPr>
            <a:r>
              <a:rPr lang="en-US" sz="1600" dirty="0">
                <a:solidFill>
                  <a:schemeClr val="tx1"/>
                </a:solidFill>
              </a:rPr>
              <a:t>class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virtual void f()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virtual void g()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void h() {std::</a:t>
            </a:r>
            <a:r>
              <a:rPr lang="en-US" sz="1600" dirty="0" err="1">
                <a:solidFill>
                  <a:schemeClr val="tx1"/>
                </a:solidFill>
              </a:rPr>
              <a:t>cout</a:t>
            </a:r>
            <a:r>
              <a:rPr lang="en-US" sz="1600" dirty="0">
                <a:solidFill>
                  <a:schemeClr val="tx1"/>
                </a:solidFill>
              </a:rPr>
              <a:t> &lt;&lt; "Call Base void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a:t>
            </a:r>
          </a:p>
          <a:p>
            <a:pPr marL="0" indent="0">
              <a:lnSpc>
                <a:spcPct val="80000"/>
              </a:lnSpc>
              <a:buNone/>
            </a:pPr>
            <a:r>
              <a:rPr lang="en-US" sz="1600" dirty="0">
                <a:solidFill>
                  <a:schemeClr val="tx1"/>
                </a:solidFill>
              </a:rPr>
              <a:t>class Derived : public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void f() { std::</a:t>
            </a:r>
            <a:r>
              <a:rPr lang="en-US" sz="1600" dirty="0" err="1">
                <a:solidFill>
                  <a:schemeClr val="tx1"/>
                </a:solidFill>
              </a:rPr>
              <a:t>cout</a:t>
            </a:r>
            <a:r>
              <a:rPr lang="en-US" sz="1600" dirty="0">
                <a:solidFill>
                  <a:schemeClr val="tx1"/>
                </a:solidFill>
              </a:rPr>
              <a:t> &lt;&lt; "Call Derive void f() " &lt;&lt; std::</a:t>
            </a:r>
            <a:r>
              <a:rPr lang="en-US" sz="1600" dirty="0" err="1">
                <a:solidFill>
                  <a:schemeClr val="tx1"/>
                </a:solidFill>
              </a:rPr>
              <a:t>endl</a:t>
            </a:r>
            <a:r>
              <a:rPr lang="en-US" sz="1600" dirty="0">
                <a:solidFill>
                  <a:schemeClr val="tx1"/>
                </a:solidFill>
              </a:rPr>
              <a:t>; }</a:t>
            </a:r>
          </a:p>
          <a:p>
            <a:pPr marL="0" indent="0">
              <a:lnSpc>
                <a:spcPct val="80000"/>
              </a:lnSpc>
              <a:buNone/>
            </a:pPr>
            <a:r>
              <a:rPr lang="en-US" sz="1600" dirty="0">
                <a:solidFill>
                  <a:schemeClr val="tx1"/>
                </a:solidFill>
              </a:rPr>
              <a:t>    int g()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Derive int f()"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    int h()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Base int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a:t>
            </a:r>
          </a:p>
        </p:txBody>
      </p:sp>
      <p:sp>
        <p:nvSpPr>
          <p:cNvPr id="4" name="Slide Number Placeholder 3">
            <a:extLst>
              <a:ext uri="{FF2B5EF4-FFF2-40B4-BE49-F238E27FC236}">
                <a16:creationId xmlns:a16="http://schemas.microsoft.com/office/drawing/2014/main" id="{53B03B82-786F-45D4-8172-9DDAD1F1848C}"/>
              </a:ext>
            </a:extLst>
          </p:cNvPr>
          <p:cNvSpPr>
            <a:spLocks noGrp="1"/>
          </p:cNvSpPr>
          <p:nvPr>
            <p:ph type="sldNum" sz="quarter" idx="12"/>
          </p:nvPr>
        </p:nvSpPr>
        <p:spPr/>
        <p:txBody>
          <a:bodyPr/>
          <a:lstStyle/>
          <a:p>
            <a:pPr>
              <a:defRPr/>
            </a:pPr>
            <a:fld id="{BFD7BE51-03DD-4CCA-8227-D775462981B4}" type="slidenum">
              <a:rPr lang="en-US" altLang="zh-CN" smtClean="0"/>
              <a:pPr>
                <a:defRPr/>
              </a:pPr>
              <a:t>83</a:t>
            </a:fld>
            <a:endParaRPr lang="en-US" altLang="zh-CN"/>
          </a:p>
        </p:txBody>
      </p:sp>
    </p:spTree>
    <p:extLst>
      <p:ext uri="{BB962C8B-B14F-4D97-AF65-F5344CB8AC3E}">
        <p14:creationId xmlns:p14="http://schemas.microsoft.com/office/powerpoint/2010/main" val="1214696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FAE7-C0F4-42FE-BDFD-8B47AAAF6D11}"/>
              </a:ext>
            </a:extLst>
          </p:cNvPr>
          <p:cNvSpPr>
            <a:spLocks noGrp="1"/>
          </p:cNvSpPr>
          <p:nvPr>
            <p:ph type="title"/>
          </p:nvPr>
        </p:nvSpPr>
        <p:spPr/>
        <p:txBody>
          <a:bodyPr/>
          <a:lstStyle/>
          <a:p>
            <a:r>
              <a:rPr lang="zh-CN" altLang="en-US" dirty="0"/>
              <a:t>课后练习 </a:t>
            </a:r>
            <a:r>
              <a:rPr lang="en-US" altLang="zh-CN" dirty="0"/>
              <a:t>2</a:t>
            </a:r>
            <a:endParaRPr lang="en-US" dirty="0"/>
          </a:p>
        </p:txBody>
      </p:sp>
      <p:sp>
        <p:nvSpPr>
          <p:cNvPr id="3" name="Content Placeholder 2">
            <a:extLst>
              <a:ext uri="{FF2B5EF4-FFF2-40B4-BE49-F238E27FC236}">
                <a16:creationId xmlns:a16="http://schemas.microsoft.com/office/drawing/2014/main" id="{9CB4FA96-5118-498B-9FA9-FC0104F851CA}"/>
              </a:ext>
            </a:extLst>
          </p:cNvPr>
          <p:cNvSpPr>
            <a:spLocks noGrp="1"/>
          </p:cNvSpPr>
          <p:nvPr>
            <p:ph idx="1"/>
          </p:nvPr>
        </p:nvSpPr>
        <p:spPr/>
        <p:txBody>
          <a:bodyPr/>
          <a:lstStyle/>
          <a:p>
            <a:r>
              <a:rPr lang="zh-CN" altLang="en-US" dirty="0"/>
              <a:t>仿照 </a:t>
            </a:r>
            <a:r>
              <a:rPr lang="en-US" altLang="zh-CN" dirty="0"/>
              <a:t>C++ </a:t>
            </a:r>
            <a:r>
              <a:rPr lang="zh-CN" altLang="en-US" dirty="0"/>
              <a:t>的 </a:t>
            </a:r>
            <a:r>
              <a:rPr lang="en-US" altLang="zh-CN" dirty="0"/>
              <a:t>vector </a:t>
            </a:r>
            <a:r>
              <a:rPr lang="zh-CN" altLang="en-US" dirty="0"/>
              <a:t>实现一个 </a:t>
            </a:r>
            <a:r>
              <a:rPr lang="en-US" altLang="zh-CN" dirty="0"/>
              <a:t>Vector </a:t>
            </a:r>
            <a:r>
              <a:rPr lang="zh-CN" altLang="en-US" dirty="0"/>
              <a:t>类，要求使用模板以支持任意类型的元素，并且至少具有以下成员函数（省略了函数参数），测试代码见下页</a:t>
            </a:r>
            <a:endParaRPr lang="en-US" altLang="zh-CN" dirty="0"/>
          </a:p>
          <a:p>
            <a:pPr lvl="1"/>
            <a:r>
              <a:rPr lang="en-US" sz="2000" dirty="0"/>
              <a:t>void </a:t>
            </a:r>
            <a:r>
              <a:rPr lang="en-US" sz="2000" dirty="0" err="1"/>
              <a:t>push_back</a:t>
            </a:r>
            <a:r>
              <a:rPr lang="en-US" sz="2000" dirty="0"/>
              <a:t>(); // </a:t>
            </a:r>
            <a:r>
              <a:rPr lang="zh-CN" altLang="en-US" sz="2000" dirty="0"/>
              <a:t>在尾部插入一个元素</a:t>
            </a:r>
          </a:p>
          <a:p>
            <a:pPr lvl="1"/>
            <a:r>
              <a:rPr lang="en-US" sz="2000" dirty="0"/>
              <a:t>void </a:t>
            </a:r>
            <a:r>
              <a:rPr lang="en-US" sz="2000" dirty="0" err="1"/>
              <a:t>pop_back</a:t>
            </a:r>
            <a:r>
              <a:rPr lang="en-US" sz="2000" dirty="0"/>
              <a:t>(); // </a:t>
            </a:r>
            <a:r>
              <a:rPr lang="zh-CN" altLang="en-US" sz="2000" dirty="0"/>
              <a:t>将尾部最后一个参数弹出</a:t>
            </a:r>
          </a:p>
          <a:p>
            <a:pPr lvl="1"/>
            <a:r>
              <a:rPr lang="en-US" sz="2000" dirty="0"/>
              <a:t>int size(); // </a:t>
            </a:r>
            <a:r>
              <a:rPr lang="zh-CN" altLang="en-US" sz="2000" dirty="0"/>
              <a:t>返回 </a:t>
            </a:r>
            <a:r>
              <a:rPr lang="en-US" sz="2000" dirty="0"/>
              <a:t>vector </a:t>
            </a:r>
            <a:r>
              <a:rPr lang="zh-CN" altLang="en-US" sz="2000" dirty="0"/>
              <a:t>的大小</a:t>
            </a:r>
          </a:p>
          <a:p>
            <a:pPr lvl="1"/>
            <a:r>
              <a:rPr lang="en-US" sz="2000" dirty="0"/>
              <a:t>operator[](); // </a:t>
            </a:r>
            <a:r>
              <a:rPr lang="zh-CN" altLang="en-US" sz="2000" dirty="0"/>
              <a:t>重载 </a:t>
            </a:r>
            <a:r>
              <a:rPr lang="en-US" altLang="zh-CN" sz="2000" dirty="0"/>
              <a:t>[] </a:t>
            </a:r>
            <a:r>
              <a:rPr lang="zh-CN" altLang="en-US" sz="2000" dirty="0"/>
              <a:t>运算符</a:t>
            </a:r>
            <a:endParaRPr lang="en-US" sz="2000" dirty="0"/>
          </a:p>
        </p:txBody>
      </p:sp>
      <p:sp>
        <p:nvSpPr>
          <p:cNvPr id="4" name="Slide Number Placeholder 3">
            <a:extLst>
              <a:ext uri="{FF2B5EF4-FFF2-40B4-BE49-F238E27FC236}">
                <a16:creationId xmlns:a16="http://schemas.microsoft.com/office/drawing/2014/main" id="{ADE92CAF-5C30-41AA-BDE9-99B5F6DB5D3C}"/>
              </a:ext>
            </a:extLst>
          </p:cNvPr>
          <p:cNvSpPr>
            <a:spLocks noGrp="1"/>
          </p:cNvSpPr>
          <p:nvPr>
            <p:ph type="sldNum" sz="quarter" idx="12"/>
          </p:nvPr>
        </p:nvSpPr>
        <p:spPr/>
        <p:txBody>
          <a:bodyPr/>
          <a:lstStyle/>
          <a:p>
            <a:pPr>
              <a:defRPr/>
            </a:pPr>
            <a:fld id="{BFD7BE51-03DD-4CCA-8227-D775462981B4}" type="slidenum">
              <a:rPr lang="en-US" altLang="zh-CN" smtClean="0"/>
              <a:pPr>
                <a:defRPr/>
              </a:pPr>
              <a:t>84</a:t>
            </a:fld>
            <a:endParaRPr lang="en-US" altLang="zh-CN"/>
          </a:p>
        </p:txBody>
      </p:sp>
    </p:spTree>
    <p:extLst>
      <p:ext uri="{BB962C8B-B14F-4D97-AF65-F5344CB8AC3E}">
        <p14:creationId xmlns:p14="http://schemas.microsoft.com/office/powerpoint/2010/main" val="9677602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2EA25-2E20-4179-927D-17779665EC54}"/>
              </a:ext>
            </a:extLst>
          </p:cNvPr>
          <p:cNvSpPr>
            <a:spLocks noGrp="1"/>
          </p:cNvSpPr>
          <p:nvPr>
            <p:ph idx="1"/>
          </p:nvPr>
        </p:nvSpPr>
        <p:spPr>
          <a:xfrm>
            <a:off x="138336" y="103170"/>
            <a:ext cx="8047806" cy="7092873"/>
          </a:xfrm>
        </p:spPr>
        <p:txBody>
          <a:bodyPr/>
          <a:lstStyle/>
          <a:p>
            <a:pPr marL="0" indent="0">
              <a:buNone/>
            </a:pPr>
            <a:r>
              <a:rPr lang="en-US" sz="1200" dirty="0"/>
              <a:t>#include &lt;iostream&gt;</a:t>
            </a:r>
          </a:p>
          <a:p>
            <a:pPr marL="0" indent="0">
              <a:buNone/>
            </a:pPr>
            <a:r>
              <a:rPr lang="en-US" sz="1200" dirty="0"/>
              <a:t>#include "</a:t>
            </a:r>
            <a:r>
              <a:rPr lang="en-US" sz="1200" dirty="0" err="1"/>
              <a:t>Vector.h</a:t>
            </a:r>
            <a:r>
              <a:rPr lang="en-US" sz="1200" dirty="0"/>
              <a:t>"</a:t>
            </a:r>
          </a:p>
          <a:p>
            <a:pPr marL="0" indent="0">
              <a:buNone/>
            </a:pPr>
            <a:r>
              <a:rPr lang="en-US" sz="1200" dirty="0"/>
              <a:t>#include &lt;string&gt;</a:t>
            </a:r>
          </a:p>
          <a:p>
            <a:pPr marL="0" indent="0">
              <a:buNone/>
            </a:pPr>
            <a:r>
              <a:rPr lang="en-US" sz="1200" dirty="0"/>
              <a:t>int main() {</a:t>
            </a:r>
          </a:p>
          <a:p>
            <a:pPr marL="0" indent="0">
              <a:buNone/>
            </a:pPr>
            <a:r>
              <a:rPr lang="en-US" sz="1200" dirty="0"/>
              <a:t>    Vector&lt;int&gt; </a:t>
            </a:r>
            <a:r>
              <a:rPr lang="en-US" sz="1200" dirty="0" err="1"/>
              <a:t>int_v</a:t>
            </a:r>
            <a:r>
              <a:rPr lang="en-US" sz="1200" dirty="0"/>
              <a:t>;</a:t>
            </a:r>
          </a:p>
          <a:p>
            <a:pPr marL="0" indent="0">
              <a:buNone/>
            </a:pPr>
            <a:r>
              <a:rPr lang="en-US" sz="1200" dirty="0"/>
              <a:t>    Vector&lt;std::string&gt; </a:t>
            </a:r>
            <a:r>
              <a:rPr lang="en-US" sz="1200" dirty="0" err="1"/>
              <a:t>string_v</a:t>
            </a:r>
            <a:r>
              <a:rPr lang="en-US" sz="1200" dirty="0"/>
              <a:t>;</a:t>
            </a:r>
          </a:p>
          <a:p>
            <a:pPr marL="0" indent="0">
              <a:buNone/>
            </a:pPr>
            <a:r>
              <a:rPr lang="en-US" sz="1200" dirty="0"/>
              <a:t>    Vector&lt;Vector&lt;int&gt;&gt; matrix;</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a:t>
            </a:r>
            <a:r>
              <a:rPr lang="en-US" sz="1200" dirty="0" err="1"/>
              <a:t>int_v.push_back</a:t>
            </a:r>
            <a:r>
              <a:rPr lang="en-US" sz="1200" dirty="0"/>
              <a:t>(</a:t>
            </a:r>
            <a:r>
              <a:rPr lang="en-US" sz="1200" dirty="0" err="1"/>
              <a:t>i</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 ++</a:t>
            </a:r>
            <a:r>
              <a:rPr lang="en-US" sz="1200" dirty="0" err="1"/>
              <a:t>i</a:t>
            </a:r>
            <a:r>
              <a:rPr lang="en-US" sz="1200" dirty="0"/>
              <a:t>) </a:t>
            </a:r>
            <a:r>
              <a:rPr lang="en-US" sz="1200" dirty="0" err="1"/>
              <a:t>string_v.push_back</a:t>
            </a:r>
            <a:r>
              <a:rPr lang="en-US" sz="1200" dirty="0"/>
              <a:t>("</a:t>
            </a:r>
            <a:r>
              <a:rPr lang="en-US" sz="1200" dirty="0" err="1"/>
              <a:t>abcd</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50; ++</a:t>
            </a:r>
            <a:r>
              <a:rPr lang="en-US" sz="1200" dirty="0" err="1"/>
              <a:t>i</a:t>
            </a:r>
            <a:r>
              <a:rPr lang="en-US" sz="1200" dirty="0"/>
              <a:t>) {</a:t>
            </a:r>
          </a:p>
          <a:p>
            <a:pPr marL="0" indent="0">
              <a:buNone/>
            </a:pPr>
            <a:r>
              <a:rPr lang="en-US" sz="1200" dirty="0"/>
              <a:t>        Vector&lt;int&gt; </a:t>
            </a:r>
            <a:r>
              <a:rPr lang="en-US" sz="1200" dirty="0" err="1"/>
              <a:t>tmp_v</a:t>
            </a:r>
            <a:r>
              <a:rPr lang="en-US" sz="1200" dirty="0"/>
              <a:t>;</a:t>
            </a:r>
          </a:p>
          <a:p>
            <a:pPr marL="0" indent="0">
              <a:buNone/>
            </a:pPr>
            <a:r>
              <a:rPr lang="en-US" sz="1200" dirty="0"/>
              <a:t>        for (int j = 0; j &lt; 50; ++j) </a:t>
            </a:r>
            <a:r>
              <a:rPr lang="en-US" sz="1200" dirty="0" err="1"/>
              <a:t>tmp_v.append</a:t>
            </a:r>
            <a:r>
              <a:rPr lang="en-US" sz="1200" dirty="0"/>
              <a:t>(j);</a:t>
            </a:r>
          </a:p>
          <a:p>
            <a:pPr marL="0" indent="0">
              <a:buNone/>
            </a:pPr>
            <a:r>
              <a:rPr lang="en-US" sz="1200" dirty="0"/>
              <a:t>        </a:t>
            </a:r>
            <a:r>
              <a:rPr lang="en-US" sz="1200" dirty="0" err="1"/>
              <a:t>matrix.append</a:t>
            </a:r>
            <a:r>
              <a:rPr lang="en-US" sz="1200" dirty="0"/>
              <a:t>(</a:t>
            </a:r>
            <a:r>
              <a:rPr lang="en-US" sz="1200" dirty="0" err="1"/>
              <a:t>tmp_v</a:t>
            </a:r>
            <a:r>
              <a:rPr lang="en-US" sz="1200" dirty="0"/>
              <a:t>);</a:t>
            </a:r>
          </a:p>
          <a:p>
            <a:pPr marL="0" indent="0">
              <a:buNone/>
            </a:pPr>
            <a:r>
              <a:rPr lang="en-US" sz="1200" dirty="0"/>
              <a:t>    }</a:t>
            </a:r>
          </a:p>
          <a:p>
            <a:pPr marL="0" indent="0">
              <a:buNone/>
            </a:pPr>
            <a:r>
              <a:rPr lang="en-US" sz="1200" dirty="0"/>
              <a:t>    std::</a:t>
            </a:r>
            <a:r>
              <a:rPr lang="en-US" sz="1200" dirty="0" err="1"/>
              <a:t>cout</a:t>
            </a:r>
            <a:r>
              <a:rPr lang="en-US" sz="1200" dirty="0"/>
              <a:t> &lt;&lt; </a:t>
            </a:r>
            <a:r>
              <a:rPr lang="en-US" sz="1200" dirty="0" err="1"/>
              <a:t>int_v.size</a:t>
            </a:r>
            <a:r>
              <a:rPr lang="en-US" sz="1200" dirty="0"/>
              <a:t>() &lt;&lt; std::</a:t>
            </a:r>
            <a:r>
              <a:rPr lang="en-US" sz="1200" dirty="0" err="1"/>
              <a:t>endl</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 2) std::</a:t>
            </a:r>
            <a:r>
              <a:rPr lang="en-US" sz="1200" dirty="0" err="1"/>
              <a:t>cout</a:t>
            </a:r>
            <a:r>
              <a:rPr lang="en-US" sz="1200" dirty="0"/>
              <a:t> &lt;&lt; </a:t>
            </a:r>
            <a:r>
              <a:rPr lang="en-US" sz="1200" dirty="0" err="1"/>
              <a:t>int_v</a:t>
            </a:r>
            <a:r>
              <a:rPr lang="en-US" sz="1200" dirty="0"/>
              <a:t>[</a:t>
            </a:r>
            <a:r>
              <a:rPr lang="en-US" sz="1200" dirty="0" err="1"/>
              <a:t>i</a:t>
            </a:r>
            <a:r>
              <a:rPr lang="en-US" sz="1200" dirty="0"/>
              <a:t>] &lt;&lt; " ";</a:t>
            </a:r>
          </a:p>
          <a:p>
            <a:pPr marL="0" indent="0">
              <a:buNone/>
            </a:pPr>
            <a:r>
              <a:rPr lang="en-US" sz="1200" dirty="0"/>
              <a:t>    std::</a:t>
            </a:r>
            <a:r>
              <a:rPr lang="en-US" sz="1200" dirty="0" err="1"/>
              <a:t>cout</a:t>
            </a:r>
            <a:r>
              <a:rPr lang="en-US" sz="1200" dirty="0"/>
              <a:t> &lt;&lt; std::</a:t>
            </a:r>
            <a:r>
              <a:rPr lang="en-US" sz="1200" dirty="0" err="1"/>
              <a:t>endl</a:t>
            </a:r>
            <a:r>
              <a:rPr lang="en-US" sz="1200" dirty="0"/>
              <a:t>;</a:t>
            </a:r>
          </a:p>
          <a:p>
            <a:pPr marL="0" indent="0">
              <a:buNone/>
            </a:pPr>
            <a:r>
              <a:rPr lang="en-US" sz="1200" dirty="0"/>
              <a:t>    while (</a:t>
            </a:r>
            <a:r>
              <a:rPr lang="en-US" sz="1200" dirty="0" err="1"/>
              <a:t>string_v.size</a:t>
            </a:r>
            <a:r>
              <a:rPr lang="en-US" sz="1200" dirty="0"/>
              <a:t>() &gt; 0) {</a:t>
            </a:r>
          </a:p>
          <a:p>
            <a:pPr marL="0" indent="0">
              <a:buNone/>
            </a:pPr>
            <a:r>
              <a:rPr lang="en-US" sz="1200" dirty="0"/>
              <a:t>        std::</a:t>
            </a:r>
            <a:r>
              <a:rPr lang="en-US" sz="1200" dirty="0" err="1"/>
              <a:t>cout</a:t>
            </a:r>
            <a:r>
              <a:rPr lang="en-US" sz="1200" dirty="0"/>
              <a:t> &lt;&lt; </a:t>
            </a:r>
            <a:r>
              <a:rPr lang="en-US" sz="1200" dirty="0" err="1"/>
              <a:t>string_v</a:t>
            </a:r>
            <a:r>
              <a:rPr lang="en-US" sz="1200" dirty="0"/>
              <a:t>[</a:t>
            </a:r>
            <a:r>
              <a:rPr lang="en-US" sz="1200" dirty="0" err="1"/>
              <a:t>string_v.size</a:t>
            </a:r>
            <a:r>
              <a:rPr lang="en-US" sz="1200" dirty="0"/>
              <a:t>() - 1] &lt;&lt; std::</a:t>
            </a:r>
            <a:r>
              <a:rPr lang="en-US" sz="1200" dirty="0" err="1"/>
              <a:t>endl</a:t>
            </a:r>
            <a:r>
              <a:rPr lang="en-US" sz="1200" dirty="0"/>
              <a:t>;</a:t>
            </a:r>
          </a:p>
          <a:p>
            <a:pPr marL="0" indent="0">
              <a:buNone/>
            </a:pPr>
            <a:r>
              <a:rPr lang="en-US" sz="1200" dirty="0"/>
              <a:t>        </a:t>
            </a:r>
            <a:r>
              <a:rPr lang="en-US" sz="1200" dirty="0" err="1"/>
              <a:t>string_v.pop_back</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endParaRPr lang="en-US" sz="1600" dirty="0"/>
          </a:p>
        </p:txBody>
      </p:sp>
      <p:sp>
        <p:nvSpPr>
          <p:cNvPr id="4" name="Slide Number Placeholder 3">
            <a:extLst>
              <a:ext uri="{FF2B5EF4-FFF2-40B4-BE49-F238E27FC236}">
                <a16:creationId xmlns:a16="http://schemas.microsoft.com/office/drawing/2014/main" id="{643B6161-D9D4-47C8-8122-A4A8B187B537}"/>
              </a:ext>
            </a:extLst>
          </p:cNvPr>
          <p:cNvSpPr>
            <a:spLocks noGrp="1"/>
          </p:cNvSpPr>
          <p:nvPr>
            <p:ph type="sldNum" sz="quarter" idx="12"/>
          </p:nvPr>
        </p:nvSpPr>
        <p:spPr/>
        <p:txBody>
          <a:bodyPr/>
          <a:lstStyle/>
          <a:p>
            <a:pPr>
              <a:defRPr/>
            </a:pPr>
            <a:fld id="{BFD7BE51-03DD-4CCA-8227-D775462981B4}" type="slidenum">
              <a:rPr lang="en-US" altLang="zh-CN" smtClean="0"/>
              <a:pPr>
                <a:defRPr/>
              </a:pPr>
              <a:t>85</a:t>
            </a:fld>
            <a:endParaRPr lang="en-US" altLang="zh-CN"/>
          </a:p>
        </p:txBody>
      </p:sp>
    </p:spTree>
    <p:extLst>
      <p:ext uri="{BB962C8B-B14F-4D97-AF65-F5344CB8AC3E}">
        <p14:creationId xmlns:p14="http://schemas.microsoft.com/office/powerpoint/2010/main" val="10705521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834AF-246E-4BA1-81C2-33BD955E0E1A}"/>
              </a:ext>
            </a:extLst>
          </p:cNvPr>
          <p:cNvSpPr>
            <a:spLocks noGrp="1"/>
          </p:cNvSpPr>
          <p:nvPr>
            <p:ph type="title"/>
          </p:nvPr>
        </p:nvSpPr>
        <p:spPr/>
        <p:txBody>
          <a:bodyPr/>
          <a:lstStyle/>
          <a:p>
            <a:r>
              <a:rPr kumimoji="1" lang="zh-CN" altLang="en-US" dirty="0"/>
              <a:t>调查反馈：</a:t>
            </a:r>
            <a:r>
              <a:rPr lang="zh-CN" altLang="en-US" dirty="0"/>
              <a:t>授课内容</a:t>
            </a:r>
          </a:p>
        </p:txBody>
      </p:sp>
      <p:sp>
        <p:nvSpPr>
          <p:cNvPr id="3" name="内容占位符 2">
            <a:extLst>
              <a:ext uri="{FF2B5EF4-FFF2-40B4-BE49-F238E27FC236}">
                <a16:creationId xmlns:a16="http://schemas.microsoft.com/office/drawing/2014/main" id="{11D7EF03-79A5-4F38-9DC2-9AD8E182C752}"/>
              </a:ext>
            </a:extLst>
          </p:cNvPr>
          <p:cNvSpPr>
            <a:spLocks noGrp="1"/>
          </p:cNvSpPr>
          <p:nvPr>
            <p:ph idx="1"/>
          </p:nvPr>
        </p:nvSpPr>
        <p:spPr/>
        <p:txBody>
          <a:bodyPr/>
          <a:lstStyle/>
          <a:p>
            <a:r>
              <a:rPr lang="zh-CN" altLang="en-US" dirty="0"/>
              <a:t>需要什么</a:t>
            </a:r>
          </a:p>
        </p:txBody>
      </p:sp>
      <p:sp>
        <p:nvSpPr>
          <p:cNvPr id="4" name="灯片编号占位符 3">
            <a:extLst>
              <a:ext uri="{FF2B5EF4-FFF2-40B4-BE49-F238E27FC236}">
                <a16:creationId xmlns:a16="http://schemas.microsoft.com/office/drawing/2014/main" id="{B3A01D92-4B41-4BDF-9F0C-EE20C4F5B7B2}"/>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pic>
        <p:nvPicPr>
          <p:cNvPr id="13" name="Picture 12">
            <a:extLst>
              <a:ext uri="{FF2B5EF4-FFF2-40B4-BE49-F238E27FC236}">
                <a16:creationId xmlns:a16="http://schemas.microsoft.com/office/drawing/2014/main" id="{344E59EB-DEDA-C24F-ACC8-57A0969B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8880"/>
            <a:ext cx="9144000" cy="3003768"/>
          </a:xfrm>
          <a:prstGeom prst="rect">
            <a:avLst/>
          </a:prstGeom>
        </p:spPr>
      </p:pic>
      <p:sp>
        <p:nvSpPr>
          <p:cNvPr id="14" name="Rectangle 13">
            <a:extLst>
              <a:ext uri="{FF2B5EF4-FFF2-40B4-BE49-F238E27FC236}">
                <a16:creationId xmlns:a16="http://schemas.microsoft.com/office/drawing/2014/main" id="{1F64AEE9-4750-A04C-B57E-C8FCB865A1B7}"/>
              </a:ext>
            </a:extLst>
          </p:cNvPr>
          <p:cNvSpPr/>
          <p:nvPr/>
        </p:nvSpPr>
        <p:spPr>
          <a:xfrm>
            <a:off x="75087" y="2467377"/>
            <a:ext cx="8930577" cy="432048"/>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Tree>
    <p:extLst>
      <p:ext uri="{BB962C8B-B14F-4D97-AF65-F5344CB8AC3E}">
        <p14:creationId xmlns:p14="http://schemas.microsoft.com/office/powerpoint/2010/main" val="302066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PROBLEMHASREMARK" val="True"/>
  <p:tag name="RAINPROBLEMTYPE" val="MultipleChoice"/>
  <p:tag name="RAINPROBLEM" val="MultipleChoice"/>
  <p:tag name="PROBLEMREMARK" val="A:晚捆绑只对类中虚函数起作用&#10;&#10;B:如果派生类可以不显式实现一般纯虚函数，不会编译错误，但该类仍为抽象类；派生类可以不显式实现析构纯虚函数，不会编译错误，且该类可以不是抽象类。&#10;&#10;D:成员函数至少包含一个纯虚函数的类为抽象类，不需要所有函数均为纯虚函数"/>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PROBLEMHASREMARK" val="True"/>
  <p:tag name="PROBLEMREMARK" val="C:虚函数实现的是函数地址的晚&#10;绑定，即在运行时确定&#10;D: 用类的对象调用函数，均为编&#10;译时绑定"/>
  <p:tag name="RAINPROBLEMTYPE" val="MultipleChoice"/>
  <p:tag name="RAINPROBLEM"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B:运行时的多态性通过基类指针&#10;/引用的调用虚函数实现&#10;&#10;D:运行时的多态性被称为动态多&#10;态性"/>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oop</Template>
  <TotalTime>13896</TotalTime>
  <Words>9047</Words>
  <Application>Microsoft Macintosh PowerPoint</Application>
  <PresentationFormat>On-screen Show (4:3)</PresentationFormat>
  <Paragraphs>1152</Paragraphs>
  <Slides>86</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86</vt:i4>
      </vt:variant>
    </vt:vector>
  </HeadingPairs>
  <TitlesOfParts>
    <vt:vector size="101" baseType="lpstr">
      <vt:lpstr>等线</vt:lpstr>
      <vt:lpstr>Microsoft Yahei</vt:lpstr>
      <vt:lpstr>Microsoft Yahei</vt:lpstr>
      <vt:lpstr>STKaiti</vt:lpstr>
      <vt:lpstr>STKaiti</vt:lpstr>
      <vt:lpstr>AndaleMono</vt:lpstr>
      <vt:lpstr>Arial</vt:lpstr>
      <vt:lpstr>Calibri</vt:lpstr>
      <vt:lpstr>Calibri Light</vt:lpstr>
      <vt:lpstr>Consolas</vt:lpstr>
      <vt:lpstr>Courier</vt:lpstr>
      <vt:lpstr>Menlo-Regular</vt:lpstr>
      <vt:lpstr>Times New Roman</vt:lpstr>
      <vt:lpstr>Wingdings</vt:lpstr>
      <vt:lpstr>Office 主题</vt:lpstr>
      <vt:lpstr>面向对象程序设计基础 （OOP）</vt:lpstr>
      <vt:lpstr>课程反馈</vt:lpstr>
      <vt:lpstr>课程设计</vt:lpstr>
      <vt:lpstr>课程设计</vt:lpstr>
      <vt:lpstr>课程设计</vt:lpstr>
      <vt:lpstr>课程设计</vt:lpstr>
      <vt:lpstr>调查反馈：授课难度</vt:lpstr>
      <vt:lpstr>调查反馈：授课内容</vt:lpstr>
      <vt:lpstr>调查反馈：授课内容</vt:lpstr>
      <vt:lpstr>调查反馈：授课内容</vt:lpstr>
      <vt:lpstr>调查反馈：授课内容</vt:lpstr>
      <vt:lpstr>调查反馈：授课内容</vt:lpstr>
      <vt:lpstr>调查反馈：作业难度</vt:lpstr>
      <vt:lpstr>调查反馈：作业得分</vt:lpstr>
      <vt:lpstr>调查反馈：作业内容</vt:lpstr>
      <vt:lpstr>调查反馈：作业内容</vt:lpstr>
      <vt:lpstr>调查反馈：习题课和答疑</vt:lpstr>
      <vt:lpstr>调查反馈：习题课和答疑</vt:lpstr>
      <vt:lpstr>调查反馈：习题课和答疑</vt:lpstr>
      <vt:lpstr>调查反馈：习题课和答疑</vt:lpstr>
      <vt:lpstr>调查反馈：习题课和答疑</vt:lpstr>
      <vt:lpstr>对大家的希望</vt:lpstr>
      <vt:lpstr>上期要点回顾</vt:lpstr>
      <vt:lpstr>本讲内容提要</vt:lpstr>
      <vt:lpstr>纯虚函数</vt:lpstr>
      <vt:lpstr>抽象类</vt:lpstr>
      <vt:lpstr>纯虚函数与抽象类示例</vt:lpstr>
      <vt:lpstr>抽象类</vt:lpstr>
      <vt:lpstr>PowerPoint Presentation</vt:lpstr>
      <vt:lpstr>纯虚析构函数</vt:lpstr>
      <vt:lpstr>纯虚析构函数</vt:lpstr>
      <vt:lpstr>纯虚析构函数</vt:lpstr>
      <vt:lpstr>PowerPoint Presentation</vt:lpstr>
      <vt:lpstr>PowerPoint Presentation</vt:lpstr>
      <vt:lpstr>回顾：向上类型转换</vt:lpstr>
      <vt:lpstr>向下类型转换</vt:lpstr>
      <vt:lpstr>向下类型转换</vt:lpstr>
      <vt:lpstr>向下类型转换</vt:lpstr>
      <vt:lpstr>示例</vt:lpstr>
      <vt:lpstr>示例</vt:lpstr>
      <vt:lpstr>向下类型转换</vt:lpstr>
      <vt:lpstr>向下类型转换</vt:lpstr>
      <vt:lpstr>类型转换其他用法</vt:lpstr>
      <vt:lpstr>向上向下类型转换与虚函数表</vt:lpstr>
      <vt:lpstr>示例</vt:lpstr>
      <vt:lpstr>回忆：多重继承</vt:lpstr>
      <vt:lpstr>多重继承中的虚函数</vt:lpstr>
      <vt:lpstr>多重继承示例</vt:lpstr>
      <vt:lpstr>多态（Polymorphism）</vt:lpstr>
      <vt:lpstr>多态（Polymorphism）</vt:lpstr>
      <vt:lpstr>多态示例</vt:lpstr>
      <vt:lpstr>多态示例</vt:lpstr>
      <vt:lpstr>多态（Polymorphism）</vt:lpstr>
      <vt:lpstr>Template设计模式</vt:lpstr>
      <vt:lpstr>Template设计模式</vt:lpstr>
      <vt:lpstr>PowerPoint Presentation</vt:lpstr>
      <vt:lpstr>PowerPoint Presentation</vt:lpstr>
      <vt:lpstr>模板：引入</vt:lpstr>
      <vt:lpstr>函数模板</vt:lpstr>
      <vt:lpstr>函数模板</vt:lpstr>
      <vt:lpstr>函数模板示例</vt:lpstr>
      <vt:lpstr>函数模板示例</vt:lpstr>
      <vt:lpstr>函数模板示例</vt:lpstr>
      <vt:lpstr>函数模板示例</vt:lpstr>
      <vt:lpstr>模板原理</vt:lpstr>
      <vt:lpstr>类模板</vt:lpstr>
      <vt:lpstr>类模板</vt:lpstr>
      <vt:lpstr>类模板</vt:lpstr>
      <vt:lpstr>类模板</vt:lpstr>
      <vt:lpstr>类模板示例</vt:lpstr>
      <vt:lpstr>类模板示例</vt:lpstr>
      <vt:lpstr>模板与多态</vt:lpstr>
      <vt:lpstr>PowerPoint Presentation</vt:lpstr>
      <vt:lpstr>OOP核心思想</vt:lpstr>
      <vt:lpstr>OOP核心思想</vt:lpstr>
      <vt:lpstr>课后阅读</vt:lpstr>
      <vt:lpstr>成员函数模板 (自学)</vt:lpstr>
      <vt:lpstr>成员函数模板 (自学)</vt:lpstr>
      <vt:lpstr>成员函数模板 (自学)</vt:lpstr>
      <vt:lpstr>成员函数模板 (自学)</vt:lpstr>
      <vt:lpstr>成员函数模板 (自学)</vt:lpstr>
      <vt:lpstr>课后练习 1</vt:lpstr>
      <vt:lpstr>PowerPoint Presentation</vt:lpstr>
      <vt:lpstr>课后练习 2</vt:lpstr>
      <vt:lpstr>PowerPoint Presentation</vt:lpstr>
      <vt:lpstr>结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Microsoft Office 用户</dc:creator>
  <cp:lastModifiedBy>Microsoft Office User</cp:lastModifiedBy>
  <cp:revision>920</cp:revision>
  <cp:lastPrinted>2020-04-19T08:15:47Z</cp:lastPrinted>
  <dcterms:created xsi:type="dcterms:W3CDTF">2018-01-30T12:02:41Z</dcterms:created>
  <dcterms:modified xsi:type="dcterms:W3CDTF">2021-04-26T09:02:53Z</dcterms:modified>
</cp:coreProperties>
</file>