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596B102-7328-44BB-ABC7-583C1E896A43}" type="datetimeFigureOut">
              <a:rPr lang="en-US" smtClean="0"/>
              <a:t>1/19/2017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19686E9-7D53-4596-88C9-364FA3D3E49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96B102-7328-44BB-ABC7-583C1E896A4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686E9-7D53-4596-88C9-364FA3D3E4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96B102-7328-44BB-ABC7-583C1E896A4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686E9-7D53-4596-88C9-364FA3D3E4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596B102-7328-44BB-ABC7-583C1E896A4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686E9-7D53-4596-88C9-364FA3D3E49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96B102-7328-44BB-ABC7-583C1E896A43}" type="datetimeFigureOut">
              <a:rPr lang="en-US" smtClean="0"/>
              <a:t>1/19/2017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19686E9-7D53-4596-88C9-364FA3D3E4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96B102-7328-44BB-ABC7-583C1E896A4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686E9-7D53-4596-88C9-364FA3D3E49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596B102-7328-44BB-ABC7-583C1E896A43}"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686E9-7D53-4596-88C9-364FA3D3E49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96B102-7328-44BB-ABC7-583C1E896A43}"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686E9-7D53-4596-88C9-364FA3D3E4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6B102-7328-44BB-ABC7-583C1E896A43}"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686E9-7D53-4596-88C9-364FA3D3E4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96B102-7328-44BB-ABC7-583C1E896A4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686E9-7D53-4596-88C9-364FA3D3E49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96B102-7328-44BB-ABC7-583C1E896A43}" type="datetimeFigureOut">
              <a:rPr lang="en-US" smtClean="0"/>
              <a:t>1/19/2017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19686E9-7D53-4596-88C9-364FA3D3E49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596B102-7328-44BB-ABC7-583C1E896A43}" type="datetimeFigureOut">
              <a:rPr lang="en-US" smtClean="0"/>
              <a:t>1/19/2017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9686E9-7D53-4596-88C9-364FA3D3E4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Java lecture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A class can contain any of the following variable types.</a:t>
            </a:r>
          </a:p>
          <a:p>
            <a:endParaRPr lang="en-US" dirty="0" smtClean="0"/>
          </a:p>
          <a:p>
            <a:r>
              <a:rPr lang="en-US" dirty="0" smtClean="0"/>
              <a:t>    Local variables − Variables defined inside methods, constructors or blocks are called local variables. The variable will be declared and initialized within the method and the variable will be destroyed when the method has completed.</a:t>
            </a:r>
          </a:p>
          <a:p>
            <a:endParaRPr lang="en-US" dirty="0" smtClean="0"/>
          </a:p>
          <a:p>
            <a:r>
              <a:rPr lang="en-US" dirty="0" smtClean="0"/>
              <a:t>    Instance variables − Instance variables are variables within a class but outside any method. These variables are initialized when the class is instantiated. Instance variables can be accessed from inside any method, constructor or blocks of that particular class.</a:t>
            </a:r>
          </a:p>
          <a:p>
            <a:endParaRPr lang="en-US" dirty="0" smtClean="0"/>
          </a:p>
          <a:p>
            <a:r>
              <a:rPr lang="en-US" dirty="0" smtClean="0"/>
              <a:t>    Class variables − Class variables are variables declared within a class, outside any method, with the static keyword.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Object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mentioned previously, a class provides the blueprints for objects. So basically, an object is created from a class. In Java, the new keyword is used to create new objects.</a:t>
            </a:r>
          </a:p>
          <a:p>
            <a:r>
              <a:rPr lang="en-US" dirty="0" smtClean="0"/>
              <a:t>There are three steps when creating an object from a class −</a:t>
            </a:r>
          </a:p>
          <a:p>
            <a:r>
              <a:rPr lang="en-US" b="1" dirty="0" smtClean="0"/>
              <a:t>Declaration</a:t>
            </a:r>
            <a:r>
              <a:rPr lang="en-US" dirty="0" smtClean="0"/>
              <a:t> − A variable declaration with a variable name with an object type.</a:t>
            </a:r>
          </a:p>
          <a:p>
            <a:r>
              <a:rPr lang="en-US" b="1" dirty="0" smtClean="0"/>
              <a:t>Instantiation</a:t>
            </a:r>
            <a:r>
              <a:rPr lang="en-US" dirty="0" smtClean="0"/>
              <a:t> − The 'new' keyword is used to create the object.</a:t>
            </a:r>
          </a:p>
          <a:p>
            <a:r>
              <a:rPr lang="en-US" b="1" dirty="0" smtClean="0"/>
              <a:t>Initialization</a:t>
            </a:r>
            <a:r>
              <a:rPr lang="en-US" dirty="0" smtClean="0"/>
              <a:t> − The 'new' keyword is followed by a call to a constructor. This call initializes the new object.</a:t>
            </a:r>
          </a:p>
          <a:p>
            <a:r>
              <a:rPr lang="en-US" dirty="0" smtClean="0"/>
              <a:t>Following is an example of creating an object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public class Puppy {</a:t>
            </a:r>
          </a:p>
          <a:p>
            <a:r>
              <a:rPr lang="en-US" dirty="0" smtClean="0"/>
              <a:t>   public Puppy(String name) {</a:t>
            </a:r>
          </a:p>
          <a:p>
            <a:r>
              <a:rPr lang="en-US" dirty="0" smtClean="0"/>
              <a:t>      // This constructor has one parameter, name.</a:t>
            </a:r>
          </a:p>
          <a:p>
            <a:r>
              <a:rPr lang="en-US" dirty="0" smtClean="0"/>
              <a:t>      </a:t>
            </a:r>
            <a:r>
              <a:rPr lang="en-US" dirty="0" err="1" smtClean="0"/>
              <a:t>System.out.println</a:t>
            </a:r>
            <a:r>
              <a:rPr lang="en-US" dirty="0" smtClean="0"/>
              <a:t>("Passed Name is :" + name );</a:t>
            </a:r>
          </a:p>
          <a:p>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 Following statement would create an object </a:t>
            </a:r>
            <a:r>
              <a:rPr lang="en-US" dirty="0" err="1" smtClean="0"/>
              <a:t>myPuppy</a:t>
            </a:r>
            <a:endParaRPr lang="en-US" dirty="0" smtClean="0"/>
          </a:p>
          <a:p>
            <a:r>
              <a:rPr lang="en-US" dirty="0" smtClean="0"/>
              <a:t>      Puppy </a:t>
            </a:r>
            <a:r>
              <a:rPr lang="en-US" dirty="0" err="1" smtClean="0"/>
              <a:t>myPuppy</a:t>
            </a:r>
            <a:r>
              <a:rPr lang="en-US" dirty="0" smtClean="0"/>
              <a:t> = new Puppy( "</a:t>
            </a:r>
            <a:r>
              <a:rPr lang="en-US" dirty="0" err="1" smtClean="0"/>
              <a:t>tommy</a:t>
            </a:r>
            <a:r>
              <a:rPr lang="en-US" dirty="0" smtClean="0"/>
              <a:t>" );</a:t>
            </a:r>
          </a:p>
          <a:p>
            <a:r>
              <a:rPr lang="en-US" dirty="0" smtClean="0"/>
              <a:t>   }</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Accessing Instance Variables and Methods</a:t>
            </a:r>
            <a:endParaRPr lang="en-US" b="1" dirty="0"/>
          </a:p>
        </p:txBody>
      </p:sp>
      <p:sp>
        <p:nvSpPr>
          <p:cNvPr id="3" name="Content Placeholder 2"/>
          <p:cNvSpPr>
            <a:spLocks noGrp="1"/>
          </p:cNvSpPr>
          <p:nvPr>
            <p:ph sz="quarter" idx="1"/>
          </p:nvPr>
        </p:nvSpPr>
        <p:spPr/>
        <p:txBody>
          <a:bodyPr>
            <a:normAutofit fontScale="92500"/>
          </a:bodyPr>
          <a:lstStyle/>
          <a:p>
            <a:pPr>
              <a:buNone/>
            </a:pPr>
            <a:r>
              <a:rPr lang="en-US" dirty="0" smtClean="0"/>
              <a:t>Instance variables and methods are accessed via created objects. To access an instance variable, following is the fully qualified path −</a:t>
            </a:r>
          </a:p>
          <a:p>
            <a:pPr>
              <a:buNone/>
            </a:pPr>
            <a:r>
              <a:rPr lang="en-US" dirty="0" smtClean="0"/>
              <a:t>/* First create an object */</a:t>
            </a:r>
          </a:p>
          <a:p>
            <a:pPr>
              <a:buNone/>
            </a:pPr>
            <a:r>
              <a:rPr lang="en-US" dirty="0" err="1" smtClean="0"/>
              <a:t>ObjectReference</a:t>
            </a:r>
            <a:r>
              <a:rPr lang="en-US" dirty="0" smtClean="0"/>
              <a:t> = new Constructor();</a:t>
            </a:r>
          </a:p>
          <a:p>
            <a:pPr>
              <a:buNone/>
            </a:pPr>
            <a:endParaRPr lang="en-US" dirty="0" smtClean="0"/>
          </a:p>
          <a:p>
            <a:pPr>
              <a:buNone/>
            </a:pPr>
            <a:r>
              <a:rPr lang="en-US" dirty="0" smtClean="0"/>
              <a:t>/* Now call a variable as follows */</a:t>
            </a:r>
          </a:p>
          <a:p>
            <a:pPr>
              <a:buNone/>
            </a:pPr>
            <a:r>
              <a:rPr lang="en-US" dirty="0" err="1" smtClean="0"/>
              <a:t>ObjectReference.variableName</a:t>
            </a:r>
            <a:r>
              <a:rPr lang="en-US" dirty="0" smtClean="0"/>
              <a:t>;</a:t>
            </a:r>
          </a:p>
          <a:p>
            <a:pPr>
              <a:buNone/>
            </a:pPr>
            <a:endParaRPr lang="en-US" dirty="0" smtClean="0"/>
          </a:p>
          <a:p>
            <a:pPr>
              <a:buNone/>
            </a:pPr>
            <a:r>
              <a:rPr lang="en-US" dirty="0" smtClean="0"/>
              <a:t>/* Now you can call a class method as follows */</a:t>
            </a:r>
          </a:p>
          <a:p>
            <a:pPr>
              <a:buNone/>
            </a:pPr>
            <a:r>
              <a:rPr lang="en-US" dirty="0" err="1" smtClean="0"/>
              <a:t>ObjectReference.MethodName</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25000" lnSpcReduction="20000"/>
          </a:bodyPr>
          <a:lstStyle/>
          <a:p>
            <a:r>
              <a:rPr lang="en-US" dirty="0" smtClean="0"/>
              <a:t>public class Puppy {</a:t>
            </a:r>
          </a:p>
          <a:p>
            <a:r>
              <a:rPr lang="en-US" dirty="0" smtClean="0"/>
              <a:t>   </a:t>
            </a:r>
            <a:r>
              <a:rPr lang="en-US" dirty="0" err="1" smtClean="0"/>
              <a:t>int</a:t>
            </a:r>
            <a:r>
              <a:rPr lang="en-US" dirty="0" smtClean="0"/>
              <a:t> </a:t>
            </a:r>
            <a:r>
              <a:rPr lang="en-US" dirty="0" err="1" smtClean="0"/>
              <a:t>puppyAge</a:t>
            </a:r>
            <a:r>
              <a:rPr lang="en-US" dirty="0" smtClean="0"/>
              <a:t>;</a:t>
            </a:r>
          </a:p>
          <a:p>
            <a:endParaRPr lang="en-US" dirty="0" smtClean="0"/>
          </a:p>
          <a:p>
            <a:r>
              <a:rPr lang="en-US" dirty="0" smtClean="0"/>
              <a:t>   public Puppy(String name) {</a:t>
            </a:r>
          </a:p>
          <a:p>
            <a:r>
              <a:rPr lang="en-US" dirty="0" smtClean="0"/>
              <a:t>      // This constructor has one parameter, name.</a:t>
            </a:r>
          </a:p>
          <a:p>
            <a:r>
              <a:rPr lang="en-US" dirty="0" smtClean="0"/>
              <a:t>      </a:t>
            </a:r>
            <a:r>
              <a:rPr lang="en-US" dirty="0" err="1" smtClean="0"/>
              <a:t>System.out.println</a:t>
            </a:r>
            <a:r>
              <a:rPr lang="en-US" dirty="0" smtClean="0"/>
              <a:t>("Name chosen is :" + name );</a:t>
            </a:r>
          </a:p>
          <a:p>
            <a:r>
              <a:rPr lang="en-US" dirty="0" smtClean="0"/>
              <a:t>   }</a:t>
            </a:r>
          </a:p>
          <a:p>
            <a:endParaRPr lang="en-US" dirty="0" smtClean="0"/>
          </a:p>
          <a:p>
            <a:r>
              <a:rPr lang="en-US" dirty="0" smtClean="0"/>
              <a:t>   public void </a:t>
            </a:r>
            <a:r>
              <a:rPr lang="en-US" dirty="0" err="1" smtClean="0"/>
              <a:t>setAge</a:t>
            </a:r>
            <a:r>
              <a:rPr lang="en-US" dirty="0" smtClean="0"/>
              <a:t>( </a:t>
            </a:r>
            <a:r>
              <a:rPr lang="en-US" dirty="0" err="1" smtClean="0"/>
              <a:t>int</a:t>
            </a:r>
            <a:r>
              <a:rPr lang="en-US" dirty="0" smtClean="0"/>
              <a:t> age ) {</a:t>
            </a:r>
          </a:p>
          <a:p>
            <a:r>
              <a:rPr lang="en-US" dirty="0" smtClean="0"/>
              <a:t>      </a:t>
            </a:r>
            <a:r>
              <a:rPr lang="en-US" dirty="0" err="1" smtClean="0"/>
              <a:t>puppyAge</a:t>
            </a:r>
            <a:r>
              <a:rPr lang="en-US" dirty="0" smtClean="0"/>
              <a:t> = age;</a:t>
            </a:r>
          </a:p>
          <a:p>
            <a:r>
              <a:rPr lang="en-US" dirty="0" smtClean="0"/>
              <a:t>   }</a:t>
            </a:r>
          </a:p>
          <a:p>
            <a:endParaRPr lang="en-US" dirty="0" smtClean="0"/>
          </a:p>
          <a:p>
            <a:r>
              <a:rPr lang="en-US" dirty="0" smtClean="0"/>
              <a:t>   public </a:t>
            </a:r>
            <a:r>
              <a:rPr lang="en-US" dirty="0" err="1" smtClean="0"/>
              <a:t>int</a:t>
            </a:r>
            <a:r>
              <a:rPr lang="en-US" dirty="0" smtClean="0"/>
              <a:t> </a:t>
            </a:r>
            <a:r>
              <a:rPr lang="en-US" dirty="0" err="1" smtClean="0"/>
              <a:t>getAge</a:t>
            </a:r>
            <a:r>
              <a:rPr lang="en-US" dirty="0" smtClean="0"/>
              <a:t>( ) {</a:t>
            </a:r>
          </a:p>
          <a:p>
            <a:r>
              <a:rPr lang="en-US" dirty="0" smtClean="0"/>
              <a:t>      </a:t>
            </a:r>
            <a:r>
              <a:rPr lang="en-US" dirty="0" err="1" smtClean="0"/>
              <a:t>System.out.println</a:t>
            </a:r>
            <a:r>
              <a:rPr lang="en-US" dirty="0" smtClean="0"/>
              <a:t>("Puppy's age is :" + </a:t>
            </a:r>
            <a:r>
              <a:rPr lang="en-US" dirty="0" err="1" smtClean="0"/>
              <a:t>puppyAge</a:t>
            </a:r>
            <a:r>
              <a:rPr lang="en-US" dirty="0" smtClean="0"/>
              <a:t> );</a:t>
            </a:r>
          </a:p>
          <a:p>
            <a:r>
              <a:rPr lang="en-US" dirty="0" smtClean="0"/>
              <a:t>      return </a:t>
            </a:r>
            <a:r>
              <a:rPr lang="en-US" dirty="0" err="1" smtClean="0"/>
              <a:t>puppyAge</a:t>
            </a:r>
            <a:r>
              <a:rPr lang="en-US" dirty="0" smtClean="0"/>
              <a:t>;</a:t>
            </a:r>
          </a:p>
          <a:p>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 Object creation */</a:t>
            </a:r>
          </a:p>
          <a:p>
            <a:r>
              <a:rPr lang="en-US" dirty="0" smtClean="0"/>
              <a:t>      Puppy </a:t>
            </a:r>
            <a:r>
              <a:rPr lang="en-US" dirty="0" err="1" smtClean="0"/>
              <a:t>myPuppy</a:t>
            </a:r>
            <a:r>
              <a:rPr lang="en-US" dirty="0" smtClean="0"/>
              <a:t> = new Puppy( "</a:t>
            </a:r>
            <a:r>
              <a:rPr lang="en-US" dirty="0" err="1" smtClean="0"/>
              <a:t>tommy</a:t>
            </a:r>
            <a:r>
              <a:rPr lang="en-US" dirty="0" smtClean="0"/>
              <a:t>" );</a:t>
            </a:r>
          </a:p>
          <a:p>
            <a:endParaRPr lang="en-US" dirty="0" smtClean="0"/>
          </a:p>
          <a:p>
            <a:r>
              <a:rPr lang="en-US" dirty="0" smtClean="0"/>
              <a:t>      /* Call class method to set puppy's age */</a:t>
            </a:r>
          </a:p>
          <a:p>
            <a:r>
              <a:rPr lang="en-US" dirty="0" smtClean="0"/>
              <a:t>      </a:t>
            </a:r>
            <a:r>
              <a:rPr lang="en-US" dirty="0" err="1" smtClean="0"/>
              <a:t>myPuppy.setAge</a:t>
            </a:r>
            <a:r>
              <a:rPr lang="en-US" dirty="0" smtClean="0"/>
              <a:t>( 2 );</a:t>
            </a:r>
          </a:p>
          <a:p>
            <a:endParaRPr lang="en-US" dirty="0" smtClean="0"/>
          </a:p>
          <a:p>
            <a:r>
              <a:rPr lang="en-US" dirty="0" smtClean="0"/>
              <a:t>      /* Call another class method to get puppy's age */</a:t>
            </a:r>
          </a:p>
          <a:p>
            <a:r>
              <a:rPr lang="en-US" dirty="0" smtClean="0"/>
              <a:t>      </a:t>
            </a:r>
            <a:r>
              <a:rPr lang="en-US" dirty="0" err="1" smtClean="0"/>
              <a:t>myPuppy.getAge</a:t>
            </a:r>
            <a:r>
              <a:rPr lang="en-US" dirty="0" smtClean="0"/>
              <a:t>( );</a:t>
            </a:r>
          </a:p>
          <a:p>
            <a:endParaRPr lang="en-US" dirty="0" smtClean="0"/>
          </a:p>
          <a:p>
            <a:r>
              <a:rPr lang="en-US" dirty="0" smtClean="0"/>
              <a:t>      /* You can access instance variable as follows as well */</a:t>
            </a:r>
          </a:p>
          <a:p>
            <a:r>
              <a:rPr lang="en-US" dirty="0" smtClean="0"/>
              <a:t>      </a:t>
            </a:r>
            <a:r>
              <a:rPr lang="en-US" dirty="0" err="1" smtClean="0"/>
              <a:t>System.out.println</a:t>
            </a:r>
            <a:r>
              <a:rPr lang="en-US" dirty="0" smtClean="0"/>
              <a:t>("Variable Value :" + </a:t>
            </a:r>
            <a:r>
              <a:rPr lang="en-US" dirty="0" err="1" smtClean="0"/>
              <a:t>myPuppy.puppyAge</a:t>
            </a:r>
            <a:r>
              <a:rPr lang="en-US" dirty="0" smtClean="0"/>
              <a:t> );</a:t>
            </a:r>
          </a:p>
          <a:p>
            <a:r>
              <a:rPr lang="en-US" dirty="0" smtClean="0"/>
              <a:t>   }</a:t>
            </a:r>
          </a:p>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switch statement in java</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switch</a:t>
            </a:r>
            <a:r>
              <a:rPr lang="en-US" dirty="0" smtClean="0"/>
              <a:t> statement allows a variable to be tested for equality against a list of values. Each value is called a case, and the variable being switched on is checked for each case.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switch </a:t>
            </a:r>
            <a:r>
              <a:rPr lang="en-US" dirty="0" smtClean="0"/>
              <a:t>Syntax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switch(expression) {</a:t>
            </a:r>
          </a:p>
          <a:p>
            <a:pPr>
              <a:buNone/>
            </a:pPr>
            <a:r>
              <a:rPr lang="en-US" dirty="0" smtClean="0"/>
              <a:t>   case value :</a:t>
            </a:r>
          </a:p>
          <a:p>
            <a:pPr>
              <a:buNone/>
            </a:pPr>
            <a:r>
              <a:rPr lang="en-US" dirty="0" smtClean="0"/>
              <a:t>      // Statements</a:t>
            </a:r>
          </a:p>
          <a:p>
            <a:pPr>
              <a:buNone/>
            </a:pPr>
            <a:r>
              <a:rPr lang="en-US" dirty="0" smtClean="0"/>
              <a:t>      break; // optional</a:t>
            </a:r>
          </a:p>
          <a:p>
            <a:pPr>
              <a:buNone/>
            </a:pPr>
            <a:r>
              <a:rPr lang="en-US" dirty="0" smtClean="0"/>
              <a:t>   </a:t>
            </a:r>
          </a:p>
          <a:p>
            <a:pPr>
              <a:buNone/>
            </a:pPr>
            <a:r>
              <a:rPr lang="en-US" dirty="0" smtClean="0"/>
              <a:t>   case value :</a:t>
            </a:r>
          </a:p>
          <a:p>
            <a:pPr>
              <a:buNone/>
            </a:pPr>
            <a:r>
              <a:rPr lang="en-US" dirty="0" smtClean="0"/>
              <a:t>      // Statements</a:t>
            </a:r>
          </a:p>
          <a:p>
            <a:pPr>
              <a:buNone/>
            </a:pPr>
            <a:r>
              <a:rPr lang="en-US" dirty="0" smtClean="0"/>
              <a:t>      break; // optional</a:t>
            </a:r>
          </a:p>
          <a:p>
            <a:pPr>
              <a:buNone/>
            </a:pPr>
            <a:r>
              <a:rPr lang="en-US" dirty="0" smtClean="0"/>
              <a:t>   </a:t>
            </a:r>
          </a:p>
          <a:p>
            <a:pPr>
              <a:buNone/>
            </a:pPr>
            <a:r>
              <a:rPr lang="en-US" dirty="0" smtClean="0"/>
              <a:t>   // You can have any number of case statements.</a:t>
            </a:r>
          </a:p>
          <a:p>
            <a:pPr>
              <a:buNone/>
            </a:pPr>
            <a:r>
              <a:rPr lang="en-US" dirty="0" smtClean="0"/>
              <a:t>   default : // Optional</a:t>
            </a:r>
          </a:p>
          <a:p>
            <a:pPr>
              <a:buNone/>
            </a:pPr>
            <a:r>
              <a:rPr lang="en-US" dirty="0" smtClean="0"/>
              <a:t>      // Statements</a:t>
            </a:r>
          </a:p>
          <a:p>
            <a:pPr>
              <a:buNone/>
            </a:pP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The following rules apply to a switch statement −</a:t>
            </a:r>
          </a:p>
          <a:p>
            <a:pPr>
              <a:buNone/>
            </a:pPr>
            <a:endParaRPr lang="en-US" dirty="0" smtClean="0"/>
          </a:p>
          <a:p>
            <a:pPr marL="514350" indent="-514350">
              <a:buFont typeface="+mj-lt"/>
              <a:buAutoNum type="arabicPeriod"/>
            </a:pPr>
            <a:r>
              <a:rPr lang="en-US" dirty="0" smtClean="0"/>
              <a:t>    The variable used in a switch statement can only be integers, </a:t>
            </a:r>
            <a:r>
              <a:rPr lang="en-US" dirty="0" err="1" smtClean="0"/>
              <a:t>convertable</a:t>
            </a:r>
            <a:r>
              <a:rPr lang="en-US" dirty="0" smtClean="0"/>
              <a:t> integers (byte, short, char), strings and </a:t>
            </a:r>
            <a:r>
              <a:rPr lang="en-US" dirty="0" err="1" smtClean="0"/>
              <a:t>enums</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smtClean="0"/>
              <a:t>    You can have any number of case statements within a switch. Each case is followed by the value to be compared to and a colon.</a:t>
            </a:r>
          </a:p>
          <a:p>
            <a:pPr marL="514350" indent="-514350">
              <a:buFont typeface="+mj-lt"/>
              <a:buAutoNum type="arabicPeriod"/>
            </a:pPr>
            <a:endParaRPr lang="en-US" dirty="0" smtClean="0"/>
          </a:p>
          <a:p>
            <a:pPr marL="514350" indent="-514350">
              <a:buFont typeface="+mj-lt"/>
              <a:buAutoNum type="arabicPeriod"/>
            </a:pPr>
            <a:r>
              <a:rPr lang="en-US" dirty="0" smtClean="0"/>
              <a:t>    The value for a case must be the same data type as the variable in the switch and it must be a constant or a literal.</a:t>
            </a:r>
          </a:p>
          <a:p>
            <a:pPr marL="514350" indent="-514350">
              <a:buFont typeface="+mj-lt"/>
              <a:buAutoNum type="arabicPeriod"/>
            </a:pPr>
            <a:endParaRPr lang="en-US" dirty="0" smtClean="0"/>
          </a:p>
          <a:p>
            <a:pPr marL="514350" indent="-514350">
              <a:buFont typeface="+mj-lt"/>
              <a:buAutoNum type="arabicPeriod"/>
            </a:pPr>
            <a:r>
              <a:rPr lang="en-US" dirty="0" smtClean="0"/>
              <a:t>    When the variable being switched on is equal to a case, the statements following that case will execute until a break statement is reached.</a:t>
            </a:r>
          </a:p>
          <a:p>
            <a:pPr marL="514350" indent="-514350">
              <a:buFont typeface="+mj-lt"/>
              <a:buAutoNum type="arabicPeriod"/>
            </a:pPr>
            <a:endParaRPr lang="en-US" dirty="0" smtClean="0"/>
          </a:p>
          <a:p>
            <a:pPr marL="514350" indent="-514350">
              <a:buFont typeface="+mj-lt"/>
              <a:buAutoNum type="arabicPeriod"/>
            </a:pPr>
            <a:r>
              <a:rPr lang="en-US" dirty="0" smtClean="0"/>
              <a:t>    When a break statement is reached, the switch terminates, and the flow of control jumps to the next line following the switch statement.</a:t>
            </a:r>
          </a:p>
          <a:p>
            <a:pPr marL="514350" indent="-514350">
              <a:buFont typeface="+mj-lt"/>
              <a:buAutoNum type="arabicPeriod"/>
            </a:pPr>
            <a:endParaRPr lang="en-US" dirty="0" smtClean="0"/>
          </a:p>
          <a:p>
            <a:pPr marL="514350" indent="-514350">
              <a:buFont typeface="+mj-lt"/>
              <a:buAutoNum type="arabicPeriod"/>
            </a:pPr>
            <a:r>
              <a:rPr lang="en-US" dirty="0" smtClean="0"/>
              <a:t>    Not every case needs to contain a break. If no break appears, the flow of control will fall through to subsequent cases until a break is reached.</a:t>
            </a:r>
          </a:p>
          <a:p>
            <a:pPr marL="514350" indent="-514350">
              <a:buFont typeface="+mj-lt"/>
              <a:buAutoNum type="arabicPeriod"/>
            </a:pPr>
            <a:endParaRPr lang="en-US" dirty="0" smtClean="0"/>
          </a:p>
          <a:p>
            <a:pPr marL="514350" indent="-514350">
              <a:buFont typeface="+mj-lt"/>
              <a:buAutoNum type="arabicPeriod"/>
            </a:pPr>
            <a:r>
              <a:rPr lang="en-US" dirty="0" smtClean="0"/>
              <a:t>    A switch statement can have an optional default case, which must appear at the end of the switch. The default case can be used for performing a task when none of the cases is true. No break is needed in the default case.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Flow Diagram</a:t>
            </a:r>
            <a:br>
              <a:rPr lang="en-US" b="1" dirty="0" smtClean="0"/>
            </a:br>
            <a:endParaRPr lang="en-US" dirty="0"/>
          </a:p>
        </p:txBody>
      </p:sp>
      <p:pic>
        <p:nvPicPr>
          <p:cNvPr id="1026" name="Picture 2" descr="Switch Statement"/>
          <p:cNvPicPr>
            <a:picLocks noChangeAspect="1" noChangeArrowheads="1"/>
          </p:cNvPicPr>
          <p:nvPr/>
        </p:nvPicPr>
        <p:blipFill>
          <a:blip r:embed="rId2"/>
          <a:srcRect/>
          <a:stretch>
            <a:fillRect/>
          </a:stretch>
        </p:blipFill>
        <p:spPr bwMode="auto">
          <a:xfrm>
            <a:off x="2362200" y="1295400"/>
            <a:ext cx="4343400" cy="38576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32500" lnSpcReduction="20000"/>
          </a:bodyPr>
          <a:lstStyle/>
          <a:p>
            <a:r>
              <a:rPr lang="en-US" dirty="0" smtClean="0"/>
              <a:t>public class Test {</a:t>
            </a:r>
          </a:p>
          <a:p>
            <a:endParaRPr lang="en-US" dirty="0" smtClean="0"/>
          </a:p>
          <a:p>
            <a:r>
              <a:rPr lang="en-US" dirty="0" smtClean="0"/>
              <a:t>   public static void main(String </a:t>
            </a:r>
            <a:r>
              <a:rPr lang="en-US" dirty="0" err="1" smtClean="0"/>
              <a:t>args</a:t>
            </a:r>
            <a:r>
              <a:rPr lang="en-US" dirty="0" smtClean="0"/>
              <a:t>[]) {</a:t>
            </a:r>
          </a:p>
          <a:p>
            <a:r>
              <a:rPr lang="en-US" dirty="0" smtClean="0"/>
              <a:t>      // char grade = </a:t>
            </a:r>
            <a:r>
              <a:rPr lang="en-US" dirty="0" err="1" smtClean="0"/>
              <a:t>args</a:t>
            </a:r>
            <a:r>
              <a:rPr lang="en-US" dirty="0" smtClean="0"/>
              <a:t>[0].</a:t>
            </a:r>
            <a:r>
              <a:rPr lang="en-US" dirty="0" err="1" smtClean="0"/>
              <a:t>charAt</a:t>
            </a:r>
            <a:r>
              <a:rPr lang="en-US" dirty="0" smtClean="0"/>
              <a:t>(0);</a:t>
            </a:r>
          </a:p>
          <a:p>
            <a:r>
              <a:rPr lang="en-US" dirty="0" smtClean="0"/>
              <a:t>      char grade = 'C';</a:t>
            </a:r>
          </a:p>
          <a:p>
            <a:endParaRPr lang="en-US" dirty="0" smtClean="0"/>
          </a:p>
          <a:p>
            <a:r>
              <a:rPr lang="en-US" dirty="0" smtClean="0"/>
              <a:t>      switch(grade) {</a:t>
            </a:r>
          </a:p>
          <a:p>
            <a:r>
              <a:rPr lang="en-US" dirty="0" smtClean="0"/>
              <a:t>         case 'A' :</a:t>
            </a:r>
          </a:p>
          <a:p>
            <a:r>
              <a:rPr lang="en-US" dirty="0" smtClean="0"/>
              <a:t>            </a:t>
            </a:r>
            <a:r>
              <a:rPr lang="en-US" dirty="0" err="1" smtClean="0"/>
              <a:t>System.out.println</a:t>
            </a:r>
            <a:r>
              <a:rPr lang="en-US" dirty="0" smtClean="0"/>
              <a:t>("Excellent!"); </a:t>
            </a:r>
          </a:p>
          <a:p>
            <a:r>
              <a:rPr lang="en-US" dirty="0" smtClean="0"/>
              <a:t>            break;</a:t>
            </a:r>
          </a:p>
          <a:p>
            <a:r>
              <a:rPr lang="en-US" dirty="0" smtClean="0"/>
              <a:t>         case 'B' :</a:t>
            </a:r>
          </a:p>
          <a:p>
            <a:r>
              <a:rPr lang="en-US" dirty="0" smtClean="0"/>
              <a:t>         case 'C' :</a:t>
            </a:r>
          </a:p>
          <a:p>
            <a:r>
              <a:rPr lang="en-US" dirty="0" smtClean="0"/>
              <a:t>            </a:t>
            </a:r>
            <a:r>
              <a:rPr lang="en-US" dirty="0" err="1" smtClean="0"/>
              <a:t>System.out.println</a:t>
            </a:r>
            <a:r>
              <a:rPr lang="en-US" dirty="0" smtClean="0"/>
              <a:t>("Well done");</a:t>
            </a:r>
          </a:p>
          <a:p>
            <a:r>
              <a:rPr lang="en-US" dirty="0" smtClean="0"/>
              <a:t>            break;</a:t>
            </a:r>
          </a:p>
          <a:p>
            <a:r>
              <a:rPr lang="en-US" dirty="0" smtClean="0"/>
              <a:t>         case 'D' :</a:t>
            </a:r>
          </a:p>
          <a:p>
            <a:r>
              <a:rPr lang="en-US" dirty="0" smtClean="0"/>
              <a:t>            </a:t>
            </a:r>
            <a:r>
              <a:rPr lang="en-US" dirty="0" err="1" smtClean="0"/>
              <a:t>System.out.println</a:t>
            </a:r>
            <a:r>
              <a:rPr lang="en-US" dirty="0" smtClean="0"/>
              <a:t>("You passed");</a:t>
            </a:r>
          </a:p>
          <a:p>
            <a:r>
              <a:rPr lang="en-US" dirty="0" smtClean="0"/>
              <a:t>         case 'F' :</a:t>
            </a:r>
          </a:p>
          <a:p>
            <a:r>
              <a:rPr lang="en-US" dirty="0" smtClean="0"/>
              <a:t>            </a:t>
            </a:r>
            <a:r>
              <a:rPr lang="en-US" dirty="0" err="1" smtClean="0"/>
              <a:t>System.out.println</a:t>
            </a:r>
            <a:r>
              <a:rPr lang="en-US" dirty="0" smtClean="0"/>
              <a:t>("Better try again");</a:t>
            </a:r>
          </a:p>
          <a:p>
            <a:r>
              <a:rPr lang="en-US" dirty="0" smtClean="0"/>
              <a:t>            break;</a:t>
            </a:r>
          </a:p>
          <a:p>
            <a:r>
              <a:rPr lang="en-US" dirty="0" smtClean="0"/>
              <a:t>         default :</a:t>
            </a:r>
          </a:p>
          <a:p>
            <a:r>
              <a:rPr lang="en-US" dirty="0" smtClean="0"/>
              <a:t>            </a:t>
            </a:r>
            <a:r>
              <a:rPr lang="en-US" dirty="0" err="1" smtClean="0"/>
              <a:t>System.out.println</a:t>
            </a:r>
            <a:r>
              <a:rPr lang="en-US" dirty="0" smtClean="0"/>
              <a:t>("Invalid grade");</a:t>
            </a:r>
          </a:p>
          <a:p>
            <a:r>
              <a:rPr lang="en-US" dirty="0" smtClean="0"/>
              <a:t>      }</a:t>
            </a:r>
          </a:p>
          <a:p>
            <a:r>
              <a:rPr lang="en-US" dirty="0" smtClean="0"/>
              <a:t>      </a:t>
            </a:r>
            <a:r>
              <a:rPr lang="en-US" dirty="0" err="1" smtClean="0"/>
              <a:t>System.out.println</a:t>
            </a:r>
            <a:r>
              <a:rPr lang="en-US" dirty="0" smtClean="0"/>
              <a:t>("Your grade is " + grade);</a:t>
            </a:r>
          </a:p>
          <a:p>
            <a:r>
              <a:rPr lang="en-US" dirty="0" smtClean="0"/>
              <a:t>   }</a:t>
            </a:r>
          </a:p>
          <a:p>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 Object and Classes</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Java is an Object-Oriented Language. As a language that has the Object-Oriented feature, Java supports the following fundamental concepts −</a:t>
            </a:r>
          </a:p>
          <a:p>
            <a:endParaRPr lang="en-US" dirty="0" smtClean="0"/>
          </a:p>
          <a:p>
            <a:endParaRPr lang="en-US" dirty="0" smtClean="0"/>
          </a:p>
          <a:p>
            <a:r>
              <a:rPr lang="en-US" dirty="0" smtClean="0"/>
              <a:t>    Polymorphism</a:t>
            </a:r>
          </a:p>
          <a:p>
            <a:r>
              <a:rPr lang="en-US" dirty="0" smtClean="0"/>
              <a:t>    Inheritance</a:t>
            </a:r>
          </a:p>
          <a:p>
            <a:r>
              <a:rPr lang="en-US" dirty="0" smtClean="0"/>
              <a:t>    Encapsulation</a:t>
            </a:r>
          </a:p>
          <a:p>
            <a:r>
              <a:rPr lang="en-US" dirty="0" smtClean="0"/>
              <a:t>    Abstraction</a:t>
            </a:r>
          </a:p>
          <a:p>
            <a:r>
              <a:rPr lang="en-US" dirty="0" smtClean="0"/>
              <a:t>    Classes</a:t>
            </a:r>
          </a:p>
          <a:p>
            <a:r>
              <a:rPr lang="en-US" dirty="0" smtClean="0"/>
              <a:t>    Objects</a:t>
            </a:r>
          </a:p>
          <a:p>
            <a:r>
              <a:rPr lang="en-US" dirty="0" smtClean="0"/>
              <a:t>    Instance</a:t>
            </a:r>
          </a:p>
          <a:p>
            <a:r>
              <a:rPr lang="en-US" dirty="0" smtClean="0"/>
              <a:t>    Method</a:t>
            </a:r>
          </a:p>
          <a:p>
            <a:r>
              <a:rPr lang="en-US" dirty="0" smtClean="0"/>
              <a:t>    Message Parsing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In this chapter, we will look into the concepts - Classes and Objects.</a:t>
            </a:r>
          </a:p>
          <a:p>
            <a:r>
              <a:rPr lang="en-US" b="1" dirty="0" smtClean="0"/>
              <a:t>Object</a:t>
            </a:r>
            <a:r>
              <a:rPr lang="en-US" dirty="0" smtClean="0"/>
              <a:t> − Objects have states and behaviors. Example: A dog has states - color, name, breed as well as behaviors – wagging the tail, barking, eating. An object is an instance of a class.</a:t>
            </a:r>
          </a:p>
          <a:p>
            <a:r>
              <a:rPr lang="en-US" b="1" dirty="0" smtClean="0"/>
              <a:t>Class</a:t>
            </a:r>
            <a:r>
              <a:rPr lang="en-US" dirty="0" smtClean="0"/>
              <a:t> − A class can be defined as a template/blueprint that describes the behavior/state that the object of its type support.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public class Dog {</a:t>
            </a:r>
          </a:p>
          <a:p>
            <a:pPr>
              <a:buNone/>
            </a:pPr>
            <a:r>
              <a:rPr lang="en-US" dirty="0" smtClean="0"/>
              <a:t>   String breed;</a:t>
            </a:r>
          </a:p>
          <a:p>
            <a:pPr>
              <a:buNone/>
            </a:pPr>
            <a:r>
              <a:rPr lang="en-US" dirty="0" smtClean="0"/>
              <a:t>   </a:t>
            </a:r>
            <a:r>
              <a:rPr lang="en-US" dirty="0" err="1" smtClean="0"/>
              <a:t>int</a:t>
            </a:r>
            <a:r>
              <a:rPr lang="en-US" dirty="0" smtClean="0"/>
              <a:t> </a:t>
            </a:r>
            <a:r>
              <a:rPr lang="en-US" dirty="0" err="1" smtClean="0"/>
              <a:t>ageC</a:t>
            </a:r>
            <a:r>
              <a:rPr lang="en-US" dirty="0" smtClean="0"/>
              <a:t>;</a:t>
            </a:r>
          </a:p>
          <a:p>
            <a:pPr>
              <a:buNone/>
            </a:pPr>
            <a:r>
              <a:rPr lang="en-US" dirty="0" smtClean="0"/>
              <a:t>   String color;</a:t>
            </a:r>
          </a:p>
          <a:p>
            <a:pPr>
              <a:buNone/>
            </a:pPr>
            <a:endParaRPr lang="en-US" dirty="0" smtClean="0"/>
          </a:p>
          <a:p>
            <a:pPr>
              <a:buNone/>
            </a:pPr>
            <a:r>
              <a:rPr lang="en-US" dirty="0" smtClean="0"/>
              <a:t>   void barking() {</a:t>
            </a:r>
          </a:p>
          <a:p>
            <a:pPr>
              <a:buNone/>
            </a:pPr>
            <a:r>
              <a:rPr lang="en-US" dirty="0" smtClean="0"/>
              <a:t>   }</a:t>
            </a:r>
          </a:p>
          <a:p>
            <a:pPr>
              <a:buNone/>
            </a:pPr>
            <a:endParaRPr lang="en-US" dirty="0" smtClean="0"/>
          </a:p>
          <a:p>
            <a:pPr>
              <a:buNone/>
            </a:pPr>
            <a:r>
              <a:rPr lang="en-US" dirty="0" smtClean="0"/>
              <a:t>   void hungry() {</a:t>
            </a:r>
          </a:p>
          <a:p>
            <a:pPr>
              <a:buNone/>
            </a:pPr>
            <a:r>
              <a:rPr lang="en-US" dirty="0" smtClean="0"/>
              <a:t>   }</a:t>
            </a:r>
          </a:p>
          <a:p>
            <a:pPr>
              <a:buNone/>
            </a:pPr>
            <a:endParaRPr lang="en-US" dirty="0" smtClean="0"/>
          </a:p>
          <a:p>
            <a:pPr>
              <a:buNone/>
            </a:pPr>
            <a:r>
              <a:rPr lang="en-US" dirty="0" smtClean="0"/>
              <a:t>   void sleeping() {</a:t>
            </a:r>
          </a:p>
          <a:p>
            <a:pPr>
              <a:buNone/>
            </a:pPr>
            <a:r>
              <a:rPr lang="en-US" dirty="0" smtClean="0"/>
              <a:t>   }</a:t>
            </a:r>
          </a:p>
          <a:p>
            <a:pPr>
              <a:buNone/>
            </a:pP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TotalTime>
  <Words>1103</Words>
  <Application>Microsoft Office PowerPoint</Application>
  <PresentationFormat>On-screen Show (4:3)</PresentationFormat>
  <Paragraphs>156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Java lecture 4</vt:lpstr>
      <vt:lpstr>switch statement in java </vt:lpstr>
      <vt:lpstr>switch Syntax  </vt:lpstr>
      <vt:lpstr>Slide 4</vt:lpstr>
      <vt:lpstr>Flow Diagram </vt:lpstr>
      <vt:lpstr>example</vt:lpstr>
      <vt:lpstr>Java - Object and Classes </vt:lpstr>
      <vt:lpstr>Slide 8</vt:lpstr>
      <vt:lpstr>Example </vt:lpstr>
      <vt:lpstr>Slide 10</vt:lpstr>
      <vt:lpstr>Creating an Object</vt:lpstr>
      <vt:lpstr>Slide 12</vt:lpstr>
      <vt:lpstr>Accessing Instance Variables and Methods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lecture 4</dc:title>
  <dc:creator>Dell</dc:creator>
  <cp:lastModifiedBy>Dell</cp:lastModifiedBy>
  <cp:revision>12</cp:revision>
  <dcterms:created xsi:type="dcterms:W3CDTF">2017-01-19T06:11:51Z</dcterms:created>
  <dcterms:modified xsi:type="dcterms:W3CDTF">2017-01-19T07:41:23Z</dcterms:modified>
</cp:coreProperties>
</file>