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62" r:id="rId5"/>
    <p:sldId id="273" r:id="rId6"/>
    <p:sldId id="286" r:id="rId7"/>
    <p:sldId id="270" r:id="rId8"/>
    <p:sldId id="268" r:id="rId9"/>
    <p:sldId id="269" r:id="rId10"/>
    <p:sldId id="272" r:id="rId11"/>
    <p:sldId id="271" r:id="rId12"/>
    <p:sldId id="274" r:id="rId13"/>
    <p:sldId id="275" r:id="rId14"/>
    <p:sldId id="277" r:id="rId15"/>
    <p:sldId id="278" r:id="rId16"/>
    <p:sldId id="279" r:id="rId17"/>
    <p:sldId id="283" r:id="rId18"/>
    <p:sldId id="280" r:id="rId19"/>
    <p:sldId id="287" r:id="rId20"/>
    <p:sldId id="288" r:id="rId21"/>
    <p:sldId id="289" r:id="rId22"/>
    <p:sldId id="282" r:id="rId23"/>
    <p:sldId id="281" r:id="rId24"/>
    <p:sldId id="263" r:id="rId2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9" autoAdjust="0"/>
    <p:restoredTop sz="86122" autoAdjust="0"/>
  </p:normalViewPr>
  <p:slideViewPr>
    <p:cSldViewPr snapToGrid="0" showGuides="1">
      <p:cViewPr varScale="1">
        <p:scale>
          <a:sx n="109" d="100"/>
          <a:sy n="109" d="100"/>
        </p:scale>
        <p:origin x="110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9T10:24:02.363"/>
    </inkml:context>
    <inkml:brush xml:id="br0">
      <inkml:brushProperty name="height" value="0.053" units="cm"/>
    </inkml:brush>
  </inkml:definitions>
  <inkml:trace contextRef="#ctx0" brushRef="#br0">1 1 4162 0 0,'0'0'1152'0'0,"0"0"-447"0"0,0 0 47 0 0,0 0-80 0 0,0 0-463 0 0,0 0-209 0 0,31 0 0 0 0,-31 0 0 0 0,0 0-257 0 0,0 0-1023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9T10:24:0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2289 0 0,'0'0'176'0'0,"0"0"-160"0"0,0 0 48 0 0,0 0-240 0 0,0 0-2017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57260-96AC-4331-A420-F0B128CC463E}" type="datetimeFigureOut">
              <a:rPr lang="fi-FI" smtClean="0"/>
              <a:t>6.5.2022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A30BA-0CC1-40AB-AE80-2F533EB1574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018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9321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864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045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16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7586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-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it </a:t>
            </a:r>
            <a:r>
              <a:rPr lang="fi-FI" dirty="0" err="1"/>
              <a:t>possible</a:t>
            </a:r>
            <a:r>
              <a:rPr lang="fi-FI" dirty="0"/>
              <a:t> to </a:t>
            </a: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regions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developed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scope</a:t>
            </a:r>
            <a:r>
              <a:rPr lang="fi-FI" dirty="0"/>
              <a:t> of </a:t>
            </a:r>
            <a:r>
              <a:rPr lang="fi-FI" dirty="0" err="1"/>
              <a:t>hundreds</a:t>
            </a:r>
            <a:r>
              <a:rPr lang="fi-FI" dirty="0"/>
              <a:t> of </a:t>
            </a:r>
            <a:r>
              <a:rPr lang="fi-FI" dirty="0" err="1"/>
              <a:t>years</a:t>
            </a:r>
            <a:r>
              <a:rPr lang="fi-FI" dirty="0"/>
              <a:t> </a:t>
            </a:r>
            <a:r>
              <a:rPr lang="fi-FI" dirty="0" err="1"/>
              <a:t>instead</a:t>
            </a:r>
            <a:r>
              <a:rPr lang="fi-FI" dirty="0"/>
              <a:t> of </a:t>
            </a:r>
            <a:r>
              <a:rPr lang="fi-FI" dirty="0" err="1"/>
              <a:t>restricting</a:t>
            </a:r>
            <a:r>
              <a:rPr lang="fi-FI" dirty="0"/>
              <a:t> </a:t>
            </a:r>
            <a:r>
              <a:rPr lang="fi-FI" dirty="0" err="1"/>
              <a:t>ourselves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20th </a:t>
            </a:r>
            <a:r>
              <a:rPr lang="fi-FI" dirty="0" err="1"/>
              <a:t>century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17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299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539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in paikkamerkki 12">
            <a:extLst>
              <a:ext uri="{FF2B5EF4-FFF2-40B4-BE49-F238E27FC236}">
                <a16:creationId xmlns:a16="http://schemas.microsoft.com/office/drawing/2014/main" id="{B08D2941-A7E5-4C26-B320-579010B602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7480852" cy="32803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560" y="5191347"/>
            <a:ext cx="3190045" cy="118663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6.5.2022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i-FI" dirty="0"/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tx1"/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0148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bg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39228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mus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139709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vihreä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678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936840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2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226431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turkoo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2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597185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punain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4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96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mus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5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valkoi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14740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94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Lisää kuva</a:t>
            </a: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69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punain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6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must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7478692" cy="32767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endParaRPr lang="fi-FI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Käsinkirjoitus 13">
                <a:extLst>
                  <a:ext uri="{FF2B5EF4-FFF2-40B4-BE49-F238E27FC236}">
                    <a16:creationId xmlns:a16="http://schemas.microsoft.com/office/drawing/2014/main" id="{CEC5EDC0-A0E0-4F47-928F-B20B8076E634}"/>
                  </a:ext>
                </a:extLst>
              </p14:cNvPr>
              <p14:cNvContentPartPr/>
              <p14:nvPr userDrawn="1"/>
            </p14:nvContentPartPr>
            <p14:xfrm>
              <a:off x="2731856" y="4694400"/>
              <a:ext cx="11520" cy="360"/>
            </p14:xfrm>
          </p:contentPart>
        </mc:Choice>
        <mc:Fallback xmlns="">
          <p:pic>
            <p:nvPicPr>
              <p:cNvPr id="14" name="Käsinkirjoitus 13">
                <a:extLst>
                  <a:ext uri="{FF2B5EF4-FFF2-40B4-BE49-F238E27FC236}">
                    <a16:creationId xmlns:a16="http://schemas.microsoft.com/office/drawing/2014/main" id="{CEC5EDC0-A0E0-4F47-928F-B20B8076E6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2496" y="4685040"/>
                <a:ext cx="302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Käsinkirjoitus 14">
                <a:extLst>
                  <a:ext uri="{FF2B5EF4-FFF2-40B4-BE49-F238E27FC236}">
                    <a16:creationId xmlns:a16="http://schemas.microsoft.com/office/drawing/2014/main" id="{469EDAD8-DE64-4AA1-99EB-7E6A49453D5D}"/>
                  </a:ext>
                </a:extLst>
              </p14:cNvPr>
              <p14:cNvContentPartPr/>
              <p14:nvPr userDrawn="1"/>
            </p14:nvContentPartPr>
            <p14:xfrm>
              <a:off x="2642576" y="4739040"/>
              <a:ext cx="360" cy="360"/>
            </p14:xfrm>
          </p:contentPart>
        </mc:Choice>
        <mc:Fallback xmlns="">
          <p:pic>
            <p:nvPicPr>
              <p:cNvPr id="15" name="Käsinkirjoitus 14">
                <a:extLst>
                  <a:ext uri="{FF2B5EF4-FFF2-40B4-BE49-F238E27FC236}">
                    <a16:creationId xmlns:a16="http://schemas.microsoft.com/office/drawing/2014/main" id="{469EDAD8-DE64-4AA1-99EB-7E6A49453D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3936" y="47304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366" y="5193622"/>
            <a:ext cx="3192434" cy="1182085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6.5.2022</a:t>
            </a:fld>
            <a:endParaRPr lang="fi-FI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20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i-FI" dirty="0"/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34431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vihreä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05609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14547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turkoo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71064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pp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09" y="2352016"/>
            <a:ext cx="5795784" cy="2153969"/>
          </a:xfrm>
          <a:prstGeom prst="rect">
            <a:avLst/>
          </a:prstGeom>
        </p:spPr>
      </p:pic>
      <p:sp>
        <p:nvSpPr>
          <p:cNvPr id="4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5574" y="4831894"/>
            <a:ext cx="7480852" cy="505672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i-FI" dirty="0"/>
          </a:p>
        </p:txBody>
      </p:sp>
      <p:sp>
        <p:nvSpPr>
          <p:cNvPr id="5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6654" y="5491071"/>
            <a:ext cx="7478692" cy="32767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9391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i-FI" dirty="0"/>
          </a:p>
        </p:txBody>
      </p:sp>
      <p:sp>
        <p:nvSpPr>
          <p:cNvPr id="13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7478692" cy="32767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endParaRPr lang="fi-FI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6.5.2022</a:t>
            </a:fld>
            <a:endParaRPr lang="fi-FI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366" y="5193622"/>
            <a:ext cx="3192434" cy="1182085"/>
          </a:xfrm>
          <a:prstGeom prst="rect">
            <a:avLst/>
          </a:prstGeom>
        </p:spPr>
      </p:pic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3000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sisältö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4069849"/>
          </a:xfrm>
        </p:spPr>
        <p:txBody>
          <a:bodyPr>
            <a:no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6.5.2022</a:t>
            </a:fld>
            <a:endParaRPr lang="fi-FI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002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sikko ja sisältö mus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6.5.2022</a:t>
            </a:fld>
            <a:endParaRPr lang="fi-FI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4069849"/>
          </a:xfrm>
        </p:spPr>
        <p:txBody>
          <a:bodyPr>
            <a:noAutofit/>
          </a:bodyPr>
          <a:lstStyle/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12046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6.5.2022</a:t>
            </a:fld>
            <a:endParaRPr lang="fi-FI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4932000" cy="4069849"/>
          </a:xfrm>
        </p:spPr>
        <p:txBody>
          <a:bodyPr>
            <a:noAutofit/>
          </a:bodyPr>
          <a:lstStyle/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17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91057" y="1825625"/>
            <a:ext cx="4932000" cy="4069849"/>
          </a:xfrm>
        </p:spPr>
        <p:txBody>
          <a:bodyPr>
            <a:noAutofit/>
          </a:bodyPr>
          <a:lstStyle/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5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6.5.2022</a:t>
            </a:fld>
            <a:endParaRPr lang="fi-FI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3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207030" cy="365125"/>
          </a:xfrm>
        </p:spPr>
        <p:txBody>
          <a:bodyPr/>
          <a:lstStyle>
            <a:lvl1pPr>
              <a:defRPr sz="1050"/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6.5.2022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ingr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1800999-EDA5-4B6B-8344-7EB1B35B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0" y="1673225"/>
            <a:ext cx="4780800" cy="3511550"/>
          </a:xfrm>
        </p:spPr>
        <p:txBody>
          <a:bodyPr>
            <a:normAutofit/>
          </a:bodyPr>
          <a:lstStyle>
            <a:lvl1pPr>
              <a:defRPr sz="5000" b="1"/>
            </a:lvl1pPr>
          </a:lstStyle>
          <a:p>
            <a:endParaRPr lang="fi-FI" dirty="0"/>
          </a:p>
        </p:txBody>
      </p:sp>
      <p:sp>
        <p:nvSpPr>
          <p:cNvPr id="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72000" y="1227388"/>
            <a:ext cx="4534256" cy="440322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64" y="2075205"/>
            <a:ext cx="1757071" cy="2707589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207030" cy="365125"/>
          </a:xfrm>
        </p:spPr>
        <p:txBody>
          <a:bodyPr/>
          <a:lstStyle>
            <a:lvl1pPr>
              <a:defRPr sz="1050"/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6.5.2022</a:t>
            </a:fld>
            <a:endParaRPr lang="fi-FI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40BC-9B28-4ACE-B7B8-D3C83187B980}" type="datetimeFigureOut">
              <a:rPr lang="fi-FI" smtClean="0"/>
              <a:t>6.5.2022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2F644-756C-4530-A69F-A71AB7A98F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667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79" r:id="rId7"/>
    <p:sldLayoutId id="2147483673" r:id="rId8"/>
    <p:sldLayoutId id="2147483666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74" r:id="rId19"/>
    <p:sldLayoutId id="2147483675" r:id="rId20"/>
    <p:sldLayoutId id="2147483676" r:id="rId21"/>
    <p:sldLayoutId id="2147483677" r:id="rId22"/>
    <p:sldLayoutId id="2147483678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receitasdepesos.com.br/pizza-de-frigideira-com-massa-de-2-ingredientes.html" TargetMode="External"/><Relationship Id="rId9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receitasdepesos.com.br/pizza-de-frigideira-com-massa-de-2-ingrediente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ropengov.shinyapps.io/tilastot_kartalle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ropengov.or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github.com/rOpenGov" TargetMode="External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notbrucelee/6897137283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sa/2.0/" TargetMode="Externa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Aalto HELDIG DH pizza seminar 6.5.2022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i-FI" dirty="0"/>
              <a:t>Pyry Kantanen, Leo Lahti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6000" dirty="0" err="1"/>
              <a:t>rOpengov</a:t>
            </a:r>
            <a:r>
              <a:rPr lang="en-GB" sz="6000" dirty="0"/>
              <a:t> project: a community of R package developers on open government data analytics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D93AE5AC-A24B-954C-BBA4-5514334DF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7337" y="5718598"/>
            <a:ext cx="2146300" cy="457200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4BBFFE6A-48C4-B364-F056-67B370B0DB35}"/>
              </a:ext>
            </a:extLst>
          </p:cNvPr>
          <p:cNvSpPr txBox="1"/>
          <p:nvPr/>
        </p:nvSpPr>
        <p:spPr>
          <a:xfrm>
            <a:off x="1524000" y="68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>
                <a:hlinkClick r:id="rId4" tooltip="https://www.receitasdepesos.com.br/pizza-de-frigideira-com-massa-de-2-ingredientes.html"/>
              </a:rPr>
              <a:t>Tämä kuva</a:t>
            </a:r>
            <a:r>
              <a:rPr lang="fi-FI" sz="900"/>
              <a:t>, tekijä Tuntematon tekijä, käyttöoikeus: </a:t>
            </a:r>
            <a:r>
              <a:rPr lang="fi-FI" sz="900">
                <a:hlinkClick r:id="rId5" tooltip="https://creativecommons.org/licenses/by/3.0/"/>
              </a:rPr>
              <a:t>CC BY</a:t>
            </a:r>
            <a:endParaRPr lang="fi-FI" sz="900"/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17E2D32F-F64E-1E9F-FF4E-0A1337D253A0}"/>
              </a:ext>
            </a:extLst>
          </p:cNvPr>
          <p:cNvSpPr txBox="1"/>
          <p:nvPr/>
        </p:nvSpPr>
        <p:spPr>
          <a:xfrm>
            <a:off x="6822477" y="7017652"/>
            <a:ext cx="3845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>
                <a:hlinkClick r:id="rId4" tooltip="https://www.receitasdepesos.com.br/pizza-de-frigideira-com-massa-de-2-ingredientes.html"/>
              </a:rPr>
              <a:t>Tämä kuva</a:t>
            </a:r>
            <a:r>
              <a:rPr lang="fi-FI" sz="900"/>
              <a:t>, tekijä Tuntematon tekijä, käyttöoikeus: </a:t>
            </a:r>
            <a:r>
              <a:rPr lang="fi-FI" sz="900">
                <a:hlinkClick r:id="rId5" tooltip="https://creativecommons.org/licenses/by/3.0/"/>
              </a:rPr>
              <a:t>CC BY</a:t>
            </a:r>
            <a:endParaRPr lang="fi-FI" sz="900"/>
          </a:p>
        </p:txBody>
      </p:sp>
      <p:pic>
        <p:nvPicPr>
          <p:cNvPr id="13" name="Kuva 12" descr="Kokonainen pizza ääriviiva">
            <a:extLst>
              <a:ext uri="{FF2B5EF4-FFF2-40B4-BE49-F238E27FC236}">
                <a16:creationId xmlns:a16="http://schemas.microsoft.com/office/drawing/2014/main" id="{9BFF1504-1220-0F09-CA06-F8D1E29939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5277" y="3733799"/>
            <a:ext cx="914400" cy="914400"/>
          </a:xfrm>
          <a:prstGeom prst="rect">
            <a:avLst/>
          </a:prstGeom>
        </p:spPr>
      </p:pic>
      <p:pic>
        <p:nvPicPr>
          <p:cNvPr id="15" name="Kuva 14" descr="Pizza ääriviiva">
            <a:extLst>
              <a:ext uri="{FF2B5EF4-FFF2-40B4-BE49-F238E27FC236}">
                <a16:creationId xmlns:a16="http://schemas.microsoft.com/office/drawing/2014/main" id="{720C95CE-A19F-725B-00B9-BF7FE039FE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2878" y="37598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5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FBE467A-0F9F-4A47-9E9B-61379731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0" y="1673225"/>
            <a:ext cx="5622372" cy="3511550"/>
          </a:xfrm>
        </p:spPr>
        <p:txBody>
          <a:bodyPr>
            <a:normAutofit/>
          </a:bodyPr>
          <a:lstStyle/>
          <a:p>
            <a:r>
              <a:rPr lang="en-AU" dirty="0"/>
              <a:t>Use case</a:t>
            </a:r>
            <a:r>
              <a:rPr lang="fi-FI" dirty="0"/>
              <a:t>: </a:t>
            </a:r>
            <a:br>
              <a:rPr lang="fi-FI" dirty="0"/>
            </a:br>
            <a:r>
              <a:rPr lang="fi-FI" dirty="0"/>
              <a:t>Tilastot kartalle</a:t>
            </a:r>
            <a:r>
              <a:rPr lang="fi-FI" baseline="30000" dirty="0"/>
              <a:t>1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D42DFE6-CC44-B04E-8EDB-4C05B5BA81C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AU" dirty="0"/>
              <a:t>Entry to Statistic Finland’s Datamenestyjät-competition</a:t>
            </a:r>
            <a:r>
              <a:rPr lang="en-AU" baseline="30000" dirty="0"/>
              <a:t>2</a:t>
            </a:r>
            <a:r>
              <a:rPr lang="en-AU" dirty="0"/>
              <a:t> 2021</a:t>
            </a:r>
            <a:endParaRPr lang="en-AU" baseline="30000" dirty="0"/>
          </a:p>
          <a:p>
            <a:pPr marL="1028700" lvl="1" indent="-342900">
              <a:buBlip>
                <a:blip r:embed="rId2"/>
              </a:buBlip>
            </a:pPr>
            <a:r>
              <a:rPr lang="en-AU" dirty="0"/>
              <a:t>Easily produce choropleth maps with </a:t>
            </a:r>
            <a:r>
              <a:rPr lang="en-AU" b="1" dirty="0"/>
              <a:t>leaflet</a:t>
            </a:r>
            <a:r>
              <a:rPr lang="en-AU" dirty="0"/>
              <a:t> by combining </a:t>
            </a:r>
            <a:r>
              <a:rPr lang="en-AU" b="1" dirty="0" err="1"/>
              <a:t>geofi</a:t>
            </a:r>
            <a:r>
              <a:rPr lang="en-AU" dirty="0"/>
              <a:t>, </a:t>
            </a:r>
            <a:r>
              <a:rPr lang="en-AU" b="1" dirty="0" err="1"/>
              <a:t>pxweb</a:t>
            </a:r>
            <a:r>
              <a:rPr lang="en-AU" dirty="0"/>
              <a:t> and </a:t>
            </a:r>
            <a:r>
              <a:rPr lang="en-AU" b="1" dirty="0" err="1"/>
              <a:t>sotkanet</a:t>
            </a:r>
            <a:r>
              <a:rPr lang="en-AU" dirty="0"/>
              <a:t> packages with </a:t>
            </a:r>
            <a:r>
              <a:rPr lang="en-AU" b="1" dirty="0"/>
              <a:t>Shiny</a:t>
            </a:r>
            <a:r>
              <a:rPr lang="en-AU" dirty="0"/>
              <a:t> interface</a:t>
            </a:r>
          </a:p>
          <a:p>
            <a:pPr marL="1028700" lvl="1" indent="-342900">
              <a:buBlip>
                <a:blip r:embed="rId2"/>
              </a:buBlip>
            </a:pPr>
            <a:r>
              <a:rPr lang="en-AU" dirty="0"/>
              <a:t>Output working R code that the user can further edit and refine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C51CD0EF-76B6-CC46-8C8F-34C2F785B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294" y="6182832"/>
            <a:ext cx="2146300" cy="457200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CD29ACDD-03D5-6641-84B8-42D3E27E091E}"/>
              </a:ext>
            </a:extLst>
          </p:cNvPr>
          <p:cNvSpPr txBox="1"/>
          <p:nvPr/>
        </p:nvSpPr>
        <p:spPr>
          <a:xfrm>
            <a:off x="1078028" y="6038850"/>
            <a:ext cx="610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[1] ”</a:t>
            </a:r>
            <a:r>
              <a:rPr lang="fi-FI" sz="1200" dirty="0" err="1"/>
              <a:t>statistics</a:t>
            </a:r>
            <a:r>
              <a:rPr lang="fi-FI" sz="1200" dirty="0"/>
              <a:t> on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map</a:t>
            </a:r>
            <a:r>
              <a:rPr lang="fi-FI" sz="1200" dirty="0"/>
              <a:t>”</a:t>
            </a:r>
          </a:p>
          <a:p>
            <a:r>
              <a:rPr lang="fi-FI" sz="1200" dirty="0"/>
              <a:t>[2] ”data </a:t>
            </a:r>
            <a:r>
              <a:rPr lang="fi-FI" sz="1200" dirty="0" err="1"/>
              <a:t>achievers</a:t>
            </a:r>
            <a:r>
              <a:rPr lang="fi-FI" sz="1200" dirty="0"/>
              <a:t>” -</a:t>
            </a:r>
            <a:r>
              <a:rPr lang="fi-FI" sz="1200" dirty="0" err="1"/>
              <a:t>competition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102982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n paikkamerkki 6" descr="Kuva, joka sisältää kohteen kartta&#10;&#10;Kuvaus luotu automaattisesti">
            <a:extLst>
              <a:ext uri="{FF2B5EF4-FFF2-40B4-BE49-F238E27FC236}">
                <a16:creationId xmlns:a16="http://schemas.microsoft.com/office/drawing/2014/main" id="{3173FF29-492C-004D-B0A1-3982606C59DC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2" b="3422"/>
          <a:stretch>
            <a:fillRect/>
          </a:stretch>
        </p:blipFill>
        <p:spPr>
          <a:xfrm>
            <a:off x="4486707" y="0"/>
            <a:ext cx="5219700" cy="6858000"/>
          </a:xfrm>
        </p:spPr>
      </p:pic>
      <p:sp>
        <p:nvSpPr>
          <p:cNvPr id="4" name="Otsikko 3">
            <a:extLst>
              <a:ext uri="{FF2B5EF4-FFF2-40B4-BE49-F238E27FC236}">
                <a16:creationId xmlns:a16="http://schemas.microsoft.com/office/drawing/2014/main" id="{10E22262-52D1-5D49-BC1C-EEEFA83B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Example</a:t>
            </a:r>
            <a:r>
              <a:rPr lang="fi-FI" dirty="0"/>
              <a:t> 1/3</a:t>
            </a:r>
          </a:p>
        </p:txBody>
      </p:sp>
      <p:sp>
        <p:nvSpPr>
          <p:cNvPr id="5" name="Sisällön paikkamerkki 4">
            <a:extLst>
              <a:ext uri="{FF2B5EF4-FFF2-40B4-BE49-F238E27FC236}">
                <a16:creationId xmlns:a16="http://schemas.microsoft.com/office/drawing/2014/main" id="{E5EC0A69-1E27-FD49-AF52-2DE08343DA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en-AU" dirty="0"/>
              <a:t> Data source: </a:t>
            </a:r>
            <a:r>
              <a:rPr lang="en-AU" dirty="0" err="1"/>
              <a:t>Sotkanet</a:t>
            </a:r>
            <a:endParaRPr lang="en-AU" dirty="0"/>
          </a:p>
          <a:p>
            <a:pPr>
              <a:buBlip>
                <a:blip r:embed="rId3"/>
              </a:buBlip>
            </a:pPr>
            <a:r>
              <a:rPr lang="en-AU" dirty="0"/>
              <a:t> At-risk-of-poverty rate (% of total population)</a:t>
            </a:r>
          </a:p>
          <a:p>
            <a:pPr>
              <a:buBlip>
                <a:blip r:embed="rId3"/>
              </a:buBlip>
            </a:pPr>
            <a:r>
              <a:rPr lang="en-AU" dirty="0"/>
              <a:t> Boundaries by </a:t>
            </a:r>
            <a:r>
              <a:rPr lang="en-AU" b="1" dirty="0"/>
              <a:t>municipality</a:t>
            </a:r>
          </a:p>
          <a:p>
            <a:pPr>
              <a:buBlip>
                <a:blip r:embed="rId3"/>
              </a:buBlip>
            </a:pPr>
            <a:r>
              <a:rPr lang="en-AU" b="1" dirty="0"/>
              <a:t> </a:t>
            </a:r>
            <a:r>
              <a:rPr lang="en-AU" dirty="0"/>
              <a:t>Year: 2018</a:t>
            </a:r>
          </a:p>
          <a:p>
            <a:endParaRPr lang="en-AU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08905D52-2AE8-A94F-B8A9-85F60CC2E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5294" y="6182832"/>
            <a:ext cx="2146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78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n paikkamerkki 6">
            <a:extLst>
              <a:ext uri="{FF2B5EF4-FFF2-40B4-BE49-F238E27FC236}">
                <a16:creationId xmlns:a16="http://schemas.microsoft.com/office/drawing/2014/main" id="{3173FF29-492C-004D-B0A1-3982606C59DC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14" r="13137" b="27"/>
          <a:stretch/>
        </p:blipFill>
        <p:spPr>
          <a:xfrm>
            <a:off x="4070066" y="71719"/>
            <a:ext cx="8121933" cy="6786282"/>
          </a:xfrm>
        </p:spPr>
      </p:pic>
      <p:sp>
        <p:nvSpPr>
          <p:cNvPr id="4" name="Otsikko 3">
            <a:extLst>
              <a:ext uri="{FF2B5EF4-FFF2-40B4-BE49-F238E27FC236}">
                <a16:creationId xmlns:a16="http://schemas.microsoft.com/office/drawing/2014/main" id="{10E22262-52D1-5D49-BC1C-EEEFA83B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Example</a:t>
            </a:r>
            <a:r>
              <a:rPr lang="fi-FI" dirty="0"/>
              <a:t> 2/3</a:t>
            </a:r>
          </a:p>
        </p:txBody>
      </p:sp>
      <p:sp>
        <p:nvSpPr>
          <p:cNvPr id="5" name="Sisällön paikkamerkki 4">
            <a:extLst>
              <a:ext uri="{FF2B5EF4-FFF2-40B4-BE49-F238E27FC236}">
                <a16:creationId xmlns:a16="http://schemas.microsoft.com/office/drawing/2014/main" id="{E5EC0A69-1E27-FD49-AF52-2DE08343D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4300797" cy="4013427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AU" dirty="0"/>
              <a:t> Data source: </a:t>
            </a:r>
            <a:r>
              <a:rPr lang="en-AU" dirty="0" err="1"/>
              <a:t>Sotkanet</a:t>
            </a:r>
            <a:r>
              <a:rPr lang="en-AU" dirty="0"/>
              <a:t> </a:t>
            </a:r>
          </a:p>
          <a:p>
            <a:pPr>
              <a:buBlip>
                <a:blip r:embed="rId3"/>
              </a:buBlip>
            </a:pPr>
            <a:r>
              <a:rPr lang="en-AU" dirty="0"/>
              <a:t> At-risk-of-poverty rate (% of total population)</a:t>
            </a:r>
          </a:p>
          <a:p>
            <a:pPr>
              <a:buBlip>
                <a:blip r:embed="rId3"/>
              </a:buBlip>
            </a:pPr>
            <a:r>
              <a:rPr lang="en-AU" dirty="0"/>
              <a:t> Boundaries by </a:t>
            </a:r>
            <a:r>
              <a:rPr lang="en-AU" b="1" dirty="0"/>
              <a:t>region</a:t>
            </a:r>
            <a:r>
              <a:rPr lang="en-AU" dirty="0"/>
              <a:t> (</a:t>
            </a:r>
            <a:r>
              <a:rPr lang="en-AU" dirty="0" err="1"/>
              <a:t>maakunta</a:t>
            </a:r>
            <a:r>
              <a:rPr lang="en-AU" dirty="0"/>
              <a:t>) - a very common level of aggregation!</a:t>
            </a:r>
          </a:p>
          <a:p>
            <a:pPr>
              <a:buBlip>
                <a:blip r:embed="rId3"/>
              </a:buBlip>
            </a:pPr>
            <a:r>
              <a:rPr lang="en-AU" dirty="0"/>
              <a:t> Year: 2018</a:t>
            </a:r>
          </a:p>
          <a:p>
            <a:endParaRPr lang="en-AU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08905D52-2AE8-A94F-B8A9-85F60CC2E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5294" y="6182832"/>
            <a:ext cx="2146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9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n paikkamerkki 6">
            <a:extLst>
              <a:ext uri="{FF2B5EF4-FFF2-40B4-BE49-F238E27FC236}">
                <a16:creationId xmlns:a16="http://schemas.microsoft.com/office/drawing/2014/main" id="{3173FF29-492C-004D-B0A1-3982606C59DC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/>
        </p:blipFill>
        <p:spPr>
          <a:xfrm>
            <a:off x="4652605" y="-1"/>
            <a:ext cx="4881514" cy="6858001"/>
          </a:xfrm>
        </p:spPr>
      </p:pic>
      <p:sp>
        <p:nvSpPr>
          <p:cNvPr id="4" name="Otsikko 3">
            <a:extLst>
              <a:ext uri="{FF2B5EF4-FFF2-40B4-BE49-F238E27FC236}">
                <a16:creationId xmlns:a16="http://schemas.microsoft.com/office/drawing/2014/main" id="{10E22262-52D1-5D49-BC1C-EEEFA83B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Example</a:t>
            </a:r>
            <a:r>
              <a:rPr lang="fi-FI" dirty="0"/>
              <a:t> 3/3</a:t>
            </a:r>
          </a:p>
        </p:txBody>
      </p:sp>
      <p:sp>
        <p:nvSpPr>
          <p:cNvPr id="5" name="Sisällön paikkamerkki 4">
            <a:extLst>
              <a:ext uri="{FF2B5EF4-FFF2-40B4-BE49-F238E27FC236}">
                <a16:creationId xmlns:a16="http://schemas.microsoft.com/office/drawing/2014/main" id="{E5EC0A69-1E27-FD49-AF52-2DE08343D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4336655" cy="4013427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AU" dirty="0"/>
              <a:t> Data source: </a:t>
            </a:r>
            <a:r>
              <a:rPr lang="en-AU" dirty="0" err="1"/>
              <a:t>Sotkanet</a:t>
            </a:r>
            <a:endParaRPr lang="en-AU" dirty="0"/>
          </a:p>
          <a:p>
            <a:pPr>
              <a:buBlip>
                <a:blip r:embed="rId3"/>
              </a:buBlip>
            </a:pPr>
            <a:r>
              <a:rPr lang="en-AU" dirty="0"/>
              <a:t> At-risk-of-poverty rate (% of total population)</a:t>
            </a:r>
          </a:p>
          <a:p>
            <a:pPr>
              <a:buBlip>
                <a:blip r:embed="rId3"/>
              </a:buBlip>
            </a:pPr>
            <a:r>
              <a:rPr lang="en-AU" dirty="0"/>
              <a:t> Boundaries by</a:t>
            </a:r>
            <a:r>
              <a:rPr lang="en-AU" b="1" dirty="0"/>
              <a:t> </a:t>
            </a:r>
          </a:p>
          <a:p>
            <a:pPr lvl="1">
              <a:buBlip>
                <a:blip r:embed="rId3"/>
              </a:buBlip>
            </a:pPr>
            <a:r>
              <a:rPr lang="en-AU" b="1" dirty="0"/>
              <a:t> regional state administrative agency areas </a:t>
            </a:r>
            <a:r>
              <a:rPr lang="en-AU" dirty="0"/>
              <a:t>(</a:t>
            </a:r>
            <a:r>
              <a:rPr lang="en-AU" dirty="0" err="1"/>
              <a:t>avi-alue</a:t>
            </a:r>
            <a:r>
              <a:rPr lang="en-AU" dirty="0"/>
              <a:t>) and </a:t>
            </a:r>
          </a:p>
          <a:p>
            <a:pPr lvl="1">
              <a:buBlip>
                <a:blip r:embed="rId3"/>
              </a:buBlip>
            </a:pPr>
            <a:r>
              <a:rPr lang="en-AU" b="1" dirty="0"/>
              <a:t> centre for economic development areas </a:t>
            </a:r>
            <a:br>
              <a:rPr lang="en-AU" b="1" dirty="0"/>
            </a:br>
            <a:r>
              <a:rPr lang="en-AU" dirty="0"/>
              <a:t>(</a:t>
            </a:r>
            <a:r>
              <a:rPr lang="en-AU" dirty="0" err="1"/>
              <a:t>ely-alue</a:t>
            </a:r>
            <a:r>
              <a:rPr lang="en-AU" dirty="0"/>
              <a:t>)</a:t>
            </a:r>
          </a:p>
          <a:p>
            <a:pPr>
              <a:buBlip>
                <a:blip r:embed="rId3"/>
              </a:buBlip>
            </a:pPr>
            <a:r>
              <a:rPr lang="en-AU" dirty="0"/>
              <a:t> Year: 2018</a:t>
            </a:r>
          </a:p>
          <a:p>
            <a:endParaRPr lang="en-AU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08905D52-2AE8-A94F-B8A9-85F60CC2E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5294" y="6182832"/>
            <a:ext cx="2146300" cy="457200"/>
          </a:xfrm>
          <a:prstGeom prst="rect">
            <a:avLst/>
          </a:prstGeom>
        </p:spPr>
      </p:pic>
      <p:pic>
        <p:nvPicPr>
          <p:cNvPr id="6" name="Kuvan paikkamerkki 6">
            <a:extLst>
              <a:ext uri="{FF2B5EF4-FFF2-40B4-BE49-F238E27FC236}">
                <a16:creationId xmlns:a16="http://schemas.microsoft.com/office/drawing/2014/main" id="{0323AC33-5281-B248-A920-D0E9A24813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r="22897" b="2129"/>
          <a:stretch/>
        </p:blipFill>
        <p:spPr>
          <a:xfrm>
            <a:off x="8348292" y="0"/>
            <a:ext cx="3503050" cy="625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2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 descr="Kuva, joka sisältää kohteen ruoka, pizza, sisä, astia&#10;&#10;Kuvaus luotu automaattisesti">
            <a:extLst>
              <a:ext uri="{FF2B5EF4-FFF2-40B4-BE49-F238E27FC236}">
                <a16:creationId xmlns:a16="http://schemas.microsoft.com/office/drawing/2014/main" id="{B15CFF1A-50B1-BE91-B5A8-1673C4A7E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1330036"/>
            <a:ext cx="12192000" cy="9144000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84C8E7FF-9C95-AD6E-1CEA-9A173F773183}"/>
              </a:ext>
            </a:extLst>
          </p:cNvPr>
          <p:cNvSpPr txBox="1"/>
          <p:nvPr/>
        </p:nvSpPr>
        <p:spPr>
          <a:xfrm>
            <a:off x="0" y="7742516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>
                <a:hlinkClick r:id="rId4" tooltip="https://www.receitasdepesos.com.br/pizza-de-frigideira-com-massa-de-2-ingredientes.html"/>
              </a:rPr>
              <a:t>Tämä kuva</a:t>
            </a:r>
            <a:r>
              <a:rPr lang="fi-FI" sz="900"/>
              <a:t>, tekijä Tuntematon tekijä, käyttöoikeus: </a:t>
            </a:r>
            <a:r>
              <a:rPr lang="fi-FI" sz="900">
                <a:hlinkClick r:id="rId5" tooltip="https://creativecommons.org/licenses/by/3.0/"/>
              </a:rPr>
              <a:t>CC BY</a:t>
            </a:r>
            <a:endParaRPr lang="fi-FI" sz="90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642617E8-D6A2-0140-BA96-7F617B94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157" y="2760044"/>
            <a:ext cx="9025685" cy="133791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AU" sz="6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Open Government Data and Digital Humanities</a:t>
            </a:r>
          </a:p>
        </p:txBody>
      </p:sp>
    </p:spTree>
    <p:extLst>
      <p:ext uri="{BB962C8B-B14F-4D97-AF65-F5344CB8AC3E}">
        <p14:creationId xmlns:p14="http://schemas.microsoft.com/office/powerpoint/2010/main" val="256343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E7D11F9C-C6AA-7740-9B42-7BB28FB17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 business information</a:t>
            </a:r>
          </a:p>
          <a:p>
            <a:pPr>
              <a:buBlip>
                <a:blip r:embed="rId2"/>
              </a:buBlip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 registers, patent and trademark information, public tender databases</a:t>
            </a:r>
          </a:p>
          <a:p>
            <a:pPr>
              <a:buBlip>
                <a:blip r:embed="rId2"/>
              </a:buBlip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 legal information</a:t>
            </a:r>
          </a:p>
          <a:p>
            <a:pPr marL="0" indent="0">
              <a:buNone/>
            </a:pPr>
            <a:endParaRPr lang="en-AU" dirty="0"/>
          </a:p>
          <a:p>
            <a:pPr>
              <a:buBlip>
                <a:blip r:embed="rId3"/>
              </a:buBlip>
            </a:pPr>
            <a:r>
              <a:rPr lang="en-AU" dirty="0"/>
              <a:t> What about categories not covered by OECD?</a:t>
            </a:r>
            <a:endParaRPr lang="fi-FI" dirty="0"/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8FD8B00A-1CE5-354A-A6DC-2E2E681B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err="1">
                <a:solidFill>
                  <a:schemeClr val="bg1">
                    <a:lumMod val="65000"/>
                  </a:schemeClr>
                </a:solidFill>
              </a:rPr>
              <a:t>rOpenGov</a:t>
            </a:r>
            <a:r>
              <a:rPr lang="en-AU" sz="3600" dirty="0">
                <a:solidFill>
                  <a:schemeClr val="bg1">
                    <a:lumMod val="65000"/>
                  </a:schemeClr>
                </a:solidFill>
              </a:rPr>
              <a:t> packages: Things yet to be done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D052160B-D44A-2144-90DB-020B3EFFC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5294" y="6182832"/>
            <a:ext cx="2146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2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E7D11F9C-C6AA-7740-9B42-7BB28FB17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en-AU" dirty="0"/>
              <a:t>For social scientists statistical information produced by different (government) institutions for describing the structures and quantifiable qualities of people living in modern societies may be sufficient</a:t>
            </a:r>
          </a:p>
          <a:p>
            <a:pPr>
              <a:buBlip>
                <a:blip r:embed="rId3"/>
              </a:buBlip>
            </a:pPr>
            <a:r>
              <a:rPr lang="en-AU" dirty="0"/>
              <a:t>For DH scientists studying languages, literature, history, ethics etc. abovementioned things are not sufficient for studying “how people document and process the human experience”</a:t>
            </a:r>
          </a:p>
          <a:p>
            <a:pPr lvl="1">
              <a:buBlip>
                <a:blip r:embed="rId3"/>
              </a:buBlip>
            </a:pPr>
            <a:r>
              <a:rPr lang="en-AU" dirty="0"/>
              <a:t>May be helpful as as explanatory variables</a:t>
            </a:r>
            <a:endParaRPr lang="fi-FI" dirty="0"/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8FD8B00A-1CE5-354A-A6DC-2E2E681B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err="1"/>
              <a:t>rOpenGov</a:t>
            </a:r>
            <a:r>
              <a:rPr lang="en-AU" sz="3600" dirty="0"/>
              <a:t> packages: Things yet to be done, in Digital Humanities 1/3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D052160B-D44A-2144-90DB-020B3EFFC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5294" y="6182832"/>
            <a:ext cx="2146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0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E7D11F9C-C6AA-7740-9B42-7BB28FB17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en-AU" dirty="0"/>
              <a:t>Creating an easily accessible dataset of historical administrative divisions in Finland, for example: </a:t>
            </a:r>
          </a:p>
          <a:p>
            <a:pPr lvl="1">
              <a:buBlip>
                <a:blip r:embed="rId3"/>
              </a:buBlip>
            </a:pPr>
            <a:r>
              <a:rPr lang="en-AU" dirty="0"/>
              <a:t>municipalities before municipal mergers</a:t>
            </a:r>
          </a:p>
          <a:p>
            <a:pPr lvl="1">
              <a:buBlip>
                <a:blip r:embed="rId3"/>
              </a:buBlip>
            </a:pPr>
            <a:r>
              <a:rPr lang="en-AU" dirty="0"/>
              <a:t>hundreds (</a:t>
            </a:r>
            <a:r>
              <a:rPr lang="en-AU" dirty="0" err="1"/>
              <a:t>kihlakunta</a:t>
            </a:r>
            <a:r>
              <a:rPr lang="en-AU" dirty="0"/>
              <a:t>)</a:t>
            </a:r>
          </a:p>
          <a:p>
            <a:pPr lvl="1">
              <a:buBlip>
                <a:blip r:embed="rId3"/>
              </a:buBlip>
            </a:pPr>
            <a:r>
              <a:rPr lang="en-AU" dirty="0"/>
              <a:t>fiefs (</a:t>
            </a:r>
            <a:r>
              <a:rPr lang="en-AU" dirty="0" err="1"/>
              <a:t>lääni</a:t>
            </a:r>
            <a:r>
              <a:rPr lang="en-AU" dirty="0"/>
              <a:t>)</a:t>
            </a:r>
          </a:p>
          <a:p>
            <a:pPr lvl="1">
              <a:buBlip>
                <a:blip r:embed="rId3"/>
              </a:buBlip>
            </a:pPr>
            <a:r>
              <a:rPr lang="en-AU" dirty="0"/>
              <a:t>dioceses (</a:t>
            </a:r>
            <a:r>
              <a:rPr lang="en-AU" dirty="0" err="1"/>
              <a:t>hiippakunta</a:t>
            </a:r>
            <a:r>
              <a:rPr lang="en-AU" dirty="0"/>
              <a:t>)</a:t>
            </a:r>
          </a:p>
          <a:p>
            <a:pPr lvl="1">
              <a:buBlip>
                <a:blip r:embed="rId3"/>
              </a:buBlip>
            </a:pPr>
            <a:r>
              <a:rPr lang="en-AU" dirty="0" err="1"/>
              <a:t>sockens</a:t>
            </a:r>
            <a:r>
              <a:rPr lang="en-AU" dirty="0"/>
              <a:t> (</a:t>
            </a:r>
            <a:r>
              <a:rPr lang="en-AU" dirty="0" err="1"/>
              <a:t>pitäjä</a:t>
            </a:r>
            <a:r>
              <a:rPr lang="en-AU" dirty="0"/>
              <a:t>)</a:t>
            </a:r>
          </a:p>
          <a:p>
            <a:pPr>
              <a:buBlip>
                <a:blip r:embed="rId3"/>
              </a:buBlip>
            </a:pPr>
            <a:r>
              <a:rPr lang="en-AU" dirty="0"/>
              <a:t>Making historical demographic data (e.g. births, marriages, deaths from parish records (</a:t>
            </a:r>
            <a:r>
              <a:rPr lang="en-AU" dirty="0" err="1"/>
              <a:t>HisKi</a:t>
            </a:r>
            <a:r>
              <a:rPr lang="en-AU" dirty="0"/>
              <a:t>)) more easily accessible </a:t>
            </a:r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8FD8B00A-1CE5-354A-A6DC-2E2E681B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err="1"/>
              <a:t>rOpenGov</a:t>
            </a:r>
            <a:r>
              <a:rPr lang="en-AU" sz="3600" dirty="0"/>
              <a:t> packages: Things yet to be done, in Digital Humanities 2/3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D052160B-D44A-2144-90DB-020B3EFFC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5294" y="6182832"/>
            <a:ext cx="2146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E7D11F9C-C6AA-7740-9B42-7BB28FB17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en-AU" dirty="0"/>
              <a:t>Building data pipelines and reusable infrastructure on top of CSC services</a:t>
            </a:r>
          </a:p>
          <a:p>
            <a:pPr lvl="1">
              <a:buBlip>
                <a:blip r:embed="rId3"/>
              </a:buBlip>
            </a:pPr>
            <a:r>
              <a:rPr lang="en-AU" dirty="0"/>
              <a:t>Current example: bibliographic data harmonization</a:t>
            </a:r>
          </a:p>
          <a:p>
            <a:pPr lvl="1">
              <a:buBlip>
                <a:blip r:embed="rId3"/>
              </a:buBlip>
            </a:pPr>
            <a:r>
              <a:rPr lang="en-AU" dirty="0"/>
              <a:t>Currently relying heavily on GitHub tools and GitHub Actions</a:t>
            </a:r>
          </a:p>
          <a:p>
            <a:pPr>
              <a:buBlip>
                <a:blip r:embed="rId3"/>
              </a:buBlip>
            </a:pPr>
            <a:r>
              <a:rPr lang="en-AU" dirty="0"/>
              <a:t>Solving the problem of long-term storage of statistical and geospatial data</a:t>
            </a:r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8FD8B00A-1CE5-354A-A6DC-2E2E681B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err="1"/>
              <a:t>rOpenGov</a:t>
            </a:r>
            <a:r>
              <a:rPr lang="en-AU" sz="3600" dirty="0"/>
              <a:t> packages: Things yet to be done, in Digital Humanities 3/3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D052160B-D44A-2144-90DB-020B3EFFC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5294" y="6182832"/>
            <a:ext cx="2146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6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5A52568F-72E6-CC49-8BF4-716108229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AU" dirty="0"/>
              <a:t> We are always looking to </a:t>
            </a:r>
            <a:r>
              <a:rPr lang="en-AU" b="1" dirty="0"/>
              <a:t>grow our community of R developers</a:t>
            </a:r>
            <a:r>
              <a:rPr lang="en-AU" dirty="0"/>
              <a:t> interested in open (government) data</a:t>
            </a:r>
          </a:p>
          <a:p>
            <a:pPr lvl="1">
              <a:buBlip>
                <a:blip r:embed="rId2"/>
              </a:buBlip>
            </a:pPr>
            <a:r>
              <a:rPr lang="en-AU" dirty="0"/>
              <a:t>Special focus in fostering the use of R and in part building a sense of community between R users in Finland (not excluding international connections!)</a:t>
            </a:r>
          </a:p>
          <a:p>
            <a:pPr>
              <a:buBlip>
                <a:blip r:embed="rId2"/>
              </a:buBlip>
            </a:pPr>
            <a:r>
              <a:rPr lang="en-AU" dirty="0"/>
              <a:t> We want to encourage researchers and data scientists to </a:t>
            </a:r>
            <a:r>
              <a:rPr lang="en-AU" b="1" dirty="0"/>
              <a:t>open up their R code </a:t>
            </a:r>
            <a:r>
              <a:rPr lang="en-AU" dirty="0"/>
              <a:t>to public and use </a:t>
            </a:r>
            <a:r>
              <a:rPr lang="en-AU" b="1" dirty="0"/>
              <a:t>permissive software licenses</a:t>
            </a:r>
          </a:p>
          <a:p>
            <a:pPr>
              <a:buBlip>
                <a:blip r:embed="rId2"/>
              </a:buBlip>
            </a:pPr>
            <a:r>
              <a:rPr lang="en-AU" dirty="0"/>
              <a:t> We are also open to new </a:t>
            </a:r>
            <a:r>
              <a:rPr lang="en-AU" b="1" dirty="0"/>
              <a:t>joint research projects</a:t>
            </a:r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E1A91F1C-C18B-DC46-9BFC-9F6BE87B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What’s next for </a:t>
            </a:r>
            <a:r>
              <a:rPr lang="en-AU" dirty="0" err="1"/>
              <a:t>rOpenGov</a:t>
            </a:r>
            <a:r>
              <a:rPr lang="en-AU" dirty="0"/>
              <a:t>, as a collaborative project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5F45344B-7155-3748-8B8E-BA6BF599A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294" y="6182832"/>
            <a:ext cx="2146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2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n paikkamerkki 6" descr="Kuva, joka sisältää kohteen henkilö&#10;&#10;Kuvaus luotu automaattisesti">
            <a:extLst>
              <a:ext uri="{FF2B5EF4-FFF2-40B4-BE49-F238E27FC236}">
                <a16:creationId xmlns:a16="http://schemas.microsoft.com/office/drawing/2014/main" id="{4C443610-FAF7-154E-A868-186AFDF41060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5" r="27405"/>
          <a:stretch>
            <a:fillRect/>
          </a:stretch>
        </p:blipFill>
        <p:spPr/>
      </p:pic>
      <p:sp>
        <p:nvSpPr>
          <p:cNvPr id="4" name="Otsikko 3">
            <a:extLst>
              <a:ext uri="{FF2B5EF4-FFF2-40B4-BE49-F238E27FC236}">
                <a16:creationId xmlns:a16="http://schemas.microsoft.com/office/drawing/2014/main" id="{2AACACF8-26FD-2846-84A0-C2EA29F0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About </a:t>
            </a:r>
            <a:r>
              <a:rPr lang="en-AU" dirty="0" err="1"/>
              <a:t>rOpenGov</a:t>
            </a:r>
            <a:endParaRPr lang="fi-FI" dirty="0"/>
          </a:p>
        </p:txBody>
      </p:sp>
      <p:sp>
        <p:nvSpPr>
          <p:cNvPr id="5" name="Sisällön paikkamerkki 4">
            <a:extLst>
              <a:ext uri="{FF2B5EF4-FFF2-40B4-BE49-F238E27FC236}">
                <a16:creationId xmlns:a16="http://schemas.microsoft.com/office/drawing/2014/main" id="{0280AAD1-BAD7-6B4E-8F07-AC77A3651A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en-AU" dirty="0"/>
              <a:t> </a:t>
            </a:r>
            <a:r>
              <a:rPr lang="en-AU" sz="2400" dirty="0"/>
              <a:t>Started in 2010</a:t>
            </a:r>
          </a:p>
          <a:p>
            <a:pPr>
              <a:buBlip>
                <a:blip r:embed="rId3"/>
              </a:buBlip>
            </a:pPr>
            <a:r>
              <a:rPr lang="en-AU" sz="2400" dirty="0"/>
              <a:t> Winning entry in Apps4Finland 2011 competition</a:t>
            </a:r>
          </a:p>
          <a:p>
            <a:pPr>
              <a:buBlip>
                <a:blip r:embed="rId3"/>
              </a:buBlip>
            </a:pPr>
            <a:r>
              <a:rPr lang="en-AU" sz="2400" dirty="0"/>
              <a:t> Core team: Leo Lahti, Markus </a:t>
            </a:r>
            <a:r>
              <a:rPr lang="en-AU" sz="2400" dirty="0" err="1"/>
              <a:t>Kainu</a:t>
            </a:r>
            <a:r>
              <a:rPr lang="en-AU" sz="2400" dirty="0"/>
              <a:t>, </a:t>
            </a:r>
            <a:r>
              <a:rPr lang="en-AU" sz="2400" dirty="0" err="1"/>
              <a:t>Joona</a:t>
            </a:r>
            <a:r>
              <a:rPr lang="en-AU" sz="2400" dirty="0"/>
              <a:t> </a:t>
            </a:r>
            <a:r>
              <a:rPr lang="en-AU" sz="2400" dirty="0" err="1"/>
              <a:t>Lehtomäki</a:t>
            </a:r>
            <a:r>
              <a:rPr lang="en-AU" sz="2400" dirty="0"/>
              <a:t>, Juuso </a:t>
            </a:r>
            <a:r>
              <a:rPr lang="en-AU" sz="2400" dirty="0" err="1"/>
              <a:t>Parkkinen</a:t>
            </a:r>
            <a:r>
              <a:rPr lang="en-AU" sz="2400" dirty="0"/>
              <a:t>, Pyry Kantanen</a:t>
            </a:r>
          </a:p>
          <a:p>
            <a:pPr>
              <a:buBlip>
                <a:blip r:embed="rId3"/>
              </a:buBlip>
            </a:pPr>
            <a:r>
              <a:rPr lang="en-AU" sz="2400" dirty="0"/>
              <a:t>Finnish collaborators: </a:t>
            </a:r>
            <a:r>
              <a:rPr lang="en-AU" sz="2400" dirty="0" err="1"/>
              <a:t>Janne</a:t>
            </a:r>
            <a:r>
              <a:rPr lang="en-AU" sz="2400" dirty="0"/>
              <a:t> </a:t>
            </a:r>
            <a:r>
              <a:rPr lang="en-AU" sz="2400" dirty="0" err="1"/>
              <a:t>Huovari</a:t>
            </a:r>
            <a:r>
              <a:rPr lang="en-AU" sz="2400" dirty="0"/>
              <a:t> (PTT), </a:t>
            </a:r>
            <a:r>
              <a:rPr lang="en-AU" sz="2400" dirty="0" err="1"/>
              <a:t>Jussi</a:t>
            </a:r>
            <a:r>
              <a:rPr lang="en-AU" sz="2400" dirty="0"/>
              <a:t> </a:t>
            </a:r>
            <a:r>
              <a:rPr lang="en-AU" sz="2400" dirty="0" err="1"/>
              <a:t>Paananen</a:t>
            </a:r>
            <a:r>
              <a:rPr lang="en-AU" sz="2400" dirty="0"/>
              <a:t>, Juho </a:t>
            </a:r>
            <a:r>
              <a:rPr lang="en-AU" sz="2400" dirty="0" err="1"/>
              <a:t>Kopra</a:t>
            </a:r>
            <a:r>
              <a:rPr lang="en-AU" sz="2400" dirty="0"/>
              <a:t>, </a:t>
            </a:r>
            <a:r>
              <a:rPr lang="en-AU" sz="2400" dirty="0" err="1"/>
              <a:t>Tuomo</a:t>
            </a:r>
            <a:r>
              <a:rPr lang="en-AU" sz="2400" dirty="0"/>
              <a:t> Nieminen (THL</a:t>
            </a:r>
            <a:r>
              <a:rPr lang="en-AU" dirty="0"/>
              <a:t>)</a:t>
            </a:r>
            <a:r>
              <a:rPr lang="en-AU" sz="2400" dirty="0"/>
              <a:t> among others</a:t>
            </a:r>
            <a:endParaRPr lang="en-AU" dirty="0"/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DAB5655C-BB72-4341-B86A-A71486E9AA05}"/>
              </a:ext>
            </a:extLst>
          </p:cNvPr>
          <p:cNvSpPr txBox="1"/>
          <p:nvPr/>
        </p:nvSpPr>
        <p:spPr>
          <a:xfrm>
            <a:off x="5619750" y="5429250"/>
            <a:ext cx="120015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err="1"/>
              <a:t>Joona</a:t>
            </a:r>
            <a:r>
              <a:rPr lang="en-AU" sz="1050" dirty="0"/>
              <a:t>, Leo and Markus representing </a:t>
            </a:r>
            <a:r>
              <a:rPr lang="en-AU" sz="1050" dirty="0" err="1"/>
              <a:t>rOpenGov</a:t>
            </a:r>
            <a:r>
              <a:rPr lang="en-AU" sz="1050" dirty="0"/>
              <a:t> in </a:t>
            </a:r>
            <a:r>
              <a:rPr lang="en-AU" sz="1050" dirty="0" err="1"/>
              <a:t>useR</a:t>
            </a:r>
            <a:r>
              <a:rPr lang="en-AU" sz="1050" dirty="0"/>
              <a:t>! 2017 conference in Brussels</a:t>
            </a:r>
          </a:p>
        </p:txBody>
      </p:sp>
    </p:spTree>
    <p:extLst>
      <p:ext uri="{BB962C8B-B14F-4D97-AF65-F5344CB8AC3E}">
        <p14:creationId xmlns:p14="http://schemas.microsoft.com/office/powerpoint/2010/main" val="320672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DE5BEB2-A33F-0641-AB6E-CACDBC53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you!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8A59F54-8ED2-524E-BE1A-7D189277CAE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265458" y="1227388"/>
            <a:ext cx="3540797" cy="4403224"/>
          </a:xfrm>
        </p:spPr>
        <p:txBody>
          <a:bodyPr>
            <a:normAutofit/>
          </a:bodyPr>
          <a:lstStyle/>
          <a:p>
            <a:r>
              <a:rPr lang="en-AU" sz="1800" dirty="0"/>
              <a:t>Check out our websites: </a:t>
            </a:r>
          </a:p>
          <a:p>
            <a:r>
              <a:rPr lang="en-AU" sz="1800" dirty="0">
                <a:hlinkClick r:id="rId2"/>
              </a:rPr>
              <a:t>http://ropengov.org</a:t>
            </a:r>
            <a:endParaRPr lang="en-AU" sz="1800" dirty="0"/>
          </a:p>
          <a:p>
            <a:r>
              <a:rPr lang="en-AU" sz="1800" dirty="0">
                <a:hlinkClick r:id="rId3"/>
              </a:rPr>
              <a:t>https://ropengov.shinyapps.io/tilastot_kartalle/</a:t>
            </a:r>
            <a:r>
              <a:rPr lang="en-AU" sz="1800" dirty="0"/>
              <a:t> </a:t>
            </a:r>
          </a:p>
          <a:p>
            <a:endParaRPr lang="en-AU" sz="1800" dirty="0"/>
          </a:p>
          <a:p>
            <a:r>
              <a:rPr lang="en-AU" sz="1800" dirty="0"/>
              <a:t>Get engaged in GitHub:</a:t>
            </a:r>
          </a:p>
          <a:p>
            <a:r>
              <a:rPr lang="en-AU" sz="1800" dirty="0">
                <a:hlinkClick r:id="rId4"/>
              </a:rPr>
              <a:t>https://github.com/rOpenGov</a:t>
            </a:r>
            <a:endParaRPr lang="en-AU" sz="1800" dirty="0"/>
          </a:p>
          <a:p>
            <a:endParaRPr lang="en-AU" sz="1800" dirty="0"/>
          </a:p>
          <a:p>
            <a:r>
              <a:rPr lang="en-AU" sz="1800" dirty="0"/>
              <a:t>Follow us in Twitter:</a:t>
            </a:r>
          </a:p>
          <a:p>
            <a:r>
              <a:rPr lang="en-AU" sz="1800" dirty="0"/>
              <a:t>@</a:t>
            </a:r>
            <a:r>
              <a:rPr lang="en-AU" sz="1800" dirty="0" err="1"/>
              <a:t>ropengov</a:t>
            </a:r>
            <a:endParaRPr lang="en-AU" sz="1800" dirty="0"/>
          </a:p>
          <a:p>
            <a:r>
              <a:rPr lang="en-AU" sz="1800" dirty="0"/>
              <a:t>@antagomir (Leo Lahti)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836D6-32BD-734B-AFE4-646D5BF142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32" y="1673225"/>
            <a:ext cx="652800" cy="652800"/>
          </a:xfrm>
          <a:prstGeom prst="rect">
            <a:avLst/>
          </a:prstGeom>
        </p:spPr>
      </p:pic>
      <p:pic>
        <p:nvPicPr>
          <p:cNvPr id="5" name="Picture 16">
            <a:extLst>
              <a:ext uri="{FF2B5EF4-FFF2-40B4-BE49-F238E27FC236}">
                <a16:creationId xmlns:a16="http://schemas.microsoft.com/office/drawing/2014/main" id="{845D6955-6794-6441-AD75-79ECF227C3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31" y="2959941"/>
            <a:ext cx="652637" cy="93811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FFE2E2B-48E1-5D45-81F9-51D26C3F9B9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31" y="4531976"/>
            <a:ext cx="652637" cy="696259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75AD6363-4588-DB4B-B8AB-C6D819FC15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5294" y="6182832"/>
            <a:ext cx="2146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06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E4CF19F2-C54B-EC4A-BBD6-7A6EB9C3F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4420" y="4517657"/>
            <a:ext cx="2723160" cy="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0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>
            <a:extLst>
              <a:ext uri="{FF2B5EF4-FFF2-40B4-BE49-F238E27FC236}">
                <a16:creationId xmlns:a16="http://schemas.microsoft.com/office/drawing/2014/main" id="{DF1CECA4-7633-0D45-9481-00A1DCFBF4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7"/>
          <a:stretch/>
        </p:blipFill>
        <p:spPr>
          <a:xfrm>
            <a:off x="3141742" y="495300"/>
            <a:ext cx="6548358" cy="5954365"/>
          </a:xfrm>
          <a:prstGeom prst="rect">
            <a:avLst/>
          </a:prstGeom>
        </p:spPr>
      </p:pic>
      <p:sp>
        <p:nvSpPr>
          <p:cNvPr id="19" name="Tekstiruutu 18">
            <a:extLst>
              <a:ext uri="{FF2B5EF4-FFF2-40B4-BE49-F238E27FC236}">
                <a16:creationId xmlns:a16="http://schemas.microsoft.com/office/drawing/2014/main" id="{B67A8BE5-BCBC-2645-8345-FBC0074CE3D2}"/>
              </a:ext>
            </a:extLst>
          </p:cNvPr>
          <p:cNvSpPr txBox="1"/>
          <p:nvPr/>
        </p:nvSpPr>
        <p:spPr>
          <a:xfrm>
            <a:off x="1134029" y="1787063"/>
            <a:ext cx="25725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Scott </a:t>
            </a:r>
            <a:r>
              <a:rPr lang="fi-FI" sz="1600" dirty="0" err="1"/>
              <a:t>Chamberlain</a:t>
            </a:r>
            <a:r>
              <a:rPr lang="fi-FI" sz="1600" dirty="0"/>
              <a:t> (US)</a:t>
            </a:r>
          </a:p>
          <a:p>
            <a:pPr marL="285750" indent="-285750">
              <a:buFontTx/>
              <a:buChar char="-"/>
            </a:pPr>
            <a:r>
              <a:rPr lang="fi-FI" sz="1600" dirty="0" err="1"/>
              <a:t>rsunlight</a:t>
            </a:r>
            <a:endParaRPr lang="fi-FI" sz="1600" dirty="0"/>
          </a:p>
          <a:p>
            <a:pPr marL="285750" indent="-285750">
              <a:buFontTx/>
              <a:buChar char="-"/>
            </a:pPr>
            <a:r>
              <a:rPr lang="fi-FI" sz="1600" dirty="0" err="1"/>
              <a:t>rtimes</a:t>
            </a:r>
            <a:endParaRPr lang="fi-FI" sz="1600" dirty="0"/>
          </a:p>
          <a:p>
            <a:pPr marL="285750" indent="-285750">
              <a:buFontTx/>
              <a:buChar char="-"/>
            </a:pPr>
            <a:r>
              <a:rPr lang="fi-FI" sz="1600" dirty="0" err="1"/>
              <a:t>enigma</a:t>
            </a:r>
            <a:endParaRPr lang="fi-FI" sz="1600" dirty="0"/>
          </a:p>
          <a:p>
            <a:r>
              <a:rPr lang="fi-FI" sz="1600" dirty="0"/>
              <a:t>Thomas </a:t>
            </a:r>
            <a:r>
              <a:rPr lang="fi-FI" sz="1600" dirty="0" err="1"/>
              <a:t>Leeper</a:t>
            </a:r>
            <a:r>
              <a:rPr lang="fi-FI" sz="1600" dirty="0"/>
              <a:t> (UK)</a:t>
            </a:r>
          </a:p>
          <a:p>
            <a:pPr marL="285750" indent="-285750">
              <a:buFontTx/>
              <a:buChar char="-"/>
            </a:pPr>
            <a:r>
              <a:rPr lang="fi-FI" sz="1600" dirty="0" err="1"/>
              <a:t>federalregister</a:t>
            </a:r>
            <a:endParaRPr lang="fi-FI" sz="1600" dirty="0"/>
          </a:p>
          <a:p>
            <a:pPr marL="285750" indent="-285750">
              <a:buFontTx/>
              <a:buChar char="-"/>
            </a:pPr>
            <a:r>
              <a:rPr lang="fi-FI" sz="1600" dirty="0" err="1"/>
              <a:t>mpg</a:t>
            </a:r>
            <a:endParaRPr lang="fi-FI" sz="1600" dirty="0"/>
          </a:p>
          <a:p>
            <a:pPr marL="285750" indent="-285750">
              <a:buFontTx/>
              <a:buChar char="-"/>
            </a:pPr>
            <a:r>
              <a:rPr lang="fi-FI" sz="1600" dirty="0" err="1"/>
              <a:t>Rpublica</a:t>
            </a:r>
            <a:endParaRPr lang="fi-FI" sz="1600" dirty="0"/>
          </a:p>
          <a:p>
            <a:pPr marL="285750" indent="-285750">
              <a:buFontTx/>
              <a:buChar char="-"/>
            </a:pPr>
            <a:r>
              <a:rPr lang="fi-FI" sz="1600" dirty="0" err="1"/>
              <a:t>pollstR</a:t>
            </a:r>
            <a:endParaRPr lang="fi-FI" sz="1600" dirty="0"/>
          </a:p>
          <a:p>
            <a:r>
              <a:rPr lang="fi-FI" sz="1600" dirty="0"/>
              <a:t>Diego </a:t>
            </a:r>
            <a:r>
              <a:rPr lang="fi-FI" sz="1600" dirty="0" err="1"/>
              <a:t>Hernandez</a:t>
            </a:r>
            <a:r>
              <a:rPr lang="fi-FI" sz="1600" dirty="0"/>
              <a:t> (ES)</a:t>
            </a:r>
          </a:p>
          <a:p>
            <a:pPr marL="285750" indent="-285750">
              <a:buFontTx/>
              <a:buChar char="-"/>
            </a:pPr>
            <a:r>
              <a:rPr lang="fi-FI" sz="1600" dirty="0" err="1"/>
              <a:t>giscoR</a:t>
            </a:r>
            <a:endParaRPr lang="fi-FI" sz="1600" dirty="0"/>
          </a:p>
          <a:p>
            <a:r>
              <a:rPr lang="fi-FI" sz="1600" dirty="0"/>
              <a:t>François </a:t>
            </a:r>
            <a:r>
              <a:rPr lang="fi-FI" sz="1600" dirty="0" err="1"/>
              <a:t>Briatte</a:t>
            </a:r>
            <a:r>
              <a:rPr lang="fi-FI" sz="1600" dirty="0"/>
              <a:t> (FR)</a:t>
            </a:r>
          </a:p>
          <a:p>
            <a:pPr marL="285750" indent="-285750">
              <a:buFontTx/>
              <a:buChar char="-"/>
            </a:pPr>
            <a:r>
              <a:rPr lang="fi-FI" sz="1600" dirty="0" err="1"/>
              <a:t>psdata</a:t>
            </a:r>
            <a:endParaRPr lang="fi-FI" sz="1600" dirty="0"/>
          </a:p>
          <a:p>
            <a:endParaRPr lang="fi-FI" sz="1600" dirty="0"/>
          </a:p>
        </p:txBody>
      </p:sp>
      <p:pic>
        <p:nvPicPr>
          <p:cNvPr id="23" name="Kuva 22">
            <a:extLst>
              <a:ext uri="{FF2B5EF4-FFF2-40B4-BE49-F238E27FC236}">
                <a16:creationId xmlns:a16="http://schemas.microsoft.com/office/drawing/2014/main" id="{FE7A3420-2620-0E44-91A2-F5FDC9644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294" y="6182832"/>
            <a:ext cx="2146300" cy="4572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7D6FF9F8-4F35-5A4A-A158-3CB71CD1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800" dirty="0"/>
              <a:t>International </a:t>
            </a:r>
            <a:br>
              <a:rPr lang="fi-FI" sz="2800" dirty="0"/>
            </a:br>
            <a:r>
              <a:rPr lang="fi-FI" sz="2800" dirty="0" err="1"/>
              <a:t>collaborators</a:t>
            </a:r>
            <a:endParaRPr lang="fi-FI" sz="2800" dirty="0"/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7C36A10A-39BE-DB42-9EB0-95C780B258AA}"/>
              </a:ext>
            </a:extLst>
          </p:cNvPr>
          <p:cNvSpPr/>
          <p:nvPr/>
        </p:nvSpPr>
        <p:spPr>
          <a:xfrm>
            <a:off x="4084256" y="2734622"/>
            <a:ext cx="635174" cy="6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/>
              <a:t>SC</a:t>
            </a:r>
          </a:p>
        </p:txBody>
      </p:sp>
      <p:sp>
        <p:nvSpPr>
          <p:cNvPr id="17" name="Ellipsi 16">
            <a:extLst>
              <a:ext uri="{FF2B5EF4-FFF2-40B4-BE49-F238E27FC236}">
                <a16:creationId xmlns:a16="http://schemas.microsoft.com/office/drawing/2014/main" id="{407D75E5-4890-154C-8789-077F1F237170}"/>
              </a:ext>
            </a:extLst>
          </p:cNvPr>
          <p:cNvSpPr/>
          <p:nvPr/>
        </p:nvSpPr>
        <p:spPr>
          <a:xfrm>
            <a:off x="7010487" y="2712034"/>
            <a:ext cx="635174" cy="6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/>
              <a:t>PB</a:t>
            </a:r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24852D5F-AA9A-E745-A7A2-767A0729F6D5}"/>
              </a:ext>
            </a:extLst>
          </p:cNvPr>
          <p:cNvSpPr txBox="1"/>
          <p:nvPr/>
        </p:nvSpPr>
        <p:spPr>
          <a:xfrm>
            <a:off x="9690100" y="1278041"/>
            <a:ext cx="25725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err="1"/>
              <a:t>Måns</a:t>
            </a:r>
            <a:r>
              <a:rPr lang="fi-FI" sz="1600" dirty="0"/>
              <a:t> Magnusson (SE)</a:t>
            </a:r>
          </a:p>
          <a:p>
            <a:pPr marL="285750" indent="-285750">
              <a:buFontTx/>
              <a:buChar char="-"/>
            </a:pPr>
            <a:r>
              <a:rPr lang="fi-FI" sz="1600" dirty="0" err="1"/>
              <a:t>sweidnumbr</a:t>
            </a:r>
            <a:endParaRPr lang="fi-FI" sz="1600" dirty="0"/>
          </a:p>
          <a:p>
            <a:pPr marL="285750" indent="-285750">
              <a:buFontTx/>
              <a:buChar char="-"/>
            </a:pPr>
            <a:r>
              <a:rPr lang="fi-FI" sz="1600" dirty="0" err="1"/>
              <a:t>pxweb</a:t>
            </a:r>
            <a:endParaRPr lang="fi-FI" sz="1600" dirty="0"/>
          </a:p>
          <a:p>
            <a:r>
              <a:rPr lang="fi-FI" sz="1600" dirty="0"/>
              <a:t>Kenneth Rose (DK)</a:t>
            </a:r>
          </a:p>
          <a:p>
            <a:pPr marL="285750" indent="-285750">
              <a:buFontTx/>
              <a:buChar char="-"/>
            </a:pPr>
            <a:r>
              <a:rPr lang="fi-FI" sz="1600" dirty="0" err="1"/>
              <a:t>dkstat</a:t>
            </a:r>
            <a:endParaRPr lang="fi-FI" sz="1600" dirty="0"/>
          </a:p>
          <a:p>
            <a:r>
              <a:rPr lang="fi-FI" sz="1600" dirty="0" err="1"/>
              <a:t>Przemysław</a:t>
            </a:r>
            <a:r>
              <a:rPr lang="fi-FI" sz="1600" dirty="0"/>
              <a:t> </a:t>
            </a:r>
            <a:r>
              <a:rPr lang="fi-FI" sz="1600" dirty="0" err="1"/>
              <a:t>Biecek</a:t>
            </a:r>
            <a:r>
              <a:rPr lang="fi-FI" sz="1600" dirty="0"/>
              <a:t> (PL)</a:t>
            </a:r>
          </a:p>
          <a:p>
            <a:pPr marL="285750" indent="-285750">
              <a:buFontTx/>
              <a:buChar char="-"/>
            </a:pPr>
            <a:r>
              <a:rPr lang="fi-FI" sz="1600" dirty="0" err="1"/>
              <a:t>eurostat</a:t>
            </a:r>
            <a:endParaRPr lang="fi-FI" sz="1600" dirty="0"/>
          </a:p>
          <a:p>
            <a:pPr marL="285750" indent="-285750">
              <a:buFontTx/>
              <a:buChar char="-"/>
            </a:pPr>
            <a:r>
              <a:rPr lang="fi-FI" sz="1600" dirty="0" err="1"/>
              <a:t>europarl</a:t>
            </a:r>
            <a:endParaRPr lang="fi-FI" sz="1600" dirty="0"/>
          </a:p>
          <a:p>
            <a:r>
              <a:rPr lang="fi-FI" sz="1600" dirty="0"/>
              <a:t>Daniel </a:t>
            </a:r>
            <a:r>
              <a:rPr lang="fi-FI" sz="1600" dirty="0" err="1"/>
              <a:t>Antal</a:t>
            </a:r>
            <a:r>
              <a:rPr lang="fi-FI" sz="1600" dirty="0"/>
              <a:t> (BE)</a:t>
            </a:r>
          </a:p>
          <a:p>
            <a:pPr marL="285750" indent="-285750">
              <a:buFontTx/>
              <a:buChar char="-"/>
            </a:pPr>
            <a:r>
              <a:rPr lang="fi-FI" sz="1600" dirty="0" err="1"/>
              <a:t>regions</a:t>
            </a:r>
            <a:endParaRPr lang="fi-FI" sz="1600" dirty="0"/>
          </a:p>
          <a:p>
            <a:pPr marL="285750" indent="-285750">
              <a:buFontTx/>
              <a:buChar char="-"/>
            </a:pPr>
            <a:r>
              <a:rPr lang="fi-FI" sz="1600" dirty="0" err="1"/>
              <a:t>retroharmonize</a:t>
            </a:r>
            <a:endParaRPr lang="fi-FI" sz="1600" dirty="0"/>
          </a:p>
          <a:p>
            <a:pPr marL="285750" indent="-285750">
              <a:buFontTx/>
              <a:buChar char="-"/>
            </a:pPr>
            <a:r>
              <a:rPr lang="fi-FI" sz="1600" dirty="0" err="1"/>
              <a:t>iotables</a:t>
            </a:r>
            <a:endParaRPr lang="fi-FI" sz="1600" dirty="0"/>
          </a:p>
          <a:p>
            <a:r>
              <a:rPr lang="fi-FI" sz="1600" dirty="0"/>
              <a:t>Christopher </a:t>
            </a:r>
            <a:r>
              <a:rPr lang="fi-FI" sz="1600" dirty="0" err="1"/>
              <a:t>Gandrud</a:t>
            </a:r>
            <a:r>
              <a:rPr lang="fi-FI" sz="1600" dirty="0"/>
              <a:t> (DE)</a:t>
            </a:r>
          </a:p>
          <a:p>
            <a:pPr marL="285750" indent="-285750">
              <a:buFontTx/>
              <a:buChar char="-"/>
            </a:pPr>
            <a:r>
              <a:rPr lang="fi-FI" sz="1600" dirty="0" err="1"/>
              <a:t>psdata</a:t>
            </a:r>
            <a:endParaRPr lang="fi-FI" sz="1600" dirty="0"/>
          </a:p>
        </p:txBody>
      </p:sp>
      <p:sp>
        <p:nvSpPr>
          <p:cNvPr id="25" name="Ellipsi 24">
            <a:extLst>
              <a:ext uri="{FF2B5EF4-FFF2-40B4-BE49-F238E27FC236}">
                <a16:creationId xmlns:a16="http://schemas.microsoft.com/office/drawing/2014/main" id="{30BD22F7-15F9-F846-A84C-C14AB4D2A70F}"/>
              </a:ext>
            </a:extLst>
          </p:cNvPr>
          <p:cNvSpPr/>
          <p:nvPr/>
        </p:nvSpPr>
        <p:spPr>
          <a:xfrm>
            <a:off x="5251755" y="2717260"/>
            <a:ext cx="635174" cy="6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/>
              <a:t>TL</a:t>
            </a:r>
          </a:p>
        </p:txBody>
      </p:sp>
      <p:sp>
        <p:nvSpPr>
          <p:cNvPr id="26" name="Ellipsi 25">
            <a:extLst>
              <a:ext uri="{FF2B5EF4-FFF2-40B4-BE49-F238E27FC236}">
                <a16:creationId xmlns:a16="http://schemas.microsoft.com/office/drawing/2014/main" id="{B0B2DC6B-A34C-0D41-A250-4AA1D320A7B1}"/>
              </a:ext>
            </a:extLst>
          </p:cNvPr>
          <p:cNvSpPr/>
          <p:nvPr/>
        </p:nvSpPr>
        <p:spPr>
          <a:xfrm>
            <a:off x="5331452" y="4241115"/>
            <a:ext cx="635174" cy="6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/>
              <a:t>DH</a:t>
            </a:r>
          </a:p>
        </p:txBody>
      </p:sp>
      <p:sp>
        <p:nvSpPr>
          <p:cNvPr id="27" name="Ellipsi 26">
            <a:extLst>
              <a:ext uri="{FF2B5EF4-FFF2-40B4-BE49-F238E27FC236}">
                <a16:creationId xmlns:a16="http://schemas.microsoft.com/office/drawing/2014/main" id="{E981CF04-B322-D549-8884-5C2AAA90688C}"/>
              </a:ext>
            </a:extLst>
          </p:cNvPr>
          <p:cNvSpPr/>
          <p:nvPr/>
        </p:nvSpPr>
        <p:spPr>
          <a:xfrm>
            <a:off x="5634828" y="3529632"/>
            <a:ext cx="635174" cy="6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/>
              <a:t>FB</a:t>
            </a:r>
          </a:p>
        </p:txBody>
      </p:sp>
      <p:sp>
        <p:nvSpPr>
          <p:cNvPr id="28" name="Ellipsi 27">
            <a:extLst>
              <a:ext uri="{FF2B5EF4-FFF2-40B4-BE49-F238E27FC236}">
                <a16:creationId xmlns:a16="http://schemas.microsoft.com/office/drawing/2014/main" id="{56C2CC86-C640-0844-A26D-DD23CD4269D4}"/>
              </a:ext>
            </a:extLst>
          </p:cNvPr>
          <p:cNvSpPr/>
          <p:nvPr/>
        </p:nvSpPr>
        <p:spPr>
          <a:xfrm>
            <a:off x="5874891" y="2921716"/>
            <a:ext cx="635174" cy="6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/>
              <a:t>DA</a:t>
            </a:r>
          </a:p>
        </p:txBody>
      </p:sp>
      <p:sp>
        <p:nvSpPr>
          <p:cNvPr id="29" name="Ellipsi 28">
            <a:extLst>
              <a:ext uri="{FF2B5EF4-FFF2-40B4-BE49-F238E27FC236}">
                <a16:creationId xmlns:a16="http://schemas.microsoft.com/office/drawing/2014/main" id="{6788366B-AB80-0A4C-BFBA-4DEDE98E05D1}"/>
              </a:ext>
            </a:extLst>
          </p:cNvPr>
          <p:cNvSpPr/>
          <p:nvPr/>
        </p:nvSpPr>
        <p:spPr>
          <a:xfrm>
            <a:off x="6452837" y="2972380"/>
            <a:ext cx="635174" cy="6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spc="-150" dirty="0"/>
              <a:t>CG</a:t>
            </a:r>
          </a:p>
        </p:txBody>
      </p:sp>
      <p:sp>
        <p:nvSpPr>
          <p:cNvPr id="30" name="Ellipsi 29">
            <a:extLst>
              <a:ext uri="{FF2B5EF4-FFF2-40B4-BE49-F238E27FC236}">
                <a16:creationId xmlns:a16="http://schemas.microsoft.com/office/drawing/2014/main" id="{71238D21-8DDF-DC44-B6DA-8F063C577104}"/>
              </a:ext>
            </a:extLst>
          </p:cNvPr>
          <p:cNvSpPr/>
          <p:nvPr/>
        </p:nvSpPr>
        <p:spPr>
          <a:xfrm>
            <a:off x="6147970" y="2329437"/>
            <a:ext cx="635174" cy="6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/>
              <a:t>KR</a:t>
            </a:r>
          </a:p>
        </p:txBody>
      </p:sp>
      <p:sp>
        <p:nvSpPr>
          <p:cNvPr id="31" name="Ellipsi 30">
            <a:extLst>
              <a:ext uri="{FF2B5EF4-FFF2-40B4-BE49-F238E27FC236}">
                <a16:creationId xmlns:a16="http://schemas.microsoft.com/office/drawing/2014/main" id="{8D71528C-8891-3A4D-9E78-9C43E61A3E86}"/>
              </a:ext>
            </a:extLst>
          </p:cNvPr>
          <p:cNvSpPr/>
          <p:nvPr/>
        </p:nvSpPr>
        <p:spPr>
          <a:xfrm>
            <a:off x="6692900" y="1706253"/>
            <a:ext cx="635174" cy="63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spc="-150" dirty="0"/>
              <a:t>MM</a:t>
            </a:r>
          </a:p>
        </p:txBody>
      </p:sp>
    </p:spTree>
    <p:extLst>
      <p:ext uri="{BB962C8B-B14F-4D97-AF65-F5344CB8AC3E}">
        <p14:creationId xmlns:p14="http://schemas.microsoft.com/office/powerpoint/2010/main" val="177446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n paikkamerkki 6">
            <a:extLst>
              <a:ext uri="{FF2B5EF4-FFF2-40B4-BE49-F238E27FC236}">
                <a16:creationId xmlns:a16="http://schemas.microsoft.com/office/drawing/2014/main" id="{3457704F-9733-214F-A614-289216A3887C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4430" r="-1833"/>
          <a:stretch/>
        </p:blipFill>
        <p:spPr>
          <a:xfrm>
            <a:off x="5104590" y="-33279"/>
            <a:ext cx="7198468" cy="6858000"/>
          </a:xfrm>
        </p:spPr>
      </p:pic>
      <p:sp>
        <p:nvSpPr>
          <p:cNvPr id="4" name="Otsikko 3">
            <a:extLst>
              <a:ext uri="{FF2B5EF4-FFF2-40B4-BE49-F238E27FC236}">
                <a16:creationId xmlns:a16="http://schemas.microsoft.com/office/drawing/2014/main" id="{D0A0DC3D-2375-B14A-9644-C8324F19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Definitions</a:t>
            </a:r>
          </a:p>
        </p:txBody>
      </p:sp>
      <p:sp>
        <p:nvSpPr>
          <p:cNvPr id="5" name="Sisällön paikkamerkki 4">
            <a:extLst>
              <a:ext uri="{FF2B5EF4-FFF2-40B4-BE49-F238E27FC236}">
                <a16:creationId xmlns:a16="http://schemas.microsoft.com/office/drawing/2014/main" id="{82DDB2F6-4844-1C4F-8F15-2E6B56C429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Blip>
                <a:blip r:embed="rId4"/>
              </a:buBlip>
            </a:pPr>
            <a:r>
              <a:rPr lang="en-AU" dirty="0"/>
              <a:t> Open data</a:t>
            </a:r>
          </a:p>
          <a:p>
            <a:pPr>
              <a:buBlip>
                <a:blip r:embed="rId4"/>
              </a:buBlip>
            </a:pPr>
            <a:r>
              <a:rPr lang="en-AU" dirty="0"/>
              <a:t> Government Data</a:t>
            </a:r>
          </a:p>
          <a:p>
            <a:pPr>
              <a:buBlip>
                <a:blip r:embed="rId4"/>
              </a:buBlip>
            </a:pPr>
            <a:r>
              <a:rPr lang="en-AU" dirty="0"/>
              <a:t> Open Government Data</a:t>
            </a:r>
          </a:p>
          <a:p>
            <a:pPr>
              <a:buBlip>
                <a:blip r:embed="rId4"/>
              </a:buBlip>
            </a:pPr>
            <a:r>
              <a:rPr lang="en-AU" dirty="0"/>
              <a:t> Examples of Open Government Data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F8A92311-2BB7-314D-9CA3-19CA502F7A23}"/>
              </a:ext>
            </a:extLst>
          </p:cNvPr>
          <p:cNvSpPr txBox="1"/>
          <p:nvPr/>
        </p:nvSpPr>
        <p:spPr>
          <a:xfrm>
            <a:off x="3891476" y="6570805"/>
            <a:ext cx="5219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50" dirty="0">
                <a:hlinkClick r:id="rId3" tooltip="http://www.flickr.com/photos/notbrucelee/6897137283/"/>
              </a:rPr>
              <a:t>Illustration</a:t>
            </a:r>
            <a:r>
              <a:rPr lang="fi-FI" sz="1050" dirty="0"/>
              <a:t> </a:t>
            </a:r>
            <a:r>
              <a:rPr lang="fi-FI" sz="1050" dirty="0" err="1"/>
              <a:t>by</a:t>
            </a:r>
            <a:r>
              <a:rPr lang="fi-FI" sz="1050" dirty="0"/>
              <a:t> Justin </a:t>
            </a:r>
            <a:r>
              <a:rPr lang="fi-FI" sz="1050" dirty="0" err="1"/>
              <a:t>Grimes</a:t>
            </a:r>
            <a:r>
              <a:rPr lang="fi-FI" sz="1050" dirty="0"/>
              <a:t>, </a:t>
            </a:r>
            <a:r>
              <a:rPr lang="fi-FI" sz="1050" dirty="0">
                <a:hlinkClick r:id="rId5" tooltip="https://creativecommons.org/licenses/by-sa/3.0/"/>
              </a:rPr>
              <a:t>CC BY-SA 2.0</a:t>
            </a:r>
            <a:endParaRPr lang="fi-FI" sz="1050" dirty="0"/>
          </a:p>
        </p:txBody>
      </p:sp>
    </p:spTree>
    <p:extLst>
      <p:ext uri="{BB962C8B-B14F-4D97-AF65-F5344CB8AC3E}">
        <p14:creationId xmlns:p14="http://schemas.microsoft.com/office/powerpoint/2010/main" val="152685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0E1E560B-7A91-594C-A211-2E92370FA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/>
              <a:t>Open data</a:t>
            </a:r>
            <a:endParaRPr lang="fi-FI" dirty="0"/>
          </a:p>
          <a:p>
            <a:pPr>
              <a:buBlip>
                <a:blip r:embed="rId3"/>
              </a:buBlip>
            </a:pPr>
            <a:r>
              <a:rPr lang="en-AU" dirty="0"/>
              <a:t> Data that can be freely used, re-used and distributed by anyone, only subject to (at the most) the requirement that users attribute the data and that they make their work available to be shared as well.”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E6806A3-52D9-FB49-8584-F5A336F452D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err="1"/>
              <a:t>Government</a:t>
            </a:r>
            <a:r>
              <a:rPr lang="fi-FI" b="1" dirty="0"/>
              <a:t> Data</a:t>
            </a:r>
          </a:p>
          <a:p>
            <a:pPr>
              <a:buBlip>
                <a:blip r:embed="rId3"/>
              </a:buBlip>
            </a:pPr>
            <a:r>
              <a:rPr lang="fi-FI" dirty="0"/>
              <a:t> </a:t>
            </a:r>
            <a:r>
              <a:rPr lang="fi-FI" dirty="0" err="1"/>
              <a:t>Any</a:t>
            </a:r>
            <a:r>
              <a:rPr lang="fi-FI" dirty="0"/>
              <a:t> data and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produced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commissioned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public</a:t>
            </a:r>
            <a:r>
              <a:rPr lang="fi-FI" dirty="0"/>
              <a:t> </a:t>
            </a:r>
            <a:r>
              <a:rPr lang="fi-FI" dirty="0" err="1"/>
              <a:t>bodies</a:t>
            </a:r>
            <a:r>
              <a:rPr lang="fi-FI" dirty="0"/>
              <a:t>.”</a:t>
            </a:r>
          </a:p>
        </p:txBody>
      </p:sp>
      <p:sp>
        <p:nvSpPr>
          <p:cNvPr id="4" name="Otsikko 3">
            <a:extLst>
              <a:ext uri="{FF2B5EF4-FFF2-40B4-BE49-F238E27FC236}">
                <a16:creationId xmlns:a16="http://schemas.microsoft.com/office/drawing/2014/main" id="{7B709B15-30C8-B941-A711-EB5B7FDB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Open + </a:t>
            </a:r>
            <a:r>
              <a:rPr lang="fi-FI" dirty="0" err="1"/>
              <a:t>Government</a:t>
            </a:r>
            <a:r>
              <a:rPr lang="fi-FI" dirty="0"/>
              <a:t> + Data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D3EAA736-EC26-A84F-A76A-C4BA2950C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5294" y="6182832"/>
            <a:ext cx="2146300" cy="457200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5FA2EC7D-EAEA-1544-8BA7-72B072AF18BF}"/>
              </a:ext>
            </a:extLst>
          </p:cNvPr>
          <p:cNvSpPr txBox="1"/>
          <p:nvPr/>
        </p:nvSpPr>
        <p:spPr>
          <a:xfrm>
            <a:off x="1078028" y="6038850"/>
            <a:ext cx="6103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Source</a:t>
            </a:r>
            <a:r>
              <a:rPr lang="fi-FI" sz="1200" dirty="0"/>
              <a:t>: </a:t>
            </a:r>
            <a:r>
              <a:rPr lang="fi-FI" sz="1200" dirty="0" err="1"/>
              <a:t>Ubaldi</a:t>
            </a:r>
            <a:r>
              <a:rPr lang="fi-FI" sz="1200" dirty="0"/>
              <a:t>, B. (2013), "Open </a:t>
            </a:r>
            <a:r>
              <a:rPr lang="fi-FI" sz="1200" dirty="0" err="1"/>
              <a:t>Government</a:t>
            </a:r>
            <a:r>
              <a:rPr lang="fi-FI" sz="1200" dirty="0"/>
              <a:t> Data: </a:t>
            </a:r>
            <a:r>
              <a:rPr lang="fi-FI" sz="1200" dirty="0" err="1"/>
              <a:t>Towards</a:t>
            </a:r>
            <a:r>
              <a:rPr lang="fi-FI" sz="1200" dirty="0"/>
              <a:t> </a:t>
            </a:r>
            <a:r>
              <a:rPr lang="fi-FI" sz="1200" dirty="0" err="1"/>
              <a:t>Empirical</a:t>
            </a:r>
            <a:r>
              <a:rPr lang="fi-FI" sz="1200" dirty="0"/>
              <a:t> Analysis of Open </a:t>
            </a:r>
            <a:r>
              <a:rPr lang="fi-FI" sz="1200" dirty="0" err="1"/>
              <a:t>Government</a:t>
            </a:r>
            <a:r>
              <a:rPr lang="fi-FI" sz="1200" dirty="0"/>
              <a:t> Data </a:t>
            </a:r>
            <a:r>
              <a:rPr lang="fi-FI" sz="1200" dirty="0" err="1"/>
              <a:t>Initiatives</a:t>
            </a:r>
            <a:r>
              <a:rPr lang="fi-FI" sz="1200" dirty="0"/>
              <a:t>", OECD </a:t>
            </a:r>
            <a:r>
              <a:rPr lang="fi-FI" sz="1200" dirty="0" err="1"/>
              <a:t>Working</a:t>
            </a:r>
            <a:r>
              <a:rPr lang="fi-FI" sz="1200" dirty="0"/>
              <a:t> </a:t>
            </a:r>
            <a:r>
              <a:rPr lang="fi-FI" sz="1200" dirty="0" err="1"/>
              <a:t>Papers</a:t>
            </a:r>
            <a:r>
              <a:rPr lang="fi-FI" sz="1200" dirty="0"/>
              <a:t> on Public </a:t>
            </a:r>
            <a:r>
              <a:rPr lang="fi-FI" sz="1200" dirty="0" err="1"/>
              <a:t>Governance</a:t>
            </a:r>
            <a:r>
              <a:rPr lang="fi-FI" sz="1200" dirty="0"/>
              <a:t>, No. 22, OECD Publishing, Paris, </a:t>
            </a:r>
            <a:r>
              <a:rPr lang="fi-FI" sz="1200" dirty="0" err="1"/>
              <a:t>https</a:t>
            </a:r>
            <a:r>
              <a:rPr lang="fi-FI" sz="1200" dirty="0"/>
              <a:t>://</a:t>
            </a:r>
            <a:r>
              <a:rPr lang="fi-FI" sz="1200" dirty="0" err="1"/>
              <a:t>doi.org</a:t>
            </a:r>
            <a:r>
              <a:rPr lang="fi-FI" sz="1200" dirty="0"/>
              <a:t>/10.1787/5k46bj4f03s7-en</a:t>
            </a:r>
          </a:p>
        </p:txBody>
      </p:sp>
    </p:spTree>
    <p:extLst>
      <p:ext uri="{BB962C8B-B14F-4D97-AF65-F5344CB8AC3E}">
        <p14:creationId xmlns:p14="http://schemas.microsoft.com/office/powerpoint/2010/main" val="380563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C3926140-CE25-4749-9853-98718D132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Blip>
                <a:blip r:embed="rId2"/>
              </a:buBlip>
            </a:pPr>
            <a:r>
              <a:rPr lang="en-AU" dirty="0"/>
              <a:t> Any data and information produced or commissioned by public bodies that can be freely used, re-used and distributed by anyone.</a:t>
            </a:r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CED2407D-7915-8941-9DE9-8B9C7E9B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Open Government Data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4F907664-8DE9-0949-8ED2-E717AFBF4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294" y="6182832"/>
            <a:ext cx="2146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6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C3926140-CE25-4749-9853-98718D132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anchor="ctr"/>
          <a:lstStyle/>
          <a:p>
            <a:pPr>
              <a:buBlip>
                <a:blip r:embed="rId3"/>
              </a:buBlip>
            </a:pPr>
            <a:r>
              <a:rPr lang="en-AU" sz="2000" dirty="0"/>
              <a:t> business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1600" dirty="0"/>
              <a:t>Chamber of Commerce information, official business</a:t>
            </a:r>
          </a:p>
          <a:p>
            <a:pPr>
              <a:buBlip>
                <a:blip r:embed="rId3"/>
              </a:buBlip>
            </a:pPr>
            <a:r>
              <a:rPr lang="en-AU" sz="2000" dirty="0"/>
              <a:t> registers, patent and trademark information, public tender databases</a:t>
            </a:r>
          </a:p>
          <a:p>
            <a:pPr>
              <a:buBlip>
                <a:blip r:embed="rId3"/>
              </a:buBlip>
            </a:pPr>
            <a:r>
              <a:rPr lang="en-AU" sz="2000" dirty="0"/>
              <a:t> geographic information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1600" dirty="0"/>
              <a:t>address information, aerial photos, buildings, cadastral or land registry data, geodetic networks, hydrographical data, topographic information</a:t>
            </a:r>
          </a:p>
          <a:p>
            <a:pPr>
              <a:buBlip>
                <a:blip r:embed="rId3"/>
              </a:buBlip>
            </a:pPr>
            <a:r>
              <a:rPr lang="en-AU" sz="2000" dirty="0"/>
              <a:t> legal information</a:t>
            </a:r>
          </a:p>
          <a:p>
            <a:pPr marL="0" indent="0">
              <a:buNone/>
            </a:pPr>
            <a:endParaRPr lang="en-AU" sz="2000" dirty="0"/>
          </a:p>
          <a:p>
            <a:pPr>
              <a:buBlip>
                <a:blip r:embed="rId3"/>
              </a:buBlip>
            </a:pPr>
            <a:r>
              <a:rPr lang="en-AU" sz="2000" dirty="0"/>
              <a:t> meteorological information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1600" dirty="0"/>
              <a:t>climate data, climate models, weather forecasts</a:t>
            </a:r>
          </a:p>
          <a:p>
            <a:pPr>
              <a:buBlip>
                <a:blip r:embed="rId3"/>
              </a:buBlip>
            </a:pPr>
            <a:r>
              <a:rPr lang="en-AU" sz="2000" dirty="0"/>
              <a:t> social data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1600" dirty="0"/>
              <a:t>various types of statistics on economics, employment, health, population, public administration</a:t>
            </a:r>
          </a:p>
          <a:p>
            <a:pPr>
              <a:buBlip>
                <a:blip r:embed="rId3"/>
              </a:buBlip>
            </a:pPr>
            <a:r>
              <a:rPr lang="en-AU" sz="2000" dirty="0"/>
              <a:t> transport information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1600" dirty="0"/>
              <a:t>traffic congestion, work on roads, public transport, vehicle registration</a:t>
            </a:r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CED2407D-7915-8941-9DE9-8B9C7E9B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Examples of Open Government Data from OECD</a:t>
            </a:r>
            <a:r>
              <a:rPr lang="en-AU" baseline="30000" dirty="0"/>
              <a:t>1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4F907664-8DE9-0949-8ED2-E717AFBF4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5294" y="6182832"/>
            <a:ext cx="2146300" cy="457200"/>
          </a:xfrm>
          <a:prstGeom prst="rect">
            <a:avLst/>
          </a:prstGeom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D0011E49-CF84-B947-BD2F-5AC6470712CB}"/>
              </a:ext>
            </a:extLst>
          </p:cNvPr>
          <p:cNvSpPr txBox="1"/>
          <p:nvPr/>
        </p:nvSpPr>
        <p:spPr>
          <a:xfrm>
            <a:off x="1078028" y="6038850"/>
            <a:ext cx="6103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[1] </a:t>
            </a:r>
            <a:r>
              <a:rPr lang="fi-FI" sz="1200" dirty="0" err="1"/>
              <a:t>Ubaldi</a:t>
            </a:r>
            <a:r>
              <a:rPr lang="fi-FI" sz="1200" dirty="0"/>
              <a:t>, B. (2013), "Open </a:t>
            </a:r>
            <a:r>
              <a:rPr lang="fi-FI" sz="1200" dirty="0" err="1"/>
              <a:t>Government</a:t>
            </a:r>
            <a:r>
              <a:rPr lang="fi-FI" sz="1200" dirty="0"/>
              <a:t> Data: </a:t>
            </a:r>
            <a:r>
              <a:rPr lang="fi-FI" sz="1200" dirty="0" err="1"/>
              <a:t>Towards</a:t>
            </a:r>
            <a:r>
              <a:rPr lang="fi-FI" sz="1200" dirty="0"/>
              <a:t> </a:t>
            </a:r>
            <a:r>
              <a:rPr lang="fi-FI" sz="1200" dirty="0" err="1"/>
              <a:t>Empirical</a:t>
            </a:r>
            <a:r>
              <a:rPr lang="fi-FI" sz="1200" dirty="0"/>
              <a:t> Analysis of Open </a:t>
            </a:r>
            <a:r>
              <a:rPr lang="fi-FI" sz="1200" dirty="0" err="1"/>
              <a:t>Government</a:t>
            </a:r>
            <a:r>
              <a:rPr lang="fi-FI" sz="1200" dirty="0"/>
              <a:t> Data </a:t>
            </a:r>
            <a:r>
              <a:rPr lang="fi-FI" sz="1200" dirty="0" err="1"/>
              <a:t>Initiatives</a:t>
            </a:r>
            <a:r>
              <a:rPr lang="fi-FI" sz="1200" dirty="0"/>
              <a:t>", OECD </a:t>
            </a:r>
            <a:r>
              <a:rPr lang="fi-FI" sz="1200" dirty="0" err="1"/>
              <a:t>Working</a:t>
            </a:r>
            <a:r>
              <a:rPr lang="fi-FI" sz="1200" dirty="0"/>
              <a:t> </a:t>
            </a:r>
            <a:r>
              <a:rPr lang="fi-FI" sz="1200" dirty="0" err="1"/>
              <a:t>Papers</a:t>
            </a:r>
            <a:r>
              <a:rPr lang="fi-FI" sz="1200" dirty="0"/>
              <a:t> on Public </a:t>
            </a:r>
            <a:r>
              <a:rPr lang="fi-FI" sz="1200" dirty="0" err="1"/>
              <a:t>Governance</a:t>
            </a:r>
            <a:r>
              <a:rPr lang="fi-FI" sz="1200" dirty="0"/>
              <a:t>, No. 22, OECD Publishing, Paris, </a:t>
            </a:r>
            <a:r>
              <a:rPr lang="fi-FI" sz="1200" dirty="0" err="1"/>
              <a:t>https</a:t>
            </a:r>
            <a:r>
              <a:rPr lang="fi-FI" sz="1200" dirty="0"/>
              <a:t>://</a:t>
            </a:r>
            <a:r>
              <a:rPr lang="fi-FI" sz="1200" dirty="0" err="1"/>
              <a:t>doi.org</a:t>
            </a:r>
            <a:r>
              <a:rPr lang="fi-FI" sz="1200" dirty="0"/>
              <a:t>/10.1787/5k46bj4f03s7-en</a:t>
            </a:r>
          </a:p>
        </p:txBody>
      </p:sp>
    </p:spTree>
    <p:extLst>
      <p:ext uri="{BB962C8B-B14F-4D97-AF65-F5344CB8AC3E}">
        <p14:creationId xmlns:p14="http://schemas.microsoft.com/office/powerpoint/2010/main" val="360890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E7D11F9C-C6AA-7740-9B42-7BB28FB17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3736975"/>
          </a:xfrm>
        </p:spPr>
        <p:txBody>
          <a:bodyPr numCol="2"/>
          <a:lstStyle/>
          <a:p>
            <a:pPr>
              <a:buBlip>
                <a:blip r:embed="rId2"/>
              </a:buBlip>
            </a:pPr>
            <a:r>
              <a:rPr lang="en-AU" dirty="0"/>
              <a:t> Geographic information</a:t>
            </a:r>
          </a:p>
          <a:p>
            <a:pPr lvl="1">
              <a:buBlip>
                <a:blip r:embed="rId2"/>
              </a:buBlip>
            </a:pPr>
            <a:r>
              <a:rPr lang="en-AU" dirty="0" err="1"/>
              <a:t>geofi</a:t>
            </a:r>
            <a:endParaRPr lang="en-AU" dirty="0"/>
          </a:p>
          <a:p>
            <a:pPr lvl="1">
              <a:buBlip>
                <a:blip r:embed="rId2"/>
              </a:buBlip>
            </a:pPr>
            <a:r>
              <a:rPr lang="en-AU" dirty="0" err="1"/>
              <a:t>giscoR</a:t>
            </a:r>
            <a:endParaRPr lang="en-AU" dirty="0"/>
          </a:p>
          <a:p>
            <a:pPr lvl="1">
              <a:buBlip>
                <a:blip r:embed="rId2"/>
              </a:buBlip>
            </a:pPr>
            <a:r>
              <a:rPr lang="en-AU" dirty="0"/>
              <a:t>regions</a:t>
            </a:r>
          </a:p>
          <a:p>
            <a:pPr lvl="1">
              <a:buBlip>
                <a:blip r:embed="rId2"/>
              </a:buBlip>
            </a:pPr>
            <a:r>
              <a:rPr lang="en-AU" dirty="0" err="1"/>
              <a:t>helsinki</a:t>
            </a:r>
            <a:endParaRPr lang="en-AU" dirty="0"/>
          </a:p>
          <a:p>
            <a:pPr>
              <a:buBlip>
                <a:blip r:embed="rId2"/>
              </a:buBlip>
            </a:pPr>
            <a:r>
              <a:rPr lang="en-AU" dirty="0"/>
              <a:t> Meteorological information</a:t>
            </a:r>
          </a:p>
          <a:p>
            <a:pPr lvl="1">
              <a:buBlip>
                <a:blip r:embed="rId2"/>
              </a:buBlip>
            </a:pPr>
            <a:r>
              <a:rPr lang="en-AU" dirty="0"/>
              <a:t>fmi2</a:t>
            </a:r>
          </a:p>
          <a:p>
            <a:pPr>
              <a:buBlip>
                <a:blip r:embed="rId2"/>
              </a:buBlip>
            </a:pPr>
            <a:r>
              <a:rPr lang="fi-FI" dirty="0"/>
              <a:t> </a:t>
            </a:r>
            <a:r>
              <a:rPr lang="fi-FI" dirty="0" err="1"/>
              <a:t>Social</a:t>
            </a:r>
            <a:r>
              <a:rPr lang="fi-FI" dirty="0"/>
              <a:t> data</a:t>
            </a:r>
          </a:p>
          <a:p>
            <a:pPr lvl="1">
              <a:buBlip>
                <a:blip r:embed="rId2"/>
              </a:buBlip>
            </a:pPr>
            <a:r>
              <a:rPr lang="fi-FI" dirty="0" err="1"/>
              <a:t>eurostat</a:t>
            </a:r>
            <a:endParaRPr lang="fi-FI" dirty="0"/>
          </a:p>
          <a:p>
            <a:pPr lvl="1">
              <a:buBlip>
                <a:blip r:embed="rId2"/>
              </a:buBlip>
            </a:pPr>
            <a:r>
              <a:rPr lang="fi-FI" dirty="0" err="1"/>
              <a:t>pxweb</a:t>
            </a:r>
            <a:endParaRPr lang="fi-FI" dirty="0"/>
          </a:p>
          <a:p>
            <a:pPr lvl="1">
              <a:buBlip>
                <a:blip r:embed="rId2"/>
              </a:buBlip>
            </a:pPr>
            <a:r>
              <a:rPr lang="fi-FI" dirty="0"/>
              <a:t>sotkanet</a:t>
            </a:r>
          </a:p>
          <a:p>
            <a:pPr lvl="1">
              <a:buBlip>
                <a:blip r:embed="rId2"/>
              </a:buBlip>
            </a:pPr>
            <a:r>
              <a:rPr lang="fi-FI" dirty="0" err="1"/>
              <a:t>hetu</a:t>
            </a:r>
            <a:r>
              <a:rPr lang="fi-FI" dirty="0"/>
              <a:t> &amp; </a:t>
            </a:r>
            <a:r>
              <a:rPr lang="fi-FI" dirty="0" err="1"/>
              <a:t>sweidnumbr</a:t>
            </a:r>
            <a:endParaRPr lang="fi-FI" dirty="0"/>
          </a:p>
          <a:p>
            <a:pPr lvl="1">
              <a:buBlip>
                <a:blip r:embed="rId2"/>
              </a:buBlip>
            </a:pPr>
            <a:r>
              <a:rPr lang="fi-FI" dirty="0"/>
              <a:t>openthl</a:t>
            </a:r>
            <a:r>
              <a:rPr lang="fi-FI" baseline="30000" dirty="0"/>
              <a:t>2</a:t>
            </a:r>
            <a:r>
              <a:rPr lang="fi-FI" dirty="0"/>
              <a:t> </a:t>
            </a:r>
            <a:r>
              <a:rPr lang="fi-FI" sz="2000" dirty="0"/>
              <a:t>(</a:t>
            </a:r>
            <a:r>
              <a:rPr lang="fi-FI" sz="2000" dirty="0" err="1"/>
              <a:t>with</a:t>
            </a:r>
            <a:r>
              <a:rPr lang="fi-FI" sz="2000" dirty="0"/>
              <a:t> THL </a:t>
            </a:r>
            <a:r>
              <a:rPr lang="fi-FI" sz="2000" dirty="0" err="1"/>
              <a:t>collaborators</a:t>
            </a:r>
            <a:r>
              <a:rPr lang="fi-FI" sz="2000" dirty="0"/>
              <a:t>)</a:t>
            </a:r>
            <a:endParaRPr lang="fi-FI" dirty="0"/>
          </a:p>
          <a:p>
            <a:pPr lvl="1">
              <a:buBlip>
                <a:blip r:embed="rId2"/>
              </a:buBlip>
            </a:pPr>
            <a:r>
              <a:rPr lang="fi-FI" i="1" dirty="0"/>
              <a:t>vipunen</a:t>
            </a:r>
            <a:r>
              <a:rPr lang="fi-FI" i="1" baseline="30000" dirty="0"/>
              <a:t>1</a:t>
            </a:r>
            <a:endParaRPr lang="fi-FI" i="1" dirty="0"/>
          </a:p>
          <a:p>
            <a:pPr>
              <a:buBlip>
                <a:blip r:embed="rId2"/>
              </a:buBlip>
            </a:pPr>
            <a:r>
              <a:rPr lang="fi-FI" dirty="0"/>
              <a:t>Transport </a:t>
            </a:r>
            <a:r>
              <a:rPr lang="fi-FI" dirty="0" err="1"/>
              <a:t>information</a:t>
            </a:r>
            <a:endParaRPr lang="fi-FI" dirty="0"/>
          </a:p>
          <a:p>
            <a:pPr lvl="1">
              <a:buBlip>
                <a:blip r:embed="rId2"/>
              </a:buBlip>
            </a:pPr>
            <a:r>
              <a:rPr lang="fi-FI" i="1" dirty="0"/>
              <a:t> turku-package</a:t>
            </a:r>
            <a:r>
              <a:rPr lang="fi-FI" i="1" baseline="30000" dirty="0"/>
              <a:t>2</a:t>
            </a:r>
            <a:endParaRPr lang="fi-FI" i="1" dirty="0"/>
          </a:p>
          <a:p>
            <a:pPr lvl="1">
              <a:buBlip>
                <a:blip r:embed="rId2"/>
              </a:buBlip>
            </a:pPr>
            <a:r>
              <a:rPr lang="fi-FI" i="1" dirty="0"/>
              <a:t> digitransit</a:t>
            </a:r>
            <a:r>
              <a:rPr lang="fi-FI" i="1" baseline="30000" dirty="0"/>
              <a:t>1</a:t>
            </a:r>
            <a:endParaRPr lang="fi-FI" i="1" dirty="0"/>
          </a:p>
          <a:p>
            <a:pPr lvl="1">
              <a:buBlip>
                <a:blip r:embed="rId2"/>
              </a:buBlip>
            </a:pPr>
            <a:endParaRPr lang="fi-FI" i="1" dirty="0"/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8FD8B00A-1CE5-354A-A6DC-2E2E681B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err="1"/>
              <a:t>rOpenGov</a:t>
            </a:r>
            <a:r>
              <a:rPr lang="en-AU" sz="3600" dirty="0"/>
              <a:t> packages: Things already covered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B4CFBD20-8DBA-A441-BA97-658C27944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294" y="6182832"/>
            <a:ext cx="2146300" cy="457200"/>
          </a:xfrm>
          <a:prstGeom prst="rect">
            <a:avLst/>
          </a:prstGeom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6CF10A40-2E74-E942-B39E-E188B015753E}"/>
              </a:ext>
            </a:extLst>
          </p:cNvPr>
          <p:cNvSpPr txBox="1"/>
          <p:nvPr/>
        </p:nvSpPr>
        <p:spPr>
          <a:xfrm>
            <a:off x="1078028" y="6038850"/>
            <a:ext cx="610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[1] </a:t>
            </a:r>
            <a:r>
              <a:rPr lang="fi-FI" sz="1200" dirty="0" err="1"/>
              <a:t>currently</a:t>
            </a:r>
            <a:r>
              <a:rPr lang="fi-FI" sz="1200" dirty="0"/>
              <a:t> </a:t>
            </a:r>
            <a:r>
              <a:rPr lang="fi-FI" sz="1200" dirty="0" err="1"/>
              <a:t>unmaintained</a:t>
            </a:r>
            <a:endParaRPr lang="fi-FI" sz="1200" dirty="0"/>
          </a:p>
          <a:p>
            <a:r>
              <a:rPr lang="fi-FI" sz="1200" dirty="0"/>
              <a:t>[2] </a:t>
            </a:r>
            <a:r>
              <a:rPr lang="fi-FI" sz="1200" dirty="0" err="1"/>
              <a:t>unreleased</a:t>
            </a:r>
            <a:r>
              <a:rPr lang="fi-FI" sz="1200" dirty="0"/>
              <a:t>, </a:t>
            </a:r>
            <a:r>
              <a:rPr lang="fi-FI" sz="1200" dirty="0" err="1"/>
              <a:t>work</a:t>
            </a:r>
            <a:r>
              <a:rPr lang="fi-FI" sz="1200" dirty="0"/>
              <a:t>-in-</a:t>
            </a:r>
            <a:r>
              <a:rPr lang="fi-FI" sz="1200" dirty="0" err="1"/>
              <a:t>progress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250393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E7D11F9C-C6AA-7740-9B42-7BB28FB17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AU" dirty="0"/>
              <a:t> business information</a:t>
            </a:r>
          </a:p>
          <a:p>
            <a:pPr>
              <a:buBlip>
                <a:blip r:embed="rId2"/>
              </a:buBlip>
            </a:pPr>
            <a:r>
              <a:rPr lang="en-AU" dirty="0"/>
              <a:t> registers, patent and trademark information, public tender databases</a:t>
            </a:r>
          </a:p>
          <a:p>
            <a:pPr>
              <a:buBlip>
                <a:blip r:embed="rId2"/>
              </a:buBlip>
            </a:pPr>
            <a:r>
              <a:rPr lang="en-AU" dirty="0"/>
              <a:t> legal information</a:t>
            </a:r>
            <a:endParaRPr lang="fi-FI" dirty="0"/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8FD8B00A-1CE5-354A-A6DC-2E2E681B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err="1"/>
              <a:t>rOpenGov</a:t>
            </a:r>
            <a:r>
              <a:rPr lang="en-AU" sz="3600" dirty="0"/>
              <a:t> packages: Things yet to be done, in Open Government Data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D052160B-D44A-2144-90DB-020B3EFFC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294" y="6182832"/>
            <a:ext cx="2146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6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TU-201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8C8D2"/>
      </a:accent1>
      <a:accent2>
        <a:srgbClr val="9063CD"/>
      </a:accent2>
      <a:accent3>
        <a:srgbClr val="ADCB00"/>
      </a:accent3>
      <a:accent4>
        <a:srgbClr val="F8485E"/>
      </a:accent4>
      <a:accent5>
        <a:srgbClr val="868686"/>
      </a:accent5>
      <a:accent6>
        <a:srgbClr val="D9D9D9"/>
      </a:accent6>
      <a:hlink>
        <a:srgbClr val="9063CD"/>
      </a:hlink>
      <a:folHlink>
        <a:srgbClr val="9063C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A407D4FD17612942B689264A64C80E05" ma:contentTypeVersion="1" ma:contentTypeDescription="Luo uusi asiakirja." ma:contentTypeScope="" ma:versionID="ff38272efab8017861c1392755c51bb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c41fa38566c5dfcabfa1df2b84f69da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joituksen alkamispäivämäärä" ma:description="Ajoituksen alkamispäivämäärä on julkaisuominaisuuden luoma sivustosarake. Sillä määritetään päivämäärä ja kellonaika, jolloin vierailijat näkevät sivuston ensimmäisen kerran." ma:hidden="true" ma:internalName="PublishingStartDate">
      <xsd:simpleType>
        <xsd:restriction base="dms:Unknown"/>
      </xsd:simpleType>
    </xsd:element>
    <xsd:element name="PublishingExpirationDate" ma:index="9" nillable="true" ma:displayName="Ajoituksen päättymispäivämäärä" ma:description="Ajoituksen päättymispäivämäärä on julkaisuominaisuuden luoma sivustosarake. Sillä määritetään päivämäärä ja kellonaika, jolloin vierailijat eivät enää näe tätä sivustoa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E279BB5-4AFF-46DF-8449-888BC8E5C3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52759B-2E9F-4302-AA64-676C8119CC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D425F4-6F88-4EF6-B6D4-CBA8937CC1B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1154</Words>
  <Application>Microsoft Macintosh PowerPoint</Application>
  <PresentationFormat>Laajakuva</PresentationFormat>
  <Paragraphs>172</Paragraphs>
  <Slides>21</Slides>
  <Notes>6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rOpengov project: a community of R package developers on open government data analytics</vt:lpstr>
      <vt:lpstr>About rOpenGov</vt:lpstr>
      <vt:lpstr>International  collaborators</vt:lpstr>
      <vt:lpstr>Definitions</vt:lpstr>
      <vt:lpstr>Open + Government + Data</vt:lpstr>
      <vt:lpstr>Open Government Data</vt:lpstr>
      <vt:lpstr>Examples of Open Government Data from OECD1</vt:lpstr>
      <vt:lpstr>rOpenGov packages: Things already covered</vt:lpstr>
      <vt:lpstr>rOpenGov packages: Things yet to be done, in Open Government Data</vt:lpstr>
      <vt:lpstr>Use case:  Tilastot kartalle1</vt:lpstr>
      <vt:lpstr>Example 1/3</vt:lpstr>
      <vt:lpstr>Example 2/3</vt:lpstr>
      <vt:lpstr>Example 3/3</vt:lpstr>
      <vt:lpstr>Open Government Data and Digital Humanities</vt:lpstr>
      <vt:lpstr>rOpenGov packages: Things yet to be done</vt:lpstr>
      <vt:lpstr>rOpenGov packages: Things yet to be done, in Digital Humanities 1/3</vt:lpstr>
      <vt:lpstr>rOpenGov packages: Things yet to be done, in Digital Humanities 2/3</vt:lpstr>
      <vt:lpstr>rOpenGov packages: Things yet to be done, in Digital Humanities 3/3</vt:lpstr>
      <vt:lpstr>What’s next for rOpenGov, as a collaborative project</vt:lpstr>
      <vt:lpstr>Thank you!</vt:lpstr>
      <vt:lpstr>PowerPoint-esitys</vt:lpstr>
    </vt:vector>
  </TitlesOfParts>
  <Company>University of Turku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UTU PowerPoint template 2018</dc:title>
  <dc:creator/>
  <cp:lastModifiedBy>Pyry Kantanen</cp:lastModifiedBy>
  <cp:revision>41</cp:revision>
  <dcterms:created xsi:type="dcterms:W3CDTF">2018-08-30T06:12:36Z</dcterms:created>
  <dcterms:modified xsi:type="dcterms:W3CDTF">2022-05-06T13:27:25Z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0x010100A407D4FD17612942B689264A64C80E05</vt:lpwstr>
  </property>
</Properties>
</file>