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4" r:id="rId9"/>
    <p:sldId id="266" r:id="rId10"/>
    <p:sldId id="268" r:id="rId11"/>
    <p:sldId id="269" r:id="rId12"/>
    <p:sldId id="261" r:id="rId13"/>
  </p:sldIdLst>
  <p:sldSz cx="9144000" cy="5143500" type="screen16x9"/>
  <p:notesSz cx="6858000" cy="9144000"/>
  <p:embeddedFontLst>
    <p:embeddedFont>
      <p:font typeface="Raleway" panose="020B0604020202020204" charset="-52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842"/>
    <a:srgbClr val="F4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4" autoAdjust="0"/>
  </p:normalViewPr>
  <p:slideViewPr>
    <p:cSldViewPr snapToGrid="0">
      <p:cViewPr varScale="1">
        <p:scale>
          <a:sx n="89" d="100"/>
          <a:sy n="89" d="100"/>
        </p:scale>
        <p:origin x="121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217175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88438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4c15977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4c15977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4c1597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4c1597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4c15977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4c15977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396814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160380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460069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4c1597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4c1597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Термини описващи хистопатология:</a:t>
            </a:r>
            <a:br>
              <a:rPr lang="en"/>
            </a:br>
            <a:r>
              <a:rPr lang="en"/>
              <a:t>Histopathology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Photomicrographs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biopsy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tissues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endParaRPr/>
          </a:p>
        </p:txBody>
      </p:sp>
    </p:spTree>
    <p:extLst>
      <p:ext uri="{BB962C8B-B14F-4D97-AF65-F5344CB8AC3E}">
        <p14:creationId xmlns:p14="http://schemas.microsoft.com/office/powerpoint/2010/main" val="217844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>
            <a:alpha val="83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ncbi.nlm.nih.gov/pmc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416628" y="630225"/>
            <a:ext cx="6286647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 smtClean="0"/>
              <a:t>курсов проект </a:t>
            </a:r>
            <a:br>
              <a:rPr lang="bg-BG" sz="2400" dirty="0" smtClean="0"/>
            </a:br>
            <a:r>
              <a:rPr lang="bg-BG" sz="2400" dirty="0" smtClean="0"/>
              <a:t>по </a:t>
            </a:r>
            <a:r>
              <a:rPr lang="bg-BG" sz="3300" dirty="0" smtClean="0"/>
              <a:t/>
            </a:r>
            <a:br>
              <a:rPr lang="bg-BG" sz="3300" dirty="0" smtClean="0"/>
            </a:br>
            <a:r>
              <a:rPr lang="bg-BG" sz="3300" dirty="0" smtClean="0"/>
              <a:t>Извличане на Информация</a:t>
            </a:r>
            <a:endParaRPr sz="33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975950" y="4049104"/>
            <a:ext cx="2727325" cy="61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Изготвил: Радина </a:t>
            </a:r>
            <a:r>
              <a:rPr lang="en" sz="1700" dirty="0" smtClean="0"/>
              <a:t>Русева,</a:t>
            </a:r>
            <a:r>
              <a:rPr lang="bg-BG" sz="1700" dirty="0" smtClean="0"/>
              <a:t> КГ,</a:t>
            </a:r>
            <a:r>
              <a:rPr lang="en" sz="1700" dirty="0" smtClean="0"/>
              <a:t> 26124</a:t>
            </a:r>
            <a:endParaRPr sz="1700" b="1" dirty="0"/>
          </a:p>
        </p:txBody>
      </p:sp>
      <p:sp>
        <p:nvSpPr>
          <p:cNvPr id="4" name="Google Shape;72;p13"/>
          <p:cNvSpPr txBox="1">
            <a:spLocks/>
          </p:cNvSpPr>
          <p:nvPr/>
        </p:nvSpPr>
        <p:spPr>
          <a:xfrm>
            <a:off x="2416628" y="2380790"/>
            <a:ext cx="6386299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2000" dirty="0" smtClean="0"/>
              <a:t>Тема:  </a:t>
            </a:r>
            <a:r>
              <a:rPr lang="ru-RU" sz="2000" dirty="0" err="1"/>
              <a:t>Извличане</a:t>
            </a:r>
            <a:r>
              <a:rPr lang="ru-RU" sz="2000" dirty="0"/>
              <a:t> на </a:t>
            </a:r>
            <a:r>
              <a:rPr lang="ru-RU" sz="2000" dirty="0" err="1"/>
              <a:t>хистопатологични</a:t>
            </a:r>
            <a:r>
              <a:rPr lang="ru-RU" sz="2000" dirty="0"/>
              <a:t> изображения от </a:t>
            </a:r>
            <a:r>
              <a:rPr lang="ru-RU" sz="2000" dirty="0" err="1"/>
              <a:t>медицински</a:t>
            </a:r>
            <a:r>
              <a:rPr lang="ru-RU" sz="2000" dirty="0"/>
              <a:t> публикации</a:t>
            </a:r>
          </a:p>
        </p:txBody>
      </p:sp>
      <p:sp>
        <p:nvSpPr>
          <p:cNvPr id="6" name="Google Shape;73;p13"/>
          <p:cNvSpPr txBox="1">
            <a:spLocks/>
          </p:cNvSpPr>
          <p:nvPr/>
        </p:nvSpPr>
        <p:spPr>
          <a:xfrm>
            <a:off x="114525" y="4049104"/>
            <a:ext cx="6112103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bg-BG" dirty="0"/>
              <a:t>Преподаватели: </a:t>
            </a:r>
            <a:r>
              <a:rPr lang="bg-BG" b="1" dirty="0"/>
              <a:t>проф. Иван Койчев, </a:t>
            </a:r>
            <a:r>
              <a:rPr lang="bg-BG" dirty="0"/>
              <a:t>Борис </a:t>
            </a:r>
            <a:r>
              <a:rPr lang="bg-BG" dirty="0" smtClean="0"/>
              <a:t>Величков</a:t>
            </a:r>
          </a:p>
          <a:p>
            <a:r>
              <a:rPr lang="bg-BG" dirty="0" smtClean="0"/>
              <a:t>Консултант</a:t>
            </a:r>
            <a:r>
              <a:rPr lang="bg-BG" dirty="0"/>
              <a:t>: Светла Бойчева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605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bg-BG" sz="3200" dirty="0" smtClean="0">
                <a:solidFill>
                  <a:srgbClr val="F46524"/>
                </a:solidFill>
              </a:rPr>
              <a:t>Таблица с тегла за корпуса от документи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8" y="785004"/>
            <a:ext cx="7645217" cy="322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bg-BG" sz="3200" dirty="0">
                <a:solidFill>
                  <a:srgbClr val="F46524"/>
                </a:solidFill>
              </a:rPr>
              <a:t>Изчисляване оценка за съответствие</a:t>
            </a:r>
          </a:p>
        </p:txBody>
      </p:sp>
      <p:sp>
        <p:nvSpPr>
          <p:cNvPr id="18" name="Google Shape;87;p15"/>
          <p:cNvSpPr txBox="1">
            <a:spLocks/>
          </p:cNvSpPr>
          <p:nvPr/>
        </p:nvSpPr>
        <p:spPr>
          <a:xfrm>
            <a:off x="300601" y="806208"/>
            <a:ext cx="8609400" cy="215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bg-BG" sz="1600" b="0" dirty="0" smtClean="0">
                <a:latin typeface="Lato"/>
                <a:ea typeface="Lato"/>
                <a:cs typeface="Lato"/>
                <a:sym typeface="Lato"/>
              </a:rPr>
              <a:t>Вектор: </a:t>
            </a:r>
            <a:r>
              <a:rPr lang="en-US" sz="1600" b="0" dirty="0" smtClean="0">
                <a:latin typeface="Lato"/>
                <a:ea typeface="Lato"/>
                <a:cs typeface="Lato"/>
                <a:sym typeface="Lato"/>
              </a:rPr>
              <a:t>["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histopatology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", "photomicrographs", "scanning", "biopsy", "tissues", "images", "</a:t>
            </a:r>
            <a:r>
              <a:rPr lang="en-US" sz="1600" b="0" dirty="0" err="1">
                <a:latin typeface="Lato"/>
                <a:ea typeface="Lato"/>
                <a:cs typeface="Lato"/>
                <a:sym typeface="Lato"/>
              </a:rPr>
              <a:t>sem</a:t>
            </a:r>
            <a:r>
              <a:rPr lang="en-US" sz="1600" b="0" dirty="0">
                <a:latin typeface="Lato"/>
                <a:ea typeface="Lato"/>
                <a:cs typeface="Lato"/>
                <a:sym typeface="Lato"/>
              </a:rPr>
              <a:t>", "materials", "optical", "microscope", "photographs", "</a:t>
            </a:r>
            <a:r>
              <a:rPr lang="en-US" sz="1600" b="0" dirty="0" smtClean="0">
                <a:latin typeface="Lato"/>
                <a:ea typeface="Lato"/>
                <a:cs typeface="Lato"/>
                <a:sym typeface="Lato"/>
              </a:rPr>
              <a:t>magnification].</a:t>
            </a:r>
            <a:r>
              <a:rPr lang="bg-BG" sz="1600" b="0" dirty="0" smtClean="0"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endParaRPr lang="bg-BG" sz="1600" b="0" dirty="0" smtClean="0">
              <a:latin typeface="Lato"/>
              <a:ea typeface="Lato"/>
              <a:cs typeface="Lato"/>
              <a:sym typeface="Lato"/>
            </a:endParaRPr>
          </a:p>
          <a:p>
            <a:endParaRPr lang="bg-BG" sz="1600" b="0" dirty="0">
              <a:latin typeface="Lato"/>
              <a:ea typeface="Lato"/>
              <a:cs typeface="Lato"/>
              <a:sym typeface="Lato"/>
            </a:endParaRPr>
          </a:p>
          <a:p>
            <a:r>
              <a:rPr lang="bg-BG" sz="1600" b="0" dirty="0">
                <a:latin typeface="Lato"/>
                <a:ea typeface="Lato"/>
                <a:cs typeface="Lato"/>
                <a:sym typeface="Lato"/>
              </a:rPr>
              <a:t>Подредба на изображенията по </a:t>
            </a:r>
            <a:r>
              <a:rPr lang="bg-BG" sz="1600" b="0" dirty="0" smtClean="0">
                <a:latin typeface="Lato"/>
                <a:ea typeface="Lato"/>
                <a:cs typeface="Lato"/>
                <a:sym typeface="Lato"/>
              </a:rPr>
              <a:t>близост с дадения вектор: </a:t>
            </a:r>
            <a:endParaRPr lang="bg-BG" sz="1600" b="0" dirty="0">
              <a:latin typeface="Lato"/>
              <a:ea typeface="Lato"/>
              <a:cs typeface="Lato"/>
              <a:sym typeface="Lato"/>
            </a:endParaRPr>
          </a:p>
          <a:p>
            <a:endParaRPr lang="ru-RU" sz="16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0" y="2291189"/>
            <a:ext cx="8517692" cy="2152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230" y="3632361"/>
            <a:ext cx="4335572" cy="1399312"/>
          </a:xfrm>
          <a:prstGeom prst="rect">
            <a:avLst/>
          </a:prstGeom>
        </p:spPr>
      </p:pic>
      <p:sp>
        <p:nvSpPr>
          <p:cNvPr id="7" name="Google Shape;98;p16"/>
          <p:cNvSpPr txBox="1">
            <a:spLocks/>
          </p:cNvSpPr>
          <p:nvPr/>
        </p:nvSpPr>
        <p:spPr>
          <a:xfrm>
            <a:off x="145911" y="4443771"/>
            <a:ext cx="4277010" cy="55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>
              <a:lnSpc>
                <a:spcPct val="115000"/>
              </a:lnSpc>
              <a:buSzPts val="1800"/>
            </a:pPr>
            <a:r>
              <a:rPr lang="ru-RU" sz="1800" b="0" dirty="0">
                <a:solidFill>
                  <a:srgbClr val="F46524"/>
                </a:solidFill>
                <a:sym typeface="Lato"/>
              </a:rPr>
              <a:t>Изображение с </a:t>
            </a:r>
            <a:r>
              <a:rPr lang="ru-RU" sz="1800" b="0" dirty="0" err="1">
                <a:solidFill>
                  <a:srgbClr val="F46524"/>
                </a:solidFill>
                <a:sym typeface="Lato"/>
              </a:rPr>
              <a:t>най-висока</a:t>
            </a:r>
            <a:r>
              <a:rPr lang="ru-RU" sz="1800" b="0" dirty="0">
                <a:solidFill>
                  <a:srgbClr val="F46524"/>
                </a:solidFill>
                <a:sym typeface="Lato"/>
              </a:rPr>
              <a:t> оценка:</a:t>
            </a:r>
          </a:p>
        </p:txBody>
      </p:sp>
    </p:spTree>
    <p:extLst>
      <p:ext uri="{BB962C8B-B14F-4D97-AF65-F5344CB8AC3E}">
        <p14:creationId xmlns:p14="http://schemas.microsoft.com/office/powerpoint/2010/main" val="31131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3600" dirty="0" smtClean="0">
                <a:solidFill>
                  <a:schemeClr val="dk1"/>
                </a:solidFill>
              </a:rPr>
              <a:t>Заключение</a:t>
            </a:r>
            <a:r>
              <a:rPr lang="en" sz="3600" dirty="0" smtClean="0">
                <a:solidFill>
                  <a:schemeClr val="dk1"/>
                </a:solidFill>
              </a:rPr>
              <a:t>: </a:t>
            </a:r>
            <a:endParaRPr sz="24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 idx="4294967295"/>
          </p:nvPr>
        </p:nvSpPr>
        <p:spPr>
          <a:xfrm>
            <a:off x="99116" y="946150"/>
            <a:ext cx="6077352" cy="167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>Векторно пространствения модел дава положителни резултати, недостатък на сегашното решение е голямата размерност на структурите, необходими за изчисление на теглата;</a:t>
            </a:r>
            <a:br>
              <a:rPr lang="bg-BG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bg-BG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bg-BG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bg-BG" sz="1800" b="0" dirty="0">
                <a:latin typeface="Lato"/>
                <a:ea typeface="Lato"/>
                <a:cs typeface="Lato"/>
                <a:sym typeface="Lato"/>
              </a:rPr>
            </a:b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68" y="439947"/>
            <a:ext cx="2868417" cy="4175185"/>
          </a:xfrm>
          <a:prstGeom prst="rect">
            <a:avLst/>
          </a:prstGeom>
        </p:spPr>
      </p:pic>
      <p:sp>
        <p:nvSpPr>
          <p:cNvPr id="5" name="Google Shape;112;p18"/>
          <p:cNvSpPr txBox="1">
            <a:spLocks/>
          </p:cNvSpPr>
          <p:nvPr/>
        </p:nvSpPr>
        <p:spPr>
          <a:xfrm>
            <a:off x="99116" y="3452811"/>
            <a:ext cx="6077352" cy="151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00050" indent="-28575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Комбиниране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текущия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метод и метод за анализ на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съдържанието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изображението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, би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подобрило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точността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крайните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резултати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ru-RU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ru-RU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ru-RU" sz="1800" b="0" dirty="0" smtClean="0">
                <a:latin typeface="Lato"/>
                <a:ea typeface="Lato"/>
                <a:cs typeface="Lato"/>
                <a:sym typeface="Lato"/>
              </a:rPr>
            </a:br>
            <a:endParaRPr lang="ru-RU"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12;p18"/>
          <p:cNvSpPr txBox="1">
            <a:spLocks/>
          </p:cNvSpPr>
          <p:nvPr/>
        </p:nvSpPr>
        <p:spPr>
          <a:xfrm>
            <a:off x="99116" y="2545568"/>
            <a:ext cx="6077352" cy="1032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42900">
              <a:lnSpc>
                <a:spcPct val="115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По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естеството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си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една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фигура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може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да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съдържа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повече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от един вид изображения</a:t>
            </a:r>
            <a:endParaRPr lang="ru-RU"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0" y="712788"/>
            <a:ext cx="5197475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Крайна цел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0" y="1479550"/>
            <a:ext cx="5051425" cy="3090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Извличане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на</a:t>
            </a: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> медицински статии по за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дадено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заболяване и специфики на медицинския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случай</a:t>
            </a: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> и съдържащи </a:t>
            </a:r>
            <a:r>
              <a:rPr lang="bg-BG" sz="1800" b="0" dirty="0" err="1" smtClean="0">
                <a:latin typeface="Lato"/>
                <a:ea typeface="Lato"/>
                <a:cs typeface="Lato"/>
                <a:sym typeface="Lato"/>
              </a:rPr>
              <a:t>хистопатологични</a:t>
            </a: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> изображения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0" name="Google Shape;80;p14" descr="example of histopathology" title="Photomicrographs of EPCAM IHC in CRC"/>
          <p:cNvPicPr preferRelativeResize="0"/>
          <p:nvPr/>
        </p:nvPicPr>
        <p:blipFill rotWithShape="1">
          <a:blip r:embed="rId3">
            <a:alphaModFix/>
          </a:blip>
          <a:srcRect l="278" r="278"/>
          <a:stretch/>
        </p:blipFill>
        <p:spPr>
          <a:xfrm>
            <a:off x="5812275" y="712150"/>
            <a:ext cx="3103850" cy="4049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4"/>
          <p:cNvSpPr txBox="1"/>
          <p:nvPr/>
        </p:nvSpPr>
        <p:spPr>
          <a:xfrm>
            <a:off x="5606321" y="4761750"/>
            <a:ext cx="3309804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Пример за </a:t>
            </a:r>
            <a:r>
              <a:rPr lang="en" sz="1300" dirty="0" smtClean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хистопатоло</a:t>
            </a:r>
            <a:r>
              <a:rPr lang="bg-BG" sz="1300" dirty="0" err="1" smtClean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гично</a:t>
            </a:r>
            <a:r>
              <a:rPr lang="bg-BG" sz="1300" dirty="0" smtClean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 изображение</a:t>
            </a:r>
            <a:r>
              <a:rPr lang="en" sz="1300" dirty="0" smtClean="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300" dirty="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Проблем и мотивация</a:t>
            </a:r>
            <a:endParaRPr sz="2400" dirty="0"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 idx="4294967295"/>
          </p:nvPr>
        </p:nvSpPr>
        <p:spPr>
          <a:xfrm>
            <a:off x="0" y="793750"/>
            <a:ext cx="8609013" cy="269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Големият обем на ежедневно публикуваната информация в сайтове за медицинска литература, представлява затруднение при търсене на информация от медицински лица за конкретен медицински случай. Извличането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на</a:t>
            </a: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> статии </a:t>
            </a:r>
            <a:r>
              <a:rPr lang="bg-BG" sz="1800" b="0" dirty="0" err="1" smtClean="0">
                <a:latin typeface="Lato"/>
                <a:ea typeface="Lato"/>
                <a:cs typeface="Lato"/>
                <a:sym typeface="Lato"/>
              </a:rPr>
              <a:t>съфържащи</a:t>
            </a: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специфични изображения би улеснило задачата за отсяване на подходящите медицинските статии за даден случай</a:t>
            </a: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bg-BG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bg-BG" sz="18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bg-BG" sz="18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/>
            </a:r>
            <a:br>
              <a:rPr lang="en" sz="1800" b="0" dirty="0">
                <a:latin typeface="Lato"/>
                <a:ea typeface="Lato"/>
                <a:cs typeface="Lato"/>
                <a:sym typeface="Lato"/>
              </a:rPr>
            </a:b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1345"/>
            <a:ext cx="9143999" cy="157735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-20100" y="4771800"/>
            <a:ext cx="9144000" cy="371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https://www.ncbi.nlm.nih.gov/pmc/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-  </a:t>
            </a:r>
            <a:r>
              <a:rPr lang="en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Национална медицинска библиотека на САЩ</a:t>
            </a:r>
            <a:endParaRPr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Кратък обзор</a:t>
            </a:r>
            <a:endParaRPr sz="2400"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4294967295"/>
          </p:nvPr>
        </p:nvSpPr>
        <p:spPr>
          <a:xfrm>
            <a:off x="0" y="793750"/>
            <a:ext cx="6580188" cy="269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Стандартната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търсачка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успява да предостави медицински статии по зададени критерии  на база търсене в текст. 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4294967295"/>
          </p:nvPr>
        </p:nvSpPr>
        <p:spPr>
          <a:xfrm>
            <a:off x="0" y="1631950"/>
            <a:ext cx="4264025" cy="269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За да се разшири функционалността може да се използва информацията и от описанието под фигурите и изображенията. На база тези данни да се направи класификация на самите изображения и да се определи дали са подходящи за конкретния случай. </a:t>
            </a:r>
            <a:endParaRPr sz="1800" b="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50" y="2286359"/>
            <a:ext cx="2448750" cy="265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400" y="129675"/>
            <a:ext cx="2125324" cy="29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6425350" y="3489850"/>
            <a:ext cx="713400" cy="633000"/>
          </a:xfrm>
          <a:prstGeom prst="noSmoking">
            <a:avLst>
              <a:gd name="adj" fmla="val 1875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 rot="-9327030">
            <a:off x="6742095" y="49433"/>
            <a:ext cx="404352" cy="631084"/>
          </a:xfrm>
          <a:prstGeom prst="halfFrame">
            <a:avLst>
              <a:gd name="adj1" fmla="val 23700"/>
              <a:gd name="adj2" fmla="val 33812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bg-BG" sz="3600" dirty="0" smtClean="0">
                <a:solidFill>
                  <a:srgbClr val="F46524"/>
                </a:solidFill>
              </a:rPr>
              <a:t>Архитектура</a:t>
            </a:r>
            <a:r>
              <a:rPr lang="bg-BG" sz="3600" dirty="0" smtClean="0">
                <a:solidFill>
                  <a:schemeClr val="dk1"/>
                </a:solidFill>
              </a:rPr>
              <a:t> </a:t>
            </a:r>
            <a:endParaRPr sz="2400" dirty="0"/>
          </a:p>
        </p:txBody>
      </p:sp>
      <p:sp>
        <p:nvSpPr>
          <p:cNvPr id="4" name="Rectangle 3"/>
          <p:cNvSpPr/>
          <p:nvPr/>
        </p:nvSpPr>
        <p:spPr>
          <a:xfrm>
            <a:off x="211909" y="1278132"/>
            <a:ext cx="2501311" cy="8429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/>
          <p:cNvSpPr txBox="1"/>
          <p:nvPr/>
        </p:nvSpPr>
        <p:spPr>
          <a:xfrm>
            <a:off x="211909" y="1444686"/>
            <a:ext cx="282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Събиране на информация </a:t>
            </a:r>
          </a:p>
          <a:p>
            <a:r>
              <a:rPr lang="en-US" i="1" dirty="0" err="1" smtClean="0"/>
              <a:t>scrapePubMed</a:t>
            </a:r>
            <a:endParaRPr lang="bg-BG" i="1" dirty="0"/>
          </a:p>
        </p:txBody>
      </p:sp>
      <p:sp>
        <p:nvSpPr>
          <p:cNvPr id="6" name="Rectangle 5"/>
          <p:cNvSpPr/>
          <p:nvPr/>
        </p:nvSpPr>
        <p:spPr>
          <a:xfrm>
            <a:off x="3128511" y="1277844"/>
            <a:ext cx="2222978" cy="8429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3128510" y="1437720"/>
            <a:ext cx="2222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Обработване на текст</a:t>
            </a:r>
          </a:p>
          <a:p>
            <a:r>
              <a:rPr lang="en-US" i="1" dirty="0" smtClean="0"/>
              <a:t>preProcess.py</a:t>
            </a:r>
            <a:endParaRPr lang="bg-BG" i="1" dirty="0"/>
          </a:p>
        </p:txBody>
      </p:sp>
      <p:sp>
        <p:nvSpPr>
          <p:cNvPr id="8" name="Rectangle 7"/>
          <p:cNvSpPr/>
          <p:nvPr/>
        </p:nvSpPr>
        <p:spPr>
          <a:xfrm>
            <a:off x="5756460" y="1277844"/>
            <a:ext cx="3159515" cy="8429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5766780" y="1409669"/>
            <a:ext cx="3149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Конструиране на обърнат индекс</a:t>
            </a:r>
          </a:p>
          <a:p>
            <a:r>
              <a:rPr lang="en-US" i="1" dirty="0" smtClean="0"/>
              <a:t>invertedIndex.py</a:t>
            </a:r>
            <a:endParaRPr lang="bg-BG" i="1" dirty="0"/>
          </a:p>
        </p:txBody>
      </p:sp>
      <p:sp>
        <p:nvSpPr>
          <p:cNvPr id="10" name="Rectangle 9"/>
          <p:cNvSpPr/>
          <p:nvPr/>
        </p:nvSpPr>
        <p:spPr>
          <a:xfrm>
            <a:off x="3053152" y="2582764"/>
            <a:ext cx="5862823" cy="1075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TextBox 10"/>
          <p:cNvSpPr txBox="1"/>
          <p:nvPr/>
        </p:nvSpPr>
        <p:spPr>
          <a:xfrm>
            <a:off x="3053152" y="2756156"/>
            <a:ext cx="58628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Изчисляване тегла на термините</a:t>
            </a:r>
            <a:endParaRPr lang="en-US" dirty="0" smtClean="0"/>
          </a:p>
          <a:p>
            <a:r>
              <a:rPr lang="en-US" dirty="0" smtClean="0"/>
              <a:t>TF-IDF = alpha*TF-IDF_</a:t>
            </a:r>
            <a:r>
              <a:rPr lang="bg-BG" dirty="0" smtClean="0"/>
              <a:t>заглавие + (1 – </a:t>
            </a:r>
            <a:r>
              <a:rPr lang="en-US" dirty="0" smtClean="0"/>
              <a:t>alpha</a:t>
            </a:r>
            <a:r>
              <a:rPr lang="bg-BG" dirty="0" smtClean="0"/>
              <a:t>)</a:t>
            </a:r>
            <a:r>
              <a:rPr lang="en-US" dirty="0" smtClean="0"/>
              <a:t>*TF-IDF_</a:t>
            </a:r>
            <a:r>
              <a:rPr lang="bg-BG" dirty="0" smtClean="0"/>
              <a:t>описание</a:t>
            </a:r>
          </a:p>
          <a:p>
            <a:r>
              <a:rPr lang="en-US" i="1" dirty="0" smtClean="0"/>
              <a:t>tfidf.py</a:t>
            </a:r>
            <a:endParaRPr lang="bg-BG" i="1" dirty="0"/>
          </a:p>
        </p:txBody>
      </p:sp>
      <p:sp>
        <p:nvSpPr>
          <p:cNvPr id="12" name="Rectangle 11"/>
          <p:cNvSpPr/>
          <p:nvPr/>
        </p:nvSpPr>
        <p:spPr>
          <a:xfrm>
            <a:off x="5231695" y="4192542"/>
            <a:ext cx="3684280" cy="7143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/>
          <p:nvPr/>
        </p:nvSpPr>
        <p:spPr>
          <a:xfrm>
            <a:off x="5219404" y="4275998"/>
            <a:ext cx="3684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Изчисляване</a:t>
            </a:r>
            <a:r>
              <a:rPr lang="en-US" dirty="0" smtClean="0"/>
              <a:t> </a:t>
            </a:r>
            <a:r>
              <a:rPr lang="bg-BG" dirty="0" smtClean="0"/>
              <a:t>оценка за съответствие</a:t>
            </a:r>
          </a:p>
          <a:p>
            <a:r>
              <a:rPr lang="en-US" i="1" dirty="0" smtClean="0"/>
              <a:t>extraction.py</a:t>
            </a:r>
            <a:endParaRPr lang="bg-BG" i="1" dirty="0"/>
          </a:p>
        </p:txBody>
      </p:sp>
      <p:cxnSp>
        <p:nvCxnSpPr>
          <p:cNvPr id="14" name="Straight Arrow Connector 13"/>
          <p:cNvCxnSpPr>
            <a:stCxn id="4" idx="3"/>
            <a:endCxn id="5" idx="3"/>
          </p:cNvCxnSpPr>
          <p:nvPr/>
        </p:nvCxnSpPr>
        <p:spPr>
          <a:xfrm>
            <a:off x="2713220" y="1699619"/>
            <a:ext cx="328004" cy="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61809" y="1706296"/>
            <a:ext cx="281988" cy="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7336218" y="2120817"/>
            <a:ext cx="8962" cy="3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45574" y="3653226"/>
            <a:ext cx="7495" cy="49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bg-BG" sz="2800" dirty="0">
                <a:solidFill>
                  <a:srgbClr val="F46524"/>
                </a:solidFill>
              </a:rPr>
              <a:t>Събиране на информация </a:t>
            </a:r>
            <a:r>
              <a:rPr lang="en-US" sz="2800" i="1" dirty="0" err="1" smtClean="0">
                <a:solidFill>
                  <a:srgbClr val="F46524"/>
                </a:solidFill>
              </a:rPr>
              <a:t>scrapePubMed</a:t>
            </a:r>
            <a:r>
              <a:rPr lang="en-US" sz="3200" dirty="0">
                <a:solidFill>
                  <a:srgbClr val="F46524"/>
                </a:solidFill>
              </a:rPr>
              <a:t/>
            </a:r>
            <a:br>
              <a:rPr lang="en-US" sz="3200" dirty="0">
                <a:solidFill>
                  <a:srgbClr val="F46524"/>
                </a:solidFill>
              </a:rPr>
            </a:br>
            <a:r>
              <a:rPr lang="bg-BG" sz="3200" dirty="0" smtClean="0">
                <a:solidFill>
                  <a:schemeClr val="dk1"/>
                </a:solidFill>
              </a:rPr>
              <a:t> </a:t>
            </a:r>
            <a:endParaRPr sz="2000" dirty="0"/>
          </a:p>
        </p:txBody>
      </p:sp>
      <p:sp>
        <p:nvSpPr>
          <p:cNvPr id="18" name="Google Shape;87;p15"/>
          <p:cNvSpPr txBox="1">
            <a:spLocks/>
          </p:cNvSpPr>
          <p:nvPr/>
        </p:nvSpPr>
        <p:spPr>
          <a:xfrm>
            <a:off x="172992" y="787092"/>
            <a:ext cx="8609400" cy="2972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Структура на </a:t>
            </a:r>
            <a:r>
              <a:rPr lang="en-US" sz="1600" b="0" dirty="0" err="1" smtClean="0">
                <a:latin typeface="Lato"/>
                <a:ea typeface="Lato"/>
                <a:cs typeface="Lato"/>
                <a:sym typeface="Lato"/>
              </a:rPr>
              <a:t>json</a:t>
            </a:r>
            <a:r>
              <a:rPr lang="en-US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bg-BG" sz="1600" b="0" dirty="0" smtClean="0">
                <a:latin typeface="Lato"/>
                <a:ea typeface="Lato"/>
                <a:cs typeface="Lato"/>
                <a:sym typeface="Lato"/>
              </a:rPr>
              <a:t>файл:</a:t>
            </a:r>
            <a:br>
              <a:rPr lang="bg-BG" sz="16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bg-BG" sz="16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bg-BG" sz="16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ru-RU" sz="1600" i="1" dirty="0" smtClean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ru-RU" sz="1600" i="1" dirty="0" err="1" smtClean="0">
                <a:latin typeface="Lato"/>
                <a:ea typeface="Lato"/>
                <a:cs typeface="Lato"/>
                <a:sym typeface="Lato"/>
              </a:rPr>
              <a:t>articleId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': 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	уникален 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номер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статията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взет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от 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сайта;</a:t>
            </a:r>
            <a:endParaRPr lang="ru-RU" sz="1600" b="0" dirty="0">
              <a:latin typeface="Lato"/>
              <a:ea typeface="Lato"/>
              <a:cs typeface="Lato"/>
              <a:sym typeface="Lato"/>
            </a:endParaRPr>
          </a:p>
          <a:p>
            <a:r>
              <a:rPr lang="ru-RU" sz="1600" i="1" dirty="0" smtClean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ru-RU" sz="1600" i="1" dirty="0" err="1" smtClean="0">
                <a:latin typeface="Lato"/>
                <a:ea typeface="Lato"/>
                <a:cs typeface="Lato"/>
                <a:sym typeface="Lato"/>
              </a:rPr>
              <a:t>articleUrl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':  	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оригиналния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URL адрес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статията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r>
              <a:rPr lang="ru-RU" sz="1600" i="1" dirty="0" smtClean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ru-RU" sz="1600" i="1" dirty="0" err="1" smtClean="0">
                <a:latin typeface="Lato"/>
                <a:ea typeface="Lato"/>
                <a:cs typeface="Lato"/>
                <a:sym typeface="Lato"/>
              </a:rPr>
              <a:t>articleTitle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': 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	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заглавието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статията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от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което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може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да се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извлече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информация за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съдържанието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r>
              <a:rPr lang="ru-RU" sz="1600" dirty="0" smtClean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ru-RU" sz="1600" i="1" dirty="0" err="1" smtClean="0">
                <a:latin typeface="Lato"/>
                <a:ea typeface="Lato"/>
                <a:cs typeface="Lato"/>
                <a:sym typeface="Lato"/>
              </a:rPr>
              <a:t>image_url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': 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	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списък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с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оригиналните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URL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адреси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изображенията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в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статията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r>
              <a:rPr lang="ru-RU" sz="1600" dirty="0" smtClean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ru-RU" sz="1600" i="1" dirty="0" err="1" smtClean="0">
                <a:latin typeface="Lato"/>
                <a:ea typeface="Lato"/>
                <a:cs typeface="Lato"/>
                <a:sym typeface="Lato"/>
              </a:rPr>
              <a:t>image_path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': 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	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списък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с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имената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файловете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изображенията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;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към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оригиналното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име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изображениет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е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добавен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уникалния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номер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статията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и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поредния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номер на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изображението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в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статията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;</a:t>
            </a:r>
          </a:p>
          <a:p>
            <a:r>
              <a:rPr lang="ru-RU" sz="1600" dirty="0" smtClean="0">
                <a:latin typeface="Lato"/>
                <a:ea typeface="Lato"/>
                <a:cs typeface="Lato"/>
                <a:sym typeface="Lato"/>
              </a:rPr>
              <a:t>'</a:t>
            </a:r>
            <a:r>
              <a:rPr lang="ru-RU" sz="1600" i="1" dirty="0" err="1" smtClean="0">
                <a:latin typeface="Lato"/>
                <a:ea typeface="Lato"/>
                <a:cs typeface="Lato"/>
                <a:sym typeface="Lato"/>
              </a:rPr>
              <a:t>caption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':  		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списък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от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описателните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текстове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под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изображенията</a:t>
            </a:r>
            <a:r>
              <a:rPr lang="ru-RU" sz="1600" b="0" dirty="0">
                <a:latin typeface="Lato"/>
                <a:ea typeface="Lato"/>
                <a:cs typeface="Lato"/>
                <a:sym typeface="Lato"/>
              </a:rPr>
              <a:t> и </a:t>
            </a:r>
            <a:r>
              <a:rPr lang="ru-RU" sz="1600" b="0" dirty="0" err="1">
                <a:latin typeface="Lato"/>
                <a:ea typeface="Lato"/>
                <a:cs typeface="Lato"/>
                <a:sym typeface="Lato"/>
              </a:rPr>
              <a:t>фигурите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;</a:t>
            </a:r>
            <a:endParaRPr lang="ru-RU" sz="16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3381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bg-BG" sz="3200" dirty="0">
                <a:solidFill>
                  <a:srgbClr val="F46524"/>
                </a:solidFill>
              </a:rPr>
              <a:t>Обработване на текст</a:t>
            </a:r>
            <a:br>
              <a:rPr lang="bg-BG" sz="3200" dirty="0">
                <a:solidFill>
                  <a:srgbClr val="F46524"/>
                </a:solidFill>
              </a:rPr>
            </a:br>
            <a:r>
              <a:rPr lang="en-US" sz="3200" dirty="0" smtClean="0">
                <a:solidFill>
                  <a:srgbClr val="F46524"/>
                </a:solidFill>
              </a:rPr>
              <a:t/>
            </a:r>
            <a:br>
              <a:rPr lang="en-US" sz="3200" dirty="0" smtClean="0">
                <a:solidFill>
                  <a:srgbClr val="F46524"/>
                </a:solidFill>
              </a:rPr>
            </a:br>
            <a:r>
              <a:rPr lang="bg-BG" sz="3200" dirty="0" smtClean="0">
                <a:solidFill>
                  <a:schemeClr val="dk1"/>
                </a:solidFill>
              </a:rPr>
              <a:t> </a:t>
            </a:r>
            <a:endParaRPr sz="2000" dirty="0"/>
          </a:p>
        </p:txBody>
      </p:sp>
      <p:sp>
        <p:nvSpPr>
          <p:cNvPr id="18" name="Google Shape;87;p15"/>
          <p:cNvSpPr txBox="1">
            <a:spLocks/>
          </p:cNvSpPr>
          <p:nvPr/>
        </p:nvSpPr>
        <p:spPr>
          <a:xfrm>
            <a:off x="172992" y="787093"/>
            <a:ext cx="8609400" cy="240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ru-RU"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98;p16"/>
          <p:cNvSpPr txBox="1">
            <a:spLocks/>
          </p:cNvSpPr>
          <p:nvPr/>
        </p:nvSpPr>
        <p:spPr>
          <a:xfrm>
            <a:off x="534988" y="946150"/>
            <a:ext cx="8354179" cy="224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>
              <a:lnSpc>
                <a:spcPct val="115000"/>
              </a:lnSpc>
              <a:buSzPts val="1800"/>
            </a:pP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Разглеждат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се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заглавията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публикациите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и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описателния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текст под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фигурите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Подготвят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се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преобразуване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Разбиване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на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отделни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думи</a:t>
            </a:r>
            <a:endParaRPr lang="ru-RU" sz="1800" b="0" dirty="0" smtClean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Премахване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на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: излишни </a:t>
            </a:r>
            <a:r>
              <a:rPr lang="ru-RU" sz="1800" b="0" dirty="0" err="1">
                <a:latin typeface="Lato"/>
                <a:ea typeface="Lato"/>
                <a:cs typeface="Lato"/>
                <a:sym typeface="Lato"/>
              </a:rPr>
              <a:t>символи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ru-RU" sz="1800" b="0" dirty="0" err="1">
                <a:latin typeface="Lato"/>
                <a:ea typeface="Lato"/>
                <a:cs typeface="Lato"/>
                <a:sym typeface="Lato"/>
              </a:rPr>
              <a:t>unicode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ru-RU" sz="1800" b="0" dirty="0" err="1">
                <a:latin typeface="Lato"/>
                <a:ea typeface="Lato"/>
                <a:cs typeface="Lato"/>
                <a:sym typeface="Lato"/>
              </a:rPr>
              <a:t>html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>
                <a:latin typeface="Lato"/>
                <a:ea typeface="Lato"/>
                <a:cs typeface="Lato"/>
                <a:sym typeface="Lato"/>
              </a:rPr>
              <a:t>тагове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ru-RU" sz="1800" b="0" dirty="0" err="1">
                <a:latin typeface="Lato"/>
                <a:ea typeface="Lato"/>
                <a:cs typeface="Lato"/>
                <a:sym typeface="Lato"/>
              </a:rPr>
              <a:t>цифри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,  </a:t>
            </a:r>
            <a:r>
              <a:rPr lang="ru-RU" sz="1800" b="0" dirty="0" err="1">
                <a:latin typeface="Lato"/>
                <a:ea typeface="Lato"/>
                <a:cs typeface="Lato"/>
                <a:sym typeface="Lato"/>
              </a:rPr>
              <a:t>вложени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 скоби, пунктуация, стоп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думи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главни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букви</a:t>
            </a:r>
            <a:endParaRPr lang="ru-RU" sz="1800" b="0" dirty="0" smtClean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endParaRPr lang="ru-RU"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227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534988" y="179388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bg-BG" sz="3200" dirty="0">
                <a:solidFill>
                  <a:srgbClr val="F46524"/>
                </a:solidFill>
              </a:rPr>
              <a:t>Конструиране на обърнат индекс</a:t>
            </a:r>
            <a:br>
              <a:rPr lang="bg-BG" sz="3200" dirty="0">
                <a:solidFill>
                  <a:srgbClr val="F46524"/>
                </a:solidFill>
              </a:rPr>
            </a:br>
            <a:r>
              <a:rPr lang="bg-BG" sz="3200" dirty="0">
                <a:solidFill>
                  <a:srgbClr val="F46524"/>
                </a:solidFill>
              </a:rPr>
              <a:t/>
            </a:r>
            <a:br>
              <a:rPr lang="bg-BG" sz="3200" dirty="0">
                <a:solidFill>
                  <a:srgbClr val="F46524"/>
                </a:solidFill>
              </a:rPr>
            </a:br>
            <a:r>
              <a:rPr lang="en-US" sz="3200" dirty="0" smtClean="0">
                <a:solidFill>
                  <a:srgbClr val="F46524"/>
                </a:solidFill>
              </a:rPr>
              <a:t/>
            </a:r>
            <a:br>
              <a:rPr lang="en-US" sz="3200" dirty="0" smtClean="0">
                <a:solidFill>
                  <a:srgbClr val="F46524"/>
                </a:solidFill>
              </a:rPr>
            </a:br>
            <a:r>
              <a:rPr lang="bg-BG" sz="3200" dirty="0" smtClean="0">
                <a:solidFill>
                  <a:schemeClr val="dk1"/>
                </a:solidFill>
              </a:rPr>
              <a:t> </a:t>
            </a:r>
            <a:endParaRPr sz="2000" dirty="0"/>
          </a:p>
        </p:txBody>
      </p:sp>
      <p:sp>
        <p:nvSpPr>
          <p:cNvPr id="18" name="Google Shape;87;p15"/>
          <p:cNvSpPr txBox="1">
            <a:spLocks/>
          </p:cNvSpPr>
          <p:nvPr/>
        </p:nvSpPr>
        <p:spPr>
          <a:xfrm>
            <a:off x="172992" y="787093"/>
            <a:ext cx="8609400" cy="2406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lang="ru-RU" sz="16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98;p16"/>
          <p:cNvSpPr txBox="1">
            <a:spLocks/>
          </p:cNvSpPr>
          <p:nvPr/>
        </p:nvSpPr>
        <p:spPr>
          <a:xfrm>
            <a:off x="534988" y="946150"/>
            <a:ext cx="8354179" cy="2246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На база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обработените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документи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се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построява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речник </a:t>
            </a:r>
            <a:r>
              <a:rPr lang="ru-RU" sz="1800" b="0" dirty="0" err="1" smtClean="0">
                <a:latin typeface="Lato"/>
                <a:ea typeface="Lato"/>
                <a:cs typeface="Lato"/>
                <a:sym typeface="Lato"/>
              </a:rPr>
              <a:t>във</a:t>
            </a:r>
            <a:r>
              <a:rPr lang="ru-RU" sz="1800" b="0" dirty="0" smtClean="0">
                <a:latin typeface="Lato"/>
                <a:ea typeface="Lato"/>
                <a:cs typeface="Lato"/>
                <a:sym typeface="Lato"/>
              </a:rPr>
              <a:t> вид:</a:t>
            </a: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endParaRPr lang="ru-RU" sz="1800" b="0" dirty="0">
              <a:latin typeface="Lato"/>
              <a:ea typeface="Lato"/>
              <a:cs typeface="Lato"/>
              <a:sym typeface="Lato"/>
            </a:endParaRP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endParaRPr lang="ru-RU" sz="1800" b="0" dirty="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55518"/>
              </p:ext>
            </p:extLst>
          </p:nvPr>
        </p:nvGraphicFramePr>
        <p:xfrm>
          <a:off x="615862" y="1924758"/>
          <a:ext cx="8192429" cy="159471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1570">
                  <a:extLst>
                    <a:ext uri="{9D8B030D-6E8A-4147-A177-3AD203B41FA5}">
                      <a16:colId xmlns:a16="http://schemas.microsoft.com/office/drawing/2014/main" val="2542575850"/>
                    </a:ext>
                  </a:extLst>
                </a:gridCol>
                <a:gridCol w="7240859">
                  <a:extLst>
                    <a:ext uri="{9D8B030D-6E8A-4147-A177-3AD203B41FA5}">
                      <a16:colId xmlns:a16="http://schemas.microsoft.com/office/drawing/2014/main" val="1337035350"/>
                    </a:ext>
                  </a:extLst>
                </a:gridCol>
              </a:tblGrid>
              <a:tr h="424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dirty="0" smtClean="0"/>
                        <a:t>термин</a:t>
                      </a:r>
                    </a:p>
                    <a:p>
                      <a:pPr algn="l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dirty="0" smtClean="0"/>
                        <a:t>Списък с документите и зоната в която се среща</a:t>
                      </a:r>
                    </a:p>
                    <a:p>
                      <a:pPr algn="l"/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7476"/>
                  </a:ext>
                </a:extLst>
              </a:tr>
              <a:tr h="508438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cancer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effectLst/>
                        </a:rPr>
                        <a:t>('PMC7800776', 1), 't'), (('PMC7800777', 3), (4, 'c')), (('PMC7800777', 3), 't')….)</a:t>
                      </a:r>
                      <a:endParaRPr lang="bg-BG" sz="16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394128"/>
                  </a:ext>
                </a:extLst>
              </a:tr>
              <a:tr h="568119">
                <a:tc>
                  <a:txBody>
                    <a:bodyPr/>
                    <a:lstStyle/>
                    <a:p>
                      <a:pPr algn="l"/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lung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bg-BG" sz="1400" u="none" strike="noStrike" cap="none" dirty="0" smtClean="0">
                          <a:effectLst/>
                          <a:sym typeface="Arial"/>
                        </a:rPr>
                        <a:t>(('PMC4287302', 15), (18, 'c')), (('PMC4287302', 15), (19, 'c')), (('PMC6997982', 63) 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….)</a:t>
                      </a:r>
                      <a:endParaRPr lang="bg-BG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59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19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 idx="4294967295"/>
          </p:nvPr>
        </p:nvSpPr>
        <p:spPr>
          <a:xfrm>
            <a:off x="428211" y="127629"/>
            <a:ext cx="8609012" cy="766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bg-BG" sz="3200" dirty="0" smtClean="0">
                <a:solidFill>
                  <a:srgbClr val="F46524"/>
                </a:solidFill>
              </a:rPr>
              <a:t>Изчисляване на </a:t>
            </a:r>
            <a:r>
              <a:rPr lang="en-US" sz="3200" i="1" dirty="0" smtClean="0">
                <a:solidFill>
                  <a:srgbClr val="F46524"/>
                </a:solidFill>
              </a:rPr>
              <a:t>TF-IDF</a:t>
            </a:r>
            <a:r>
              <a:rPr lang="bg-BG" sz="3200" dirty="0">
                <a:solidFill>
                  <a:srgbClr val="F46524"/>
                </a:solidFill>
              </a:rPr>
              <a:t/>
            </a:r>
            <a:br>
              <a:rPr lang="bg-BG" sz="3200" dirty="0">
                <a:solidFill>
                  <a:srgbClr val="F46524"/>
                </a:solidFill>
              </a:rPr>
            </a:br>
            <a:r>
              <a:rPr lang="en-US" sz="3200" dirty="0" smtClean="0">
                <a:solidFill>
                  <a:srgbClr val="F46524"/>
                </a:solidFill>
              </a:rPr>
              <a:t/>
            </a:r>
            <a:br>
              <a:rPr lang="en-US" sz="3200" dirty="0" smtClean="0">
                <a:solidFill>
                  <a:srgbClr val="F46524"/>
                </a:solidFill>
              </a:rPr>
            </a:br>
            <a:r>
              <a:rPr lang="bg-BG" sz="3200" dirty="0" smtClean="0">
                <a:solidFill>
                  <a:schemeClr val="dk1"/>
                </a:solidFill>
              </a:rPr>
              <a:t> </a:t>
            </a:r>
            <a:endParaRPr sz="2000" dirty="0"/>
          </a:p>
        </p:txBody>
      </p:sp>
      <p:sp>
        <p:nvSpPr>
          <p:cNvPr id="18" name="Google Shape;87;p15"/>
          <p:cNvSpPr txBox="1">
            <a:spLocks/>
          </p:cNvSpPr>
          <p:nvPr/>
        </p:nvSpPr>
        <p:spPr>
          <a:xfrm>
            <a:off x="300601" y="1044100"/>
            <a:ext cx="8609400" cy="2152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Термините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в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заглавието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могат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да носят полезна информация, по отношение видана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озображението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думите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в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описателния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текст би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трябвало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да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са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с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по-голяма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тегло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. </a:t>
            </a:r>
            <a:br>
              <a:rPr lang="ru-RU" sz="1600" b="0" dirty="0" smtClean="0">
                <a:latin typeface="Lato"/>
                <a:ea typeface="Lato"/>
                <a:cs typeface="Lato"/>
                <a:sym typeface="Lato"/>
              </a:rPr>
            </a:br>
            <a:endParaRPr lang="ru-RU" sz="1600" b="0" dirty="0" smtClean="0">
              <a:latin typeface="Lato"/>
              <a:ea typeface="Lato"/>
              <a:cs typeface="Lato"/>
              <a:sym typeface="Lato"/>
            </a:endParaRPr>
          </a:p>
          <a:p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/>
            </a:r>
            <a:br>
              <a:rPr lang="ru-RU" sz="1600" b="0" dirty="0" smtClean="0">
                <a:latin typeface="Lato"/>
                <a:ea typeface="Lato"/>
                <a:cs typeface="Lato"/>
                <a:sym typeface="Lato"/>
              </a:rPr>
            </a:b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Двете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зони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се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разглеждат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по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отделно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Крайната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матрица с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тегла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се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изчислява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по </a:t>
            </a:r>
            <a:r>
              <a:rPr lang="ru-RU" sz="1600" b="0" dirty="0" err="1" smtClean="0">
                <a:latin typeface="Lato"/>
                <a:ea typeface="Lato"/>
                <a:cs typeface="Lato"/>
                <a:sym typeface="Lato"/>
              </a:rPr>
              <a:t>следната</a:t>
            </a:r>
            <a:r>
              <a:rPr lang="ru-RU" sz="1600" b="0" dirty="0" smtClean="0">
                <a:latin typeface="Lato"/>
                <a:ea typeface="Lato"/>
                <a:cs typeface="Lato"/>
                <a:sym typeface="Lato"/>
              </a:rPr>
              <a:t> формула:</a:t>
            </a:r>
            <a:endParaRPr lang="ru-RU" sz="1600" b="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98;p16"/>
          <p:cNvSpPr txBox="1">
            <a:spLocks/>
          </p:cNvSpPr>
          <p:nvPr/>
        </p:nvSpPr>
        <p:spPr>
          <a:xfrm>
            <a:off x="428211" y="3280472"/>
            <a:ext cx="8354179" cy="71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114300">
              <a:lnSpc>
                <a:spcPct val="115000"/>
              </a:lnSpc>
              <a:buSzPts val="1800"/>
            </a:pP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TF-IDF</a:t>
            </a:r>
            <a:r>
              <a:rPr lang="en-US" sz="1800" b="0" baseline="-25000" dirty="0">
                <a:latin typeface="Lato"/>
                <a:ea typeface="Lato"/>
                <a:cs typeface="Lato"/>
                <a:sym typeface="Lato"/>
              </a:rPr>
              <a:t>(</a:t>
            </a:r>
            <a:r>
              <a:rPr lang="ru-RU" sz="1800" b="0" baseline="-25000" dirty="0" err="1">
                <a:latin typeface="Lato"/>
                <a:ea typeface="Lato"/>
                <a:cs typeface="Lato"/>
                <a:sym typeface="Lato"/>
              </a:rPr>
              <a:t>термин,документ</a:t>
            </a:r>
            <a:r>
              <a:rPr lang="ru-RU" sz="1800" b="0" baseline="-25000" dirty="0"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 = 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alpha*TF-IDF_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заглавие + (1 – </a:t>
            </a:r>
            <a:r>
              <a:rPr lang="en-US" sz="1800" b="0" dirty="0">
                <a:latin typeface="Lato"/>
                <a:ea typeface="Lato"/>
                <a:cs typeface="Lato"/>
                <a:sym typeface="Lato"/>
              </a:rPr>
              <a:t>alpha)*TF-IDF_</a:t>
            </a:r>
            <a:r>
              <a:rPr lang="ru-RU" sz="1800" b="0" dirty="0">
                <a:latin typeface="Lato"/>
                <a:ea typeface="Lato"/>
                <a:cs typeface="Lato"/>
                <a:sym typeface="Lato"/>
              </a:rPr>
              <a:t>описание</a:t>
            </a:r>
          </a:p>
          <a:p>
            <a:pPr marL="457200" indent="-342900">
              <a:lnSpc>
                <a:spcPct val="115000"/>
              </a:lnSpc>
              <a:buSzPts val="1800"/>
              <a:buFont typeface="Lato"/>
              <a:buChar char="●"/>
            </a:pPr>
            <a:endParaRPr lang="ru-RU" sz="1800" b="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7632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531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Lato</vt:lpstr>
      <vt:lpstr>Arial</vt:lpstr>
      <vt:lpstr>Times New Roman</vt:lpstr>
      <vt:lpstr>Swiss</vt:lpstr>
      <vt:lpstr>курсов проект  по  Извличане на Информация</vt:lpstr>
      <vt:lpstr>Крайна цел</vt:lpstr>
      <vt:lpstr>Проблем и мотивация</vt:lpstr>
      <vt:lpstr>Кратък обзор</vt:lpstr>
      <vt:lpstr>Архитектура </vt:lpstr>
      <vt:lpstr>Събиране на информация scrapePubMed  </vt:lpstr>
      <vt:lpstr>Обработване на текст   </vt:lpstr>
      <vt:lpstr>Конструиране на обърнат индекс    </vt:lpstr>
      <vt:lpstr>Изчисляване на TF-IDF   </vt:lpstr>
      <vt:lpstr>Таблица с тегла за корпуса от документи</vt:lpstr>
      <vt:lpstr>Изчисляване оценка за съответствие</vt:lpstr>
      <vt:lpstr>Заключение: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Автоматична класификация на изображения от медицински статии</dc:title>
  <dc:creator>Radina Ruseva</dc:creator>
  <cp:lastModifiedBy>Radina Ruseva</cp:lastModifiedBy>
  <cp:revision>18</cp:revision>
  <dcterms:modified xsi:type="dcterms:W3CDTF">2021-02-20T05:54:39Z</dcterms:modified>
</cp:coreProperties>
</file>