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aleway" panose="020B0604020202020204" charset="-52"/>
      <p:regular r:id="rId9"/>
      <p:bold r:id="rId10"/>
      <p:italic r:id="rId11"/>
      <p:boldItalic r:id="rId12"/>
    </p:embeddedFont>
    <p:embeddedFont>
      <p:font typeface="Lato" panose="020F0502020204030203"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24c1597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24c159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24c15977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24c15977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24c15977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24c15977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Термини описващи хистопатология:</a:t>
            </a:r>
            <a:br>
              <a:rPr lang="en"/>
            </a:br>
            <a:r>
              <a:rPr lang="en"/>
              <a:t>Histopathology</a:t>
            </a:r>
            <a:endParaRPr/>
          </a:p>
          <a:p>
            <a:pPr marL="0" lvl="0" indent="0" algn="l" rtl="0">
              <a:spcBef>
                <a:spcPts val="0"/>
              </a:spcBef>
              <a:spcAft>
                <a:spcPts val="0"/>
              </a:spcAft>
              <a:buClr>
                <a:schemeClr val="dk1"/>
              </a:buClr>
              <a:buSzPts val="1100"/>
              <a:buFont typeface="Arial"/>
              <a:buNone/>
            </a:pPr>
            <a:r>
              <a:rPr lang="en"/>
              <a:t>Photomicrographs </a:t>
            </a:r>
            <a:endParaRPr/>
          </a:p>
          <a:p>
            <a:pPr marL="0" lvl="0" indent="0" algn="l" rtl="0">
              <a:spcBef>
                <a:spcPts val="0"/>
              </a:spcBef>
              <a:spcAft>
                <a:spcPts val="0"/>
              </a:spcAft>
              <a:buClr>
                <a:schemeClr val="dk1"/>
              </a:buClr>
              <a:buSzPts val="1100"/>
              <a:buFont typeface="Arial"/>
              <a:buNone/>
            </a:pPr>
            <a:r>
              <a:rPr lang="en"/>
              <a:t>biopsy </a:t>
            </a:r>
            <a:endParaRPr/>
          </a:p>
          <a:p>
            <a:pPr marL="0" lvl="0" indent="0" algn="l" rtl="0">
              <a:spcBef>
                <a:spcPts val="0"/>
              </a:spcBef>
              <a:spcAft>
                <a:spcPts val="0"/>
              </a:spcAft>
              <a:buClr>
                <a:schemeClr val="dk1"/>
              </a:buClr>
              <a:buSzPts val="1100"/>
              <a:buFont typeface="Arial"/>
              <a:buNone/>
            </a:pPr>
            <a:r>
              <a:rPr lang="en"/>
              <a:t>tissues </a:t>
            </a:r>
            <a:endParaRPr/>
          </a:p>
          <a:p>
            <a:pPr marL="0" lvl="0" indent="0" algn="l" rtl="0">
              <a:spcBef>
                <a:spcPts val="0"/>
              </a:spcBef>
              <a:spcAft>
                <a:spcPts val="0"/>
              </a:spcAft>
              <a:buNone/>
            </a:pPr>
            <a:r>
              <a:rPr lang="en"/>
              <a:t/>
            </a:r>
            <a:br>
              <a:rPr lang="en"/>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24c15977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24c15977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hyperlink" Target="https://www.ncbi.nlm.nih.gov/pm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416628" y="630225"/>
            <a:ext cx="6286647" cy="154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sz="2400" dirty="0" smtClean="0"/>
              <a:t>курсов проект </a:t>
            </a:r>
            <a:br>
              <a:rPr lang="bg-BG" sz="2400" dirty="0" smtClean="0"/>
            </a:br>
            <a:r>
              <a:rPr lang="bg-BG" sz="2400" dirty="0" smtClean="0"/>
              <a:t>по </a:t>
            </a:r>
            <a:r>
              <a:rPr lang="bg-BG" sz="3300" dirty="0" smtClean="0"/>
              <a:t/>
            </a:r>
            <a:br>
              <a:rPr lang="bg-BG" sz="3300" dirty="0" smtClean="0"/>
            </a:br>
            <a:r>
              <a:rPr lang="bg-BG" sz="3300" dirty="0" smtClean="0"/>
              <a:t>Извличане на Информация</a:t>
            </a:r>
            <a:endParaRPr sz="3300" dirty="0"/>
          </a:p>
        </p:txBody>
      </p:sp>
      <p:sp>
        <p:nvSpPr>
          <p:cNvPr id="73" name="Google Shape;73;p13"/>
          <p:cNvSpPr txBox="1">
            <a:spLocks noGrp="1"/>
          </p:cNvSpPr>
          <p:nvPr>
            <p:ph type="subTitle" idx="1"/>
          </p:nvPr>
        </p:nvSpPr>
        <p:spPr>
          <a:xfrm>
            <a:off x="5994399" y="3867675"/>
            <a:ext cx="2727325" cy="61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700" dirty="0"/>
              <a:t>Изготвил: Радина </a:t>
            </a:r>
            <a:r>
              <a:rPr lang="en" sz="1700" dirty="0" smtClean="0"/>
              <a:t>Русева,</a:t>
            </a:r>
            <a:r>
              <a:rPr lang="bg-BG" sz="1700" dirty="0" smtClean="0"/>
              <a:t> КГ,</a:t>
            </a:r>
            <a:r>
              <a:rPr lang="en" sz="1700" dirty="0" smtClean="0"/>
              <a:t> 26124</a:t>
            </a:r>
            <a:endParaRPr sz="1700" b="1" dirty="0"/>
          </a:p>
        </p:txBody>
      </p:sp>
      <p:sp>
        <p:nvSpPr>
          <p:cNvPr id="4" name="Google Shape;72;p13"/>
          <p:cNvSpPr txBox="1">
            <a:spLocks/>
          </p:cNvSpPr>
          <p:nvPr/>
        </p:nvSpPr>
        <p:spPr>
          <a:xfrm>
            <a:off x="2416628" y="2380790"/>
            <a:ext cx="6386299" cy="15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ru-RU" sz="2000" dirty="0" smtClean="0"/>
              <a:t>Тема:  Автоматична </a:t>
            </a:r>
            <a:r>
              <a:rPr lang="ru-RU" sz="2000" dirty="0" err="1" smtClean="0"/>
              <a:t>класификация</a:t>
            </a:r>
            <a:r>
              <a:rPr lang="ru-RU" sz="2000" dirty="0" smtClean="0"/>
              <a:t> на изображения от </a:t>
            </a:r>
            <a:r>
              <a:rPr lang="ru-RU" sz="2000" dirty="0" err="1" smtClean="0"/>
              <a:t>медицински</a:t>
            </a:r>
            <a:r>
              <a:rPr lang="ru-RU" sz="2000" dirty="0" smtClean="0"/>
              <a:t> </a:t>
            </a:r>
            <a:r>
              <a:rPr lang="ru-RU" sz="2000" dirty="0" err="1" smtClean="0"/>
              <a:t>статии</a:t>
            </a:r>
            <a:endParaRPr lang="ru-RU"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Крайна цел</a:t>
            </a:r>
            <a:endParaRPr sz="2400"/>
          </a:p>
        </p:txBody>
      </p:sp>
      <p:sp>
        <p:nvSpPr>
          <p:cNvPr id="79" name="Google Shape;79;p14"/>
          <p:cNvSpPr txBox="1">
            <a:spLocks noGrp="1"/>
          </p:cNvSpPr>
          <p:nvPr>
            <p:ph type="title" idx="4294967295"/>
          </p:nvPr>
        </p:nvSpPr>
        <p:spPr>
          <a:xfrm>
            <a:off x="535775" y="1480150"/>
            <a:ext cx="5049900" cy="309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0">
                <a:latin typeface="Lato"/>
                <a:ea typeface="Lato"/>
                <a:cs typeface="Lato"/>
                <a:sym typeface="Lato"/>
              </a:rPr>
              <a:t>Извличане на хистопатологии по дадено заболяване и специфики на медицинския случай. </a:t>
            </a:r>
            <a:br>
              <a:rPr lang="en" sz="1800" b="0">
                <a:latin typeface="Lato"/>
                <a:ea typeface="Lato"/>
                <a:cs typeface="Lato"/>
                <a:sym typeface="Lato"/>
              </a:rPr>
            </a:br>
            <a:r>
              <a:rPr lang="en" sz="1800" b="0">
                <a:latin typeface="Lato"/>
                <a:ea typeface="Lato"/>
                <a:cs typeface="Lato"/>
                <a:sym typeface="Lato"/>
              </a:rPr>
              <a:t/>
            </a:r>
            <a:br>
              <a:rPr lang="en" sz="1800" b="0">
                <a:latin typeface="Lato"/>
                <a:ea typeface="Lato"/>
                <a:cs typeface="Lato"/>
                <a:sym typeface="Lato"/>
              </a:rPr>
            </a:br>
            <a:r>
              <a:rPr lang="en" sz="1800" b="0">
                <a:latin typeface="Lato"/>
                <a:ea typeface="Lato"/>
                <a:cs typeface="Lato"/>
                <a:sym typeface="Lato"/>
              </a:rPr>
              <a:t> </a:t>
            </a:r>
            <a:endParaRPr sz="1700">
              <a:latin typeface="Lato"/>
              <a:ea typeface="Lato"/>
              <a:cs typeface="Lato"/>
              <a:sym typeface="Lato"/>
            </a:endParaRPr>
          </a:p>
        </p:txBody>
      </p:sp>
      <p:pic>
        <p:nvPicPr>
          <p:cNvPr id="80" name="Google Shape;80;p14" descr="example of histopathology" title="Photomicrographs of EPCAM IHC in CRC"/>
          <p:cNvPicPr preferRelativeResize="0"/>
          <p:nvPr/>
        </p:nvPicPr>
        <p:blipFill rotWithShape="1">
          <a:blip r:embed="rId3">
            <a:alphaModFix/>
          </a:blip>
          <a:srcRect l="278" r="278"/>
          <a:stretch/>
        </p:blipFill>
        <p:spPr>
          <a:xfrm>
            <a:off x="5812275" y="712150"/>
            <a:ext cx="3103850" cy="4049600"/>
          </a:xfrm>
          <a:prstGeom prst="rect">
            <a:avLst/>
          </a:prstGeom>
          <a:noFill/>
          <a:ln w="9525" cap="flat" cmpd="sng">
            <a:solidFill>
              <a:srgbClr val="999999"/>
            </a:solidFill>
            <a:prstDash val="solid"/>
            <a:round/>
            <a:headEnd type="none" w="sm" len="sm"/>
            <a:tailEnd type="none" w="sm" len="sm"/>
          </a:ln>
        </p:spPr>
      </p:pic>
      <p:sp>
        <p:nvSpPr>
          <p:cNvPr id="81" name="Google Shape;81;p14"/>
          <p:cNvSpPr txBox="1"/>
          <p:nvPr/>
        </p:nvSpPr>
        <p:spPr>
          <a:xfrm>
            <a:off x="5812275" y="4761750"/>
            <a:ext cx="26019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999999"/>
                </a:solidFill>
                <a:latin typeface="Lato"/>
                <a:ea typeface="Lato"/>
                <a:cs typeface="Lato"/>
                <a:sym typeface="Lato"/>
              </a:rPr>
              <a:t>Пример за хистопатология.</a:t>
            </a:r>
            <a:endParaRPr sz="1300">
              <a:solidFill>
                <a:srgbClr val="99999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306575" y="178750"/>
            <a:ext cx="86094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Проблем и мотивация</a:t>
            </a:r>
            <a:endParaRPr sz="2400"/>
          </a:p>
        </p:txBody>
      </p:sp>
      <p:sp>
        <p:nvSpPr>
          <p:cNvPr id="87" name="Google Shape;87;p15"/>
          <p:cNvSpPr txBox="1">
            <a:spLocks noGrp="1"/>
          </p:cNvSpPr>
          <p:nvPr>
            <p:ph type="title" idx="4294967295"/>
          </p:nvPr>
        </p:nvSpPr>
        <p:spPr>
          <a:xfrm>
            <a:off x="231050" y="794350"/>
            <a:ext cx="8609400" cy="269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0" dirty="0">
                <a:latin typeface="Lato"/>
                <a:ea typeface="Lato"/>
                <a:cs typeface="Lato"/>
                <a:sym typeface="Lato"/>
              </a:rPr>
              <a:t>Големият обем на ежедневно публикуваната информация в сайтове за медицинска литература, представлява затруднение при търсене на информация от медицински лица за конкретен медицински случай. Извличането на специфични изображения би улеснило задачата за отсяване на подходящите медицинските статии за даден случай</a:t>
            </a:r>
            <a:r>
              <a:rPr lang="en" sz="1800" b="0" dirty="0" smtClean="0">
                <a:latin typeface="Lato"/>
                <a:ea typeface="Lato"/>
                <a:cs typeface="Lato"/>
                <a:sym typeface="Lato"/>
              </a:rPr>
              <a:t>.</a:t>
            </a:r>
            <a:r>
              <a:rPr lang="bg-BG" sz="1800" b="0" dirty="0" smtClean="0">
                <a:latin typeface="Lato"/>
                <a:ea typeface="Lato"/>
                <a:cs typeface="Lato"/>
                <a:sym typeface="Lato"/>
              </a:rPr>
              <a:t/>
            </a:r>
            <a:br>
              <a:rPr lang="bg-BG" sz="1800" b="0" dirty="0" smtClean="0">
                <a:latin typeface="Lato"/>
                <a:ea typeface="Lato"/>
                <a:cs typeface="Lato"/>
                <a:sym typeface="Lato"/>
              </a:rPr>
            </a:br>
            <a:r>
              <a:rPr lang="bg-BG" sz="1800" b="0" dirty="0" smtClean="0">
                <a:latin typeface="Lato"/>
                <a:ea typeface="Lato"/>
                <a:cs typeface="Lato"/>
                <a:sym typeface="Lato"/>
              </a:rPr>
              <a:t/>
            </a:r>
            <a:br>
              <a:rPr lang="bg-BG" sz="1800" b="0" dirty="0" smtClean="0">
                <a:latin typeface="Lato"/>
                <a:ea typeface="Lato"/>
                <a:cs typeface="Lato"/>
                <a:sym typeface="Lato"/>
              </a:rPr>
            </a:br>
            <a:r>
              <a:rPr lang="en" sz="1800" b="0" dirty="0" smtClean="0">
                <a:latin typeface="Lato"/>
                <a:ea typeface="Lato"/>
                <a:cs typeface="Lato"/>
                <a:sym typeface="Lato"/>
              </a:rPr>
              <a:t> </a:t>
            </a:r>
            <a:r>
              <a:rPr lang="en" sz="1800" b="0" dirty="0">
                <a:latin typeface="Lato"/>
                <a:ea typeface="Lato"/>
                <a:cs typeface="Lato"/>
                <a:sym typeface="Lato"/>
              </a:rPr>
              <a:t/>
            </a:r>
            <a:br>
              <a:rPr lang="en" sz="1800" b="0" dirty="0">
                <a:latin typeface="Lato"/>
                <a:ea typeface="Lato"/>
                <a:cs typeface="Lato"/>
                <a:sym typeface="Lato"/>
              </a:rPr>
            </a:br>
            <a:r>
              <a:rPr lang="en" sz="1800" b="0" dirty="0">
                <a:latin typeface="Lato"/>
                <a:ea typeface="Lato"/>
                <a:cs typeface="Lato"/>
                <a:sym typeface="Lato"/>
              </a:rPr>
              <a:t> </a:t>
            </a:r>
            <a:endParaRPr sz="1700" dirty="0">
              <a:latin typeface="Lato"/>
              <a:ea typeface="Lato"/>
              <a:cs typeface="Lato"/>
              <a:sym typeface="Lato"/>
            </a:endParaRPr>
          </a:p>
        </p:txBody>
      </p:sp>
      <p:pic>
        <p:nvPicPr>
          <p:cNvPr id="88" name="Google Shape;88;p15"/>
          <p:cNvPicPr preferRelativeResize="0"/>
          <p:nvPr/>
        </p:nvPicPr>
        <p:blipFill>
          <a:blip r:embed="rId3">
            <a:alphaModFix/>
          </a:blip>
          <a:stretch>
            <a:fillRect/>
          </a:stretch>
        </p:blipFill>
        <p:spPr>
          <a:xfrm>
            <a:off x="0" y="3261345"/>
            <a:ext cx="9143999" cy="1577359"/>
          </a:xfrm>
          <a:prstGeom prst="rect">
            <a:avLst/>
          </a:prstGeom>
          <a:noFill/>
          <a:ln>
            <a:noFill/>
          </a:ln>
        </p:spPr>
      </p:pic>
      <p:sp>
        <p:nvSpPr>
          <p:cNvPr id="89" name="Google Shape;89;p15"/>
          <p:cNvSpPr txBox="1"/>
          <p:nvPr/>
        </p:nvSpPr>
        <p:spPr>
          <a:xfrm>
            <a:off x="-20100" y="4771800"/>
            <a:ext cx="9144000" cy="371700"/>
          </a:xfrm>
          <a:prstGeom prst="rect">
            <a:avLst/>
          </a:prstGeom>
          <a:solidFill>
            <a:srgbClr val="000000">
              <a:alpha val="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latin typeface="Lato"/>
                <a:ea typeface="Lato"/>
                <a:cs typeface="Lato"/>
                <a:sym typeface="Lato"/>
                <a:hlinkClick r:id="rId4"/>
              </a:rPr>
              <a:t>https://www.ncbi.nlm.nih.gov/pmc/</a:t>
            </a:r>
            <a:r>
              <a:rPr lang="en">
                <a:latin typeface="Lato"/>
                <a:ea typeface="Lato"/>
                <a:cs typeface="Lato"/>
                <a:sym typeface="Lato"/>
              </a:rPr>
              <a:t> -  </a:t>
            </a:r>
            <a:r>
              <a:rPr lang="en">
                <a:solidFill>
                  <a:srgbClr val="999999"/>
                </a:solidFill>
                <a:latin typeface="Lato"/>
                <a:ea typeface="Lato"/>
                <a:cs typeface="Lato"/>
                <a:sym typeface="Lato"/>
              </a:rPr>
              <a:t>Национална медицинска библиотека на САЩ</a:t>
            </a:r>
            <a:endParaRPr>
              <a:solidFill>
                <a:srgbClr val="99999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idx="4294967295"/>
          </p:nvPr>
        </p:nvSpPr>
        <p:spPr>
          <a:xfrm>
            <a:off x="306575" y="178750"/>
            <a:ext cx="86094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Кратък обзор</a:t>
            </a:r>
            <a:endParaRPr sz="2400"/>
          </a:p>
        </p:txBody>
      </p:sp>
      <p:sp>
        <p:nvSpPr>
          <p:cNvPr id="95" name="Google Shape;95;p16"/>
          <p:cNvSpPr txBox="1">
            <a:spLocks noGrp="1"/>
          </p:cNvSpPr>
          <p:nvPr>
            <p:ph type="title" idx="4294967295"/>
          </p:nvPr>
        </p:nvSpPr>
        <p:spPr>
          <a:xfrm>
            <a:off x="231050" y="794350"/>
            <a:ext cx="6580200" cy="2695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Стандартната</a:t>
            </a:r>
            <a:r>
              <a:rPr lang="en" sz="1800">
                <a:latin typeface="Lato"/>
                <a:ea typeface="Lato"/>
                <a:cs typeface="Lato"/>
                <a:sym typeface="Lato"/>
              </a:rPr>
              <a:t> </a:t>
            </a:r>
            <a:r>
              <a:rPr lang="en" sz="1800" b="0">
                <a:latin typeface="Lato"/>
                <a:ea typeface="Lato"/>
                <a:cs typeface="Lato"/>
                <a:sym typeface="Lato"/>
              </a:rPr>
              <a:t>търсачка</a:t>
            </a:r>
            <a:r>
              <a:rPr lang="en" sz="1800">
                <a:latin typeface="Lato"/>
                <a:ea typeface="Lato"/>
                <a:cs typeface="Lato"/>
                <a:sym typeface="Lato"/>
              </a:rPr>
              <a:t> </a:t>
            </a:r>
            <a:r>
              <a:rPr lang="en" sz="1800" b="0">
                <a:latin typeface="Lato"/>
                <a:ea typeface="Lato"/>
                <a:cs typeface="Lato"/>
                <a:sym typeface="Lato"/>
              </a:rPr>
              <a:t>успява да предостави медицински статии по зададени критерии  на база търсене в текст. </a:t>
            </a:r>
            <a:endParaRPr sz="1800" b="0">
              <a:latin typeface="Lato"/>
              <a:ea typeface="Lato"/>
              <a:cs typeface="Lato"/>
              <a:sym typeface="Lato"/>
            </a:endParaRPr>
          </a:p>
        </p:txBody>
      </p:sp>
      <p:pic>
        <p:nvPicPr>
          <p:cNvPr id="96" name="Google Shape;96;p16"/>
          <p:cNvPicPr preferRelativeResize="0"/>
          <p:nvPr/>
        </p:nvPicPr>
        <p:blipFill>
          <a:blip r:embed="rId3">
            <a:alphaModFix/>
          </a:blip>
          <a:stretch>
            <a:fillRect/>
          </a:stretch>
        </p:blipFill>
        <p:spPr>
          <a:xfrm>
            <a:off x="4452650" y="2403542"/>
            <a:ext cx="2448750" cy="2658183"/>
          </a:xfrm>
          <a:prstGeom prst="rect">
            <a:avLst/>
          </a:prstGeom>
          <a:noFill/>
          <a:ln>
            <a:noFill/>
          </a:ln>
        </p:spPr>
      </p:pic>
      <p:pic>
        <p:nvPicPr>
          <p:cNvPr id="97" name="Google Shape;97;p16"/>
          <p:cNvPicPr preferRelativeResize="0"/>
          <p:nvPr/>
        </p:nvPicPr>
        <p:blipFill>
          <a:blip r:embed="rId4">
            <a:alphaModFix/>
          </a:blip>
          <a:stretch>
            <a:fillRect/>
          </a:stretch>
        </p:blipFill>
        <p:spPr>
          <a:xfrm>
            <a:off x="6901400" y="129675"/>
            <a:ext cx="2125324" cy="2950004"/>
          </a:xfrm>
          <a:prstGeom prst="rect">
            <a:avLst/>
          </a:prstGeom>
          <a:noFill/>
          <a:ln>
            <a:noFill/>
          </a:ln>
        </p:spPr>
      </p:pic>
      <p:sp>
        <p:nvSpPr>
          <p:cNvPr id="98" name="Google Shape;98;p16"/>
          <p:cNvSpPr txBox="1">
            <a:spLocks noGrp="1"/>
          </p:cNvSpPr>
          <p:nvPr>
            <p:ph type="title" idx="4294967295"/>
          </p:nvPr>
        </p:nvSpPr>
        <p:spPr>
          <a:xfrm>
            <a:off x="231050" y="1631600"/>
            <a:ext cx="4265400" cy="2695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За да се разшири функционалността може да се използва информацията и от описанието под фигурите и изображенията. На база тези данни да се направи класификация на самите изображения и да се определи дали са подходящи за конкретния случай. </a:t>
            </a:r>
            <a:endParaRPr sz="1800" b="0">
              <a:latin typeface="Lato"/>
              <a:ea typeface="Lato"/>
              <a:cs typeface="Lato"/>
              <a:sym typeface="Lato"/>
            </a:endParaRPr>
          </a:p>
        </p:txBody>
      </p:sp>
      <p:sp>
        <p:nvSpPr>
          <p:cNvPr id="99" name="Google Shape;99;p16"/>
          <p:cNvSpPr/>
          <p:nvPr/>
        </p:nvSpPr>
        <p:spPr>
          <a:xfrm>
            <a:off x="6425350" y="3489850"/>
            <a:ext cx="713400" cy="633000"/>
          </a:xfrm>
          <a:prstGeom prst="noSmoking">
            <a:avLst>
              <a:gd name="adj" fmla="val 1875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rot="-9327030">
            <a:off x="6742095" y="49433"/>
            <a:ext cx="404352" cy="631084"/>
          </a:xfrm>
          <a:prstGeom prst="halfFrame">
            <a:avLst>
              <a:gd name="adj1" fmla="val 23700"/>
              <a:gd name="adj2" fmla="val 33812"/>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idx="4294967295"/>
          </p:nvPr>
        </p:nvSpPr>
        <p:spPr>
          <a:xfrm>
            <a:off x="306575" y="178750"/>
            <a:ext cx="86094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Решение</a:t>
            </a:r>
            <a:endParaRPr sz="2400"/>
          </a:p>
        </p:txBody>
      </p:sp>
      <p:sp>
        <p:nvSpPr>
          <p:cNvPr id="106" name="Google Shape;106;p17"/>
          <p:cNvSpPr txBox="1">
            <a:spLocks noGrp="1"/>
          </p:cNvSpPr>
          <p:nvPr>
            <p:ph type="title" idx="4294967295"/>
          </p:nvPr>
        </p:nvSpPr>
        <p:spPr>
          <a:xfrm>
            <a:off x="231050" y="794350"/>
            <a:ext cx="8518800" cy="2695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Събиране на изображенията и описателния текст към тях от публикуваните статии. И обособяването им в отделни единици (документи). </a:t>
            </a:r>
            <a:endParaRPr sz="1800" b="0" dirty="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bg-BG" sz="1800" b="0" dirty="0" smtClean="0">
                <a:latin typeface="Lato"/>
                <a:ea typeface="Lato"/>
                <a:cs typeface="Lato"/>
                <a:sym typeface="Lato"/>
              </a:rPr>
              <a:t>Изчистване и </a:t>
            </a:r>
            <a:r>
              <a:rPr lang="bg-BG" sz="1800" b="0" dirty="0" err="1" smtClean="0">
                <a:latin typeface="Lato"/>
                <a:ea typeface="Lato"/>
                <a:cs typeface="Lato"/>
                <a:sym typeface="Lato"/>
              </a:rPr>
              <a:t>и</a:t>
            </a:r>
            <a:r>
              <a:rPr lang="en" sz="1800" b="0" dirty="0" smtClean="0">
                <a:latin typeface="Lato"/>
                <a:ea typeface="Lato"/>
                <a:cs typeface="Lato"/>
                <a:sym typeface="Lato"/>
              </a:rPr>
              <a:t>ндексиране </a:t>
            </a:r>
            <a:r>
              <a:rPr lang="en" sz="1800" b="0" dirty="0">
                <a:latin typeface="Lato"/>
                <a:ea typeface="Lato"/>
                <a:cs typeface="Lato"/>
                <a:sym typeface="Lato"/>
              </a:rPr>
              <a:t>на текста от събраните документи.</a:t>
            </a:r>
            <a:endParaRPr sz="1800" b="0" dirty="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Автоматично групиране (clustering) спрямо свойствата определени от индексирането. </a:t>
            </a:r>
            <a:endParaRPr sz="1800" b="0" dirty="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Evaluation - построяване на критерий за извеждане на най-близкото по значение изображение. </a:t>
            </a:r>
            <a:endParaRPr sz="1800" b="0" dirty="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idx="4294967295"/>
          </p:nvPr>
        </p:nvSpPr>
        <p:spPr>
          <a:xfrm>
            <a:off x="306575" y="178750"/>
            <a:ext cx="86094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Бъдеща работа: </a:t>
            </a:r>
            <a:endParaRPr sz="2400"/>
          </a:p>
        </p:txBody>
      </p:sp>
      <p:sp>
        <p:nvSpPr>
          <p:cNvPr id="112" name="Google Shape;112;p18"/>
          <p:cNvSpPr txBox="1">
            <a:spLocks noGrp="1"/>
          </p:cNvSpPr>
          <p:nvPr>
            <p:ph type="title" idx="4294967295"/>
          </p:nvPr>
        </p:nvSpPr>
        <p:spPr>
          <a:xfrm>
            <a:off x="284375" y="862925"/>
            <a:ext cx="8518800" cy="2695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Индексирането да се направи на база съдържанието на самото изображение - чрез обработка на изображенията да се извлекат конкретни свойства като например:</a:t>
            </a:r>
            <a:endParaRPr sz="1800" b="0" dirty="0">
              <a:latin typeface="Lato"/>
              <a:ea typeface="Lato"/>
              <a:cs typeface="Lato"/>
              <a:sym typeface="Lato"/>
            </a:endParaRPr>
          </a:p>
          <a:p>
            <a:pPr marL="914400" marR="0" lvl="1" indent="-342900" algn="l" rtl="0">
              <a:lnSpc>
                <a:spcPct val="115000"/>
              </a:lnSpc>
              <a:spcBef>
                <a:spcPts val="0"/>
              </a:spcBef>
              <a:spcAft>
                <a:spcPts val="0"/>
              </a:spcAft>
              <a:buSzPts val="1800"/>
              <a:buFont typeface="Lato"/>
              <a:buChar char="○"/>
            </a:pPr>
            <a:r>
              <a:rPr lang="en" sz="1800" b="0">
                <a:latin typeface="Lato"/>
                <a:ea typeface="Lato"/>
                <a:cs typeface="Lato"/>
                <a:sym typeface="Lato"/>
              </a:rPr>
              <a:t>цветна палитра</a:t>
            </a:r>
            <a:endParaRPr sz="1800" b="0" dirty="0">
              <a:latin typeface="Lato"/>
              <a:ea typeface="Lato"/>
              <a:cs typeface="Lato"/>
              <a:sym typeface="Lato"/>
            </a:endParaRPr>
          </a:p>
          <a:p>
            <a:pPr marL="914400" marR="0" lvl="1"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наситеност на цветовете</a:t>
            </a:r>
            <a:endParaRPr sz="1800" b="0" dirty="0">
              <a:latin typeface="Lato"/>
              <a:ea typeface="Lato"/>
              <a:cs typeface="Lato"/>
              <a:sym typeface="Lato"/>
            </a:endParaRPr>
          </a:p>
          <a:p>
            <a:pPr marL="914400" marR="0" lvl="1"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наличие на текст</a:t>
            </a:r>
            <a:endParaRPr sz="1800" b="0" dirty="0">
              <a:latin typeface="Lato"/>
              <a:ea typeface="Lato"/>
              <a:cs typeface="Lato"/>
              <a:sym typeface="Lato"/>
            </a:endParaRPr>
          </a:p>
          <a:p>
            <a:pPr marL="182880" marR="0" lvl="0" indent="0" algn="l" rtl="0">
              <a:lnSpc>
                <a:spcPct val="115000"/>
              </a:lnSpc>
              <a:spcBef>
                <a:spcPts val="1600"/>
              </a:spcBef>
              <a:spcAft>
                <a:spcPts val="1600"/>
              </a:spcAft>
              <a:buNone/>
            </a:pPr>
            <a:r>
              <a:rPr lang="en" sz="1800" b="0" dirty="0">
                <a:latin typeface="Lato"/>
                <a:ea typeface="Lato"/>
                <a:cs typeface="Lato"/>
                <a:sym typeface="Lato"/>
              </a:rPr>
              <a:t>Тези свойства да бъдат използвани за последваща автоматична класификация на изображенията. </a:t>
            </a:r>
            <a:br>
              <a:rPr lang="en" sz="1800" b="0" dirty="0">
                <a:latin typeface="Lato"/>
                <a:ea typeface="Lato"/>
                <a:cs typeface="Lato"/>
                <a:sym typeface="Lato"/>
              </a:rPr>
            </a:br>
            <a:endParaRPr sz="1800" b="0"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257</Words>
  <Application>Microsoft Office PowerPoint</Application>
  <PresentationFormat>On-screen Show (16:9)</PresentationFormat>
  <Paragraphs>28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Raleway</vt:lpstr>
      <vt:lpstr>Lato</vt:lpstr>
      <vt:lpstr>Arial</vt:lpstr>
      <vt:lpstr>Swiss</vt:lpstr>
      <vt:lpstr>курсов проект  по  Извличане на Информация</vt:lpstr>
      <vt:lpstr>Крайна цел</vt:lpstr>
      <vt:lpstr>Проблем и мотивация</vt:lpstr>
      <vt:lpstr>Кратък обзор</vt:lpstr>
      <vt:lpstr>Решение</vt:lpstr>
      <vt:lpstr>Бъдеща работа: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Автоматична класификация на изображения от медицински статии</dc:title>
  <cp:lastModifiedBy>Radina Ruseva</cp:lastModifiedBy>
  <cp:revision>5</cp:revision>
  <dcterms:modified xsi:type="dcterms:W3CDTF">2020-12-21T16:16:46Z</dcterms:modified>
</cp:coreProperties>
</file>