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4" r:id="rId1"/>
  </p:sldMasterIdLst>
  <p:notesMasterIdLst>
    <p:notesMasterId r:id="rId23"/>
  </p:notesMasterIdLst>
  <p:sldIdLst>
    <p:sldId id="256" r:id="rId2"/>
    <p:sldId id="257" r:id="rId3"/>
    <p:sldId id="258" r:id="rId4"/>
    <p:sldId id="259" r:id="rId5"/>
    <p:sldId id="260" r:id="rId6"/>
    <p:sldId id="262" r:id="rId7"/>
    <p:sldId id="263" r:id="rId8"/>
    <p:sldId id="269" r:id="rId9"/>
    <p:sldId id="264" r:id="rId10"/>
    <p:sldId id="270" r:id="rId11"/>
    <p:sldId id="268" r:id="rId12"/>
    <p:sldId id="272" r:id="rId13"/>
    <p:sldId id="273" r:id="rId14"/>
    <p:sldId id="274" r:id="rId15"/>
    <p:sldId id="276" r:id="rId16"/>
    <p:sldId id="265" r:id="rId17"/>
    <p:sldId id="277" r:id="rId18"/>
    <p:sldId id="278" r:id="rId19"/>
    <p:sldId id="279" r:id="rId20"/>
    <p:sldId id="280"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939" autoAdjust="0"/>
  </p:normalViewPr>
  <p:slideViewPr>
    <p:cSldViewPr snapToGrid="0">
      <p:cViewPr varScale="1">
        <p:scale>
          <a:sx n="66" d="100"/>
          <a:sy n="66" d="100"/>
        </p:scale>
        <p:origin x="133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0B437C-390D-4F5C-9C59-F46FBDE853E7}" type="datetimeFigureOut">
              <a:rPr lang="en-US" smtClean="0"/>
              <a:t>9/17/2018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4A564-F552-4F28-8F66-E5B124E9738F}" type="slidenum">
              <a:rPr lang="en-US" smtClean="0"/>
              <a:t>‹#›</a:t>
            </a:fld>
            <a:endParaRPr lang="en-US"/>
          </a:p>
        </p:txBody>
      </p:sp>
    </p:spTree>
    <p:extLst>
      <p:ext uri="{BB962C8B-B14F-4D97-AF65-F5344CB8AC3E}">
        <p14:creationId xmlns:p14="http://schemas.microsoft.com/office/powerpoint/2010/main" val="3476333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Проектът,</a:t>
            </a:r>
            <a:r>
              <a:rPr lang="bg-BG" baseline="0" dirty="0" smtClean="0"/>
              <a:t> който ще Ви представя е разработен в университетът </a:t>
            </a:r>
            <a:r>
              <a:rPr lang="en-US" baseline="0" dirty="0" err="1" smtClean="0"/>
              <a:t>WestBohemia</a:t>
            </a:r>
            <a:r>
              <a:rPr lang="en-US" baseline="0" dirty="0" smtClean="0"/>
              <a:t> university </a:t>
            </a:r>
            <a:r>
              <a:rPr lang="bg-BG" baseline="0" dirty="0" smtClean="0"/>
              <a:t>в Пилзен, Чехия, където имах удоволствието да замина на обмен по програма Еразъм+. Още когато проучвах възможностите за обмен, интересът ми беше привлечен от техните изследвания в сферата на </a:t>
            </a:r>
            <a:r>
              <a:rPr lang="en-US" baseline="0" dirty="0" smtClean="0"/>
              <a:t>Motion Capture</a:t>
            </a:r>
            <a:r>
              <a:rPr lang="bg-BG" baseline="0" dirty="0" smtClean="0"/>
              <a:t> или така нареченото проследяване на движение и 3</a:t>
            </a:r>
            <a:r>
              <a:rPr lang="en-US" baseline="0" dirty="0" smtClean="0"/>
              <a:t>D </a:t>
            </a:r>
            <a:r>
              <a:rPr lang="bg-BG" baseline="0" dirty="0" smtClean="0"/>
              <a:t>моделиране. Още повече бях впечатлена от социалната насоченост на проекта. Аз самата имах период, в който бях лишена от гласа си и въпреки че беше временно, щом видях че имат проект свързан с това веднага изявих желание да се включа. Бях приета да участвам в този проект. Той е под егидата на министерство на образованието на Чехия. Негова цел е да се  създаде система за улесняване комуникацията на хора със слухови и гласови увреждания и достъпът им до информация. Проектът е мултидисциплинарен. Разработва се от чешки специалисти в различни области – лингвисти и специалисти в ИТ. Проектът все още не е завършен. </a:t>
            </a: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2</a:t>
            </a:fld>
            <a:endParaRPr lang="en-US"/>
          </a:p>
        </p:txBody>
      </p:sp>
    </p:spTree>
    <p:extLst>
      <p:ext uri="{BB962C8B-B14F-4D97-AF65-F5344CB8AC3E}">
        <p14:creationId xmlns:p14="http://schemas.microsoft.com/office/powerpoint/2010/main" val="188284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Методът за идентифициране</a:t>
            </a:r>
            <a:r>
              <a:rPr lang="bg-BG" baseline="0" dirty="0" smtClean="0"/>
              <a:t> на моментите в които ръката напуска изходна позиция и навлиза в такава, който съм реализирала се базира на изследване на кинематичните свойства на движението на ръката</a:t>
            </a:r>
            <a:r>
              <a:rPr lang="en-US" baseline="0" dirty="0" smtClean="0"/>
              <a:t>. </a:t>
            </a:r>
            <a:r>
              <a:rPr lang="bg-BG" baseline="0" dirty="0" smtClean="0"/>
              <a:t>Идеята е, че промяна в траекторията на движение на ръката, може да бъде </a:t>
            </a:r>
            <a:r>
              <a:rPr lang="bg-BG" baseline="0" dirty="0" err="1" smtClean="0"/>
              <a:t>индикирано</a:t>
            </a:r>
            <a:r>
              <a:rPr lang="bg-BG" baseline="0" dirty="0" smtClean="0"/>
              <a:t> от промяна в скоростта на движение. </a:t>
            </a:r>
          </a:p>
          <a:p>
            <a:r>
              <a:rPr lang="bg-BG" baseline="0" dirty="0" smtClean="0"/>
              <a:t>Това което виждаме на графиката на слайда е графика на скоростта на движение на дясна ръка по време на цял запис. И погледната така изглежда доста очевидна връзката между скоростта и промяната в траекторията. </a:t>
            </a:r>
          </a:p>
          <a:p>
            <a:r>
              <a:rPr lang="bg-BG" baseline="0" dirty="0" smtClean="0"/>
              <a:t>Сините точки на графиката, показват локални </a:t>
            </a:r>
            <a:r>
              <a:rPr lang="bg-BG" baseline="0" dirty="0" err="1" smtClean="0"/>
              <a:t>екстремуми</a:t>
            </a:r>
            <a:r>
              <a:rPr lang="bg-BG" baseline="0" dirty="0" smtClean="0"/>
              <a:t>. </a:t>
            </a: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11</a:t>
            </a:fld>
            <a:endParaRPr lang="en-US"/>
          </a:p>
        </p:txBody>
      </p:sp>
    </p:spTree>
    <p:extLst>
      <p:ext uri="{BB962C8B-B14F-4D97-AF65-F5344CB8AC3E}">
        <p14:creationId xmlns:p14="http://schemas.microsoft.com/office/powerpoint/2010/main" val="828972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Реално погледнато за да пресметнем скоростта на движение на ръката е достатъчно да пресметнем 1ва</a:t>
            </a:r>
            <a:r>
              <a:rPr lang="bg-BG" baseline="0" dirty="0" smtClean="0"/>
              <a:t> производна на функцията на траекторията. А за да определим моментите на локалните </a:t>
            </a:r>
            <a:r>
              <a:rPr lang="bg-BG" baseline="0" dirty="0" err="1" smtClean="0"/>
              <a:t>екстремуми</a:t>
            </a:r>
            <a:r>
              <a:rPr lang="bg-BG" baseline="0" dirty="0" smtClean="0"/>
              <a:t> е достатъчно да</a:t>
            </a:r>
            <a:r>
              <a:rPr lang="en-US" baseline="0" dirty="0" smtClean="0"/>
              <a:t> </a:t>
            </a:r>
            <a:r>
              <a:rPr lang="bg-BG" baseline="0" dirty="0" smtClean="0"/>
              <a:t>се пресметне 2ра производна (или иначе казано ускорението)  и  да се определят моментите, в които функцията променя знака си. </a:t>
            </a:r>
          </a:p>
          <a:p>
            <a:r>
              <a:rPr lang="bg-BG" baseline="0" dirty="0" smtClean="0"/>
              <a:t>Както вече казах, за целта на сегментация се интересувам от цялостното движение на ръката, затова е възможно свеждането на функцията до едно измерение. За целта върху данните за скоростта на движение прилагам нормализация чрез уравнение на </a:t>
            </a:r>
            <a:r>
              <a:rPr lang="bg-BG" baseline="0" dirty="0" err="1" smtClean="0"/>
              <a:t>Фробениус</a:t>
            </a:r>
            <a:r>
              <a:rPr lang="bg-BG" baseline="0" dirty="0" smtClean="0"/>
              <a:t>. На фигурата е показан графика на функцията на скоростта по 3те оси ( червена, зелена, синя линия) и резултатната лилава линия – след приложена нормализация.</a:t>
            </a: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12</a:t>
            </a:fld>
            <a:endParaRPr lang="en-US"/>
          </a:p>
        </p:txBody>
      </p:sp>
    </p:spTree>
    <p:extLst>
      <p:ext uri="{BB962C8B-B14F-4D97-AF65-F5344CB8AC3E}">
        <p14:creationId xmlns:p14="http://schemas.microsoft.com/office/powerpoint/2010/main" val="1614717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На тази графика е показана</a:t>
            </a:r>
            <a:r>
              <a:rPr lang="bg-BG" baseline="0" dirty="0" smtClean="0"/>
              <a:t> графика на функцията на ускорение на движението на ръката. Както се вижда на тази графика започва да се наблюдава шум. Само за сравнение ще покажа графика траекторията. При нея почти не се наблюдава подобен шум, Съществуват различни причини за шум в данните. </a:t>
            </a: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13</a:t>
            </a:fld>
            <a:endParaRPr lang="en-US"/>
          </a:p>
        </p:txBody>
      </p:sp>
    </p:spTree>
    <p:extLst>
      <p:ext uri="{BB962C8B-B14F-4D97-AF65-F5344CB8AC3E}">
        <p14:creationId xmlns:p14="http://schemas.microsoft.com/office/powerpoint/2010/main" val="4240672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За да избегна грешно намерени точки, прилагам ниско-честотен филтър в/у данните от ускорението на ръката. Същественото при прилагане на такъв филтър е избирането на подходяща</a:t>
            </a:r>
            <a:r>
              <a:rPr lang="bg-BG" baseline="0" dirty="0" smtClean="0"/>
              <a:t> </a:t>
            </a:r>
            <a:r>
              <a:rPr lang="bg-BG" baseline="0" dirty="0" err="1" smtClean="0"/>
              <a:t>отрязъчна</a:t>
            </a:r>
            <a:r>
              <a:rPr lang="bg-BG" baseline="0" dirty="0" smtClean="0"/>
              <a:t> честота. За целта проведох експеримент, след направено проучване. В изследване за американския език на знаците </a:t>
            </a:r>
            <a:r>
              <a:rPr lang="bg-BG" baseline="0" dirty="0" err="1" smtClean="0"/>
              <a:t>МкДоналд</a:t>
            </a:r>
            <a:r>
              <a:rPr lang="bg-BG" baseline="0" dirty="0" smtClean="0"/>
              <a:t> изследва причините за възникване на шум. Според неговото изследване, шум с честота над 12</a:t>
            </a:r>
            <a:r>
              <a:rPr lang="en-US" baseline="0" dirty="0" smtClean="0"/>
              <a:t>Hz </a:t>
            </a:r>
            <a:r>
              <a:rPr lang="bg-BG" baseline="0" dirty="0" smtClean="0"/>
              <a:t>се дължи на записваща техник и може да бъде елиминиран. Друг резултат от това изследване е че представя таблица с части от тялото и честоти на движение които те могат да предизвикат. На базата на праговите честоти представени в тази таблица – за китка това е 4-5 </a:t>
            </a:r>
            <a:r>
              <a:rPr lang="en-US" baseline="0" dirty="0" smtClean="0"/>
              <a:t>Hz </a:t>
            </a:r>
            <a:r>
              <a:rPr lang="bg-BG" baseline="0" dirty="0" smtClean="0"/>
              <a:t>направих сравнение с резултатните графики и след прилагане на филтъра. Експериментът извърших в/ъ различни сегменти от 4 тестови входни файла. </a:t>
            </a: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14</a:t>
            </a:fld>
            <a:endParaRPr lang="en-US"/>
          </a:p>
        </p:txBody>
      </p:sp>
    </p:spTree>
    <p:extLst>
      <p:ext uri="{BB962C8B-B14F-4D97-AF65-F5344CB8AC3E}">
        <p14:creationId xmlns:p14="http://schemas.microsoft.com/office/powerpoint/2010/main" val="2952126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Вече след като обясних</a:t>
            </a:r>
            <a:r>
              <a:rPr lang="bg-BG" baseline="0" dirty="0" smtClean="0"/>
              <a:t> как се стига до тази  графика и какво представлява тя, може да се върна на нея и да обясня </a:t>
            </a:r>
            <a:r>
              <a:rPr lang="bg-BG" baseline="0" dirty="0" err="1" smtClean="0"/>
              <a:t>т.нар</a:t>
            </a:r>
            <a:r>
              <a:rPr lang="bg-BG" baseline="0" dirty="0" smtClean="0"/>
              <a:t> </a:t>
            </a:r>
            <a:r>
              <a:rPr lang="en-US" baseline="0" dirty="0" smtClean="0"/>
              <a:t>labeling </a:t>
            </a:r>
            <a:r>
              <a:rPr lang="bg-BG" baseline="0" dirty="0" smtClean="0"/>
              <a:t>процес или иначе казано етикиране на моментите, които представляват интерес за сегментацията. За този процес съм реализирала прагова функция, която цели да филтрира моментите в които ръката е в изходна позиция – </a:t>
            </a:r>
            <a:r>
              <a:rPr lang="en-US" baseline="0" dirty="0" smtClean="0"/>
              <a:t>RP</a:t>
            </a:r>
            <a:r>
              <a:rPr lang="bg-BG" baseline="0" dirty="0" smtClean="0"/>
              <a:t>. За разлика от говоримия изказ, разделянето на думи става с пауза- тишина, тук скоростта на ръката никога не е нула. Затова и е необходимо реализирането на прагова функция.  Ако стойността на скоростта в този момент е под прага се отбелязва с 0, иначе с 1. Така последователността от 0 и 1 се разглежда последователно и за старт се избират кадри които са отбелязани с 0 и са </a:t>
            </a:r>
            <a:r>
              <a:rPr lang="bg-BG" baseline="0" dirty="0" err="1" smtClean="0"/>
              <a:t>предходвани</a:t>
            </a:r>
            <a:r>
              <a:rPr lang="bg-BG" baseline="0" dirty="0" smtClean="0"/>
              <a:t> от поне една 0 и последвани от поне две 1, а з край – кадри, отбелязани с 1 и са </a:t>
            </a:r>
            <a:r>
              <a:rPr lang="bg-BG" baseline="0" dirty="0" err="1" smtClean="0"/>
              <a:t>предходвани</a:t>
            </a:r>
            <a:r>
              <a:rPr lang="bg-BG" baseline="0" dirty="0" smtClean="0"/>
              <a:t> от поне една 1 и последвани от две 0. Тъй като се цели определяне на моменти, в които ръката напуска/ навлиза изходна позиция, се прави и проверка, дали позицията и е в областта на ханша. Крайният резултат от тази функция е списък от двойки номера на начален и краен кадър. Знаейки тези номера, ги използвам за да анализирам статистически, стойностите на скоростта по време на така наречената изходна позиция, които в идеалния случай биха били нула, но в реалния никога не са. За да съм сигурна в коректността на крайния метод, повтарям процедурата с нова стойност на параметъра за праговата функция, избран от стойностите на скоростта по времена изходната поза.</a:t>
            </a: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15</a:t>
            </a:fld>
            <a:endParaRPr lang="en-US"/>
          </a:p>
        </p:txBody>
      </p:sp>
    </p:spTree>
    <p:extLst>
      <p:ext uri="{BB962C8B-B14F-4D97-AF65-F5344CB8AC3E}">
        <p14:creationId xmlns:p14="http://schemas.microsoft.com/office/powerpoint/2010/main" val="3895402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Разполагайки с моментите, в които ръката напуска</a:t>
            </a:r>
            <a:r>
              <a:rPr lang="bg-BG" baseline="0" dirty="0" smtClean="0"/>
              <a:t> изходна позиция и навлиза в такава, мога да анализирам всеки сегмент индивидуално. </a:t>
            </a:r>
          </a:p>
          <a:p>
            <a:r>
              <a:rPr lang="bg-BG" baseline="0" dirty="0" smtClean="0"/>
              <a:t>1ва стъпка в този процес е да определя началото и краят на съществената част от знака. Този процес отново се базира на скоростта на движение на ръката, и за началото имаме - 1я минимум след 1я максимум и съответно последния минимум след последния максимум. Това се обяснява по чисто физически причини- за да достигне до позицията в която ръката ще извърши знака или когато приключи знака и за да се върне в изходна позиция, има момент на подготовка. За съжаление в някои случаи, крайният момент не винаги е ясно изразен. Просто защото когато човек извършва движението, в началото е много по концентриран в това какво трябва да направи от колкото в края, понякога ръката просто плавно продължава движението си, </a:t>
            </a:r>
            <a:r>
              <a:rPr lang="bg-BG" baseline="0" dirty="0" err="1" smtClean="0"/>
              <a:t>намаляйки</a:t>
            </a:r>
            <a:r>
              <a:rPr lang="bg-BG" baseline="0" dirty="0" smtClean="0"/>
              <a:t> скоростта си докато достигне изходна позиция. </a:t>
            </a: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16</a:t>
            </a:fld>
            <a:endParaRPr lang="en-US"/>
          </a:p>
        </p:txBody>
      </p:sp>
    </p:spTree>
    <p:extLst>
      <p:ext uri="{BB962C8B-B14F-4D97-AF65-F5344CB8AC3E}">
        <p14:creationId xmlns:p14="http://schemas.microsoft.com/office/powerpoint/2010/main" val="790089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Ето пример за един знак</a:t>
            </a:r>
            <a:r>
              <a:rPr lang="bg-BG" baseline="0" dirty="0" smtClean="0"/>
              <a:t> и изход на системата. Определено е дали знакът се изпълнява с една или две ръце, коя е доминантната ръка, местоположението на ръцете по-време на знака. За определяне на доминантна ръка, съм реализирала метод който изчислява общото изместване на всяка от двете ръце и сравняване на двете стойности спрямо прагова стойност ( =9/10 от средно аритметично отместване на 2те ръце и длани). За да се определи местоположението на ръката, пространството за извършване на знаците пред човека съм разделила на 15 области.</a:t>
            </a: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17</a:t>
            </a:fld>
            <a:endParaRPr lang="en-US"/>
          </a:p>
        </p:txBody>
      </p:sp>
    </p:spTree>
    <p:extLst>
      <p:ext uri="{BB962C8B-B14F-4D97-AF65-F5344CB8AC3E}">
        <p14:creationId xmlns:p14="http://schemas.microsoft.com/office/powerpoint/2010/main" val="2005768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Ето пример за един знак</a:t>
            </a:r>
            <a:r>
              <a:rPr lang="bg-BG" baseline="0" dirty="0" smtClean="0"/>
              <a:t> и изход на системата. Определено е дали знакът се изпълнява с една или две ръце, коя е доминантната ръка, местоположението на ръцете по-време на знака. За да се определи местоположението на ръката, пространството за извършване на знаците пред човека съм разделила на 15 области. Разделението е базирано на разделението на пространството на </a:t>
            </a:r>
            <a:r>
              <a:rPr lang="bg-BG" baseline="0" dirty="0" err="1" smtClean="0"/>
              <a:t>Хмабургската</a:t>
            </a:r>
            <a:r>
              <a:rPr lang="bg-BG" baseline="0" dirty="0" smtClean="0"/>
              <a:t> система за обозначаване на знаци. Границите на тези 15 зони се определят от позицията на маркерите за всеки кадър, също така има зададени допустими граници (</a:t>
            </a:r>
            <a:r>
              <a:rPr lang="en-US" baseline="0" dirty="0" smtClean="0"/>
              <a:t>margin), </a:t>
            </a:r>
            <a:r>
              <a:rPr lang="bg-BG" baseline="0" dirty="0" smtClean="0"/>
              <a:t>които отново се изчисляват динамично за всеки кадър. (вертикална – 1/10 от дължината на торса, </a:t>
            </a:r>
            <a:r>
              <a:rPr lang="bg-BG" baseline="0" dirty="0" err="1" smtClean="0"/>
              <a:t>хориз</a:t>
            </a:r>
            <a:r>
              <a:rPr lang="bg-BG" baseline="0" dirty="0" smtClean="0"/>
              <a:t> – 2/10 от ширината на раменете)</a:t>
            </a:r>
          </a:p>
          <a:p>
            <a:r>
              <a:rPr lang="bg-BG" baseline="0" dirty="0" smtClean="0"/>
              <a:t>Статистическата информация, която се извежда – </a:t>
            </a:r>
            <a:r>
              <a:rPr lang="bg-BG" baseline="0" dirty="0" err="1" smtClean="0"/>
              <a:t>бр</a:t>
            </a:r>
            <a:r>
              <a:rPr lang="bg-BG" baseline="0" dirty="0" smtClean="0"/>
              <a:t> промени на областите, времето прекарано в дадена област целят да бъдат използвани за </a:t>
            </a:r>
            <a:r>
              <a:rPr lang="bg-BG" baseline="0" dirty="0" err="1" smtClean="0"/>
              <a:t>понататъшно</a:t>
            </a:r>
            <a:r>
              <a:rPr lang="bg-BG" baseline="0" dirty="0" smtClean="0"/>
              <a:t> анализиране на знака, при описание на движението и определяне дали знакът е симетричен – огледален или паралелен. </a:t>
            </a: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18</a:t>
            </a:fld>
            <a:endParaRPr lang="en-US"/>
          </a:p>
        </p:txBody>
      </p:sp>
    </p:spTree>
    <p:extLst>
      <p:ext uri="{BB962C8B-B14F-4D97-AF65-F5344CB8AC3E}">
        <p14:creationId xmlns:p14="http://schemas.microsoft.com/office/powerpoint/2010/main" val="2430840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Както вече обясних сегментирането на знаците не е</a:t>
            </a:r>
            <a:r>
              <a:rPr lang="bg-BG" baseline="0" dirty="0" smtClean="0"/>
              <a:t> лесен процес за реализиране от система, дори когато този процес се извършва от експерти лингвисти или от глухо-неми събужда противоречия. За да мога да оценя коректността на данните на системата, извърших ръчно сегментиране на 4 тестови файла. Моите резултати бяха съпоставени с тези на чешки студент, който работи по последващата обработка на данните след запис. </a:t>
            </a:r>
            <a:endParaRPr lang="bg-BG" dirty="0" smtClean="0"/>
          </a:p>
          <a:p>
            <a:r>
              <a:rPr lang="bg-BG" dirty="0" smtClean="0"/>
              <a:t>На таблицата са показани резултати от сравняването на резултатите от автоматична и ръчно извършена сегментация. </a:t>
            </a:r>
          </a:p>
          <a:p>
            <a:r>
              <a:rPr lang="bg-BG" dirty="0" smtClean="0"/>
              <a:t>При</a:t>
            </a:r>
            <a:r>
              <a:rPr lang="bg-BG" baseline="0" dirty="0" smtClean="0"/>
              <a:t> груба сегментация – за да се определи началния кадър на текущия знак за правилен, той трябва да е между крайния кадър на предходния знак и началния на текущия от ръчната сегментация. Съответно крайния – м/у крайния на текущия и началния на следващия. </a:t>
            </a:r>
          </a:p>
          <a:p>
            <a:r>
              <a:rPr lang="bg-BG" baseline="0" dirty="0" smtClean="0"/>
              <a:t>Както се вижда определянето на началото е много по-точно от определянето на края, друго важно да се отбележи е средната грешка е 13 кадъра, което е по-малко от 0,1 сек. В проект за френския език на знаците, които използват този метод за сегментация, за да прецизират ръчно сегментирани данни отклонение от 0,15сек се смята за незначително. </a:t>
            </a:r>
          </a:p>
          <a:p>
            <a:r>
              <a:rPr lang="bg-BG" baseline="0" dirty="0" smtClean="0"/>
              <a:t>При 2то ниво на сегментация, за да определя началото и края за коректни, трябва грешката да е по-малко от 6 кадъра, тъй като това е средната грешка. </a:t>
            </a: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19</a:t>
            </a:fld>
            <a:endParaRPr lang="en-US"/>
          </a:p>
        </p:txBody>
      </p:sp>
    </p:spTree>
    <p:extLst>
      <p:ext uri="{BB962C8B-B14F-4D97-AF65-F5344CB8AC3E}">
        <p14:creationId xmlns:p14="http://schemas.microsoft.com/office/powerpoint/2010/main" val="11380276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20</a:t>
            </a:fld>
            <a:endParaRPr lang="en-US"/>
          </a:p>
        </p:txBody>
      </p:sp>
    </p:spTree>
    <p:extLst>
      <p:ext uri="{BB962C8B-B14F-4D97-AF65-F5344CB8AC3E}">
        <p14:creationId xmlns:p14="http://schemas.microsoft.com/office/powerpoint/2010/main" val="1926637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По света съществуват над</a:t>
            </a:r>
            <a:r>
              <a:rPr lang="bg-BG" baseline="0" dirty="0" smtClean="0"/>
              <a:t> 300 различни езика на глухонемите. Също както говоримите езици се различават от региона, в който се развиват така съществуват различни форми и диалекти на този тип езици. Съществена разлика между говоримия език и езика на знаците е че докато говоримият език е линеен, думите се подреждат в изречения, изреченията в текстове, една дума носи едно значение, при езика на знаците една информационна единица носи повече от едно значение и това се дължи на факта че значението се предава в пространството и то се предава едновременно от движението, формата и позицията на жестовете, както и от мимиките на лицето. Тази разлика в предаването на информация води и до усложняването на представянето на знаците и автоматичната им обработка. Друга разлика между говоримият език и езикът на знаците е че докато при добре познатия ни говорим език има ясно обособена система за писменото му представяне (азбуката) тук няма общоприета единна система с ясно изразени писмени и граматични правила. </a:t>
            </a:r>
          </a:p>
          <a:p>
            <a:r>
              <a:rPr lang="bg-BG" baseline="0" dirty="0" smtClean="0"/>
              <a:t>Има различни школи, които развиват различни системи.  Българският </a:t>
            </a:r>
            <a:r>
              <a:rPr lang="bg-BG" baseline="0" dirty="0" err="1" smtClean="0"/>
              <a:t>жестомимичен</a:t>
            </a:r>
            <a:r>
              <a:rPr lang="bg-BG" baseline="0" dirty="0" smtClean="0"/>
              <a:t> език е вариация на руския, който пък е по </a:t>
            </a:r>
            <a:r>
              <a:rPr lang="bg-BG" baseline="0" dirty="0" err="1" smtClean="0"/>
              <a:t>австро</a:t>
            </a:r>
            <a:r>
              <a:rPr lang="bg-BG" baseline="0" dirty="0" smtClean="0"/>
              <a:t>-унгарска линия, а той от своя страна – по френска. Към същата група принадлежат  чешки, словашки, полски, унгарски и румънски </a:t>
            </a:r>
            <a:r>
              <a:rPr lang="bg-BG" baseline="0" dirty="0" err="1" smtClean="0"/>
              <a:t>жестомимичен</a:t>
            </a:r>
            <a:r>
              <a:rPr lang="bg-BG" baseline="0" dirty="0" smtClean="0"/>
              <a:t> език. </a:t>
            </a:r>
          </a:p>
          <a:p>
            <a:r>
              <a:rPr lang="bg-BG" baseline="0" dirty="0" smtClean="0"/>
              <a:t>Близостта в говоримия език не гарантира сходство в </a:t>
            </a:r>
            <a:r>
              <a:rPr lang="bg-BG" baseline="0" dirty="0" err="1" smtClean="0"/>
              <a:t>жестомимичния</a:t>
            </a:r>
            <a:r>
              <a:rPr lang="bg-BG" baseline="0" dirty="0" smtClean="0"/>
              <a:t> – например американски – британски английски, испански – каталунски. </a:t>
            </a:r>
          </a:p>
          <a:p>
            <a:r>
              <a:rPr lang="bg-BG" baseline="0" dirty="0" smtClean="0"/>
              <a:t>Друга особеност е начина на мислена на хората родени с подобни увреждания. Докато говорещите хора мислят на конкретен език, хората които никога не са чували говорима реч мислят на </a:t>
            </a:r>
            <a:r>
              <a:rPr lang="bg-BG" baseline="0" dirty="0" err="1" smtClean="0"/>
              <a:t>жестомимичен</a:t>
            </a:r>
            <a:r>
              <a:rPr lang="bg-BG" baseline="0" dirty="0" smtClean="0"/>
              <a:t> език. Поради което много по-трудно биха се научили да пишат и четат на езика на страна в която живеят. </a:t>
            </a:r>
          </a:p>
          <a:p>
            <a:endParaRPr lang="bg-BG" baseline="0" dirty="0" smtClean="0"/>
          </a:p>
          <a:p>
            <a:r>
              <a:rPr lang="bg-BG" baseline="0" dirty="0" smtClean="0"/>
              <a:t>Съобразявайки се с всички тези разлики между двата езици и трудностите пред хората с увреждания в университетът в </a:t>
            </a:r>
            <a:r>
              <a:rPr lang="bg-BG" baseline="0" dirty="0" err="1" smtClean="0"/>
              <a:t>Хмабург</a:t>
            </a:r>
            <a:r>
              <a:rPr lang="bg-BG" baseline="0" dirty="0" smtClean="0"/>
              <a:t> развиват система за означаване на знаците.</a:t>
            </a:r>
          </a:p>
          <a:p>
            <a:r>
              <a:rPr lang="bg-BG" baseline="0" dirty="0" smtClean="0"/>
              <a:t>Системата цели да представи как точно се извършва знака, а не какво означава. Например отбелязва се дали знакът симетричен – огледално/ паралелно,  описание на мимиките, начална форма, ориентация и позиция на ръката, и движение ако е динамичен знак. Предимство на системата е универсалност спрямо различните езици. Тя е възприета от работещите по проекта. И моето изследване също е базирано на тази система за обозначаване на знаци. </a:t>
            </a: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3</a:t>
            </a:fld>
            <a:endParaRPr lang="en-US"/>
          </a:p>
        </p:txBody>
      </p:sp>
    </p:spTree>
    <p:extLst>
      <p:ext uri="{BB962C8B-B14F-4D97-AF65-F5344CB8AC3E}">
        <p14:creationId xmlns:p14="http://schemas.microsoft.com/office/powerpoint/2010/main" val="832004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21</a:t>
            </a:fld>
            <a:endParaRPr lang="en-US"/>
          </a:p>
        </p:txBody>
      </p:sp>
    </p:spTree>
    <p:extLst>
      <p:ext uri="{BB962C8B-B14F-4D97-AF65-F5344CB8AC3E}">
        <p14:creationId xmlns:p14="http://schemas.microsoft.com/office/powerpoint/2010/main" val="1966379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Sign 3D </a:t>
            </a:r>
            <a:r>
              <a:rPr lang="bg-BG" dirty="0" smtClean="0"/>
              <a:t>и</a:t>
            </a:r>
            <a:r>
              <a:rPr lang="bg-BG" baseline="0" dirty="0" smtClean="0"/>
              <a:t> </a:t>
            </a:r>
            <a:r>
              <a:rPr lang="en-US" baseline="0" dirty="0" err="1" smtClean="0"/>
              <a:t>SignCom</a:t>
            </a:r>
            <a:r>
              <a:rPr lang="en-US" baseline="0" dirty="0" smtClean="0"/>
              <a:t> </a:t>
            </a:r>
            <a:r>
              <a:rPr lang="bg-BG" baseline="0" dirty="0" smtClean="0"/>
              <a:t>са проекти разработени за френския език на знаците, </a:t>
            </a:r>
            <a:r>
              <a:rPr lang="en-US" baseline="0" dirty="0" smtClean="0"/>
              <a:t>ViSiCAST </a:t>
            </a:r>
            <a:r>
              <a:rPr lang="bg-BG" baseline="0" dirty="0" smtClean="0"/>
              <a:t>и </a:t>
            </a:r>
            <a:r>
              <a:rPr lang="en-US" baseline="0" dirty="0" err="1" smtClean="0"/>
              <a:t>eSign</a:t>
            </a:r>
            <a:r>
              <a:rPr lang="en-US" baseline="0" dirty="0" smtClean="0"/>
              <a:t> editor </a:t>
            </a:r>
            <a:r>
              <a:rPr lang="bg-BG" baseline="0" dirty="0" smtClean="0"/>
              <a:t>са международни проекти, спонсорирани от ЕС. Всички тези съществуващи и работещи системи са базирани на знание. За създаването на базата от знания за тези системи се използват средствата за </a:t>
            </a:r>
            <a:r>
              <a:rPr lang="en-US" baseline="0" dirty="0" smtClean="0"/>
              <a:t>MoCap (</a:t>
            </a:r>
            <a:r>
              <a:rPr lang="bg-BG" baseline="0" dirty="0" smtClean="0"/>
              <a:t>проследяване на движение). Първите версии на тези системи или първите опити в тази област са базирани на БД от знаци записани със стандартно видео. С времето се установява, че този подход е тромав. В същото време оптичните системи за проследяване и запис на движение стават по-достъпни. Тяхно  предимство в тази област е че дават гъвкавост за съставяне на нови знаци, без да има нужда от презаписване на ново видео., освен това преносът на данни е много по-малък от колкото при стандартно 2Д видео.  Проблем/ недостатък на тези системи е, че съставянето на базата от данни е съпътствано от дълъг процес на последваща обработка, костващ както времеви така и човешки ресурс.</a:t>
            </a:r>
          </a:p>
          <a:p>
            <a:r>
              <a:rPr lang="bg-BG" baseline="0" dirty="0" smtClean="0"/>
              <a:t>При тези системи различните компоненти на знаците (жестове и мимики) са записани отделно, докато при базата на този проект те са записани едновременно. </a:t>
            </a: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4</a:t>
            </a:fld>
            <a:endParaRPr lang="en-US"/>
          </a:p>
        </p:txBody>
      </p:sp>
    </p:spTree>
    <p:extLst>
      <p:ext uri="{BB962C8B-B14F-4D97-AF65-F5344CB8AC3E}">
        <p14:creationId xmlns:p14="http://schemas.microsoft.com/office/powerpoint/2010/main" val="898516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Целта на моят проект е да създаде инструмент</a:t>
            </a:r>
            <a:r>
              <a:rPr lang="bg-BG" baseline="0" dirty="0" smtClean="0"/>
              <a:t> за автоматичен анализ и обработка на база от записани знаци, по този начин да се съкрати и улесни процеса за създаване на база от знания.  За целта трябва дълга последователност от записани жестове да се разбие на по-къси, които после да се анализират и опишат по системата за обозначаване на Хамбургския университет. След това на базата на описанието на свойствата на знаците и с помощта на методи за надзиравано машинно самообучение да се класифицират. </a:t>
            </a: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5</a:t>
            </a:fld>
            <a:endParaRPr lang="en-US"/>
          </a:p>
        </p:txBody>
      </p:sp>
    </p:spTree>
    <p:extLst>
      <p:ext uri="{BB962C8B-B14F-4D97-AF65-F5344CB8AC3E}">
        <p14:creationId xmlns:p14="http://schemas.microsoft.com/office/powerpoint/2010/main" val="411734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Системата се състои от три модула:</a:t>
            </a:r>
          </a:p>
          <a:p>
            <a:r>
              <a:rPr lang="bg-BG" dirty="0" smtClean="0"/>
              <a:t>Модул</a:t>
            </a:r>
            <a:r>
              <a:rPr lang="bg-BG" baseline="0" dirty="0" smtClean="0"/>
              <a:t> за входни данни – прочита се информацията за записаната сесия : кадрова честота, списък от етикетите на използваните маркери, общ брой кадри/ дължина на записа; начално преработване на данните и подготовката им за по-нататъшна обработка</a:t>
            </a:r>
          </a:p>
          <a:p>
            <a:r>
              <a:rPr lang="bg-BG" baseline="0" dirty="0" smtClean="0"/>
              <a:t>Модул за сегментация – извършва се груба сегментация на базата на кинематични свойства на движението</a:t>
            </a:r>
          </a:p>
          <a:p>
            <a:r>
              <a:rPr lang="bg-BG" baseline="0" dirty="0" smtClean="0"/>
              <a:t>Модул за анализ на знак – уточняват се моментите на начало и край на същинската част на знака, извличане на свойствата на знака съобразени с хамбургската система за означаване</a:t>
            </a: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6</a:t>
            </a:fld>
            <a:endParaRPr lang="en-US"/>
          </a:p>
        </p:txBody>
      </p:sp>
    </p:spTree>
    <p:extLst>
      <p:ext uri="{BB962C8B-B14F-4D97-AF65-F5344CB8AC3E}">
        <p14:creationId xmlns:p14="http://schemas.microsoft.com/office/powerpoint/2010/main" val="1884205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Описание на входния файл</a:t>
            </a: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7</a:t>
            </a:fld>
            <a:endParaRPr lang="en-US"/>
          </a:p>
        </p:txBody>
      </p:sp>
    </p:spTree>
    <p:extLst>
      <p:ext uri="{BB962C8B-B14F-4D97-AF65-F5344CB8AC3E}">
        <p14:creationId xmlns:p14="http://schemas.microsoft.com/office/powerpoint/2010/main" val="2047497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Описание на входния файл,  процеса на заснемане</a:t>
            </a:r>
            <a:r>
              <a:rPr lang="bg-BG" baseline="0" dirty="0" smtClean="0"/>
              <a:t> и 3д визуализация на входните данни</a:t>
            </a:r>
          </a:p>
          <a:p>
            <a:pPr marL="0" marR="0" indent="0" algn="l" defTabSz="914400" rtl="0" eaLnBrk="1" fontAlgn="auto" latinLnBrk="0" hangingPunct="1">
              <a:lnSpc>
                <a:spcPct val="100000"/>
              </a:lnSpc>
              <a:spcBef>
                <a:spcPts val="0"/>
              </a:spcBef>
              <a:spcAft>
                <a:spcPts val="0"/>
              </a:spcAft>
              <a:buClrTx/>
              <a:buSzTx/>
              <a:buFontTx/>
              <a:buNone/>
              <a:tabLst/>
              <a:defRPr/>
            </a:pPr>
            <a:r>
              <a:rPr lang="bg-BG" baseline="0" dirty="0" smtClean="0"/>
              <a:t>- Входен файл:  речников файл представлява запис от една сесия, винаги започва и завършва в Т-поза (изискване на с-ма за запис на движение), съдържа последователност от морфологични единици (които може да са един знак или композиция от знаци) разделени от  статична поза наречена „</a:t>
            </a:r>
            <a:r>
              <a:rPr lang="en-US" baseline="0" dirty="0" smtClean="0"/>
              <a:t>rest pose”. </a:t>
            </a:r>
            <a:endParaRPr lang="bg-BG" baseline="0" dirty="0" smtClean="0"/>
          </a:p>
          <a:p>
            <a:pPr marL="171450" indent="-171450">
              <a:buFontTx/>
              <a:buChar char="-"/>
            </a:pPr>
            <a:r>
              <a:rPr lang="bg-BG" baseline="0" dirty="0" smtClean="0"/>
              <a:t>Глобален Центъра на координатната система  зададен по време на калибриране на системата</a:t>
            </a:r>
          </a:p>
          <a:p>
            <a:pPr marL="171450" indent="-171450">
              <a:buFontTx/>
              <a:buChar char="-"/>
            </a:pPr>
            <a:r>
              <a:rPr lang="bg-BG" baseline="0" dirty="0" smtClean="0"/>
              <a:t>Създаден метод за промяна на координатната система. По времена сегментация, се задава средата между двата предни маркера на талията. Методът има възможност за връщане както в абсолютна координатна система, така и за динамично задаване на друг център, базиран на група маркери. </a:t>
            </a:r>
          </a:p>
          <a:p>
            <a:pPr marL="171450" indent="-171450">
              <a:buFontTx/>
              <a:buChar char="-"/>
            </a:pPr>
            <a:r>
              <a:rPr lang="bg-BG" baseline="0" dirty="0" smtClean="0"/>
              <a:t>Метод за определяне на активната ръка, защото сегментацията се извършва на базата на движението на по-активната ръка </a:t>
            </a: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8</a:t>
            </a:fld>
            <a:endParaRPr lang="en-US"/>
          </a:p>
        </p:txBody>
      </p:sp>
    </p:spTree>
    <p:extLst>
      <p:ext uri="{BB962C8B-B14F-4D97-AF65-F5344CB8AC3E}">
        <p14:creationId xmlns:p14="http://schemas.microsoft.com/office/powerpoint/2010/main" val="2787788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bg-BG" dirty="0" smtClean="0"/>
              <a:t>Под сегментация се разбира разбиването на дълга последователност от движения/</a:t>
            </a:r>
            <a:r>
              <a:rPr lang="bg-BG" baseline="0" dirty="0" smtClean="0"/>
              <a:t> жестове на по-кратки, значими части. В смисъла на този проект два вида сегментация се извършват. Движения записани по време на една сесия да се разбият на речникови единици – от излизането от начална поза до влизането в начална поза.  </a:t>
            </a:r>
          </a:p>
          <a:p>
            <a:pPr marL="0" marR="0" indent="0" algn="l" defTabSz="914400" rtl="0" eaLnBrk="1" fontAlgn="auto" latinLnBrk="0" hangingPunct="1">
              <a:lnSpc>
                <a:spcPct val="100000"/>
              </a:lnSpc>
              <a:spcBef>
                <a:spcPts val="0"/>
              </a:spcBef>
              <a:spcAft>
                <a:spcPts val="0"/>
              </a:spcAft>
              <a:buClrTx/>
              <a:buSzTx/>
              <a:buFontTx/>
              <a:buNone/>
              <a:tabLst/>
              <a:defRPr/>
            </a:pPr>
            <a:r>
              <a:rPr lang="bg-BG" baseline="0" dirty="0" smtClean="0"/>
              <a:t>Всяка една такава единица се състои от преход ( </a:t>
            </a:r>
            <a:r>
              <a:rPr lang="en-US" baseline="0" dirty="0" smtClean="0"/>
              <a:t>transition)</a:t>
            </a:r>
            <a:r>
              <a:rPr lang="bg-BG" baseline="0" dirty="0" smtClean="0"/>
              <a:t>, същинска част, …… (</a:t>
            </a:r>
            <a:r>
              <a:rPr lang="en-US" baseline="0" dirty="0" smtClean="0"/>
              <a:t>retraction)</a:t>
            </a:r>
            <a:r>
              <a:rPr lang="bg-BG" baseline="0" dirty="0" smtClean="0"/>
              <a:t>.</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bg-BG" baseline="0" dirty="0" smtClean="0"/>
              <a:t>След това за всяка такава единица да се определят началният и крайният момент на съществената част.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Izsledwane</a:t>
            </a:r>
            <a:r>
              <a:rPr lang="en-US" baseline="0" dirty="0" smtClean="0"/>
              <a:t> </a:t>
            </a:r>
            <a:r>
              <a:rPr lang="en-US" baseline="0" dirty="0" err="1" smtClean="0"/>
              <a:t>na</a:t>
            </a:r>
            <a:r>
              <a:rPr lang="en-US" baseline="0" dirty="0" smtClean="0"/>
              <a:t> </a:t>
            </a:r>
            <a:r>
              <a:rPr lang="en-US" baseline="0" dirty="0" err="1" smtClean="0"/>
              <a:t>kinematic`nite</a:t>
            </a:r>
            <a:r>
              <a:rPr lang="en-US" baseline="0" dirty="0" smtClean="0"/>
              <a:t> </a:t>
            </a:r>
            <a:r>
              <a:rPr lang="en-US" baseline="0" dirty="0" err="1" smtClean="0"/>
              <a:t>swojstwa</a:t>
            </a:r>
            <a:r>
              <a:rPr lang="en-US" baseline="0" dirty="0" smtClean="0"/>
              <a:t> </a:t>
            </a:r>
            <a:r>
              <a:rPr lang="en-US" baseline="0" dirty="0" err="1" smtClean="0"/>
              <a:t>na</a:t>
            </a:r>
            <a:r>
              <a:rPr lang="en-US" baseline="0" dirty="0" smtClean="0"/>
              <a:t> </a:t>
            </a:r>
            <a:r>
              <a:rPr lang="en-US" baseline="0" dirty="0" err="1" smtClean="0"/>
              <a:t>dwivenieto</a:t>
            </a:r>
            <a:r>
              <a:rPr lang="en-US" baseline="0" dirty="0" smtClean="0"/>
              <a:t> </a:t>
            </a:r>
            <a:endParaRPr lang="bg-BG"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9</a:t>
            </a:fld>
            <a:endParaRPr lang="en-US"/>
          </a:p>
        </p:txBody>
      </p:sp>
    </p:spTree>
    <p:extLst>
      <p:ext uri="{BB962C8B-B14F-4D97-AF65-F5344CB8AC3E}">
        <p14:creationId xmlns:p14="http://schemas.microsoft.com/office/powerpoint/2010/main" val="2001419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bg-BG" dirty="0" smtClean="0"/>
              <a:t>Преди да обясня</a:t>
            </a:r>
            <a:r>
              <a:rPr lang="bg-BG" baseline="0" dirty="0" smtClean="0"/>
              <a:t> методът по който е съм реализирала сегментацията, ще направя едно уточнение. Когато говоря за движение на ръката имам предвид движение на доминантната ръка, защото ако знакът се изпълнява с една ръка, то това е доминантната, а ако е с двете ръце и е симетричен, винаги се обозначава само доминантната, ако знакът не е симетричен се обозначават двете ръце като първо е доминантната.  При сегментация от водещо значение е движението на доминантната ръка.</a:t>
            </a:r>
          </a:p>
          <a:p>
            <a:pPr marL="0" marR="0" indent="0" algn="l" defTabSz="914400" rtl="0" eaLnBrk="1" fontAlgn="auto" latinLnBrk="0" hangingPunct="1">
              <a:lnSpc>
                <a:spcPct val="100000"/>
              </a:lnSpc>
              <a:spcBef>
                <a:spcPts val="0"/>
              </a:spcBef>
              <a:spcAft>
                <a:spcPts val="0"/>
              </a:spcAft>
              <a:buClrTx/>
              <a:buSzTx/>
              <a:buFontTx/>
              <a:buNone/>
              <a:tabLst/>
              <a:defRPr/>
            </a:pPr>
            <a:r>
              <a:rPr lang="bg-BG" baseline="0" dirty="0" smtClean="0"/>
              <a:t>Друго което бих искала да отбележа е, че за този процес е от значение цялостното движение на цялата ръка.  Затова съм реализирала прост метод, който на базата на 4 маркера на китката, изчислява положението на един маркер, позициониран между тях.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6D4A564-F552-4F28-8F66-E5B124E9738F}" type="slidenum">
              <a:rPr lang="en-US" smtClean="0"/>
              <a:t>10</a:t>
            </a:fld>
            <a:endParaRPr lang="en-US"/>
          </a:p>
        </p:txBody>
      </p:sp>
    </p:spTree>
    <p:extLst>
      <p:ext uri="{BB962C8B-B14F-4D97-AF65-F5344CB8AC3E}">
        <p14:creationId xmlns:p14="http://schemas.microsoft.com/office/powerpoint/2010/main" val="1205486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9/20/2018</a:t>
            </a:r>
            <a:endParaRPr lang="en-US" dirty="0"/>
          </a:p>
        </p:txBody>
      </p:sp>
      <p:sp>
        <p:nvSpPr>
          <p:cNvPr id="5" name="Footer Placeholder 4"/>
          <p:cNvSpPr>
            <a:spLocks noGrp="1"/>
          </p:cNvSpPr>
          <p:nvPr>
            <p:ph type="ftr" sz="quarter" idx="11"/>
          </p:nvPr>
        </p:nvSpPr>
        <p:spPr/>
        <p:txBody>
          <a:bodyPr/>
          <a:lstStyle/>
          <a:p>
            <a:r>
              <a:rPr lang="bg-BG" smtClean="0"/>
              <a:t>Русе</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82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9/20/2018</a:t>
            </a:r>
            <a:endParaRPr lang="en-US" dirty="0"/>
          </a:p>
        </p:txBody>
      </p:sp>
      <p:sp>
        <p:nvSpPr>
          <p:cNvPr id="5" name="Footer Placeholder 4"/>
          <p:cNvSpPr>
            <a:spLocks noGrp="1"/>
          </p:cNvSpPr>
          <p:nvPr>
            <p:ph type="ftr" sz="quarter" idx="11"/>
          </p:nvPr>
        </p:nvSpPr>
        <p:spPr/>
        <p:txBody>
          <a:bodyPr/>
          <a:lstStyle/>
          <a:p>
            <a:r>
              <a:rPr lang="bg-BG" smtClean="0"/>
              <a:t>Русе</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7229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9/20/2018</a:t>
            </a:r>
            <a:endParaRPr lang="en-US" dirty="0"/>
          </a:p>
        </p:txBody>
      </p:sp>
      <p:sp>
        <p:nvSpPr>
          <p:cNvPr id="5" name="Footer Placeholder 4"/>
          <p:cNvSpPr>
            <a:spLocks noGrp="1"/>
          </p:cNvSpPr>
          <p:nvPr>
            <p:ph type="ftr" sz="quarter" idx="11"/>
          </p:nvPr>
        </p:nvSpPr>
        <p:spPr/>
        <p:txBody>
          <a:bodyPr/>
          <a:lstStyle/>
          <a:p>
            <a:r>
              <a:rPr lang="bg-BG" smtClean="0"/>
              <a:t>Русе</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3834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9/20/2018</a:t>
            </a:r>
            <a:endParaRPr lang="en-US" dirty="0"/>
          </a:p>
        </p:txBody>
      </p:sp>
      <p:sp>
        <p:nvSpPr>
          <p:cNvPr id="5" name="Footer Placeholder 4"/>
          <p:cNvSpPr>
            <a:spLocks noGrp="1"/>
          </p:cNvSpPr>
          <p:nvPr>
            <p:ph type="ftr" sz="quarter" idx="11"/>
          </p:nvPr>
        </p:nvSpPr>
        <p:spPr/>
        <p:txBody>
          <a:bodyPr/>
          <a:lstStyle/>
          <a:p>
            <a:r>
              <a:rPr lang="bg-BG" smtClean="0"/>
              <a:t>Русе</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1721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9/20/2018</a:t>
            </a:r>
            <a:endParaRPr lang="en-US" dirty="0"/>
          </a:p>
        </p:txBody>
      </p:sp>
      <p:sp>
        <p:nvSpPr>
          <p:cNvPr id="5" name="Footer Placeholder 4"/>
          <p:cNvSpPr>
            <a:spLocks noGrp="1"/>
          </p:cNvSpPr>
          <p:nvPr>
            <p:ph type="ftr" sz="quarter" idx="11"/>
          </p:nvPr>
        </p:nvSpPr>
        <p:spPr/>
        <p:txBody>
          <a:bodyPr/>
          <a:lstStyle/>
          <a:p>
            <a:r>
              <a:rPr lang="bg-BG" smtClean="0"/>
              <a:t>Русе</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224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9/20/2018</a:t>
            </a:r>
            <a:endParaRPr lang="en-US" dirty="0"/>
          </a:p>
        </p:txBody>
      </p:sp>
      <p:sp>
        <p:nvSpPr>
          <p:cNvPr id="6" name="Footer Placeholder 5"/>
          <p:cNvSpPr>
            <a:spLocks noGrp="1"/>
          </p:cNvSpPr>
          <p:nvPr>
            <p:ph type="ftr" sz="quarter" idx="11"/>
          </p:nvPr>
        </p:nvSpPr>
        <p:spPr/>
        <p:txBody>
          <a:bodyPr/>
          <a:lstStyle/>
          <a:p>
            <a:r>
              <a:rPr lang="bg-BG" smtClean="0"/>
              <a:t>Русе</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3764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9/20/2018</a:t>
            </a:r>
            <a:endParaRPr lang="en-US" dirty="0"/>
          </a:p>
        </p:txBody>
      </p:sp>
      <p:sp>
        <p:nvSpPr>
          <p:cNvPr id="8" name="Footer Placeholder 7"/>
          <p:cNvSpPr>
            <a:spLocks noGrp="1"/>
          </p:cNvSpPr>
          <p:nvPr>
            <p:ph type="ftr" sz="quarter" idx="11"/>
          </p:nvPr>
        </p:nvSpPr>
        <p:spPr/>
        <p:txBody>
          <a:bodyPr/>
          <a:lstStyle/>
          <a:p>
            <a:r>
              <a:rPr lang="bg-BG" smtClean="0"/>
              <a:t>Русе</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534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sp>
        <p:nvSpPr>
          <p:cNvPr id="4" name="Footer Placeholder 3"/>
          <p:cNvSpPr>
            <a:spLocks noGrp="1"/>
          </p:cNvSpPr>
          <p:nvPr>
            <p:ph type="ftr" sz="quarter" idx="11"/>
          </p:nvPr>
        </p:nvSpPr>
        <p:spPr/>
        <p:txBody>
          <a:bodyPr/>
          <a:lstStyle/>
          <a:p>
            <a:r>
              <a:rPr lang="bg-BG" smtClean="0"/>
              <a:t>Русе</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01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smtClean="0"/>
              <a:t>9/20/2018</a:t>
            </a: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bg-BG" smtClean="0"/>
              <a:t>Русе</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2927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smtClean="0"/>
              <a:t>9/20/2018</a:t>
            </a:r>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bg-BG" smtClean="0"/>
              <a:t>Русе</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0259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9/20/2018</a:t>
            </a:r>
            <a:endParaRPr lang="en-US" dirty="0"/>
          </a:p>
        </p:txBody>
      </p:sp>
      <p:sp>
        <p:nvSpPr>
          <p:cNvPr id="6" name="Footer Placeholder 5"/>
          <p:cNvSpPr>
            <a:spLocks noGrp="1"/>
          </p:cNvSpPr>
          <p:nvPr>
            <p:ph type="ftr" sz="quarter" idx="11"/>
          </p:nvPr>
        </p:nvSpPr>
        <p:spPr/>
        <p:txBody>
          <a:bodyPr/>
          <a:lstStyle/>
          <a:p>
            <a:r>
              <a:rPr lang="bg-BG" smtClean="0"/>
              <a:t>Русе</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6781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smtClean="0"/>
              <a:t>9/20/2018</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bg-BG" smtClean="0"/>
              <a:t>Русе</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77196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sldNum="0"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0.jp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4.jp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1606" y="1365057"/>
            <a:ext cx="9825252" cy="2262781"/>
          </a:xfrm>
        </p:spPr>
        <p:txBody>
          <a:bodyPr>
            <a:normAutofit/>
          </a:bodyPr>
          <a:lstStyle/>
          <a:p>
            <a:r>
              <a:rPr lang="bg-BG" sz="4400" b="1" dirty="0"/>
              <a:t>Обработване и анализ на данни от следене на движение</a:t>
            </a:r>
            <a:endParaRPr lang="en-US" sz="4400" dirty="0"/>
          </a:p>
        </p:txBody>
      </p:sp>
      <p:sp>
        <p:nvSpPr>
          <p:cNvPr id="3" name="Subtitle 2"/>
          <p:cNvSpPr>
            <a:spLocks noGrp="1"/>
          </p:cNvSpPr>
          <p:nvPr>
            <p:ph type="subTitle" idx="1"/>
          </p:nvPr>
        </p:nvSpPr>
        <p:spPr>
          <a:xfrm>
            <a:off x="951605" y="3706217"/>
            <a:ext cx="9527767" cy="744583"/>
          </a:xfrm>
        </p:spPr>
        <p:txBody>
          <a:bodyPr/>
          <a:lstStyle/>
          <a:p>
            <a:r>
              <a:rPr lang="en-US" b="1" dirty="0"/>
              <a:t>Motion capture data processing and analysis</a:t>
            </a:r>
            <a:endParaRPr lang="en-US" dirty="0"/>
          </a:p>
        </p:txBody>
      </p:sp>
      <p:sp>
        <p:nvSpPr>
          <p:cNvPr id="6" name="Date Placeholder 5"/>
          <p:cNvSpPr>
            <a:spLocks noGrp="1"/>
          </p:cNvSpPr>
          <p:nvPr>
            <p:ph type="dt" sz="half" idx="10"/>
          </p:nvPr>
        </p:nvSpPr>
        <p:spPr/>
        <p:txBody>
          <a:bodyPr/>
          <a:lstStyle/>
          <a:p>
            <a:r>
              <a:rPr lang="en-US" smtClean="0"/>
              <a:t>9/20/2018</a:t>
            </a:r>
            <a:endParaRPr lang="en-US" dirty="0"/>
          </a:p>
        </p:txBody>
      </p:sp>
      <p:sp>
        <p:nvSpPr>
          <p:cNvPr id="7" name="Footer Placeholder 6"/>
          <p:cNvSpPr>
            <a:spLocks noGrp="1"/>
          </p:cNvSpPr>
          <p:nvPr>
            <p:ph type="ftr" sz="quarter" idx="11"/>
          </p:nvPr>
        </p:nvSpPr>
        <p:spPr>
          <a:xfrm>
            <a:off x="3686184" y="6459785"/>
            <a:ext cx="7090674" cy="365125"/>
          </a:xfrm>
        </p:spPr>
        <p:txBody>
          <a:bodyPr/>
          <a:lstStyle/>
          <a:p>
            <a:pPr algn="r"/>
            <a:r>
              <a:rPr lang="bg-BG" dirty="0" smtClean="0"/>
              <a:t>Русе</a:t>
            </a:r>
            <a:endParaRPr lang="en-US" dirty="0"/>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3204" t="41071" r="23316"/>
          <a:stretch/>
        </p:blipFill>
        <p:spPr>
          <a:xfrm>
            <a:off x="6923315" y="4324756"/>
            <a:ext cx="5268686" cy="2015094"/>
          </a:xfrm>
          <a:prstGeom prst="rect">
            <a:avLst/>
          </a:prstGeom>
        </p:spPr>
      </p:pic>
      <p:sp>
        <p:nvSpPr>
          <p:cNvPr id="4" name="Subtitle 2"/>
          <p:cNvSpPr txBox="1">
            <a:spLocks/>
          </p:cNvSpPr>
          <p:nvPr/>
        </p:nvSpPr>
        <p:spPr>
          <a:xfrm>
            <a:off x="409303" y="410030"/>
            <a:ext cx="11517675" cy="112628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bg-BG" sz="3200" b="1" u="sng" cap="all" dirty="0">
                <a:effectLst>
                  <a:outerShdw blurRad="50800" dist="38100" dir="2700000" algn="tl">
                    <a:srgbClr val="000000">
                      <a:alpha val="40000"/>
                    </a:srgbClr>
                  </a:outerShdw>
                </a:effectLst>
              </a:rPr>
              <a:t>Русенски университет  “Ангел  Кънчев”</a:t>
            </a:r>
            <a:endParaRPr lang="en-US" sz="3200" dirty="0"/>
          </a:p>
        </p:txBody>
      </p:sp>
      <p:sp>
        <p:nvSpPr>
          <p:cNvPr id="5" name="Subtitle 2"/>
          <p:cNvSpPr txBox="1">
            <a:spLocks/>
          </p:cNvSpPr>
          <p:nvPr/>
        </p:nvSpPr>
        <p:spPr>
          <a:xfrm>
            <a:off x="951605" y="4450799"/>
            <a:ext cx="9527767" cy="165390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bg-BG" dirty="0" smtClean="0"/>
              <a:t>Изготвил: 	Радина Росенова Русева</a:t>
            </a:r>
          </a:p>
          <a:p>
            <a:r>
              <a:rPr lang="bg-BG" sz="1600" dirty="0" smtClean="0"/>
              <a:t>	 Фак.: 	Природни науки и образование</a:t>
            </a:r>
          </a:p>
          <a:p>
            <a:r>
              <a:rPr lang="bg-BG" sz="1600" dirty="0"/>
              <a:t> </a:t>
            </a:r>
            <a:r>
              <a:rPr lang="bg-BG" sz="1600" dirty="0" smtClean="0"/>
              <a:t>       Спец.:		Компютърни науки</a:t>
            </a:r>
          </a:p>
          <a:p>
            <a:r>
              <a:rPr lang="bg-BG" sz="1600" dirty="0" smtClean="0"/>
              <a:t>     Фак. №:	146529</a:t>
            </a:r>
            <a:endParaRPr lang="en-US" sz="1600" dirty="0"/>
          </a:p>
        </p:txBody>
      </p:sp>
    </p:spTree>
    <p:extLst>
      <p:ext uri="{BB962C8B-B14F-4D97-AF65-F5344CB8AC3E}">
        <p14:creationId xmlns:p14="http://schemas.microsoft.com/office/powerpoint/2010/main" val="4106356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Архитектура на системата</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204" t="41071" r="23316"/>
          <a:stretch/>
        </p:blipFill>
        <p:spPr>
          <a:xfrm>
            <a:off x="7797457" y="4659086"/>
            <a:ext cx="4394543" cy="1680764"/>
          </a:xfrm>
          <a:prstGeom prst="rect">
            <a:avLst/>
          </a:prstGeom>
        </p:spPr>
      </p:pic>
      <p:sp>
        <p:nvSpPr>
          <p:cNvPr id="6" name="TextBox 5"/>
          <p:cNvSpPr txBox="1"/>
          <p:nvPr/>
        </p:nvSpPr>
        <p:spPr>
          <a:xfrm>
            <a:off x="1208314" y="1894114"/>
            <a:ext cx="9144000"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p>
        </p:txBody>
      </p:sp>
      <p:sp>
        <p:nvSpPr>
          <p:cNvPr id="13" name="Subtitle 2"/>
          <p:cNvSpPr txBox="1">
            <a:spLocks/>
          </p:cNvSpPr>
          <p:nvPr/>
        </p:nvSpPr>
        <p:spPr>
          <a:xfrm>
            <a:off x="1097280" y="1857295"/>
            <a:ext cx="9527767" cy="43692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bg-BG" sz="2800" b="1" dirty="0" smtClean="0"/>
              <a:t>Модул за сегментация</a:t>
            </a:r>
            <a:endParaRPr lang="en-US" sz="2800" dirty="0"/>
          </a:p>
        </p:txBody>
      </p:sp>
      <p:sp>
        <p:nvSpPr>
          <p:cNvPr id="14" name="Footer Placeholder 3"/>
          <p:cNvSpPr>
            <a:spLocks noGrp="1"/>
          </p:cNvSpPr>
          <p:nvPr>
            <p:ph type="ftr" sz="quarter" idx="11"/>
          </p:nvPr>
        </p:nvSpPr>
        <p:spPr>
          <a:xfrm>
            <a:off x="3686184" y="6459785"/>
            <a:ext cx="7469495" cy="365125"/>
          </a:xfrm>
        </p:spPr>
        <p:txBody>
          <a:bodyPr/>
          <a:lstStyle/>
          <a:p>
            <a:pPr algn="r"/>
            <a:r>
              <a:rPr lang="bg-BG" dirty="0" smtClean="0"/>
              <a:t>Русе</a:t>
            </a:r>
            <a:endParaRPr lang="en-US" dirty="0"/>
          </a:p>
        </p:txBody>
      </p:sp>
      <p:sp>
        <p:nvSpPr>
          <p:cNvPr id="4" name="TextBox 3"/>
          <p:cNvSpPr txBox="1"/>
          <p:nvPr/>
        </p:nvSpPr>
        <p:spPr>
          <a:xfrm>
            <a:off x="5664612" y="3291839"/>
            <a:ext cx="3261673" cy="276999"/>
          </a:xfrm>
          <a:prstGeom prst="rect">
            <a:avLst/>
          </a:prstGeom>
          <a:noFill/>
        </p:spPr>
        <p:txBody>
          <a:bodyPr wrap="squar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7" name="Rectangle 6"/>
              <p:cNvSpPr/>
              <p:nvPr/>
            </p:nvSpPr>
            <p:spPr>
              <a:xfrm>
                <a:off x="1208314" y="2680903"/>
                <a:ext cx="5422831"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i="1">
                          <a:latin typeface="Cambria Math" panose="02040503050406030204" pitchFamily="18" charset="0"/>
                        </a:rPr>
                        <m:t>h</m:t>
                      </m:r>
                      <m:r>
                        <a:rPr lang="en-US" i="1">
                          <a:latin typeface="Cambria Math" panose="02040503050406030204" pitchFamily="18" charset="0"/>
                        </a:rPr>
                        <m:t>𝑎𝑛𝑑</m:t>
                      </m:r>
                      <m:r>
                        <m:rPr>
                          <m:lit/>
                        </m:rPr>
                        <a:rPr lang="en-US" i="0">
                          <a:latin typeface="Cambria Math" panose="02040503050406030204" pitchFamily="18" charset="0"/>
                        </a:rPr>
                        <m:t>_</m:t>
                      </m:r>
                      <m:r>
                        <a:rPr lang="en-US" i="1">
                          <a:latin typeface="Cambria Math" panose="02040503050406030204" pitchFamily="18" charset="0"/>
                        </a:rPr>
                        <m:t>𝑚𝑎𝑟𝑘𝑒𝑟</m:t>
                      </m:r>
                      <m:r>
                        <a:rPr lang="en-US" i="0">
                          <a:latin typeface="Cambria Math" panose="02040503050406030204" pitchFamily="18" charset="0"/>
                        </a:rPr>
                        <m:t> =</m:t>
                      </m:r>
                      <m:f>
                        <m:fPr>
                          <m:ctrlPr>
                            <a:rPr lang="en-US" i="1">
                              <a:latin typeface="Cambria Math" panose="02040503050406030204" pitchFamily="18" charset="0"/>
                            </a:rPr>
                          </m:ctrlPr>
                        </m:fPr>
                        <m:num>
                          <m:r>
                            <m:rPr>
                              <m:sty m:val="p"/>
                            </m:rPr>
                            <a:rPr lang="en-US" i="0">
                              <a:latin typeface="Cambria Math" panose="02040503050406030204" pitchFamily="18" charset="0"/>
                            </a:rPr>
                            <m:t>OWR</m:t>
                          </m:r>
                          <m:r>
                            <a:rPr lang="en-US" i="0">
                              <a:latin typeface="Cambria Math" panose="02040503050406030204" pitchFamily="18" charset="0"/>
                            </a:rPr>
                            <m:t> + </m:t>
                          </m:r>
                          <m:r>
                            <m:rPr>
                              <m:sty m:val="p"/>
                            </m:rPr>
                            <a:rPr lang="en-US" i="0">
                              <a:latin typeface="Cambria Math" panose="02040503050406030204" pitchFamily="18" charset="0"/>
                            </a:rPr>
                            <m:t>IWR</m:t>
                          </m:r>
                          <m:r>
                            <a:rPr lang="en-US" i="0">
                              <a:latin typeface="Cambria Math" panose="02040503050406030204" pitchFamily="18" charset="0"/>
                            </a:rPr>
                            <m:t> + </m:t>
                          </m:r>
                          <m:r>
                            <m:rPr>
                              <m:sty m:val="p"/>
                            </m:rPr>
                            <a:rPr lang="en-US" i="0">
                              <a:latin typeface="Cambria Math" panose="02040503050406030204" pitchFamily="18" charset="0"/>
                            </a:rPr>
                            <m:t>OHAND</m:t>
                          </m:r>
                          <m:r>
                            <a:rPr lang="en-US" i="0">
                              <a:latin typeface="Cambria Math" panose="02040503050406030204" pitchFamily="18" charset="0"/>
                            </a:rPr>
                            <m:t> + </m:t>
                          </m:r>
                          <m:r>
                            <m:rPr>
                              <m:sty m:val="p"/>
                            </m:rPr>
                            <a:rPr lang="en-US" i="0">
                              <a:latin typeface="Cambria Math" panose="02040503050406030204" pitchFamily="18" charset="0"/>
                            </a:rPr>
                            <m:t>HAND</m:t>
                          </m:r>
                        </m:num>
                        <m:den>
                          <m:r>
                            <a:rPr lang="en-US" i="0">
                              <a:latin typeface="Cambria Math" panose="02040503050406030204" pitchFamily="18" charset="0"/>
                            </a:rPr>
                            <m:t>4</m:t>
                          </m:r>
                        </m:den>
                      </m:f>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208314" y="2680903"/>
                <a:ext cx="5422831" cy="610936"/>
              </a:xfrm>
              <a:prstGeom prst="rect">
                <a:avLst/>
              </a:prstGeom>
              <a:blipFill>
                <a:blip r:embed="rId4"/>
                <a:stretch>
                  <a:fillRect/>
                </a:stretch>
              </a:blipFill>
            </p:spPr>
            <p:txBody>
              <a:bodyPr/>
              <a:lstStyle/>
              <a:p>
                <a:r>
                  <a:rPr lang="en-US">
                    <a:noFill/>
                  </a:rPr>
                  <a:t> </a:t>
                </a:r>
              </a:p>
            </p:txBody>
          </p:sp>
        </mc:Fallback>
      </mc:AlternateContent>
      <p:pic>
        <p:nvPicPr>
          <p:cNvPr id="12" name="Picture 11"/>
          <p:cNvPicPr/>
          <p:nvPr/>
        </p:nvPicPr>
        <p:blipFill rotWithShape="1">
          <a:blip r:embed="rId5">
            <a:extLst>
              <a:ext uri="{28A0092B-C50C-407E-A947-70E740481C1C}">
                <a14:useLocalDpi xmlns:a14="http://schemas.microsoft.com/office/drawing/2010/main" val="0"/>
              </a:ext>
            </a:extLst>
          </a:blip>
          <a:srcRect l="-2" t="38505" r="85048" b="42890"/>
          <a:stretch/>
        </p:blipFill>
        <p:spPr bwMode="auto">
          <a:xfrm>
            <a:off x="2642300" y="3865683"/>
            <a:ext cx="2554857" cy="202025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478961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25845"/>
          </a:xfrm>
        </p:spPr>
        <p:txBody>
          <a:bodyPr/>
          <a:lstStyle/>
          <a:p>
            <a:r>
              <a:rPr lang="bg-BG" dirty="0" smtClean="0"/>
              <a:t>Архитектура на системата</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sp>
        <p:nvSpPr>
          <p:cNvPr id="9" name="Footer Placeholder 3"/>
          <p:cNvSpPr>
            <a:spLocks noGrp="1"/>
          </p:cNvSpPr>
          <p:nvPr>
            <p:ph type="ftr" sz="quarter" idx="11"/>
          </p:nvPr>
        </p:nvSpPr>
        <p:spPr/>
        <p:txBody>
          <a:bodyPr/>
          <a:lstStyle/>
          <a:p>
            <a:pPr algn="r"/>
            <a:r>
              <a:rPr lang="bg-BG" dirty="0" smtClean="0"/>
              <a:t>Русе</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204" t="41071" r="23316"/>
          <a:stretch/>
        </p:blipFill>
        <p:spPr>
          <a:xfrm>
            <a:off x="7645057" y="4659086"/>
            <a:ext cx="4394543" cy="1680764"/>
          </a:xfrm>
          <a:prstGeom prst="rect">
            <a:avLst/>
          </a:prstGeom>
        </p:spPr>
      </p:pic>
      <p:sp>
        <p:nvSpPr>
          <p:cNvPr id="13" name="Subtitle 2"/>
          <p:cNvSpPr txBox="1">
            <a:spLocks/>
          </p:cNvSpPr>
          <p:nvPr/>
        </p:nvSpPr>
        <p:spPr>
          <a:xfrm>
            <a:off x="1075508" y="1012449"/>
            <a:ext cx="9527767" cy="43692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bg-BG" sz="2800" b="1" dirty="0" smtClean="0"/>
              <a:t>Модул за сегментация - метод</a:t>
            </a:r>
            <a:endParaRPr lang="en-US" sz="2800" dirty="0"/>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1677" b="5631"/>
          <a:stretch/>
        </p:blipFill>
        <p:spPr>
          <a:xfrm>
            <a:off x="1019693" y="1569313"/>
            <a:ext cx="11172307" cy="4770537"/>
          </a:xfrm>
          <a:prstGeom prst="rect">
            <a:avLst/>
          </a:prstGeom>
        </p:spPr>
      </p:pic>
    </p:spTree>
    <p:extLst>
      <p:ext uri="{BB962C8B-B14F-4D97-AF65-F5344CB8AC3E}">
        <p14:creationId xmlns:p14="http://schemas.microsoft.com/office/powerpoint/2010/main" val="3477249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69311"/>
          </a:xfrm>
        </p:spPr>
        <p:txBody>
          <a:bodyPr/>
          <a:lstStyle/>
          <a:p>
            <a:r>
              <a:rPr lang="bg-BG" dirty="0" smtClean="0"/>
              <a:t>Архитектура на системата</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204" t="41071" r="23316"/>
          <a:stretch/>
        </p:blipFill>
        <p:spPr>
          <a:xfrm>
            <a:off x="7797457" y="4659086"/>
            <a:ext cx="4394543" cy="1680764"/>
          </a:xfrm>
          <a:prstGeom prst="rect">
            <a:avLst/>
          </a:prstGeom>
        </p:spPr>
      </p:pic>
      <p:sp>
        <p:nvSpPr>
          <p:cNvPr id="13" name="Subtitle 2"/>
          <p:cNvSpPr txBox="1">
            <a:spLocks/>
          </p:cNvSpPr>
          <p:nvPr/>
        </p:nvSpPr>
        <p:spPr>
          <a:xfrm>
            <a:off x="1097280" y="1028966"/>
            <a:ext cx="9527767" cy="43692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bg-BG" sz="2800" b="1" dirty="0" smtClean="0"/>
              <a:t>Модул за сегментация - скорост</a:t>
            </a:r>
            <a:endParaRPr lang="en-US" sz="2800" dirty="0"/>
          </a:p>
        </p:txBody>
      </p:sp>
      <p:sp>
        <p:nvSpPr>
          <p:cNvPr id="9" name="Footer Placeholder 3"/>
          <p:cNvSpPr>
            <a:spLocks noGrp="1"/>
          </p:cNvSpPr>
          <p:nvPr>
            <p:ph type="ftr" sz="quarter" idx="11"/>
          </p:nvPr>
        </p:nvSpPr>
        <p:spPr>
          <a:xfrm>
            <a:off x="3686184" y="6459785"/>
            <a:ext cx="7469495" cy="365125"/>
          </a:xfrm>
        </p:spPr>
        <p:txBody>
          <a:bodyPr/>
          <a:lstStyle/>
          <a:p>
            <a:pPr algn="r"/>
            <a:r>
              <a:rPr lang="bg-BG" dirty="0" smtClean="0"/>
              <a:t>Русе</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0525" y="1737360"/>
            <a:ext cx="9011475" cy="4589509"/>
          </a:xfrm>
          <a:prstGeom prst="rect">
            <a:avLst/>
          </a:prstGeom>
        </p:spPr>
      </p:pic>
    </p:spTree>
    <p:extLst>
      <p:ext uri="{BB962C8B-B14F-4D97-AF65-F5344CB8AC3E}">
        <p14:creationId xmlns:p14="http://schemas.microsoft.com/office/powerpoint/2010/main" val="2728592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03997"/>
          </a:xfrm>
        </p:spPr>
        <p:txBody>
          <a:bodyPr>
            <a:normAutofit fontScale="90000"/>
          </a:bodyPr>
          <a:lstStyle/>
          <a:p>
            <a:r>
              <a:rPr lang="bg-BG" dirty="0" smtClean="0"/>
              <a:t>Архитектура на системата</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204" t="41071" r="23316"/>
          <a:stretch/>
        </p:blipFill>
        <p:spPr>
          <a:xfrm>
            <a:off x="7797457" y="4659086"/>
            <a:ext cx="4394543" cy="1680764"/>
          </a:xfrm>
          <a:prstGeom prst="rect">
            <a:avLst/>
          </a:prstGeom>
        </p:spPr>
      </p:pic>
      <p:sp>
        <p:nvSpPr>
          <p:cNvPr id="13" name="Subtitle 2"/>
          <p:cNvSpPr txBox="1">
            <a:spLocks/>
          </p:cNvSpPr>
          <p:nvPr/>
        </p:nvSpPr>
        <p:spPr>
          <a:xfrm>
            <a:off x="1097280" y="1107873"/>
            <a:ext cx="9527767" cy="43692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bg-BG" sz="2800" b="1" dirty="0" smtClean="0"/>
              <a:t>Модул за сегментация - ускорение</a:t>
            </a:r>
            <a:endParaRPr lang="en-US" sz="2800" dirty="0"/>
          </a:p>
        </p:txBody>
      </p:sp>
      <p:sp>
        <p:nvSpPr>
          <p:cNvPr id="9" name="Footer Placeholder 3"/>
          <p:cNvSpPr>
            <a:spLocks noGrp="1"/>
          </p:cNvSpPr>
          <p:nvPr>
            <p:ph type="ftr" sz="quarter" idx="11"/>
          </p:nvPr>
        </p:nvSpPr>
        <p:spPr>
          <a:xfrm>
            <a:off x="3686184" y="6459785"/>
            <a:ext cx="7469495" cy="365125"/>
          </a:xfrm>
        </p:spPr>
        <p:txBody>
          <a:bodyPr/>
          <a:lstStyle/>
          <a:p>
            <a:pPr algn="r"/>
            <a:r>
              <a:rPr lang="bg-BG" dirty="0" smtClean="0"/>
              <a:t>Русе</a:t>
            </a:r>
            <a:endParaRPr lang="en-US" dirty="0"/>
          </a:p>
        </p:txBody>
      </p:sp>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t="-1" b="1991"/>
          <a:stretch/>
        </p:blipFill>
        <p:spPr>
          <a:xfrm>
            <a:off x="1099456" y="1522991"/>
            <a:ext cx="11092544" cy="481685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7389" y="1548070"/>
            <a:ext cx="10914611" cy="4791780"/>
          </a:xfrm>
          <a:prstGeom prst="rect">
            <a:avLst/>
          </a:prstGeom>
        </p:spPr>
      </p:pic>
    </p:spTree>
    <p:extLst>
      <p:ext uri="{BB962C8B-B14F-4D97-AF65-F5344CB8AC3E}">
        <p14:creationId xmlns:p14="http://schemas.microsoft.com/office/powerpoint/2010/main" val="177969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03997"/>
          </a:xfrm>
        </p:spPr>
        <p:txBody>
          <a:bodyPr>
            <a:normAutofit fontScale="90000"/>
          </a:bodyPr>
          <a:lstStyle/>
          <a:p>
            <a:r>
              <a:rPr lang="bg-BG" dirty="0" smtClean="0"/>
              <a:t>Архитектура на системата</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204" t="41071" r="23316"/>
          <a:stretch/>
        </p:blipFill>
        <p:spPr>
          <a:xfrm>
            <a:off x="7797457" y="4659086"/>
            <a:ext cx="4394543" cy="1680764"/>
          </a:xfrm>
          <a:prstGeom prst="rect">
            <a:avLst/>
          </a:prstGeom>
        </p:spPr>
      </p:pic>
      <p:sp>
        <p:nvSpPr>
          <p:cNvPr id="13" name="Subtitle 2"/>
          <p:cNvSpPr txBox="1">
            <a:spLocks/>
          </p:cNvSpPr>
          <p:nvPr/>
        </p:nvSpPr>
        <p:spPr>
          <a:xfrm>
            <a:off x="1097280" y="1107873"/>
            <a:ext cx="9527767" cy="43692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bg-BG" sz="2800" b="1" dirty="0" smtClean="0"/>
              <a:t>Модул сегментация - ускорение</a:t>
            </a:r>
            <a:endParaRPr lang="en-US" sz="2800" dirty="0"/>
          </a:p>
        </p:txBody>
      </p:sp>
      <p:sp>
        <p:nvSpPr>
          <p:cNvPr id="9" name="Footer Placeholder 3"/>
          <p:cNvSpPr>
            <a:spLocks noGrp="1"/>
          </p:cNvSpPr>
          <p:nvPr>
            <p:ph type="ftr" sz="quarter" idx="11"/>
          </p:nvPr>
        </p:nvSpPr>
        <p:spPr>
          <a:xfrm>
            <a:off x="3686184" y="6459785"/>
            <a:ext cx="7469495" cy="365125"/>
          </a:xfrm>
        </p:spPr>
        <p:txBody>
          <a:bodyPr/>
          <a:lstStyle/>
          <a:p>
            <a:pPr algn="r"/>
            <a:r>
              <a:rPr lang="bg-BG" dirty="0" smtClean="0"/>
              <a:t>Русе</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59090"/>
            <a:ext cx="12192000" cy="608806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51786"/>
            <a:ext cx="12192000" cy="6088063"/>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251787"/>
            <a:ext cx="12192000" cy="6088063"/>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244483"/>
            <a:ext cx="12192000" cy="6088063"/>
          </a:xfrm>
          <a:prstGeom prst="rect">
            <a:avLst/>
          </a:prstGeom>
        </p:spPr>
      </p:pic>
    </p:spTree>
    <p:extLst>
      <p:ext uri="{BB962C8B-B14F-4D97-AF65-F5344CB8AC3E}">
        <p14:creationId xmlns:p14="http://schemas.microsoft.com/office/powerpoint/2010/main" val="243130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25845"/>
          </a:xfrm>
        </p:spPr>
        <p:txBody>
          <a:bodyPr/>
          <a:lstStyle/>
          <a:p>
            <a:r>
              <a:rPr lang="bg-BG" dirty="0" smtClean="0"/>
              <a:t>Архитектура на системата</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sp>
        <p:nvSpPr>
          <p:cNvPr id="9" name="Footer Placeholder 3"/>
          <p:cNvSpPr>
            <a:spLocks noGrp="1"/>
          </p:cNvSpPr>
          <p:nvPr>
            <p:ph type="ftr" sz="quarter" idx="11"/>
          </p:nvPr>
        </p:nvSpPr>
        <p:spPr/>
        <p:txBody>
          <a:bodyPr/>
          <a:lstStyle/>
          <a:p>
            <a:pPr algn="r"/>
            <a:r>
              <a:rPr lang="bg-BG" dirty="0" smtClean="0"/>
              <a:t>Русе</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204" t="41071" r="23316"/>
          <a:stretch/>
        </p:blipFill>
        <p:spPr>
          <a:xfrm>
            <a:off x="7645057" y="4659086"/>
            <a:ext cx="4394543" cy="1680764"/>
          </a:xfrm>
          <a:prstGeom prst="rect">
            <a:avLst/>
          </a:prstGeom>
        </p:spPr>
      </p:pic>
      <p:sp>
        <p:nvSpPr>
          <p:cNvPr id="13" name="Subtitle 2"/>
          <p:cNvSpPr txBox="1">
            <a:spLocks/>
          </p:cNvSpPr>
          <p:nvPr/>
        </p:nvSpPr>
        <p:spPr>
          <a:xfrm>
            <a:off x="1075508" y="1012449"/>
            <a:ext cx="9527767" cy="43692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bg-BG" sz="2800" b="1" dirty="0" smtClean="0"/>
              <a:t>Модул за сегментация - етикиране</a:t>
            </a:r>
            <a:endParaRPr lang="en-US" sz="2800" dirty="0"/>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1677" b="5631"/>
          <a:stretch/>
        </p:blipFill>
        <p:spPr>
          <a:xfrm>
            <a:off x="1019693" y="1569313"/>
            <a:ext cx="11172307" cy="4770537"/>
          </a:xfrm>
          <a:prstGeom prst="rect">
            <a:avLst/>
          </a:prstGeom>
        </p:spPr>
      </p:pic>
    </p:spTree>
    <p:extLst>
      <p:ext uri="{BB962C8B-B14F-4D97-AF65-F5344CB8AC3E}">
        <p14:creationId xmlns:p14="http://schemas.microsoft.com/office/powerpoint/2010/main" val="16795766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Архитектура на системата</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204" t="41071" r="23316"/>
          <a:stretch/>
        </p:blipFill>
        <p:spPr>
          <a:xfrm>
            <a:off x="7797457" y="4659086"/>
            <a:ext cx="4394543" cy="1680764"/>
          </a:xfrm>
          <a:prstGeom prst="rect">
            <a:avLst/>
          </a:prstGeom>
        </p:spPr>
      </p:pic>
      <p:sp>
        <p:nvSpPr>
          <p:cNvPr id="6" name="TextBox 5"/>
          <p:cNvSpPr txBox="1"/>
          <p:nvPr/>
        </p:nvSpPr>
        <p:spPr>
          <a:xfrm>
            <a:off x="1208314" y="1894114"/>
            <a:ext cx="9144000"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180" y="2294224"/>
            <a:ext cx="6842760" cy="3939540"/>
          </a:xfrm>
          <a:prstGeom prst="rect">
            <a:avLst/>
          </a:prstGeom>
        </p:spPr>
      </p:pic>
      <p:sp>
        <p:nvSpPr>
          <p:cNvPr id="12" name="Subtitle 2"/>
          <p:cNvSpPr txBox="1">
            <a:spLocks/>
          </p:cNvSpPr>
          <p:nvPr/>
        </p:nvSpPr>
        <p:spPr>
          <a:xfrm>
            <a:off x="1097280" y="1857295"/>
            <a:ext cx="9527767" cy="43692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bg-BG" sz="2800" b="1" dirty="0" smtClean="0"/>
              <a:t>Модул за анализ на знак</a:t>
            </a:r>
            <a:endParaRPr lang="en-US" sz="2800" dirty="0"/>
          </a:p>
        </p:txBody>
      </p:sp>
      <p:sp>
        <p:nvSpPr>
          <p:cNvPr id="13" name="Footer Placeholder 3"/>
          <p:cNvSpPr>
            <a:spLocks noGrp="1"/>
          </p:cNvSpPr>
          <p:nvPr>
            <p:ph type="ftr" sz="quarter" idx="11"/>
          </p:nvPr>
        </p:nvSpPr>
        <p:spPr>
          <a:xfrm>
            <a:off x="3686184" y="6459785"/>
            <a:ext cx="7469495" cy="365125"/>
          </a:xfrm>
        </p:spPr>
        <p:txBody>
          <a:bodyPr/>
          <a:lstStyle/>
          <a:p>
            <a:pPr algn="r"/>
            <a:r>
              <a:rPr lang="bg-BG" dirty="0" smtClean="0"/>
              <a:t>Русе</a:t>
            </a:r>
            <a:endParaRPr lang="en-US" dirty="0"/>
          </a:p>
        </p:txBody>
      </p:sp>
    </p:spTree>
    <p:extLst>
      <p:ext uri="{BB962C8B-B14F-4D97-AF65-F5344CB8AC3E}">
        <p14:creationId xmlns:p14="http://schemas.microsoft.com/office/powerpoint/2010/main" val="41288301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73517"/>
          </a:xfrm>
        </p:spPr>
        <p:txBody>
          <a:bodyPr>
            <a:normAutofit fontScale="90000"/>
          </a:bodyPr>
          <a:lstStyle/>
          <a:p>
            <a:r>
              <a:rPr lang="bg-BG" dirty="0" smtClean="0"/>
              <a:t>Архитектура на системата</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sp>
        <p:nvSpPr>
          <p:cNvPr id="13" name="Footer Placeholder 3"/>
          <p:cNvSpPr>
            <a:spLocks noGrp="1"/>
          </p:cNvSpPr>
          <p:nvPr>
            <p:ph type="ftr" sz="quarter" idx="11"/>
          </p:nvPr>
        </p:nvSpPr>
        <p:spPr/>
        <p:txBody>
          <a:bodyPr/>
          <a:lstStyle/>
          <a:p>
            <a:pPr algn="r"/>
            <a:r>
              <a:rPr lang="bg-BG" dirty="0" smtClean="0"/>
              <a:t>Русе</a:t>
            </a:r>
            <a:endParaRPr lang="en-US" dirty="0"/>
          </a:p>
        </p:txBody>
      </p:sp>
      <p:sp>
        <p:nvSpPr>
          <p:cNvPr id="12" name="Subtitle 2"/>
          <p:cNvSpPr txBox="1">
            <a:spLocks/>
          </p:cNvSpPr>
          <p:nvPr/>
        </p:nvSpPr>
        <p:spPr>
          <a:xfrm>
            <a:off x="1097280" y="912029"/>
            <a:ext cx="9527767" cy="43692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bg-BG" sz="2800" b="1" dirty="0" smtClean="0"/>
              <a:t>Модул за анализ на знак</a:t>
            </a:r>
            <a:endParaRPr lang="en-US" sz="2800" dirty="0"/>
          </a:p>
        </p:txBody>
      </p:sp>
      <p:sp>
        <p:nvSpPr>
          <p:cNvPr id="18" name="Text Placeholder 17"/>
          <p:cNvSpPr>
            <a:spLocks noGrp="1"/>
          </p:cNvSpPr>
          <p:nvPr>
            <p:ph type="body" idx="1"/>
          </p:nvPr>
        </p:nvSpPr>
        <p:spPr>
          <a:xfrm>
            <a:off x="1159827" y="1253372"/>
            <a:ext cx="4937760" cy="736282"/>
          </a:xfrm>
        </p:spPr>
        <p:txBody>
          <a:bodyPr/>
          <a:lstStyle/>
          <a:p>
            <a:r>
              <a:rPr lang="bg-BG" dirty="0" smtClean="0"/>
              <a:t>Вали сняг - </a:t>
            </a:r>
            <a:r>
              <a:rPr lang="en-US" dirty="0" err="1"/>
              <a:t>sněžit</a:t>
            </a:r>
            <a:r>
              <a:rPr lang="en-US" dirty="0"/>
              <a:t> </a:t>
            </a:r>
          </a:p>
        </p:txBody>
      </p:sp>
      <p:pic>
        <p:nvPicPr>
          <p:cNvPr id="20" name="Content Placeholder 1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0" y="1770479"/>
            <a:ext cx="5044440" cy="3362959"/>
          </a:xfrm>
        </p:spPr>
      </p:pic>
      <p:pic>
        <p:nvPicPr>
          <p:cNvPr id="21" name="Picture 20"/>
          <p:cNvPicPr>
            <a:picLocks noChangeAspect="1"/>
          </p:cNvPicPr>
          <p:nvPr/>
        </p:nvPicPr>
        <p:blipFill rotWithShape="1">
          <a:blip r:embed="rId4">
            <a:extLst>
              <a:ext uri="{28A0092B-C50C-407E-A947-70E740481C1C}">
                <a14:useLocalDpi xmlns:a14="http://schemas.microsoft.com/office/drawing/2010/main" val="0"/>
              </a:ext>
            </a:extLst>
          </a:blip>
          <a:srcRect l="6448" b="3930"/>
          <a:stretch/>
        </p:blipFill>
        <p:spPr>
          <a:xfrm>
            <a:off x="4577461" y="3556355"/>
            <a:ext cx="3920957" cy="2684328"/>
          </a:xfrm>
          <a:prstGeom prst="rect">
            <a:avLst/>
          </a:prstGeom>
        </p:spPr>
      </p:pic>
      <p:pic>
        <p:nvPicPr>
          <p:cNvPr id="23" name="Picture 22"/>
          <p:cNvPicPr>
            <a:picLocks noChangeAspect="1"/>
          </p:cNvPicPr>
          <p:nvPr/>
        </p:nvPicPr>
        <p:blipFill rotWithShape="1">
          <a:blip r:embed="rId5"/>
          <a:srcRect r="15113" b="4548"/>
          <a:stretch/>
        </p:blipFill>
        <p:spPr>
          <a:xfrm>
            <a:off x="8498418" y="2118360"/>
            <a:ext cx="3693582" cy="4221489"/>
          </a:xfrm>
          <a:prstGeom prst="rect">
            <a:avLst/>
          </a:prstGeom>
        </p:spPr>
      </p:pic>
    </p:spTree>
    <p:extLst>
      <p:ext uri="{BB962C8B-B14F-4D97-AF65-F5344CB8AC3E}">
        <p14:creationId xmlns:p14="http://schemas.microsoft.com/office/powerpoint/2010/main" val="12215570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73517"/>
          </a:xfrm>
        </p:spPr>
        <p:txBody>
          <a:bodyPr>
            <a:normAutofit fontScale="90000"/>
          </a:bodyPr>
          <a:lstStyle/>
          <a:p>
            <a:r>
              <a:rPr lang="bg-BG" dirty="0" smtClean="0"/>
              <a:t>Архитектура на системата</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sp>
        <p:nvSpPr>
          <p:cNvPr id="13" name="Footer Placeholder 3"/>
          <p:cNvSpPr>
            <a:spLocks noGrp="1"/>
          </p:cNvSpPr>
          <p:nvPr>
            <p:ph type="ftr" sz="quarter" idx="11"/>
          </p:nvPr>
        </p:nvSpPr>
        <p:spPr/>
        <p:txBody>
          <a:bodyPr/>
          <a:lstStyle/>
          <a:p>
            <a:pPr algn="r"/>
            <a:r>
              <a:rPr lang="bg-BG" dirty="0" smtClean="0"/>
              <a:t>Русе</a:t>
            </a:r>
            <a:endParaRPr lang="en-US" dirty="0"/>
          </a:p>
        </p:txBody>
      </p:sp>
      <p:sp>
        <p:nvSpPr>
          <p:cNvPr id="12" name="Subtitle 2"/>
          <p:cNvSpPr txBox="1">
            <a:spLocks/>
          </p:cNvSpPr>
          <p:nvPr/>
        </p:nvSpPr>
        <p:spPr>
          <a:xfrm>
            <a:off x="1097280" y="912029"/>
            <a:ext cx="9527767" cy="43692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bg-BG" sz="2800" b="1" dirty="0" smtClean="0"/>
              <a:t>Модул за анализ на знак – местоположение на ръката</a:t>
            </a:r>
            <a:endParaRPr lang="en-US" sz="2800" dirty="0"/>
          </a:p>
        </p:txBody>
      </p:sp>
      <p:pic>
        <p:nvPicPr>
          <p:cNvPr id="21" name="Picture 20"/>
          <p:cNvPicPr>
            <a:picLocks noChangeAspect="1"/>
          </p:cNvPicPr>
          <p:nvPr/>
        </p:nvPicPr>
        <p:blipFill rotWithShape="1">
          <a:blip r:embed="rId3">
            <a:extLst>
              <a:ext uri="{28A0092B-C50C-407E-A947-70E740481C1C}">
                <a14:useLocalDpi xmlns:a14="http://schemas.microsoft.com/office/drawing/2010/main" val="0"/>
              </a:ext>
            </a:extLst>
          </a:blip>
          <a:srcRect l="6448" b="3930"/>
          <a:stretch/>
        </p:blipFill>
        <p:spPr>
          <a:xfrm>
            <a:off x="1097280" y="1974384"/>
            <a:ext cx="5530643" cy="3786336"/>
          </a:xfrm>
          <a:prstGeom prst="rect">
            <a:avLst/>
          </a:prstGeom>
        </p:spPr>
      </p:pic>
      <p:pic>
        <p:nvPicPr>
          <p:cNvPr id="14" name="Picture 13"/>
          <p:cNvPicPr/>
          <p:nvPr/>
        </p:nvPicPr>
        <p:blipFill>
          <a:blip r:embed="rId4">
            <a:extLst>
              <a:ext uri="{28A0092B-C50C-407E-A947-70E740481C1C}">
                <a14:useLocalDpi xmlns:a14="http://schemas.microsoft.com/office/drawing/2010/main" val="0"/>
              </a:ext>
            </a:extLst>
          </a:blip>
          <a:stretch>
            <a:fillRect/>
          </a:stretch>
        </p:blipFill>
        <p:spPr>
          <a:xfrm>
            <a:off x="8212964" y="1932491"/>
            <a:ext cx="2942635" cy="3828229"/>
          </a:xfrm>
          <a:prstGeom prst="rect">
            <a:avLst/>
          </a:prstGeom>
        </p:spPr>
      </p:pic>
    </p:spTree>
    <p:extLst>
      <p:ext uri="{BB962C8B-B14F-4D97-AF65-F5344CB8AC3E}">
        <p14:creationId xmlns:p14="http://schemas.microsoft.com/office/powerpoint/2010/main" val="21459094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Оценяване на метода</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204" t="41071" r="23316"/>
          <a:stretch/>
        </p:blipFill>
        <p:spPr>
          <a:xfrm>
            <a:off x="7797457" y="4659086"/>
            <a:ext cx="4394543" cy="1680764"/>
          </a:xfrm>
          <a:prstGeom prst="rect">
            <a:avLst/>
          </a:prstGeom>
        </p:spPr>
      </p:pic>
      <p:sp>
        <p:nvSpPr>
          <p:cNvPr id="6" name="TextBox 5"/>
          <p:cNvSpPr txBox="1"/>
          <p:nvPr/>
        </p:nvSpPr>
        <p:spPr>
          <a:xfrm>
            <a:off x="1208314" y="1894114"/>
            <a:ext cx="9144000"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p>
        </p:txBody>
      </p:sp>
      <p:sp>
        <p:nvSpPr>
          <p:cNvPr id="13" name="Footer Placeholder 3"/>
          <p:cNvSpPr>
            <a:spLocks noGrp="1"/>
          </p:cNvSpPr>
          <p:nvPr>
            <p:ph type="ftr" sz="quarter" idx="11"/>
          </p:nvPr>
        </p:nvSpPr>
        <p:spPr>
          <a:xfrm>
            <a:off x="3686184" y="6459785"/>
            <a:ext cx="7469495" cy="365125"/>
          </a:xfrm>
        </p:spPr>
        <p:txBody>
          <a:bodyPr/>
          <a:lstStyle/>
          <a:p>
            <a:pPr algn="r"/>
            <a:r>
              <a:rPr lang="bg-BG" dirty="0" smtClean="0"/>
              <a:t>Русе</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053716677"/>
              </p:ext>
            </p:extLst>
          </p:nvPr>
        </p:nvGraphicFramePr>
        <p:xfrm>
          <a:off x="1208315" y="2100409"/>
          <a:ext cx="9947366" cy="2558675"/>
        </p:xfrm>
        <a:graphic>
          <a:graphicData uri="http://schemas.openxmlformats.org/drawingml/2006/table">
            <a:tbl>
              <a:tblPr firstRow="1" firstCol="1" bandRow="1">
                <a:tableStyleId>{5C22544A-7EE6-4342-B048-85BDC9FD1C3A}</a:tableStyleId>
              </a:tblPr>
              <a:tblGrid>
                <a:gridCol w="1051349">
                  <a:extLst>
                    <a:ext uri="{9D8B030D-6E8A-4147-A177-3AD203B41FA5}">
                      <a16:colId xmlns:a16="http://schemas.microsoft.com/office/drawing/2014/main" val="3620919436"/>
                    </a:ext>
                  </a:extLst>
                </a:gridCol>
                <a:gridCol w="1374840">
                  <a:extLst>
                    <a:ext uri="{9D8B030D-6E8A-4147-A177-3AD203B41FA5}">
                      <a16:colId xmlns:a16="http://schemas.microsoft.com/office/drawing/2014/main" val="1834891271"/>
                    </a:ext>
                  </a:extLst>
                </a:gridCol>
                <a:gridCol w="1088414">
                  <a:extLst>
                    <a:ext uri="{9D8B030D-6E8A-4147-A177-3AD203B41FA5}">
                      <a16:colId xmlns:a16="http://schemas.microsoft.com/office/drawing/2014/main" val="1667480263"/>
                    </a:ext>
                  </a:extLst>
                </a:gridCol>
                <a:gridCol w="1088414">
                  <a:extLst>
                    <a:ext uri="{9D8B030D-6E8A-4147-A177-3AD203B41FA5}">
                      <a16:colId xmlns:a16="http://schemas.microsoft.com/office/drawing/2014/main" val="1629066636"/>
                    </a:ext>
                  </a:extLst>
                </a:gridCol>
                <a:gridCol w="1088414">
                  <a:extLst>
                    <a:ext uri="{9D8B030D-6E8A-4147-A177-3AD203B41FA5}">
                      <a16:colId xmlns:a16="http://schemas.microsoft.com/office/drawing/2014/main" val="288135177"/>
                    </a:ext>
                  </a:extLst>
                </a:gridCol>
                <a:gridCol w="1088414">
                  <a:extLst>
                    <a:ext uri="{9D8B030D-6E8A-4147-A177-3AD203B41FA5}">
                      <a16:colId xmlns:a16="http://schemas.microsoft.com/office/drawing/2014/main" val="2670154881"/>
                    </a:ext>
                  </a:extLst>
                </a:gridCol>
                <a:gridCol w="990693">
                  <a:extLst>
                    <a:ext uri="{9D8B030D-6E8A-4147-A177-3AD203B41FA5}">
                      <a16:colId xmlns:a16="http://schemas.microsoft.com/office/drawing/2014/main" val="3421081025"/>
                    </a:ext>
                  </a:extLst>
                </a:gridCol>
                <a:gridCol w="1088414">
                  <a:extLst>
                    <a:ext uri="{9D8B030D-6E8A-4147-A177-3AD203B41FA5}">
                      <a16:colId xmlns:a16="http://schemas.microsoft.com/office/drawing/2014/main" val="3846127711"/>
                    </a:ext>
                  </a:extLst>
                </a:gridCol>
                <a:gridCol w="1088414">
                  <a:extLst>
                    <a:ext uri="{9D8B030D-6E8A-4147-A177-3AD203B41FA5}">
                      <a16:colId xmlns:a16="http://schemas.microsoft.com/office/drawing/2014/main" val="1493287044"/>
                    </a:ext>
                  </a:extLst>
                </a:gridCol>
              </a:tblGrid>
              <a:tr h="444295">
                <a:tc>
                  <a:txBody>
                    <a:bodyPr/>
                    <a:lstStyle/>
                    <a:p>
                      <a:pPr marL="0" marR="0" algn="l">
                        <a:lnSpc>
                          <a:spcPct val="150000"/>
                        </a:lnSpc>
                        <a:spcBef>
                          <a:spcPts val="0"/>
                        </a:spcBef>
                        <a:spcAft>
                          <a:spcPts val="0"/>
                        </a:spcAft>
                      </a:pPr>
                      <a:r>
                        <a:rPr lang="en-US" sz="1100">
                          <a:effectLst/>
                        </a:rPr>
                        <a:t> </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50000"/>
                        </a:lnSpc>
                        <a:spcBef>
                          <a:spcPts val="0"/>
                        </a:spcBef>
                        <a:spcAft>
                          <a:spcPts val="0"/>
                        </a:spcAft>
                      </a:pPr>
                      <a:r>
                        <a:rPr lang="en-US" sz="1100">
                          <a:effectLst/>
                        </a:rPr>
                        <a:t>success</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ctr"/>
                </a:tc>
                <a:tc gridSpan="4">
                  <a:txBody>
                    <a:bodyPr/>
                    <a:lstStyle/>
                    <a:p>
                      <a:pPr marL="0" marR="0" algn="ctr">
                        <a:lnSpc>
                          <a:spcPct val="150000"/>
                        </a:lnSpc>
                        <a:spcBef>
                          <a:spcPts val="0"/>
                        </a:spcBef>
                        <a:spcAft>
                          <a:spcPts val="0"/>
                        </a:spcAft>
                      </a:pPr>
                      <a:r>
                        <a:rPr lang="en-US" sz="1100">
                          <a:effectLst/>
                        </a:rPr>
                        <a:t>average error per file (frames)</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150000"/>
                        </a:lnSpc>
                        <a:spcBef>
                          <a:spcPts val="0"/>
                        </a:spcBef>
                        <a:spcAft>
                          <a:spcPts val="0"/>
                        </a:spcAft>
                      </a:pPr>
                      <a:r>
                        <a:rPr lang="en-US" sz="1100">
                          <a:effectLst/>
                        </a:rPr>
                        <a:t>average error</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ctr"/>
                </a:tc>
                <a:tc gridSpan="2">
                  <a:txBody>
                    <a:bodyPr/>
                    <a:lstStyle/>
                    <a:p>
                      <a:pPr marL="0" marR="0" algn="ctr">
                        <a:lnSpc>
                          <a:spcPct val="150000"/>
                        </a:lnSpc>
                        <a:spcBef>
                          <a:spcPts val="0"/>
                        </a:spcBef>
                        <a:spcAft>
                          <a:spcPts val="0"/>
                        </a:spcAft>
                      </a:pPr>
                      <a:r>
                        <a:rPr lang="en-US" sz="1100">
                          <a:effectLst/>
                        </a:rPr>
                        <a:t>biggest error</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2600623094"/>
                  </a:ext>
                </a:extLst>
              </a:tr>
              <a:tr h="245158">
                <a:tc>
                  <a:txBody>
                    <a:bodyPr/>
                    <a:lstStyle/>
                    <a:p>
                      <a:pPr marL="0" marR="0" algn="l">
                        <a:lnSpc>
                          <a:spcPct val="150000"/>
                        </a:lnSpc>
                        <a:spcBef>
                          <a:spcPts val="0"/>
                        </a:spcBef>
                        <a:spcAft>
                          <a:spcPts val="0"/>
                        </a:spcAft>
                      </a:pPr>
                      <a:r>
                        <a:rPr lang="en-US" sz="1100">
                          <a:effectLst/>
                        </a:rPr>
                        <a:t> </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ctr">
                        <a:lnSpc>
                          <a:spcPct val="150000"/>
                        </a:lnSpc>
                        <a:spcBef>
                          <a:spcPts val="0"/>
                        </a:spcBef>
                        <a:spcAft>
                          <a:spcPts val="0"/>
                        </a:spcAft>
                      </a:pPr>
                      <a:r>
                        <a:rPr lang="en-US" sz="1100">
                          <a:effectLst/>
                        </a:rPr>
                        <a:t> </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ctr">
                        <a:lnSpc>
                          <a:spcPct val="150000"/>
                        </a:lnSpc>
                        <a:spcBef>
                          <a:spcPts val="0"/>
                        </a:spcBef>
                        <a:spcAft>
                          <a:spcPts val="0"/>
                        </a:spcAft>
                      </a:pPr>
                      <a:r>
                        <a:rPr lang="en-US" sz="1100">
                          <a:effectLst/>
                        </a:rPr>
                        <a:t>file 01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ctr">
                        <a:lnSpc>
                          <a:spcPct val="150000"/>
                        </a:lnSpc>
                        <a:spcBef>
                          <a:spcPts val="0"/>
                        </a:spcBef>
                        <a:spcAft>
                          <a:spcPts val="0"/>
                        </a:spcAft>
                      </a:pPr>
                      <a:r>
                        <a:rPr lang="en-US" sz="1100">
                          <a:effectLst/>
                        </a:rPr>
                        <a:t>file 02</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ctr">
                        <a:lnSpc>
                          <a:spcPct val="150000"/>
                        </a:lnSpc>
                        <a:spcBef>
                          <a:spcPts val="0"/>
                        </a:spcBef>
                        <a:spcAft>
                          <a:spcPts val="0"/>
                        </a:spcAft>
                      </a:pPr>
                      <a:r>
                        <a:rPr lang="en-US" sz="1100">
                          <a:effectLst/>
                        </a:rPr>
                        <a:t>file 03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ctr">
                        <a:lnSpc>
                          <a:spcPct val="150000"/>
                        </a:lnSpc>
                        <a:spcBef>
                          <a:spcPts val="0"/>
                        </a:spcBef>
                        <a:spcAft>
                          <a:spcPts val="0"/>
                        </a:spcAft>
                      </a:pPr>
                      <a:r>
                        <a:rPr lang="en-US" sz="1100">
                          <a:effectLst/>
                        </a:rPr>
                        <a:t>file 04</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ctr">
                        <a:lnSpc>
                          <a:spcPct val="150000"/>
                        </a:lnSpc>
                        <a:spcBef>
                          <a:spcPts val="0"/>
                        </a:spcBef>
                        <a:spcAft>
                          <a:spcPts val="0"/>
                        </a:spcAft>
                      </a:pPr>
                      <a:r>
                        <a:rPr lang="en-US" sz="1100">
                          <a:effectLst/>
                        </a:rPr>
                        <a:t> </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ctr">
                        <a:lnSpc>
                          <a:spcPct val="150000"/>
                        </a:lnSpc>
                        <a:spcBef>
                          <a:spcPts val="0"/>
                        </a:spcBef>
                        <a:spcAft>
                          <a:spcPts val="0"/>
                        </a:spcAft>
                      </a:pPr>
                      <a:r>
                        <a:rPr lang="en-US" sz="1100">
                          <a:effectLst/>
                        </a:rPr>
                        <a:t>frames</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ctr">
                        <a:lnSpc>
                          <a:spcPct val="150000"/>
                        </a:lnSpc>
                        <a:spcBef>
                          <a:spcPts val="0"/>
                        </a:spcBef>
                        <a:spcAft>
                          <a:spcPts val="0"/>
                        </a:spcAft>
                      </a:pPr>
                      <a:r>
                        <a:rPr lang="en-US" sz="1100">
                          <a:effectLst/>
                        </a:rPr>
                        <a:t>seconds</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extLst>
                  <a:ext uri="{0D108BD9-81ED-4DB2-BD59-A6C34878D82A}">
                    <a16:rowId xmlns:a16="http://schemas.microsoft.com/office/drawing/2014/main" val="4126520816"/>
                  </a:ext>
                </a:extLst>
              </a:tr>
              <a:tr h="245158">
                <a:tc gridSpan="9">
                  <a:txBody>
                    <a:bodyPr/>
                    <a:lstStyle/>
                    <a:p>
                      <a:pPr marL="0" marR="0" algn="l">
                        <a:lnSpc>
                          <a:spcPct val="150000"/>
                        </a:lnSpc>
                        <a:spcBef>
                          <a:spcPts val="0"/>
                        </a:spcBef>
                        <a:spcAft>
                          <a:spcPts val="0"/>
                        </a:spcAft>
                      </a:pPr>
                      <a:r>
                        <a:rPr lang="en-US" sz="1100">
                          <a:effectLst/>
                        </a:rPr>
                        <a:t>raw segmentation</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83287315"/>
                  </a:ext>
                </a:extLst>
              </a:tr>
              <a:tr h="444295">
                <a:tc>
                  <a:txBody>
                    <a:bodyPr/>
                    <a:lstStyle/>
                    <a:p>
                      <a:pPr marL="0" marR="0" algn="l">
                        <a:lnSpc>
                          <a:spcPct val="150000"/>
                        </a:lnSpc>
                        <a:spcBef>
                          <a:spcPts val="0"/>
                        </a:spcBef>
                        <a:spcAft>
                          <a:spcPts val="0"/>
                        </a:spcAft>
                      </a:pPr>
                      <a:r>
                        <a:rPr lang="en-US" sz="1100">
                          <a:effectLst/>
                        </a:rPr>
                        <a:t>start tag</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100.00%</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12</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11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13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16</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13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26</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0.216666667</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extLst>
                  <a:ext uri="{0D108BD9-81ED-4DB2-BD59-A6C34878D82A}">
                    <a16:rowId xmlns:a16="http://schemas.microsoft.com/office/drawing/2014/main" val="1635465772"/>
                  </a:ext>
                </a:extLst>
              </a:tr>
              <a:tr h="245158">
                <a:tc>
                  <a:txBody>
                    <a:bodyPr/>
                    <a:lstStyle/>
                    <a:p>
                      <a:pPr marL="0" marR="0" algn="l">
                        <a:lnSpc>
                          <a:spcPct val="150000"/>
                        </a:lnSpc>
                        <a:spcBef>
                          <a:spcPts val="0"/>
                        </a:spcBef>
                        <a:spcAft>
                          <a:spcPts val="0"/>
                        </a:spcAft>
                      </a:pPr>
                      <a:r>
                        <a:rPr lang="en-US" sz="1100">
                          <a:effectLst/>
                        </a:rPr>
                        <a:t>end tag </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85.81%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11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12</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9</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19</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13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51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0.425</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extLst>
                  <a:ext uri="{0D108BD9-81ED-4DB2-BD59-A6C34878D82A}">
                    <a16:rowId xmlns:a16="http://schemas.microsoft.com/office/drawing/2014/main" val="2908025753"/>
                  </a:ext>
                </a:extLst>
              </a:tr>
              <a:tr h="245158">
                <a:tc gridSpan="9">
                  <a:txBody>
                    <a:bodyPr/>
                    <a:lstStyle/>
                    <a:p>
                      <a:pPr marL="0" marR="0" algn="l">
                        <a:lnSpc>
                          <a:spcPct val="150000"/>
                        </a:lnSpc>
                        <a:spcBef>
                          <a:spcPts val="0"/>
                        </a:spcBef>
                        <a:spcAft>
                          <a:spcPts val="0"/>
                        </a:spcAft>
                      </a:pPr>
                      <a:r>
                        <a:rPr lang="en-US" sz="1100">
                          <a:effectLst/>
                        </a:rPr>
                        <a:t>real sign boundaries</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7327190"/>
                  </a:ext>
                </a:extLst>
              </a:tr>
              <a:tr h="245158">
                <a:tc>
                  <a:txBody>
                    <a:bodyPr/>
                    <a:lstStyle/>
                    <a:p>
                      <a:pPr marL="0" marR="0" algn="l">
                        <a:lnSpc>
                          <a:spcPct val="150000"/>
                        </a:lnSpc>
                        <a:spcBef>
                          <a:spcPts val="0"/>
                        </a:spcBef>
                        <a:spcAft>
                          <a:spcPts val="0"/>
                        </a:spcAft>
                      </a:pPr>
                      <a:r>
                        <a:rPr lang="en-US" sz="1100">
                          <a:effectLst/>
                        </a:rPr>
                        <a:t>start tag</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 76.00%</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6</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5</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5</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5</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5</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36</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0.3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extLst>
                  <a:ext uri="{0D108BD9-81ED-4DB2-BD59-A6C34878D82A}">
                    <a16:rowId xmlns:a16="http://schemas.microsoft.com/office/drawing/2014/main" val="1215564471"/>
                  </a:ext>
                </a:extLst>
              </a:tr>
              <a:tr h="444295">
                <a:tc>
                  <a:txBody>
                    <a:bodyPr/>
                    <a:lstStyle/>
                    <a:p>
                      <a:pPr marL="0" marR="0" algn="l">
                        <a:lnSpc>
                          <a:spcPct val="150000"/>
                        </a:lnSpc>
                        <a:spcBef>
                          <a:spcPts val="0"/>
                        </a:spcBef>
                        <a:spcAft>
                          <a:spcPts val="0"/>
                        </a:spcAft>
                      </a:pPr>
                      <a:r>
                        <a:rPr lang="en-US" sz="1100">
                          <a:effectLst/>
                        </a:rPr>
                        <a:t>end tag </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58.60%</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8</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6</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7</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7</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7</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a:effectLst/>
                        </a:rPr>
                        <a:t>52</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r">
                        <a:lnSpc>
                          <a:spcPct val="150000"/>
                        </a:lnSpc>
                        <a:spcBef>
                          <a:spcPts val="0"/>
                        </a:spcBef>
                        <a:spcAft>
                          <a:spcPts val="0"/>
                        </a:spcAft>
                      </a:pPr>
                      <a:r>
                        <a:rPr lang="en-US" sz="1100" dirty="0">
                          <a:effectLst/>
                        </a:rPr>
                        <a:t>0.433333333</a:t>
                      </a:r>
                      <a:endParaRPr lang="en-US" sz="1100" dirty="0">
                        <a:effectLst/>
                        <a:latin typeface="Arial" panose="020B0604020202020204" pitchFamily="34" charset="0"/>
                        <a:ea typeface="Calibri" panose="020F0502020204030204" pitchFamily="34" charset="0"/>
                        <a:cs typeface="Times New Roman" panose="02020603050405020304" pitchFamily="18" charset="0"/>
                      </a:endParaRPr>
                    </a:p>
                  </a:txBody>
                  <a:tcPr marL="9525" marR="9525" marT="9525" marB="0" anchor="b"/>
                </a:tc>
                <a:extLst>
                  <a:ext uri="{0D108BD9-81ED-4DB2-BD59-A6C34878D82A}">
                    <a16:rowId xmlns:a16="http://schemas.microsoft.com/office/drawing/2014/main" val="4023226652"/>
                  </a:ext>
                </a:extLst>
              </a:tr>
            </a:tbl>
          </a:graphicData>
        </a:graphic>
      </p:graphicFrame>
    </p:spTree>
    <p:extLst>
      <p:ext uri="{BB962C8B-B14F-4D97-AF65-F5344CB8AC3E}">
        <p14:creationId xmlns:p14="http://schemas.microsoft.com/office/powerpoint/2010/main" val="3318897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Проектът</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sp>
        <p:nvSpPr>
          <p:cNvPr id="4" name="Footer Placeholder 3"/>
          <p:cNvSpPr>
            <a:spLocks noGrp="1"/>
          </p:cNvSpPr>
          <p:nvPr>
            <p:ph type="ftr" sz="quarter" idx="11"/>
          </p:nvPr>
        </p:nvSpPr>
        <p:spPr>
          <a:xfrm>
            <a:off x="3686184" y="6459785"/>
            <a:ext cx="7469495" cy="365125"/>
          </a:xfrm>
        </p:spPr>
        <p:txBody>
          <a:bodyPr/>
          <a:lstStyle/>
          <a:p>
            <a:pPr algn="r"/>
            <a:r>
              <a:rPr lang="bg-BG" dirty="0" smtClean="0"/>
              <a:t>Русе</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204" t="41071" r="23316"/>
          <a:stretch/>
        </p:blipFill>
        <p:spPr>
          <a:xfrm>
            <a:off x="7797457" y="4659086"/>
            <a:ext cx="4394543" cy="1680764"/>
          </a:xfrm>
          <a:prstGeom prst="rect">
            <a:avLst/>
          </a:prstGeom>
        </p:spPr>
      </p:pic>
      <p:sp>
        <p:nvSpPr>
          <p:cNvPr id="6" name="TextBox 5"/>
          <p:cNvSpPr txBox="1"/>
          <p:nvPr/>
        </p:nvSpPr>
        <p:spPr>
          <a:xfrm>
            <a:off x="1208314" y="1883229"/>
            <a:ext cx="7733553" cy="3139321"/>
          </a:xfrm>
          <a:prstGeom prst="rect">
            <a:avLst/>
          </a:prstGeom>
          <a:noFill/>
        </p:spPr>
        <p:txBody>
          <a:bodyPr wrap="square" rtlCol="0">
            <a:spAutoFit/>
          </a:bodyPr>
          <a:lstStyle/>
          <a:p>
            <a:pPr marL="285750" indent="-285750">
              <a:buFont typeface="Arial" panose="020B0604020202020204" pitchFamily="34" charset="0"/>
              <a:buChar char="•"/>
            </a:pPr>
            <a:r>
              <a:rPr lang="bg-BG" sz="2000" dirty="0" smtClean="0"/>
              <a:t>Университетът на Западна Бохемия в Пилзен (</a:t>
            </a:r>
            <a:r>
              <a:rPr lang="en-US" sz="2000" dirty="0" err="1" smtClean="0"/>
              <a:t>Západočeská</a:t>
            </a:r>
            <a:r>
              <a:rPr lang="en-US" sz="2000" dirty="0" smtClean="0"/>
              <a:t> </a:t>
            </a:r>
            <a:r>
              <a:rPr lang="en-US" sz="2000" dirty="0" err="1" smtClean="0"/>
              <a:t>univerzita</a:t>
            </a:r>
            <a:r>
              <a:rPr lang="bg-BG" sz="2000" dirty="0" smtClean="0"/>
              <a:t>) </a:t>
            </a:r>
          </a:p>
          <a:p>
            <a:pPr marL="285750" indent="-285750">
              <a:buFont typeface="Arial" panose="020B0604020202020204" pitchFamily="34" charset="0"/>
              <a:buChar char="•"/>
            </a:pPr>
            <a:endParaRPr lang="bg-BG"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ru-RU" sz="2000" dirty="0"/>
              <a:t>Елиминиране на езиковите увреждания за студенти с увреден слух чрез автоматична обработка на езика </a:t>
            </a:r>
            <a:r>
              <a:rPr lang="en-US" sz="2000" dirty="0" smtClean="0"/>
              <a:t/>
            </a:r>
            <a:br>
              <a:rPr lang="en-US" sz="2000" dirty="0" smtClean="0"/>
            </a:br>
            <a:r>
              <a:rPr lang="en-US" sz="2000" dirty="0" smtClean="0"/>
              <a:t>(Language </a:t>
            </a:r>
            <a:r>
              <a:rPr lang="en-US" sz="2000" dirty="0"/>
              <a:t>handicap elimination for hearing-impaired students via automatic langue processing. Project CZ.1.07/2.2.00/07.0189, Ministry of Education of the Czech Republic, 2009-12</a:t>
            </a:r>
            <a:r>
              <a:rPr lang="en-US" sz="2000" dirty="0" smtClean="0"/>
              <a:t>.)</a:t>
            </a:r>
            <a:endParaRPr lang="en-US" sz="2000" dirty="0"/>
          </a:p>
          <a:p>
            <a:pPr marL="285750" indent="-285750">
              <a:buFont typeface="Arial" panose="020B0604020202020204" pitchFamily="34" charset="0"/>
              <a:buChar char="•"/>
            </a:pP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1867" y="1763294"/>
            <a:ext cx="2213813" cy="1129045"/>
          </a:xfrm>
          <a:prstGeom prst="rect">
            <a:avLst/>
          </a:prstGeom>
        </p:spPr>
      </p:pic>
    </p:spTree>
    <p:extLst>
      <p:ext uri="{BB962C8B-B14F-4D97-AF65-F5344CB8AC3E}">
        <p14:creationId xmlns:p14="http://schemas.microsoft.com/office/powerpoint/2010/main" val="21508991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Бъдеща работа</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204" t="41071" r="23316"/>
          <a:stretch/>
        </p:blipFill>
        <p:spPr>
          <a:xfrm>
            <a:off x="7797457" y="4659086"/>
            <a:ext cx="4394543" cy="1680764"/>
          </a:xfrm>
          <a:prstGeom prst="rect">
            <a:avLst/>
          </a:prstGeom>
        </p:spPr>
      </p:pic>
      <p:sp>
        <p:nvSpPr>
          <p:cNvPr id="6" name="TextBox 5"/>
          <p:cNvSpPr txBox="1"/>
          <p:nvPr/>
        </p:nvSpPr>
        <p:spPr>
          <a:xfrm>
            <a:off x="1208314" y="1894114"/>
            <a:ext cx="9144000"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p>
        </p:txBody>
      </p:sp>
      <p:sp>
        <p:nvSpPr>
          <p:cNvPr id="13" name="Footer Placeholder 3"/>
          <p:cNvSpPr>
            <a:spLocks noGrp="1"/>
          </p:cNvSpPr>
          <p:nvPr>
            <p:ph type="ftr" sz="quarter" idx="11"/>
          </p:nvPr>
        </p:nvSpPr>
        <p:spPr>
          <a:xfrm>
            <a:off x="3686184" y="6459785"/>
            <a:ext cx="7469495" cy="365125"/>
          </a:xfrm>
        </p:spPr>
        <p:txBody>
          <a:bodyPr/>
          <a:lstStyle/>
          <a:p>
            <a:pPr algn="r"/>
            <a:r>
              <a:rPr lang="bg-BG" dirty="0" smtClean="0"/>
              <a:t>Русе</a:t>
            </a:r>
            <a:endParaRPr lang="en-US" dirty="0"/>
          </a:p>
        </p:txBody>
      </p:sp>
      <p:sp>
        <p:nvSpPr>
          <p:cNvPr id="4" name="TextBox 3"/>
          <p:cNvSpPr txBox="1"/>
          <p:nvPr/>
        </p:nvSpPr>
        <p:spPr>
          <a:xfrm>
            <a:off x="1208314" y="1894114"/>
            <a:ext cx="9947365" cy="2585323"/>
          </a:xfrm>
          <a:prstGeom prst="rect">
            <a:avLst/>
          </a:prstGeom>
          <a:noFill/>
        </p:spPr>
        <p:txBody>
          <a:bodyPr wrap="square" rtlCol="0">
            <a:spAutoFit/>
          </a:bodyPr>
          <a:lstStyle/>
          <a:p>
            <a:pPr marL="285750" indent="-285750">
              <a:buFont typeface="Arial" panose="020B0604020202020204" pitchFamily="34" charset="0"/>
              <a:buChar char="•"/>
            </a:pPr>
            <a:r>
              <a:rPr lang="bg-BG" sz="2400" dirty="0" smtClean="0"/>
              <a:t>Обогатяване на списъка със свойства на знака</a:t>
            </a:r>
          </a:p>
          <a:p>
            <a:pPr marL="285750" indent="-285750">
              <a:buFont typeface="Arial" panose="020B0604020202020204" pitchFamily="34" charset="0"/>
              <a:buChar char="•"/>
            </a:pPr>
            <a:r>
              <a:rPr lang="bg-BG" sz="2400" dirty="0" smtClean="0"/>
              <a:t>Реализиране на методи за определяне на ориентацията на ръката</a:t>
            </a:r>
          </a:p>
          <a:p>
            <a:pPr marL="285750" indent="-285750">
              <a:buFont typeface="Arial" panose="020B0604020202020204" pitchFamily="34" charset="0"/>
              <a:buChar char="•"/>
            </a:pPr>
            <a:r>
              <a:rPr lang="bg-BG" sz="2400" dirty="0" smtClean="0"/>
              <a:t>Реализиране на методи за определяне първоначалната форма на ръка както </a:t>
            </a:r>
          </a:p>
          <a:p>
            <a:pPr marL="285750" indent="-285750">
              <a:buFont typeface="Arial" panose="020B0604020202020204" pitchFamily="34" charset="0"/>
              <a:buChar char="•"/>
            </a:pPr>
            <a:r>
              <a:rPr lang="bg-BG" sz="2400" dirty="0" smtClean="0"/>
              <a:t>Реализиране на методи за машинно самообучение и класифициране на знаците</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252096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9/20/2018</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204" t="41071" r="23316"/>
          <a:stretch/>
        </p:blipFill>
        <p:spPr>
          <a:xfrm>
            <a:off x="7797457" y="4659086"/>
            <a:ext cx="4394543" cy="1680764"/>
          </a:xfrm>
          <a:prstGeom prst="rect">
            <a:avLst/>
          </a:prstGeom>
        </p:spPr>
      </p:pic>
      <p:sp>
        <p:nvSpPr>
          <p:cNvPr id="6" name="TextBox 5"/>
          <p:cNvSpPr txBox="1"/>
          <p:nvPr/>
        </p:nvSpPr>
        <p:spPr>
          <a:xfrm>
            <a:off x="1208314" y="1894114"/>
            <a:ext cx="9144000"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p>
        </p:txBody>
      </p:sp>
      <p:sp>
        <p:nvSpPr>
          <p:cNvPr id="13" name="Footer Placeholder 3"/>
          <p:cNvSpPr>
            <a:spLocks noGrp="1"/>
          </p:cNvSpPr>
          <p:nvPr>
            <p:ph type="ftr" sz="quarter" idx="11"/>
          </p:nvPr>
        </p:nvSpPr>
        <p:spPr>
          <a:xfrm>
            <a:off x="3686184" y="6459785"/>
            <a:ext cx="7469495" cy="365125"/>
          </a:xfrm>
        </p:spPr>
        <p:txBody>
          <a:bodyPr/>
          <a:lstStyle/>
          <a:p>
            <a:pPr algn="r"/>
            <a:r>
              <a:rPr lang="bg-BG" dirty="0" smtClean="0"/>
              <a:t>Русе</a:t>
            </a:r>
            <a:endParaRPr lang="en-US" dirty="0"/>
          </a:p>
        </p:txBody>
      </p:sp>
      <p:sp>
        <p:nvSpPr>
          <p:cNvPr id="7" name="Title 6"/>
          <p:cNvSpPr>
            <a:spLocks noGrp="1"/>
          </p:cNvSpPr>
          <p:nvPr>
            <p:ph type="title"/>
          </p:nvPr>
        </p:nvSpPr>
        <p:spPr/>
        <p:txBody>
          <a:bodyPr/>
          <a:lstStyle/>
          <a:p>
            <a:r>
              <a:rPr lang="bg-BG" dirty="0" smtClean="0"/>
              <a:t>Благодаря за вниманието! </a:t>
            </a:r>
            <a:r>
              <a:rPr lang="en-US" smtClean="0">
                <a:sym typeface="Wingdings" panose="05000000000000000000" pitchFamily="2" charset="2"/>
              </a:rPr>
              <a:t></a:t>
            </a:r>
            <a:endParaRPr lang="en-US" dirty="0"/>
          </a:p>
        </p:txBody>
      </p:sp>
    </p:spTree>
    <p:extLst>
      <p:ext uri="{BB962C8B-B14F-4D97-AF65-F5344CB8AC3E}">
        <p14:creationId xmlns:p14="http://schemas.microsoft.com/office/powerpoint/2010/main" val="3163678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Езикът на глухонемите</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sp>
        <p:nvSpPr>
          <p:cNvPr id="6" name="TextBox 5"/>
          <p:cNvSpPr txBox="1"/>
          <p:nvPr/>
        </p:nvSpPr>
        <p:spPr>
          <a:xfrm>
            <a:off x="1097280" y="1948543"/>
            <a:ext cx="10082349" cy="1015663"/>
          </a:xfrm>
          <a:prstGeom prst="rect">
            <a:avLst/>
          </a:prstGeom>
          <a:noFill/>
        </p:spPr>
        <p:txBody>
          <a:bodyPr wrap="square" rtlCol="0">
            <a:spAutoFit/>
          </a:bodyPr>
          <a:lstStyle/>
          <a:p>
            <a:pPr marL="285750" indent="-285750">
              <a:buFont typeface="Arial" panose="020B0604020202020204" pitchFamily="34" charset="0"/>
              <a:buChar char="•"/>
            </a:pPr>
            <a:r>
              <a:rPr lang="bg-BG" sz="2000" dirty="0" smtClean="0"/>
              <a:t>Структура</a:t>
            </a:r>
          </a:p>
          <a:p>
            <a:pPr marL="285750" indent="-285750">
              <a:buFont typeface="Arial" panose="020B0604020202020204" pitchFamily="34" charset="0"/>
              <a:buChar char="•"/>
            </a:pPr>
            <a:endParaRPr lang="bg-BG" sz="2000" dirty="0" smtClean="0"/>
          </a:p>
          <a:p>
            <a:pPr marL="285750" indent="-285750">
              <a:buFont typeface="Arial" panose="020B0604020202020204" pitchFamily="34" charset="0"/>
              <a:buChar char="•"/>
            </a:pPr>
            <a:r>
              <a:rPr lang="bg-BG" sz="2000" dirty="0" smtClean="0"/>
              <a:t>Система за означаване на знаците - </a:t>
            </a:r>
            <a:r>
              <a:rPr lang="en-US" sz="2000" dirty="0" smtClean="0"/>
              <a:t>Hamburg </a:t>
            </a:r>
            <a:r>
              <a:rPr lang="en-US" sz="2000" dirty="0"/>
              <a:t>Notation System</a:t>
            </a:r>
            <a:endParaRPr lang="bg-BG" sz="2000"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087" y="2891429"/>
            <a:ext cx="6102200" cy="3432715"/>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23204" t="41071" r="23316"/>
          <a:stretch/>
        </p:blipFill>
        <p:spPr>
          <a:xfrm>
            <a:off x="7797457" y="4659086"/>
            <a:ext cx="4394543" cy="1680764"/>
          </a:xfrm>
          <a:prstGeom prst="rect">
            <a:avLst/>
          </a:prstGeom>
        </p:spPr>
      </p:pic>
      <p:sp>
        <p:nvSpPr>
          <p:cNvPr id="9" name="Footer Placeholder 3"/>
          <p:cNvSpPr>
            <a:spLocks noGrp="1"/>
          </p:cNvSpPr>
          <p:nvPr>
            <p:ph type="ftr" sz="quarter" idx="11"/>
          </p:nvPr>
        </p:nvSpPr>
        <p:spPr>
          <a:xfrm>
            <a:off x="3686184" y="6459785"/>
            <a:ext cx="7469495" cy="365125"/>
          </a:xfrm>
        </p:spPr>
        <p:txBody>
          <a:bodyPr/>
          <a:lstStyle/>
          <a:p>
            <a:pPr algn="r"/>
            <a:r>
              <a:rPr lang="bg-BG" dirty="0" smtClean="0"/>
              <a:t>Русе</a:t>
            </a:r>
            <a:endParaRPr lang="en-US" dirty="0"/>
          </a:p>
        </p:txBody>
      </p:sp>
    </p:spTree>
    <p:extLst>
      <p:ext uri="{BB962C8B-B14F-4D97-AF65-F5344CB8AC3E}">
        <p14:creationId xmlns:p14="http://schemas.microsoft.com/office/powerpoint/2010/main" val="975593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Съществуващи решения</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204" t="41071" r="23316"/>
          <a:stretch/>
        </p:blipFill>
        <p:spPr>
          <a:xfrm>
            <a:off x="7797457" y="4659086"/>
            <a:ext cx="4394543" cy="1680764"/>
          </a:xfrm>
          <a:prstGeom prst="rect">
            <a:avLst/>
          </a:prstGeom>
        </p:spPr>
      </p:pic>
      <p:pic>
        <p:nvPicPr>
          <p:cNvPr id="6" name="Picture 5"/>
          <p:cNvPicPr>
            <a:picLocks noChangeAspect="1"/>
          </p:cNvPicPr>
          <p:nvPr/>
        </p:nvPicPr>
        <p:blipFill>
          <a:blip r:embed="rId4"/>
          <a:stretch>
            <a:fillRect/>
          </a:stretch>
        </p:blipFill>
        <p:spPr>
          <a:xfrm>
            <a:off x="6008914" y="1737360"/>
            <a:ext cx="6106886" cy="4619948"/>
          </a:xfrm>
          <a:prstGeom prst="rect">
            <a:avLst/>
          </a:prstGeom>
        </p:spPr>
      </p:pic>
      <p:sp>
        <p:nvSpPr>
          <p:cNvPr id="7" name="TextBox 6"/>
          <p:cNvSpPr txBox="1"/>
          <p:nvPr/>
        </p:nvSpPr>
        <p:spPr>
          <a:xfrm>
            <a:off x="1097280" y="2002971"/>
            <a:ext cx="4073434"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Sign 3D</a:t>
            </a:r>
            <a:endParaRPr lang="bg-BG"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ViSiCAST</a:t>
            </a:r>
            <a:endParaRPr lang="bg-BG" sz="2000" dirty="0" smtClean="0"/>
          </a:p>
          <a:p>
            <a:pPr marL="285750" indent="-285750">
              <a:buFont typeface="Arial" panose="020B0604020202020204" pitchFamily="34" charset="0"/>
              <a:buChar char="•"/>
            </a:pPr>
            <a:endParaRPr lang="bg-BG" sz="2000" dirty="0"/>
          </a:p>
          <a:p>
            <a:pPr marL="285750" indent="-285750">
              <a:buFont typeface="Arial" panose="020B0604020202020204" pitchFamily="34" charset="0"/>
              <a:buChar char="•"/>
            </a:pPr>
            <a:r>
              <a:rPr lang="en-US" sz="2000" dirty="0" err="1"/>
              <a:t>eSign</a:t>
            </a:r>
            <a:r>
              <a:rPr lang="en-US" sz="2000" dirty="0"/>
              <a:t> </a:t>
            </a:r>
            <a:r>
              <a:rPr lang="en-US" sz="2000" dirty="0" smtClean="0"/>
              <a:t>editor</a:t>
            </a:r>
          </a:p>
          <a:p>
            <a:pPr marL="285750" indent="-285750">
              <a:buFont typeface="Arial" panose="020B0604020202020204" pitchFamily="34" charset="0"/>
              <a:buChar char="•"/>
            </a:pPr>
            <a:endParaRPr lang="bg-BG" sz="2000" dirty="0" smtClean="0"/>
          </a:p>
          <a:p>
            <a:pPr marL="285750" indent="-285750">
              <a:buFont typeface="Arial" panose="020B0604020202020204" pitchFamily="34" charset="0"/>
              <a:buChar char="•"/>
            </a:pPr>
            <a:r>
              <a:rPr lang="en-US" sz="2000" dirty="0" err="1" smtClean="0"/>
              <a:t>SignCom</a:t>
            </a:r>
            <a:endParaRPr lang="en-US" sz="2000" dirty="0" smtClean="0"/>
          </a:p>
        </p:txBody>
      </p:sp>
      <p:sp>
        <p:nvSpPr>
          <p:cNvPr id="8" name="Footer Placeholder 3"/>
          <p:cNvSpPr>
            <a:spLocks noGrp="1"/>
          </p:cNvSpPr>
          <p:nvPr>
            <p:ph type="ftr" sz="quarter" idx="11"/>
          </p:nvPr>
        </p:nvSpPr>
        <p:spPr>
          <a:xfrm>
            <a:off x="3686184" y="6459785"/>
            <a:ext cx="7469495" cy="365125"/>
          </a:xfrm>
        </p:spPr>
        <p:txBody>
          <a:bodyPr/>
          <a:lstStyle/>
          <a:p>
            <a:pPr algn="r"/>
            <a:r>
              <a:rPr lang="bg-BG" dirty="0" smtClean="0"/>
              <a:t>Русе</a:t>
            </a:r>
            <a:endParaRPr lang="en-US" dirty="0"/>
          </a:p>
        </p:txBody>
      </p:sp>
    </p:spTree>
    <p:extLst>
      <p:ext uri="{BB962C8B-B14F-4D97-AF65-F5344CB8AC3E}">
        <p14:creationId xmlns:p14="http://schemas.microsoft.com/office/powerpoint/2010/main" val="2271361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Цел</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204" t="41071" r="23316"/>
          <a:stretch/>
        </p:blipFill>
        <p:spPr>
          <a:xfrm>
            <a:off x="7797457" y="4659086"/>
            <a:ext cx="4394543" cy="1680764"/>
          </a:xfrm>
          <a:prstGeom prst="rect">
            <a:avLst/>
          </a:prstGeom>
        </p:spPr>
      </p:pic>
      <p:sp>
        <p:nvSpPr>
          <p:cNvPr id="6" name="TextBox 5"/>
          <p:cNvSpPr txBox="1"/>
          <p:nvPr/>
        </p:nvSpPr>
        <p:spPr>
          <a:xfrm>
            <a:off x="1208314" y="1894114"/>
            <a:ext cx="9144000" cy="1631216"/>
          </a:xfrm>
          <a:prstGeom prst="rect">
            <a:avLst/>
          </a:prstGeom>
          <a:noFill/>
        </p:spPr>
        <p:txBody>
          <a:bodyPr wrap="square" rtlCol="0">
            <a:spAutoFit/>
          </a:bodyPr>
          <a:lstStyle/>
          <a:p>
            <a:pPr marL="285750" indent="-285750">
              <a:buFont typeface="Arial" panose="020B0604020202020204" pitchFamily="34" charset="0"/>
              <a:buChar char="•"/>
            </a:pPr>
            <a:r>
              <a:rPr lang="bg-BG" sz="2000" dirty="0" smtClean="0"/>
              <a:t>Прецизна сегментация</a:t>
            </a:r>
          </a:p>
          <a:p>
            <a:pPr marL="285750" indent="-285750">
              <a:buFont typeface="Arial" panose="020B0604020202020204" pitchFamily="34" charset="0"/>
              <a:buChar char="•"/>
            </a:pPr>
            <a:endParaRPr lang="bg-BG" sz="2000" dirty="0"/>
          </a:p>
          <a:p>
            <a:pPr marL="285750" indent="-285750">
              <a:buFont typeface="Arial" panose="020B0604020202020204" pitchFamily="34" charset="0"/>
              <a:buChar char="•"/>
            </a:pPr>
            <a:r>
              <a:rPr lang="bg-BG" sz="2000" dirty="0" smtClean="0"/>
              <a:t>Описание на знаците</a:t>
            </a:r>
          </a:p>
          <a:p>
            <a:pPr marL="285750" indent="-285750">
              <a:buFont typeface="Arial" panose="020B0604020202020204" pitchFamily="34" charset="0"/>
              <a:buChar char="•"/>
            </a:pPr>
            <a:endParaRPr lang="bg-BG" sz="2000" dirty="0"/>
          </a:p>
          <a:p>
            <a:pPr marL="285750" indent="-285750">
              <a:buFont typeface="Arial" panose="020B0604020202020204" pitchFamily="34" charset="0"/>
              <a:buChar char="•"/>
            </a:pPr>
            <a:r>
              <a:rPr lang="bg-BG" sz="2000" dirty="0" smtClean="0"/>
              <a:t>Групиране на знаците</a:t>
            </a:r>
            <a:endParaRPr lang="en-US" sz="2000" dirty="0"/>
          </a:p>
        </p:txBody>
      </p:sp>
      <p:sp>
        <p:nvSpPr>
          <p:cNvPr id="7" name="Footer Placeholder 3"/>
          <p:cNvSpPr>
            <a:spLocks noGrp="1"/>
          </p:cNvSpPr>
          <p:nvPr>
            <p:ph type="ftr" sz="quarter" idx="11"/>
          </p:nvPr>
        </p:nvSpPr>
        <p:spPr>
          <a:xfrm>
            <a:off x="3686184" y="6459785"/>
            <a:ext cx="7469495" cy="365125"/>
          </a:xfrm>
        </p:spPr>
        <p:txBody>
          <a:bodyPr/>
          <a:lstStyle/>
          <a:p>
            <a:pPr algn="r"/>
            <a:r>
              <a:rPr lang="bg-BG" dirty="0" smtClean="0"/>
              <a:t>Русе</a:t>
            </a:r>
            <a:endParaRPr lang="en-US" dirty="0"/>
          </a:p>
        </p:txBody>
      </p:sp>
    </p:spTree>
    <p:extLst>
      <p:ext uri="{BB962C8B-B14F-4D97-AF65-F5344CB8AC3E}">
        <p14:creationId xmlns:p14="http://schemas.microsoft.com/office/powerpoint/2010/main" val="1710983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Архитектура на системата</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sp>
        <p:nvSpPr>
          <p:cNvPr id="6" name="TextBox 5"/>
          <p:cNvSpPr txBox="1"/>
          <p:nvPr/>
        </p:nvSpPr>
        <p:spPr>
          <a:xfrm>
            <a:off x="1208314" y="1894114"/>
            <a:ext cx="9144000"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314" y="1894114"/>
            <a:ext cx="7055969" cy="3646715"/>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3204" t="41071" r="23316"/>
          <a:stretch/>
        </p:blipFill>
        <p:spPr>
          <a:xfrm>
            <a:off x="7797457" y="4659086"/>
            <a:ext cx="4394543" cy="1680764"/>
          </a:xfrm>
          <a:prstGeom prst="rect">
            <a:avLst/>
          </a:prstGeom>
        </p:spPr>
      </p:pic>
      <p:sp>
        <p:nvSpPr>
          <p:cNvPr id="12" name="TextBox 11"/>
          <p:cNvSpPr txBox="1"/>
          <p:nvPr/>
        </p:nvSpPr>
        <p:spPr>
          <a:xfrm>
            <a:off x="8508989" y="1894114"/>
            <a:ext cx="3410868" cy="2246769"/>
          </a:xfrm>
          <a:prstGeom prst="rect">
            <a:avLst/>
          </a:prstGeom>
          <a:noFill/>
        </p:spPr>
        <p:txBody>
          <a:bodyPr wrap="square" rtlCol="0">
            <a:spAutoFit/>
          </a:bodyPr>
          <a:lstStyle/>
          <a:p>
            <a:r>
              <a:rPr lang="bg-BG" sz="2000" dirty="0" smtClean="0"/>
              <a:t>Модул за:</a:t>
            </a:r>
          </a:p>
          <a:p>
            <a:endParaRPr lang="bg-BG" sz="2000" dirty="0" smtClean="0"/>
          </a:p>
          <a:p>
            <a:pPr marL="285750" indent="-285750">
              <a:buFont typeface="Arial" panose="020B0604020202020204" pitchFamily="34" charset="0"/>
              <a:buChar char="•"/>
            </a:pPr>
            <a:r>
              <a:rPr lang="bg-BG" sz="2000" dirty="0" smtClean="0"/>
              <a:t>Входни данни</a:t>
            </a:r>
          </a:p>
          <a:p>
            <a:pPr marL="285750" indent="-285750">
              <a:buFont typeface="Arial" panose="020B0604020202020204" pitchFamily="34" charset="0"/>
              <a:buChar char="•"/>
            </a:pPr>
            <a:endParaRPr lang="bg-BG" sz="2000" dirty="0" smtClean="0"/>
          </a:p>
          <a:p>
            <a:pPr marL="285750" indent="-285750">
              <a:buFont typeface="Arial" panose="020B0604020202020204" pitchFamily="34" charset="0"/>
              <a:buChar char="•"/>
            </a:pPr>
            <a:r>
              <a:rPr lang="bg-BG" sz="2000" dirty="0" smtClean="0"/>
              <a:t>Сегментация</a:t>
            </a:r>
          </a:p>
          <a:p>
            <a:pPr marL="285750" indent="-285750">
              <a:buFont typeface="Arial" panose="020B0604020202020204" pitchFamily="34" charset="0"/>
              <a:buChar char="•"/>
            </a:pPr>
            <a:endParaRPr lang="bg-BG" sz="2000" dirty="0" smtClean="0"/>
          </a:p>
          <a:p>
            <a:pPr marL="285750" indent="-285750">
              <a:buFont typeface="Arial" panose="020B0604020202020204" pitchFamily="34" charset="0"/>
              <a:buChar char="•"/>
            </a:pPr>
            <a:r>
              <a:rPr lang="bg-BG" sz="2000" dirty="0" smtClean="0"/>
              <a:t>Анализ на знак</a:t>
            </a:r>
            <a:endParaRPr lang="en-US" sz="2000" dirty="0"/>
          </a:p>
        </p:txBody>
      </p:sp>
      <p:sp>
        <p:nvSpPr>
          <p:cNvPr id="13" name="Footer Placeholder 3"/>
          <p:cNvSpPr txBox="1">
            <a:spLocks/>
          </p:cNvSpPr>
          <p:nvPr/>
        </p:nvSpPr>
        <p:spPr>
          <a:xfrm>
            <a:off x="6760029" y="6459785"/>
            <a:ext cx="439565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bg-BG" smtClean="0"/>
              <a:t>Русе</a:t>
            </a:r>
            <a:endParaRPr lang="en-US" dirty="0"/>
          </a:p>
        </p:txBody>
      </p:sp>
    </p:spTree>
    <p:extLst>
      <p:ext uri="{BB962C8B-B14F-4D97-AF65-F5344CB8AC3E}">
        <p14:creationId xmlns:p14="http://schemas.microsoft.com/office/powerpoint/2010/main" val="6659843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Архитектура на системата</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204" t="41071" r="23316"/>
          <a:stretch/>
        </p:blipFill>
        <p:spPr>
          <a:xfrm>
            <a:off x="7797457" y="4659086"/>
            <a:ext cx="4394543" cy="1680764"/>
          </a:xfrm>
          <a:prstGeom prst="rect">
            <a:avLst/>
          </a:prstGeom>
        </p:spPr>
      </p:pic>
      <p:sp>
        <p:nvSpPr>
          <p:cNvPr id="6" name="TextBox 5"/>
          <p:cNvSpPr txBox="1"/>
          <p:nvPr/>
        </p:nvSpPr>
        <p:spPr>
          <a:xfrm>
            <a:off x="1208314" y="1894114"/>
            <a:ext cx="9144000"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1419" y="1894114"/>
            <a:ext cx="6835140" cy="1333500"/>
          </a:xfrm>
          <a:prstGeom prst="rect">
            <a:avLst/>
          </a:prstGeom>
        </p:spPr>
      </p:pic>
      <p:sp>
        <p:nvSpPr>
          <p:cNvPr id="12" name="Subtitle 2"/>
          <p:cNvSpPr txBox="1">
            <a:spLocks/>
          </p:cNvSpPr>
          <p:nvPr/>
        </p:nvSpPr>
        <p:spPr>
          <a:xfrm>
            <a:off x="1097280" y="1857295"/>
            <a:ext cx="9527767" cy="74458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bg-BG" sz="2800" b="1" dirty="0" smtClean="0"/>
              <a:t>Модул за входни данни</a:t>
            </a:r>
            <a:endParaRPr lang="en-US" sz="2800" dirty="0"/>
          </a:p>
        </p:txBody>
      </p:sp>
      <p:sp>
        <p:nvSpPr>
          <p:cNvPr id="13" name="TextBox 12"/>
          <p:cNvSpPr txBox="1"/>
          <p:nvPr/>
        </p:nvSpPr>
        <p:spPr>
          <a:xfrm>
            <a:off x="1208314" y="2638697"/>
            <a:ext cx="3883105" cy="1938992"/>
          </a:xfrm>
          <a:prstGeom prst="rect">
            <a:avLst/>
          </a:prstGeom>
          <a:noFill/>
        </p:spPr>
        <p:txBody>
          <a:bodyPr wrap="square" rtlCol="0">
            <a:spAutoFit/>
          </a:bodyPr>
          <a:lstStyle/>
          <a:p>
            <a:pPr marL="285750" indent="-285750">
              <a:buFont typeface="Arial" panose="020B0604020202020204" pitchFamily="34" charset="0"/>
              <a:buChar char="•"/>
            </a:pPr>
            <a:r>
              <a:rPr lang="bg-BG" sz="2000" dirty="0" smtClean="0"/>
              <a:t>Прочитане на данните</a:t>
            </a:r>
          </a:p>
          <a:p>
            <a:pPr marL="285750" indent="-285750">
              <a:buFont typeface="Arial" panose="020B0604020202020204" pitchFamily="34" charset="0"/>
              <a:buChar char="•"/>
            </a:pPr>
            <a:endParaRPr lang="bg-BG" sz="2000" dirty="0"/>
          </a:p>
          <a:p>
            <a:pPr marL="285750" indent="-285750">
              <a:buFont typeface="Arial" panose="020B0604020202020204" pitchFamily="34" charset="0"/>
              <a:buChar char="•"/>
            </a:pPr>
            <a:r>
              <a:rPr lang="bg-BG" sz="2000" dirty="0" smtClean="0"/>
              <a:t>Смяна на центъра на координатната система</a:t>
            </a:r>
          </a:p>
          <a:p>
            <a:pPr marL="285750" indent="-285750">
              <a:buFont typeface="Arial" panose="020B0604020202020204" pitchFamily="34" charset="0"/>
              <a:buChar char="•"/>
            </a:pPr>
            <a:endParaRPr lang="bg-BG" sz="2000" dirty="0"/>
          </a:p>
          <a:p>
            <a:pPr marL="285750" indent="-285750">
              <a:buFont typeface="Arial" panose="020B0604020202020204" pitchFamily="34" charset="0"/>
              <a:buChar char="•"/>
            </a:pPr>
            <a:r>
              <a:rPr lang="bg-BG" sz="2000" dirty="0" smtClean="0"/>
              <a:t>Определяне на активната ръка</a:t>
            </a:r>
            <a:endParaRPr lang="en-US" sz="2000" dirty="0"/>
          </a:p>
        </p:txBody>
      </p:sp>
      <p:sp>
        <p:nvSpPr>
          <p:cNvPr id="14" name="Footer Placeholder 3"/>
          <p:cNvSpPr>
            <a:spLocks noGrp="1"/>
          </p:cNvSpPr>
          <p:nvPr>
            <p:ph type="ftr" sz="quarter" idx="11"/>
          </p:nvPr>
        </p:nvSpPr>
        <p:spPr>
          <a:xfrm>
            <a:off x="3686184" y="6459785"/>
            <a:ext cx="7469495" cy="365125"/>
          </a:xfrm>
        </p:spPr>
        <p:txBody>
          <a:bodyPr/>
          <a:lstStyle/>
          <a:p>
            <a:pPr algn="r"/>
            <a:r>
              <a:rPr lang="bg-BG" dirty="0" smtClean="0"/>
              <a:t>Русе</a:t>
            </a:r>
            <a:endParaRPr lang="en-US" dirty="0"/>
          </a:p>
        </p:txBody>
      </p:sp>
    </p:spTree>
    <p:extLst>
      <p:ext uri="{BB962C8B-B14F-4D97-AF65-F5344CB8AC3E}">
        <p14:creationId xmlns:p14="http://schemas.microsoft.com/office/powerpoint/2010/main" val="4073140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Архитектура на системата</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204" t="41071" r="23316"/>
          <a:stretch/>
        </p:blipFill>
        <p:spPr>
          <a:xfrm>
            <a:off x="7797457" y="4659086"/>
            <a:ext cx="4394543" cy="1680764"/>
          </a:xfrm>
          <a:prstGeom prst="rect">
            <a:avLst/>
          </a:prstGeom>
        </p:spPr>
      </p:pic>
      <p:sp>
        <p:nvSpPr>
          <p:cNvPr id="6" name="TextBox 5"/>
          <p:cNvSpPr txBox="1"/>
          <p:nvPr/>
        </p:nvSpPr>
        <p:spPr>
          <a:xfrm>
            <a:off x="1208314" y="1894114"/>
            <a:ext cx="9144000"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p>
        </p:txBody>
      </p:sp>
      <p:sp>
        <p:nvSpPr>
          <p:cNvPr id="12" name="Subtitle 2"/>
          <p:cNvSpPr txBox="1">
            <a:spLocks/>
          </p:cNvSpPr>
          <p:nvPr/>
        </p:nvSpPr>
        <p:spPr>
          <a:xfrm>
            <a:off x="1097280" y="1857295"/>
            <a:ext cx="9527767" cy="74458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bg-BG" sz="2800" b="1" dirty="0" smtClean="0"/>
              <a:t>Модул за входни данни</a:t>
            </a:r>
            <a:endParaRPr lang="en-US" sz="2800" dirty="0"/>
          </a:p>
        </p:txBody>
      </p:sp>
      <p:sp>
        <p:nvSpPr>
          <p:cNvPr id="14" name="Footer Placeholder 3"/>
          <p:cNvSpPr>
            <a:spLocks noGrp="1"/>
          </p:cNvSpPr>
          <p:nvPr>
            <p:ph type="ftr" sz="quarter" idx="11"/>
          </p:nvPr>
        </p:nvSpPr>
        <p:spPr>
          <a:xfrm>
            <a:off x="3686184" y="6459785"/>
            <a:ext cx="7469495" cy="365125"/>
          </a:xfrm>
        </p:spPr>
        <p:txBody>
          <a:bodyPr/>
          <a:lstStyle/>
          <a:p>
            <a:pPr algn="r"/>
            <a:r>
              <a:rPr lang="bg-BG" dirty="0" smtClean="0"/>
              <a:t>Русе</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6143" y="2444517"/>
            <a:ext cx="6591314" cy="3707614"/>
          </a:xfrm>
          <a:prstGeom prst="rect">
            <a:avLst/>
          </a:prstGeom>
        </p:spPr>
      </p:pic>
    </p:spTree>
    <p:extLst>
      <p:ext uri="{BB962C8B-B14F-4D97-AF65-F5344CB8AC3E}">
        <p14:creationId xmlns:p14="http://schemas.microsoft.com/office/powerpoint/2010/main" val="39280905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Архитектура на системата</a:t>
            </a:r>
            <a:endParaRPr lang="en-US" dirty="0"/>
          </a:p>
        </p:txBody>
      </p:sp>
      <p:sp>
        <p:nvSpPr>
          <p:cNvPr id="3" name="Date Placeholder 2"/>
          <p:cNvSpPr>
            <a:spLocks noGrp="1"/>
          </p:cNvSpPr>
          <p:nvPr>
            <p:ph type="dt" sz="half" idx="10"/>
          </p:nvPr>
        </p:nvSpPr>
        <p:spPr/>
        <p:txBody>
          <a:bodyPr/>
          <a:lstStyle/>
          <a:p>
            <a:r>
              <a:rPr lang="en-US" smtClean="0"/>
              <a:t>9/20/2018</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204" t="41071" r="23316"/>
          <a:stretch/>
        </p:blipFill>
        <p:spPr>
          <a:xfrm>
            <a:off x="7797457" y="4659086"/>
            <a:ext cx="4394543" cy="1680764"/>
          </a:xfrm>
          <a:prstGeom prst="rect">
            <a:avLst/>
          </a:prstGeom>
        </p:spPr>
      </p:pic>
      <p:sp>
        <p:nvSpPr>
          <p:cNvPr id="6" name="TextBox 5"/>
          <p:cNvSpPr txBox="1"/>
          <p:nvPr/>
        </p:nvSpPr>
        <p:spPr>
          <a:xfrm>
            <a:off x="1208314" y="1894114"/>
            <a:ext cx="9144000"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8313" y="2331042"/>
            <a:ext cx="6066841" cy="4008807"/>
          </a:xfrm>
          <a:prstGeom prst="rect">
            <a:avLst/>
          </a:prstGeom>
        </p:spPr>
      </p:pic>
      <p:sp>
        <p:nvSpPr>
          <p:cNvPr id="13" name="Subtitle 2"/>
          <p:cNvSpPr txBox="1">
            <a:spLocks/>
          </p:cNvSpPr>
          <p:nvPr/>
        </p:nvSpPr>
        <p:spPr>
          <a:xfrm>
            <a:off x="1097280" y="1857295"/>
            <a:ext cx="9527767" cy="43692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bg-BG" sz="2800" b="1" dirty="0" smtClean="0"/>
              <a:t>Модул за сегментация</a:t>
            </a:r>
            <a:endParaRPr lang="en-US" sz="2800" dirty="0"/>
          </a:p>
        </p:txBody>
      </p:sp>
      <p:sp>
        <p:nvSpPr>
          <p:cNvPr id="14" name="Footer Placeholder 3"/>
          <p:cNvSpPr>
            <a:spLocks noGrp="1"/>
          </p:cNvSpPr>
          <p:nvPr>
            <p:ph type="ftr" sz="quarter" idx="11"/>
          </p:nvPr>
        </p:nvSpPr>
        <p:spPr>
          <a:xfrm>
            <a:off x="3686184" y="6459785"/>
            <a:ext cx="7469495" cy="365125"/>
          </a:xfrm>
        </p:spPr>
        <p:txBody>
          <a:bodyPr/>
          <a:lstStyle/>
          <a:p>
            <a:pPr algn="r"/>
            <a:r>
              <a:rPr lang="bg-BG" dirty="0" smtClean="0"/>
              <a:t>Русе</a:t>
            </a:r>
            <a:endParaRPr lang="en-US" dirty="0"/>
          </a:p>
        </p:txBody>
      </p:sp>
    </p:spTree>
    <p:extLst>
      <p:ext uri="{BB962C8B-B14F-4D97-AF65-F5344CB8AC3E}">
        <p14:creationId xmlns:p14="http://schemas.microsoft.com/office/powerpoint/2010/main" val="173202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1318</TotalTime>
  <Words>3047</Words>
  <Application>Microsoft Office PowerPoint</Application>
  <PresentationFormat>Widescreen</PresentationFormat>
  <Paragraphs>235</Paragraphs>
  <Slides>21</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Cambria Math</vt:lpstr>
      <vt:lpstr>Times New Roman</vt:lpstr>
      <vt:lpstr>Wingdings</vt:lpstr>
      <vt:lpstr>Wingdings 3</vt:lpstr>
      <vt:lpstr>Retrospect</vt:lpstr>
      <vt:lpstr>Обработване и анализ на данни от следене на движение</vt:lpstr>
      <vt:lpstr>Проектът</vt:lpstr>
      <vt:lpstr>Езикът на глухонемите</vt:lpstr>
      <vt:lpstr>Съществуващи решения</vt:lpstr>
      <vt:lpstr>Цел</vt:lpstr>
      <vt:lpstr>Архитектура на системата</vt:lpstr>
      <vt:lpstr>Архитектура на системата</vt:lpstr>
      <vt:lpstr>Архитектура на системата</vt:lpstr>
      <vt:lpstr>Архитектура на системата</vt:lpstr>
      <vt:lpstr>Архитектура на системата</vt:lpstr>
      <vt:lpstr>Архитектура на системата</vt:lpstr>
      <vt:lpstr>Архитектура на системата</vt:lpstr>
      <vt:lpstr>Архитектура на системата</vt:lpstr>
      <vt:lpstr>Архитектура на системата</vt:lpstr>
      <vt:lpstr>Архитектура на системата</vt:lpstr>
      <vt:lpstr>Архитектура на системата</vt:lpstr>
      <vt:lpstr>Архитектура на системата</vt:lpstr>
      <vt:lpstr>Архитектура на системата</vt:lpstr>
      <vt:lpstr>Оценяване на метода</vt:lpstr>
      <vt:lpstr>Бъдеща работа</vt:lpstr>
      <vt:lpstr>Благодаря за вниманието!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Radina Ruseva</dc:creator>
  <cp:lastModifiedBy>Radina Ruseva</cp:lastModifiedBy>
  <cp:revision>80</cp:revision>
  <dcterms:created xsi:type="dcterms:W3CDTF">2018-09-16T05:50:12Z</dcterms:created>
  <dcterms:modified xsi:type="dcterms:W3CDTF">2018-09-17T11:31:35Z</dcterms:modified>
</cp:coreProperties>
</file>