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tamaran"/>
      <p:regular r:id="rId16"/>
      <p:bold r:id="rId17"/>
    </p:embeddedFont>
    <p:embeddedFont>
      <p:font typeface="Lexend Deca Medium"/>
      <p:regular r:id="rId18"/>
      <p:bold r:id="rId19"/>
    </p:embeddedFont>
    <p:embeddedFont>
      <p:font typeface="Lexend Dec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GoogleSlidesCustomDataVersion2">
      <go:slidesCustomData xmlns:go="http://customooxmlschemas.google.com/" r:id="rId22" roundtripDataSignature="AMtx7mhd+an7HEP6b2Tp343HxNQoUQU6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exendDec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atamaran-bold.fntdata"/><Relationship Id="rId16" Type="http://schemas.openxmlformats.org/officeDocument/2006/relationships/font" Target="fonts/Catamara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DecaMedium-bold.fntdata"/><Relationship Id="rId6" Type="http://schemas.openxmlformats.org/officeDocument/2006/relationships/slide" Target="slides/slide1.xml"/><Relationship Id="rId18" Type="http://schemas.openxmlformats.org/officeDocument/2006/relationships/font" Target="fonts/LexendDecaMedium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5bd7597f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65bd7597f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5bd7597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65bd7597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5bd7597f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365bd7597f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5bd759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65bd759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0"/>
          <p:cNvSpPr txBox="1"/>
          <p:nvPr>
            <p:ph type="ctrTitle"/>
          </p:nvPr>
        </p:nvSpPr>
        <p:spPr>
          <a:xfrm>
            <a:off x="713225" y="1129925"/>
            <a:ext cx="7717500" cy="24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solidFill>
                  <a:srgbClr val="212529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" type="subTitle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313600" y="928914"/>
            <a:ext cx="8424000" cy="3988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1029825" y="1470650"/>
            <a:ext cx="3368100" cy="22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2" type="subTitle"/>
          </p:nvPr>
        </p:nvSpPr>
        <p:spPr>
          <a:xfrm>
            <a:off x="4746075" y="2606350"/>
            <a:ext cx="3368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0" i="0" sz="35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0" i="0" sz="35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0" i="0" sz="35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0" i="0" sz="35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0" i="0" sz="35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0" i="0" sz="35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0" i="0" sz="35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0" i="0" sz="35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"/>
              <a:buNone/>
              <a:defRPr b="0" i="0" sz="3500" u="none" cap="none" strike="noStrike">
                <a:solidFill>
                  <a:schemeClr val="dk1"/>
                </a:solidFill>
                <a:latin typeface="Lexend Deca Medium"/>
                <a:ea typeface="Lexend Deca Medium"/>
                <a:cs typeface="Lexend Deca Medium"/>
                <a:sym typeface="Lexend Deca Medium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713225" y="1152475"/>
            <a:ext cx="7682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researchgate.net/figure/The-effect-of-Urban-Heat-Island-UHI_fig1_32631677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de.cl/index.php/noticias/actualizacion-de-la-cartografia-de-division-politica-administrativa-en-chile" TargetMode="External"/><Relationship Id="rId4" Type="http://schemas.openxmlformats.org/officeDocument/2006/relationships/hyperlink" Target="https://www.ide.cl/index.php/noticias/actualizacion-de-la-cartografia-de-division-politica-administrativa-en-chile" TargetMode="External"/><Relationship Id="rId5" Type="http://schemas.openxmlformats.org/officeDocument/2006/relationships/hyperlink" Target="https://www.geoportal.cl/geoportal/catalog/36392/Ciclov%C3%ADas" TargetMode="External"/><Relationship Id="rId6" Type="http://schemas.openxmlformats.org/officeDocument/2006/relationships/hyperlink" Target="https://www.dtpm.cl/descargas/tablas/Zona777_ADATRAP.r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ctrTitle"/>
          </p:nvPr>
        </p:nvSpPr>
        <p:spPr>
          <a:xfrm>
            <a:off x="713225" y="1129925"/>
            <a:ext cx="7717500" cy="193873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L" sz="3600"/>
              <a:t>Ciencia de Datos Geoespaciales</a:t>
            </a:r>
            <a:br>
              <a:rPr lang="es-CL" sz="3600"/>
            </a:br>
            <a:r>
              <a:rPr lang="es-CL" sz="3600"/>
              <a:t>Trabajo Final</a:t>
            </a:r>
            <a:endParaRPr b="1" sz="3600"/>
          </a:p>
        </p:txBody>
      </p:sp>
      <p:sp>
        <p:nvSpPr>
          <p:cNvPr id="25" name="Google Shape;25;p1"/>
          <p:cNvSpPr txBox="1"/>
          <p:nvPr>
            <p:ph idx="1" type="subTitle"/>
          </p:nvPr>
        </p:nvSpPr>
        <p:spPr>
          <a:xfrm>
            <a:off x="2392500" y="3604075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2400"/>
              <a:t>IMT2118</a:t>
            </a:r>
            <a:r>
              <a:rPr lang="es-CL" sz="2400"/>
              <a:t>     </a:t>
            </a:r>
            <a:endParaRPr/>
          </a:p>
        </p:txBody>
      </p:sp>
      <p:cxnSp>
        <p:nvCxnSpPr>
          <p:cNvPr id="26" name="Google Shape;26;p1"/>
          <p:cNvCxnSpPr/>
          <p:nvPr/>
        </p:nvCxnSpPr>
        <p:spPr>
          <a:xfrm>
            <a:off x="3017400" y="3391869"/>
            <a:ext cx="31092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"/>
          <p:cNvSpPr txBox="1"/>
          <p:nvPr/>
        </p:nvSpPr>
        <p:spPr>
          <a:xfrm>
            <a:off x="1934075" y="4225775"/>
            <a:ext cx="527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Gabriel Chacin Lira 				 Richard Aguilera Saldaña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492100" y="4724825"/>
            <a:ext cx="4159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rgbClr val="434343"/>
                </a:solidFill>
                <a:latin typeface="Lexend Deca"/>
                <a:ea typeface="Lexend Deca"/>
                <a:cs typeface="Lexend Deca"/>
                <a:sym typeface="Lexend Deca"/>
              </a:rPr>
              <a:t>Repositorio: https://github.com/ra-aguilera/UHI_Mobility.git</a:t>
            </a:r>
            <a:endParaRPr sz="1000">
              <a:solidFill>
                <a:srgbClr val="434343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CL" sz="2400"/>
              <a:t>Conclusiones y trabajo pendiente</a:t>
            </a:r>
            <a:endParaRPr sz="2400"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13600" y="928914"/>
            <a:ext cx="8424000" cy="39887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Avances hasta ahora: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Obtención de capas vectoriales (Red vial, </a:t>
            </a: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Ciclovias</a:t>
            </a: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, Paradas de bus/Metro, Comunas).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Procesamiento de imágenes satelitales en GEE para los veranos de 2023 y 2024.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Cálculo y visualización de NDVI, NDBI y LST.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Generación de GeoDataFrame con agregación zonal por comuna.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Trabajo Pendiente: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Elegir un roi </a:t>
            </a: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más</a:t>
            </a: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 acotado (Santiago).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Elegir periodos de comparación </a:t>
            </a: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más</a:t>
            </a: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 extensos para visualizar cambios más notorios.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Finalizar el cálculo de diferencias interanuales.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Realizar análisis espacial: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Autocorrelación espacial (Moran’s I).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Detección de clusters con método SKATER.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"/>
          <p:cNvPicPr preferRelativeResize="0"/>
          <p:nvPr/>
        </p:nvPicPr>
        <p:blipFill rotWithShape="1">
          <a:blip r:embed="rId3">
            <a:alphaModFix amt="30000"/>
          </a:blip>
          <a:srcRect b="0" l="4111" r="4111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CL" sz="2400"/>
              <a:t>Introducción y Descripción del Problema</a:t>
            </a:r>
            <a:endParaRPr/>
          </a:p>
        </p:txBody>
      </p: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2401650" y="974729"/>
            <a:ext cx="4340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hlink"/>
                </a:solidFill>
                <a:latin typeface="Lexend Deca"/>
                <a:ea typeface="Lexend Deca"/>
                <a:cs typeface="Lexend Deca"/>
                <a:sym typeface="Lexend Deca"/>
              </a:rPr>
              <a:t>Islas de calor y movilidad urbana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553600" y="1438225"/>
            <a:ext cx="80886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Zonas donde la temperatura superficial es significativamente más alta debido a la acumulación de calor por diversos factores, como el entorno construido, emisión energética de maquinaria, sectores industriales, entre otros.</a:t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Este fenómeno se intensifica en ciudades como Santiago, donde la infraestructura vial,  la escasez de vegetación y la condensación demográfica contribuyen al aumento térmico.</a:t>
            </a:r>
            <a:endParaRPr sz="18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hlink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677000" y="4305925"/>
            <a:ext cx="146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u="sng">
                <a:solidFill>
                  <a:schemeClr val="hlink"/>
                </a:solidFill>
                <a:latin typeface="Catamaran"/>
                <a:ea typeface="Catamaran"/>
                <a:cs typeface="Catamaran"/>
                <a:sym typeface="Catamaran"/>
                <a:hlinkClick r:id="rId4"/>
              </a:rPr>
              <a:t>Fuente imagen 1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CL" sz="2400"/>
              <a:t>Identificación y Descripción de Datos a utilizar </a:t>
            </a:r>
            <a:endParaRPr sz="2400"/>
          </a:p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220600" y="933900"/>
            <a:ext cx="8610000" cy="3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s-CL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Raster (Landsat 8 Collection 2 Level 2) disponible en Google Earth Engine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</a:pPr>
            <a:r>
              <a:rPr lang="es-CL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NDVI: índice de vegetación que representa la densidad y salud del follaje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</a:pPr>
            <a:r>
              <a:rPr lang="es-CL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NDBI: índice que indica la presencia de estructuras construidas (urbano)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</a:pPr>
            <a:r>
              <a:rPr lang="es-CL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LST: temperatura superficial, derivada de la banda térmica B10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s-CL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Capas vectoriales: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</a:pPr>
            <a:r>
              <a:rPr lang="es-CL" sz="14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Comunas – </a:t>
            </a:r>
            <a:r>
              <a:rPr lang="es-CL" sz="1400">
                <a:solidFill>
                  <a:schemeClr val="dk1"/>
                </a:solidFill>
                <a:uFill>
                  <a:noFill/>
                </a:uFill>
                <a:latin typeface="Lexend Deca"/>
                <a:ea typeface="Lexend Deca"/>
                <a:cs typeface="Lexend Deca"/>
                <a:sym typeface="Lexend Dec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Fuente:</a:t>
            </a:r>
            <a:r>
              <a:rPr lang="es-CL" sz="1400" u="sng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IDE Chile 2023</a:t>
            </a:r>
            <a:r>
              <a:rPr lang="es-CL" sz="1400" u="sng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.</a:t>
            </a:r>
            <a:endParaRPr sz="1400" u="sng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</a:pPr>
            <a:r>
              <a:rPr lang="es-CL" sz="14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Red vial urbana: Fuente: OpenStreetMap (extraído con osmnx) Incluye calles, avenidas, autopistas.</a:t>
            </a:r>
            <a:endParaRPr sz="14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</a:pPr>
            <a:r>
              <a:rPr lang="es-CL" sz="14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Ciclovías: descargadas desde el </a:t>
            </a:r>
            <a:r>
              <a:rPr lang="es-CL" sz="1400" u="sng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Geoportal SECTRA</a:t>
            </a:r>
            <a:r>
              <a:rPr lang="es-CL" sz="14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. Representa infraestructura ciclista actual. </a:t>
            </a:r>
            <a:endParaRPr sz="14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Deca"/>
              <a:buChar char="○"/>
            </a:pPr>
            <a:r>
              <a:rPr lang="es-CL" sz="14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“</a:t>
            </a:r>
            <a:r>
              <a:rPr lang="es-CL" sz="1400" u="sng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Dúo</a:t>
            </a:r>
            <a:r>
              <a:rPr lang="es-CL" sz="14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” de datos de ubicación de paradas de buses y estaciones de metro, compuesto por un excel y un shapefile de las comunas de santiago, extraído de Matrices de Viaje (Directorio de Transporte Público Metropolitano).</a:t>
            </a:r>
            <a:endParaRPr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CL" sz="2400"/>
              <a:t>Procesamiento de Datos Geoespaciales</a:t>
            </a:r>
            <a:endParaRPr/>
          </a:p>
        </p:txBody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313600" y="1076294"/>
            <a:ext cx="8424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 descargan </a:t>
            </a: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y preparan </a:t>
            </a: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imágenes</a:t>
            </a: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por estación</a:t>
            </a: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(verano), por región (área metropolitana de Santiago) y por nubosidad (&lt; 20%), asegurando datos con condiciones similares (días despejados, misma estación).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 crea un composite para cada año (2023 y 2024) usando la mediana, reduciendo el efecto de imágenes atípicas.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 calcula</a:t>
            </a: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 la temperatura superficial (LST), la cobertura vegetal (NDVI) y la infraestructura urbana (NDBI)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 emplea geemap para mapear LST, NDVI y NDBI.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exend Deca"/>
              <a:buAutoNum type="arabicPeriod"/>
            </a:pPr>
            <a:r>
              <a:rPr lang="es-CL" sz="16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Se visualizan y preparan nuestras capas vectoriales para futuros análisis.</a:t>
            </a:r>
            <a:endParaRPr sz="16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5bd7597fd_0_24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CL" sz="2400"/>
              <a:t>Resultados preliminares</a:t>
            </a:r>
            <a:endParaRPr sz="2400"/>
          </a:p>
        </p:txBody>
      </p:sp>
      <p:sp>
        <p:nvSpPr>
          <p:cNvPr id="55" name="Google Shape;55;g365bd7597fd_0_24"/>
          <p:cNvSpPr txBox="1"/>
          <p:nvPr>
            <p:ph idx="1" type="body"/>
          </p:nvPr>
        </p:nvSpPr>
        <p:spPr>
          <a:xfrm>
            <a:off x="313600" y="798550"/>
            <a:ext cx="8424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s-CL" sz="1600">
                <a:latin typeface="Lexend Deca"/>
                <a:ea typeface="Lexend Deca"/>
                <a:cs typeface="Lexend Deca"/>
                <a:sym typeface="Lexend Deca"/>
              </a:rPr>
              <a:t>Infraestructura de movilidad completa en la Región Metropolitana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grpSp>
        <p:nvGrpSpPr>
          <p:cNvPr id="56" name="Google Shape;56;g365bd7597fd_0_24"/>
          <p:cNvGrpSpPr/>
          <p:nvPr/>
        </p:nvGrpSpPr>
        <p:grpSpPr>
          <a:xfrm>
            <a:off x="394175" y="1298129"/>
            <a:ext cx="8355647" cy="3412263"/>
            <a:chOff x="295850" y="1292754"/>
            <a:chExt cx="8355647" cy="3412263"/>
          </a:xfrm>
        </p:grpSpPr>
        <p:grpSp>
          <p:nvGrpSpPr>
            <p:cNvPr id="57" name="Google Shape;57;g365bd7597fd_0_24"/>
            <p:cNvGrpSpPr/>
            <p:nvPr/>
          </p:nvGrpSpPr>
          <p:grpSpPr>
            <a:xfrm>
              <a:off x="295850" y="1292775"/>
              <a:ext cx="4101626" cy="3412235"/>
              <a:chOff x="600650" y="1292775"/>
              <a:chExt cx="4101626" cy="3412235"/>
            </a:xfrm>
          </p:grpSpPr>
          <p:pic>
            <p:nvPicPr>
              <p:cNvPr id="58" name="Google Shape;58;g365bd7597fd_0_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0650" y="1292776"/>
                <a:ext cx="1980000" cy="167904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g365bd7597fd_0_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00650" y="3117050"/>
                <a:ext cx="1980000" cy="15879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g365bd7597fd_0_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722275" y="1292775"/>
                <a:ext cx="1979999" cy="1679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g365bd7597fd_0_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722275" y="3117050"/>
                <a:ext cx="1980001" cy="1587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2" name="Google Shape;62;g365bd7597fd_0_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4618224" y="1292754"/>
              <a:ext cx="4033274" cy="34122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5bd7597fd_0_8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CL" sz="2400"/>
              <a:t>Resultados preliminares</a:t>
            </a:r>
            <a:endParaRPr sz="2400"/>
          </a:p>
        </p:txBody>
      </p:sp>
      <p:sp>
        <p:nvSpPr>
          <p:cNvPr id="68" name="Google Shape;68;g365bd7597fd_0_8"/>
          <p:cNvSpPr txBox="1"/>
          <p:nvPr>
            <p:ph idx="1" type="body"/>
          </p:nvPr>
        </p:nvSpPr>
        <p:spPr>
          <a:xfrm>
            <a:off x="313600" y="740575"/>
            <a:ext cx="8424000" cy="24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s-CL" sz="1600">
                <a:latin typeface="Lexend Deca"/>
                <a:ea typeface="Lexend Deca"/>
                <a:cs typeface="Lexend Deca"/>
                <a:sym typeface="Lexend Deca"/>
              </a:rPr>
              <a:t>Mapas generados con los índices NDVI, NDBI y LST correspondientes a los veranos de 2023.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s-CL" sz="1600">
                <a:latin typeface="Lexend Deca"/>
                <a:ea typeface="Lexend Deca"/>
                <a:cs typeface="Lexend Deca"/>
                <a:sym typeface="Lexend Deca"/>
              </a:rPr>
              <a:t>Uso de imágenes Landsat 8 filtradas por cobertura nubosas y procesadas con Google </a:t>
            </a:r>
            <a:r>
              <a:rPr lang="es-CL" sz="1600">
                <a:latin typeface="Lexend Deca"/>
                <a:ea typeface="Lexend Deca"/>
                <a:cs typeface="Lexend Deca"/>
                <a:sym typeface="Lexend Deca"/>
              </a:rPr>
              <a:t>Earth</a:t>
            </a:r>
            <a:r>
              <a:rPr lang="es-CL" sz="1600">
                <a:latin typeface="Lexend Deca"/>
                <a:ea typeface="Lexend Deca"/>
                <a:cs typeface="Lexend Deca"/>
                <a:sym typeface="Lexend Deca"/>
              </a:rPr>
              <a:t> Engine.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latin typeface="Lexend Deca"/>
                <a:ea typeface="Lexend Deca"/>
                <a:cs typeface="Lexend Deca"/>
                <a:sym typeface="Lexend Deca"/>
              </a:rPr>
              <a:t>               </a:t>
            </a:r>
            <a:r>
              <a:rPr b="1" lang="es-CL" sz="1400">
                <a:latin typeface="Lexend Deca"/>
                <a:ea typeface="Lexend Deca"/>
                <a:cs typeface="Lexend Deca"/>
                <a:sym typeface="Lexend Deca"/>
              </a:rPr>
              <a:t>NDVI - 2023		              NDBI - 2023			          LST - 2023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69" name="Google Shape;69;g365bd7597fd_0_8"/>
          <p:cNvGrpSpPr/>
          <p:nvPr/>
        </p:nvGrpSpPr>
        <p:grpSpPr>
          <a:xfrm>
            <a:off x="360000" y="2571750"/>
            <a:ext cx="8424000" cy="2363525"/>
            <a:chOff x="313600" y="2141775"/>
            <a:chExt cx="8424000" cy="2363525"/>
          </a:xfrm>
        </p:grpSpPr>
        <p:pic>
          <p:nvPicPr>
            <p:cNvPr id="70" name="Google Shape;70;g365bd7597fd_0_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3600" y="2141775"/>
              <a:ext cx="2665400" cy="2363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g365bd7597fd_0_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92900" y="2142500"/>
              <a:ext cx="2665400" cy="236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g365bd7597fd_0_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72200" y="2149475"/>
              <a:ext cx="2665400" cy="23481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5bd7597fd_0_56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CL" sz="2400"/>
              <a:t>Resultados preliminares</a:t>
            </a:r>
            <a:endParaRPr sz="2400"/>
          </a:p>
        </p:txBody>
      </p:sp>
      <p:sp>
        <p:nvSpPr>
          <p:cNvPr id="78" name="Google Shape;78;g365bd7597fd_0_56"/>
          <p:cNvSpPr txBox="1"/>
          <p:nvPr>
            <p:ph idx="1" type="body"/>
          </p:nvPr>
        </p:nvSpPr>
        <p:spPr>
          <a:xfrm>
            <a:off x="313600" y="740575"/>
            <a:ext cx="8424000" cy="24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s-CL" sz="1600">
                <a:latin typeface="Lexend Deca"/>
                <a:ea typeface="Lexend Deca"/>
                <a:cs typeface="Lexend Deca"/>
                <a:sym typeface="Lexend Deca"/>
              </a:rPr>
              <a:t>Mapas generados con los índices NDVI, NDBI y LST correspondientes a los veranos de 2024.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 Deca"/>
              <a:buChar char="●"/>
            </a:pPr>
            <a:r>
              <a:rPr lang="es-CL" sz="1600">
                <a:latin typeface="Lexend Deca"/>
                <a:ea typeface="Lexend Deca"/>
                <a:cs typeface="Lexend Deca"/>
                <a:sym typeface="Lexend Deca"/>
              </a:rPr>
              <a:t>Uso de imágenes Landsat 8 filtradas por cobertura nubosas y procesadas con Google </a:t>
            </a:r>
            <a:r>
              <a:rPr lang="es-CL" sz="1600">
                <a:latin typeface="Lexend Deca"/>
                <a:ea typeface="Lexend Deca"/>
                <a:cs typeface="Lexend Deca"/>
                <a:sym typeface="Lexend Deca"/>
              </a:rPr>
              <a:t>Earth</a:t>
            </a:r>
            <a:r>
              <a:rPr lang="es-CL" sz="1600">
                <a:latin typeface="Lexend Deca"/>
                <a:ea typeface="Lexend Deca"/>
                <a:cs typeface="Lexend Deca"/>
                <a:sym typeface="Lexend Deca"/>
              </a:rPr>
              <a:t> Engine.</a:t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latin typeface="Lexend Deca"/>
                <a:ea typeface="Lexend Deca"/>
                <a:cs typeface="Lexend Deca"/>
                <a:sym typeface="Lexend Deca"/>
              </a:rPr>
              <a:t>               </a:t>
            </a:r>
            <a:r>
              <a:rPr b="1" lang="es-CL" sz="1400">
                <a:latin typeface="Lexend Deca"/>
                <a:ea typeface="Lexend Deca"/>
                <a:cs typeface="Lexend Deca"/>
                <a:sym typeface="Lexend Deca"/>
              </a:rPr>
              <a:t>NDVI - 2024		              NDBI - 2024			          LST - 2024</a:t>
            </a:r>
            <a:endParaRPr b="1" sz="1400">
              <a:latin typeface="Lexend Deca"/>
              <a:ea typeface="Lexend Deca"/>
              <a:cs typeface="Lexend Deca"/>
              <a:sym typeface="Lexend Deca"/>
            </a:endParaRPr>
          </a:p>
        </p:txBody>
      </p:sp>
      <p:grpSp>
        <p:nvGrpSpPr>
          <p:cNvPr id="79" name="Google Shape;79;g365bd7597fd_0_56"/>
          <p:cNvGrpSpPr/>
          <p:nvPr/>
        </p:nvGrpSpPr>
        <p:grpSpPr>
          <a:xfrm>
            <a:off x="313600" y="2571750"/>
            <a:ext cx="8424000" cy="2391755"/>
            <a:chOff x="313600" y="2574575"/>
            <a:chExt cx="8424000" cy="2391755"/>
          </a:xfrm>
        </p:grpSpPr>
        <p:pic>
          <p:nvPicPr>
            <p:cNvPr id="80" name="Google Shape;80;g365bd7597fd_0_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72200" y="2574575"/>
              <a:ext cx="2665400" cy="235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g365bd7597fd_0_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92900" y="2577775"/>
              <a:ext cx="2665400" cy="23514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g365bd7597fd_0_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3600" y="2577775"/>
              <a:ext cx="2665400" cy="238855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5bd7597fd_0_0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CL" sz="2400"/>
              <a:t>Resultados preliminares</a:t>
            </a:r>
            <a:endParaRPr sz="2400"/>
          </a:p>
        </p:txBody>
      </p:sp>
      <p:sp>
        <p:nvSpPr>
          <p:cNvPr id="88" name="Google Shape;88;g365bd7597fd_0_0"/>
          <p:cNvSpPr txBox="1"/>
          <p:nvPr>
            <p:ph idx="1" type="body"/>
          </p:nvPr>
        </p:nvSpPr>
        <p:spPr>
          <a:xfrm>
            <a:off x="313600" y="928925"/>
            <a:ext cx="8424000" cy="4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GeoDataFrame: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Se obtiene un GeoDataFrame de la Región Metropolitana a nivel comunal, el cual contiene los siguientes datos: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Comuna.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LST_2023.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LST_2024.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NDVI_2023.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NDVI_2024.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NDBI_2023.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■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NDBI_2024.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pic>
        <p:nvPicPr>
          <p:cNvPr id="89" name="Google Shape;89;g365bd7597f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275" y="1883500"/>
            <a:ext cx="3232325" cy="30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3600" y="225839"/>
            <a:ext cx="842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CL" sz="2400"/>
              <a:t>Diseño de una visualización de datos estática o interactiva</a:t>
            </a:r>
            <a:endParaRPr sz="2400"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3600" y="1170878"/>
            <a:ext cx="8424000" cy="3746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●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Diseños propuesto: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Mapa coroplético por comuna para mostrar los promedios de LST.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Gráfico de dispersión NDVI vs LST para explorar la existencia de alguna relación entre la vegetación y temperatura.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exend Deca"/>
              <a:buChar char="○"/>
            </a:pPr>
            <a:r>
              <a:rPr lang="es-CL">
                <a:latin typeface="Lexend Deca"/>
                <a:ea typeface="Lexend Deca"/>
                <a:cs typeface="Lexend Deca"/>
                <a:sym typeface="Lexend Deca"/>
              </a:rPr>
              <a:t>Diferencias interanuales. 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