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6"/>
  </p:notesMasterIdLst>
  <p:handoutMasterIdLst>
    <p:handoutMasterId r:id="rId27"/>
  </p:handoutMasterIdLst>
  <p:sldIdLst>
    <p:sldId id="297" r:id="rId2"/>
    <p:sldId id="364" r:id="rId3"/>
    <p:sldId id="543" r:id="rId4"/>
    <p:sldId id="545" r:id="rId5"/>
    <p:sldId id="546" r:id="rId6"/>
    <p:sldId id="539" r:id="rId7"/>
    <p:sldId id="551" r:id="rId8"/>
    <p:sldId id="547" r:id="rId9"/>
    <p:sldId id="522" r:id="rId10"/>
    <p:sldId id="532" r:id="rId11"/>
    <p:sldId id="521" r:id="rId12"/>
    <p:sldId id="544" r:id="rId13"/>
    <p:sldId id="548" r:id="rId14"/>
    <p:sldId id="540" r:id="rId15"/>
    <p:sldId id="541" r:id="rId16"/>
    <p:sldId id="542" r:id="rId17"/>
    <p:sldId id="525" r:id="rId18"/>
    <p:sldId id="517" r:id="rId19"/>
    <p:sldId id="526" r:id="rId20"/>
    <p:sldId id="529" r:id="rId21"/>
    <p:sldId id="530" r:id="rId22"/>
    <p:sldId id="531" r:id="rId23"/>
    <p:sldId id="550" r:id="rId24"/>
    <p:sldId id="549" r:id="rId2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990000"/>
    <a:srgbClr val="991B1E"/>
    <a:srgbClr val="901C1C"/>
    <a:srgbClr val="AB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99" autoAdjust="0"/>
    <p:restoredTop sz="79061" autoAdjust="0"/>
  </p:normalViewPr>
  <p:slideViewPr>
    <p:cSldViewPr>
      <p:cViewPr varScale="1">
        <p:scale>
          <a:sx n="88" d="100"/>
          <a:sy n="88" d="100"/>
        </p:scale>
        <p:origin x="120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2680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5CE9BB6-9DE7-4C7D-944E-0407196045AC}" type="datetimeFigureOut">
              <a:rPr lang="en-US"/>
              <a:pPr>
                <a:defRPr/>
              </a:pPr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03D78C08-3170-4126-B2C9-7A07FE264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4F472A-94B4-4006-9179-F5769C00C5CE}" type="datetimeFigureOut">
              <a:rPr lang="en-US"/>
              <a:pPr/>
              <a:t>7/11/2019</a:t>
            </a:fld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242502-A0B0-4049-BE46-325A13CC55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27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zyBooks</a:t>
            </a:r>
            <a:endParaRPr lang="en-US" b="1" dirty="0"/>
          </a:p>
          <a:p>
            <a:r>
              <a:rPr lang="en-US" dirty="0"/>
              <a:t>Mention that the textbook is interactive and student feedback is very positive</a:t>
            </a:r>
          </a:p>
          <a:p>
            <a:r>
              <a:rPr lang="en-US" dirty="0"/>
              <a:t>Part of the grade will be based on completion of </a:t>
            </a:r>
            <a:r>
              <a:rPr lang="en-US" dirty="0" err="1"/>
              <a:t>zybooks</a:t>
            </a:r>
            <a:r>
              <a:rPr lang="en-US" dirty="0"/>
              <a:t> exercises so it required to purchase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42502-A0B0-4049-BE46-325A13CC55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30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zyBooks</a:t>
            </a:r>
            <a:endParaRPr lang="en-US" b="1" dirty="0"/>
          </a:p>
          <a:p>
            <a:r>
              <a:rPr lang="en-US" dirty="0"/>
              <a:t>Mention that the textbook is interactive and student feedback is very positive</a:t>
            </a:r>
          </a:p>
          <a:p>
            <a:r>
              <a:rPr lang="en-US" dirty="0"/>
              <a:t>Part of the grade will be based on completion of </a:t>
            </a:r>
            <a:r>
              <a:rPr lang="en-US" dirty="0" err="1"/>
              <a:t>zybooks</a:t>
            </a:r>
            <a:r>
              <a:rPr lang="en-US" dirty="0"/>
              <a:t> exercises so it required to purchase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42502-A0B0-4049-BE46-325A13CC55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20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</a:t>
            </a:r>
            <a:r>
              <a:rPr lang="en-US" baseline="0" dirty="0"/>
              <a:t> don’t be an idiot and ask the internet. More often than not, we know ALL of the forums that students post questions to.</a:t>
            </a:r>
          </a:p>
          <a:p>
            <a:endParaRPr lang="en-US" baseline="0" dirty="0"/>
          </a:p>
          <a:p>
            <a:r>
              <a:rPr lang="en-US" baseline="0" dirty="0"/>
              <a:t>Yahoo! Answers is not a viable place to ask 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5CD19B-7403-4379-8105-B323B1F8254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5025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r>
              <a:rPr lang="en-US" baseline="0" dirty="0" smtClean="0"/>
              <a:t> list: https://docs.google.com/document/d/1B39r8Sj7hAQ5mfk1cUYdS2BbdeLpn6e9Jyeo1yz8vZQ/edit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42502-A0B0-4049-BE46-325A13CC55A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2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48109"/>
          </a:xfrm>
        </p:spPr>
        <p:txBody>
          <a:bodyPr>
            <a:noAutofit/>
          </a:bodyPr>
          <a:lstStyle>
            <a:lvl1pPr algn="ctr">
              <a:defRPr sz="4400">
                <a:solidFill>
                  <a:srgbClr val="99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99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4FE3A-2463-4374-946E-662104AC68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60561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621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2B1C43-EFED-47E8-993B-F3E714E792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2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4543A-3ABE-4FE9-97FF-6B632C8C0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8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453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453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58A750-F58C-4AF0-BD24-3069D4F24C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01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687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80AED-96F7-4131-B1DB-1A1140D585E8}" type="datetimeFigureOut">
              <a:rPr lang="en-US"/>
              <a:pPr>
                <a:defRPr/>
              </a:pPr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ADE4F-678A-4E9F-9DE2-45D9FE2E6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760413"/>
            <a:ext cx="9144000" cy="5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9388" y="124087"/>
            <a:ext cx="7408862" cy="52387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79110" y="821784"/>
            <a:ext cx="8785781" cy="512181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+mn-lt"/>
              </a:defRPr>
            </a:lvl1pPr>
            <a:lvl2pPr>
              <a:defRPr sz="2000">
                <a:solidFill>
                  <a:srgbClr val="000000"/>
                </a:solidFill>
                <a:latin typeface="+mn-lt"/>
              </a:defRPr>
            </a:lvl2pPr>
            <a:lvl3pPr>
              <a:defRPr sz="1800">
                <a:solidFill>
                  <a:srgbClr val="000000"/>
                </a:solidFill>
                <a:latin typeface="+mn-lt"/>
              </a:defRPr>
            </a:lvl3pPr>
            <a:lvl4pPr>
              <a:defRPr sz="1600">
                <a:solidFill>
                  <a:srgbClr val="000000"/>
                </a:solidFill>
                <a:latin typeface="+mn-lt"/>
              </a:defRPr>
            </a:lvl4pPr>
            <a:lvl5pPr>
              <a:defRPr sz="16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9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8171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2518"/>
            <a:ext cx="8839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55518"/>
            <a:ext cx="8839200" cy="4674765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8F24C-0AD9-49A4-AAFB-00ECB9121C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35371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627B7-EE4E-495D-A8B4-01A4674DBC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198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198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E0DE9-035F-4E11-9C10-F5745D0072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25697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451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451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D22D1-6ECF-4296-B08A-BEFEE4132A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68591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524F8-8D45-43D7-8B88-DC6312F57B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1486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DF854C-BCFB-412C-B28D-CCD41DF1B1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33969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656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4943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9C8D5-F520-4BB4-81F6-DBC6254FC3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4383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011785"/>
            <a:ext cx="9144000" cy="8448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50" y="112518"/>
            <a:ext cx="89281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50" y="1255518"/>
            <a:ext cx="8928100" cy="4674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6729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6788" y="64748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52F87B5-2DC8-4A18-A9F6-47B3241FC343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 descr="1-lineWordmark_GoldOnCard_NoBG.eps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flipV="1">
            <a:off x="0" y="5960984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686226" y="60576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19A366AF-C4A6-49E9-B277-9F3AFEC7C550}" type="datetimeFigureOut">
              <a:rPr lang="en-US" smtClean="0"/>
              <a:pPr>
                <a:defRPr/>
              </a:pPr>
              <a:t>7/11/2019</a:t>
            </a:fld>
            <a:endParaRPr lang="en-US" dirty="0"/>
          </a:p>
        </p:txBody>
      </p:sp>
      <p:pic>
        <p:nvPicPr>
          <p:cNvPr id="14" name="Picture 7"/>
          <p:cNvPicPr>
            <a:picLocks noChangeAspect="1" noChangeArrowheads="1"/>
          </p:cNvPicPr>
          <p:nvPr userDrawn="1"/>
        </p:nvPicPr>
        <p:blipFill>
          <a:blip r:embed="rId19" cstate="print"/>
          <a:srcRect r="57269"/>
          <a:stretch>
            <a:fillRect/>
          </a:stretch>
        </p:blipFill>
        <p:spPr bwMode="auto">
          <a:xfrm>
            <a:off x="107950" y="76200"/>
            <a:ext cx="381000" cy="2635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217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08" r:id="rId14"/>
    <p:sldLayoutId id="2147483723" r:id="rId15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990000"/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32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8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0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2000" kern="1200" dirty="0">
          <a:solidFill>
            <a:srgbClr val="000000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mailto:parke@usc.edu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affairs.usc.edu/trojans-care-for-trojans-tc4t/" TargetMode="External"/><Relationship Id="rId2" Type="http://schemas.openxmlformats.org/officeDocument/2006/relationships/hyperlink" Target="https://engemannshc.usc.edu/counseling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quity.usc.edu/" TargetMode="External"/><Relationship Id="rId2" Type="http://schemas.openxmlformats.org/officeDocument/2006/relationships/hyperlink" Target="https://engemannshc.usc.edu/counseling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trojansalert.usc.edu/register.php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neftalih@usc.edu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ITP 348</a:t>
            </a:r>
            <a:endParaRPr lang="en-US" dirty="0"/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Extra </a:t>
            </a:r>
            <a:r>
              <a:rPr lang="en-US" dirty="0" smtClean="0"/>
              <a:t>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Up to 10</a:t>
            </a:r>
            <a:r>
              <a:rPr lang="en-US" dirty="0"/>
              <a:t>% extra credit </a:t>
            </a:r>
            <a:r>
              <a:rPr lang="en-US" dirty="0" smtClean="0"/>
              <a:t>on each assignment for </a:t>
            </a:r>
            <a:r>
              <a:rPr lang="en-US" dirty="0"/>
              <a:t>features beyond the scope of the course.</a:t>
            </a:r>
          </a:p>
          <a:p>
            <a:pPr lvl="1"/>
            <a:r>
              <a:rPr lang="en-US" dirty="0"/>
              <a:t>May or may not be stated on assignment description</a:t>
            </a:r>
          </a:p>
          <a:p>
            <a:endParaRPr lang="en-US" dirty="0"/>
          </a:p>
          <a:p>
            <a:r>
              <a:rPr lang="en-US" dirty="0"/>
              <a:t>Points will be earned based on </a:t>
            </a:r>
          </a:p>
          <a:p>
            <a:pPr lvl="1"/>
            <a:r>
              <a:rPr lang="en-US" dirty="0"/>
              <a:t>Rigor (how difficult was the feature to implement)</a:t>
            </a:r>
          </a:p>
          <a:p>
            <a:pPr lvl="1"/>
            <a:r>
              <a:rPr lang="en-US" dirty="0"/>
              <a:t>Functionality (does the feature work properly)</a:t>
            </a:r>
          </a:p>
          <a:p>
            <a:pPr lvl="1"/>
            <a:r>
              <a:rPr lang="en-US" dirty="0"/>
              <a:t>Applicability (does the feature make sense given the larger assignment)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Important: </a:t>
            </a:r>
            <a:r>
              <a:rPr lang="en-US" dirty="0"/>
              <a:t>You must describe the included extra features in their Blackboard submission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2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of our in-class activities will be turned in for credit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Graded on a </a:t>
            </a:r>
            <a:r>
              <a:rPr lang="en-US" dirty="0" smtClean="0"/>
              <a:t>0-2 point </a:t>
            </a:r>
            <a:r>
              <a:rPr lang="en-US" dirty="0" smtClean="0"/>
              <a:t>scale</a:t>
            </a:r>
          </a:p>
          <a:p>
            <a:pPr lvl="1"/>
            <a:r>
              <a:rPr lang="en-US" dirty="0"/>
              <a:t>0 </a:t>
            </a:r>
            <a:r>
              <a:rPr lang="en-US" dirty="0" smtClean="0"/>
              <a:t>No </a:t>
            </a:r>
            <a:r>
              <a:rPr lang="en-US" dirty="0" smtClean="0"/>
              <a:t>attempted / minimal effort</a:t>
            </a:r>
            <a:endParaRPr lang="en-US" dirty="0" smtClean="0"/>
          </a:p>
          <a:p>
            <a:pPr lvl="1"/>
            <a:r>
              <a:rPr lang="en-US" dirty="0" smtClean="0"/>
              <a:t>1 </a:t>
            </a:r>
            <a:r>
              <a:rPr lang="en-US" dirty="0" smtClean="0"/>
              <a:t>Significant effort</a:t>
            </a:r>
            <a:endParaRPr lang="en-US" dirty="0" smtClean="0"/>
          </a:p>
          <a:p>
            <a:pPr lvl="1"/>
            <a:r>
              <a:rPr lang="en-US" dirty="0" smtClean="0"/>
              <a:t>2 </a:t>
            </a:r>
            <a:r>
              <a:rPr lang="en-US" dirty="0" smtClean="0"/>
              <a:t>Complete / m</a:t>
            </a:r>
            <a:r>
              <a:rPr lang="en-US" dirty="0" smtClean="0"/>
              <a:t>ostly complete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76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will be a few quizzes during the semester</a:t>
            </a:r>
          </a:p>
          <a:p>
            <a:endParaRPr lang="en-US" dirty="0"/>
          </a:p>
          <a:p>
            <a:r>
              <a:rPr lang="en-US" dirty="0" smtClean="0"/>
              <a:t>These will be </a:t>
            </a:r>
            <a:r>
              <a:rPr lang="en-US" dirty="0" smtClean="0"/>
              <a:t>short (a few questions) and </a:t>
            </a:r>
            <a:r>
              <a:rPr lang="en-US" dirty="0" smtClean="0"/>
              <a:t>will be announced a week ahead of time </a:t>
            </a:r>
          </a:p>
          <a:p>
            <a:endParaRPr lang="en-US" dirty="0"/>
          </a:p>
          <a:p>
            <a:r>
              <a:rPr lang="en-US" dirty="0" smtClean="0"/>
              <a:t>There will </a:t>
            </a:r>
            <a:r>
              <a:rPr lang="en-US" u="sng" dirty="0" smtClean="0"/>
              <a:t>NOT</a:t>
            </a:r>
            <a:r>
              <a:rPr lang="en-US" dirty="0" smtClean="0"/>
              <a:t> be any unannounced quizzes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63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 Assignment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You </a:t>
            </a:r>
            <a:r>
              <a:rPr lang="en-US" dirty="0" smtClean="0"/>
              <a:t>have </a:t>
            </a:r>
            <a:r>
              <a:rPr lang="en-US" dirty="0"/>
              <a:t>3 </a:t>
            </a:r>
            <a:r>
              <a:rPr lang="en-US" dirty="0" smtClean="0"/>
              <a:t>“late </a:t>
            </a:r>
            <a:r>
              <a:rPr lang="en-US" dirty="0"/>
              <a:t>days” which may be used for extra time without penalty</a:t>
            </a:r>
          </a:p>
          <a:p>
            <a:pPr lvl="1"/>
            <a:r>
              <a:rPr lang="en-US" dirty="0"/>
              <a:t>May be used for one </a:t>
            </a:r>
            <a:r>
              <a:rPr lang="en-US" dirty="0" smtClean="0"/>
              <a:t>assignment or distributed </a:t>
            </a:r>
            <a:r>
              <a:rPr lang="en-US" dirty="0"/>
              <a:t>across several assignments</a:t>
            </a:r>
          </a:p>
          <a:p>
            <a:pPr lvl="0"/>
            <a:r>
              <a:rPr lang="en-US" dirty="0"/>
              <a:t>Instructor-granted extensions are only considered after all grace days are used and only given in </a:t>
            </a:r>
            <a:r>
              <a:rPr lang="en-US" b="1" dirty="0"/>
              <a:t>rare, exceptional situations</a:t>
            </a:r>
            <a:endParaRPr lang="en-US" dirty="0"/>
          </a:p>
          <a:p>
            <a:pPr lvl="0"/>
            <a:r>
              <a:rPr lang="en-US" b="1" dirty="0"/>
              <a:t>Late work will not be accepted after all the grace days have been used</a:t>
            </a:r>
            <a:endParaRPr lang="en-US" dirty="0"/>
          </a:p>
          <a:p>
            <a:r>
              <a:rPr lang="en-US" b="1" dirty="0"/>
              <a:t>Important: </a:t>
            </a:r>
            <a:r>
              <a:rPr lang="en-US" dirty="0"/>
              <a:t>You must state that you are using a grace day in their Blackboard submission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 Lab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 smtClean="0"/>
              <a:t>Labs</a:t>
            </a:r>
            <a:endParaRPr lang="en-US" dirty="0"/>
          </a:p>
          <a:p>
            <a:pPr lvl="1" fontAlgn="t"/>
            <a:r>
              <a:rPr lang="en-US" dirty="0"/>
              <a:t>Since labs are completed in class, they can not be accepted late or made up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Project</a:t>
            </a:r>
          </a:p>
          <a:p>
            <a:pPr lvl="1"/>
            <a:r>
              <a:rPr lang="en-US" dirty="0" smtClean="0"/>
              <a:t>No final exam</a:t>
            </a:r>
          </a:p>
          <a:p>
            <a:pPr lvl="1"/>
            <a:r>
              <a:rPr lang="en-US" dirty="0" smtClean="0"/>
              <a:t>Final </a:t>
            </a:r>
            <a:r>
              <a:rPr lang="en-US" dirty="0" smtClean="0"/>
              <a:t>device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Due on Friday during Finals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the Course after Week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may </a:t>
            </a:r>
            <a:r>
              <a:rPr lang="en-US" dirty="0"/>
              <a:t>add the course until the end of week </a:t>
            </a:r>
            <a:r>
              <a:rPr lang="en-US" dirty="0" smtClean="0"/>
              <a:t>3</a:t>
            </a:r>
          </a:p>
          <a:p>
            <a:r>
              <a:rPr lang="en-US" dirty="0" smtClean="0"/>
              <a:t>However, you should </a:t>
            </a:r>
            <a:r>
              <a:rPr lang="en-US" dirty="0"/>
              <a:t>plan on attending </a:t>
            </a:r>
            <a:r>
              <a:rPr lang="en-US" dirty="0" smtClean="0"/>
              <a:t>from </a:t>
            </a:r>
            <a:r>
              <a:rPr lang="en-US" dirty="0"/>
              <a:t>the beginning of the </a:t>
            </a:r>
            <a:r>
              <a:rPr lang="en-US" dirty="0" smtClean="0"/>
              <a:t>semester</a:t>
            </a:r>
          </a:p>
          <a:p>
            <a:r>
              <a:rPr lang="en-US" dirty="0" smtClean="0"/>
              <a:t>If you add after </a:t>
            </a:r>
            <a:r>
              <a:rPr lang="en-US" dirty="0"/>
              <a:t>week 1, </a:t>
            </a:r>
            <a:r>
              <a:rPr lang="en-US" dirty="0" smtClean="0"/>
              <a:t>email </a:t>
            </a:r>
            <a:r>
              <a:rPr lang="en-US" dirty="0"/>
              <a:t>the instructor immediately to make a plan </a:t>
            </a:r>
            <a:r>
              <a:rPr lang="en-US" dirty="0" smtClean="0"/>
              <a:t>to for completing </a:t>
            </a:r>
            <a:r>
              <a:rPr lang="en-US" dirty="0"/>
              <a:t>work and learning missed </a:t>
            </a:r>
            <a:r>
              <a:rPr lang="en-US" dirty="0" smtClean="0"/>
              <a:t>materials</a:t>
            </a:r>
          </a:p>
          <a:p>
            <a:r>
              <a:rPr lang="en-US" dirty="0" smtClean="0"/>
              <a:t>All </a:t>
            </a:r>
            <a:r>
              <a:rPr lang="en-US" dirty="0"/>
              <a:t>missed work is </a:t>
            </a:r>
            <a:r>
              <a:rPr lang="en-US" dirty="0" smtClean="0"/>
              <a:t>must completed </a:t>
            </a:r>
            <a:r>
              <a:rPr lang="en-US" dirty="0"/>
              <a:t>and submitted according to the </a:t>
            </a:r>
            <a:r>
              <a:rPr lang="en-US" dirty="0" smtClean="0"/>
              <a:t>syllabus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and Cheating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courses are different than other courses</a:t>
            </a:r>
          </a:p>
          <a:p>
            <a:r>
              <a:rPr lang="en-US" dirty="0"/>
              <a:t>Collaboration and sharing of code are considering cheating</a:t>
            </a:r>
          </a:p>
          <a:p>
            <a:pPr lvl="1"/>
            <a:r>
              <a:rPr lang="en-US" dirty="0"/>
              <a:t>This also includes looking at </a:t>
            </a:r>
            <a:r>
              <a:rPr lang="en-US" dirty="0" smtClean="0"/>
              <a:t>someone's </a:t>
            </a:r>
            <a:r>
              <a:rPr lang="en-US" dirty="0"/>
              <a:t>solution</a:t>
            </a:r>
          </a:p>
          <a:p>
            <a:r>
              <a:rPr lang="en-US" dirty="0" smtClean="0"/>
              <a:t>Department policy to assign grade of F</a:t>
            </a:r>
            <a:endParaRPr lang="en-US" dirty="0"/>
          </a:p>
          <a:p>
            <a:r>
              <a:rPr lang="en-US" dirty="0"/>
              <a:t>Last semester</a:t>
            </a:r>
          </a:p>
          <a:p>
            <a:pPr lvl="1"/>
            <a:r>
              <a:rPr lang="en-US" dirty="0" smtClean="0"/>
              <a:t>14 of 150 students </a:t>
            </a:r>
            <a:r>
              <a:rPr lang="en-US" dirty="0"/>
              <a:t>were reported to SJACS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6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Academic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No sharing of </a:t>
            </a:r>
            <a:r>
              <a:rPr lang="en-US" dirty="0" smtClean="0"/>
              <a:t>code</a:t>
            </a:r>
            <a:endParaRPr lang="en-US" dirty="0"/>
          </a:p>
          <a:p>
            <a:pPr lvl="1"/>
            <a:r>
              <a:rPr lang="en-US" dirty="0" smtClean="0"/>
              <a:t>Sending another </a:t>
            </a:r>
            <a:r>
              <a:rPr lang="en-US" dirty="0"/>
              <a:t>student your </a:t>
            </a:r>
            <a:r>
              <a:rPr lang="en-US" dirty="0" smtClean="0"/>
              <a:t>code is breaking the </a:t>
            </a:r>
            <a:r>
              <a:rPr lang="en-US" dirty="0"/>
              <a:t>academic </a:t>
            </a:r>
            <a:r>
              <a:rPr lang="en-US" dirty="0" smtClean="0"/>
              <a:t>integrity</a:t>
            </a:r>
            <a:endParaRPr lang="en-US" dirty="0"/>
          </a:p>
          <a:p>
            <a:pPr lvl="1"/>
            <a:r>
              <a:rPr lang="en-US" dirty="0"/>
              <a:t>There is no reason to be working together to solve a problem</a:t>
            </a:r>
          </a:p>
          <a:p>
            <a:endParaRPr lang="en-US" dirty="0"/>
          </a:p>
          <a:p>
            <a:r>
              <a:rPr lang="en-US" dirty="0"/>
              <a:t>You must be the sole author of your code</a:t>
            </a:r>
          </a:p>
          <a:p>
            <a:pPr lvl="1"/>
            <a:r>
              <a:rPr lang="en-US" dirty="0"/>
              <a:t>No one can physically type your code except for you</a:t>
            </a:r>
          </a:p>
          <a:p>
            <a:pPr lvl="1"/>
            <a:r>
              <a:rPr lang="en-US" dirty="0"/>
              <a:t>You cannot physically type code for someone else</a:t>
            </a:r>
          </a:p>
          <a:p>
            <a:pPr lvl="1"/>
            <a:r>
              <a:rPr lang="en-US" dirty="0"/>
              <a:t>You cannot take code from the internet</a:t>
            </a:r>
          </a:p>
          <a:p>
            <a:pPr lvl="1"/>
            <a:r>
              <a:rPr lang="en-US" dirty="0"/>
              <a:t>Any plagiarism in your code is easily detectable</a:t>
            </a:r>
          </a:p>
          <a:p>
            <a:endParaRPr lang="en-US" dirty="0"/>
          </a:p>
          <a:p>
            <a:r>
              <a:rPr lang="en-US" dirty="0"/>
              <a:t>Giving code and receiving code are the same—same punishment</a:t>
            </a:r>
          </a:p>
          <a:p>
            <a:endParaRPr lang="en-US" dirty="0"/>
          </a:p>
          <a:p>
            <a:r>
              <a:rPr lang="en-US" dirty="0"/>
              <a:t>Have questions? Office hours!</a:t>
            </a:r>
          </a:p>
        </p:txBody>
      </p:sp>
    </p:spTree>
    <p:extLst>
      <p:ext uri="{BB962C8B-B14F-4D97-AF65-F5344CB8AC3E}">
        <p14:creationId xmlns:p14="http://schemas.microsoft.com/office/powerpoint/2010/main" val="153429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Piazza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Piazza for class discussions on homework</a:t>
            </a:r>
          </a:p>
          <a:p>
            <a:pPr lvl="1"/>
            <a:r>
              <a:rPr lang="en-US" dirty="0"/>
              <a:t>Everyone should have been invited (link posted on Blackboard)</a:t>
            </a:r>
          </a:p>
          <a:p>
            <a:pPr lvl="1"/>
            <a:r>
              <a:rPr lang="en-US" dirty="0"/>
              <a:t>Forum monitored by all instructors, graders, </a:t>
            </a:r>
            <a:r>
              <a:rPr lang="en-US" dirty="0" smtClean="0"/>
              <a:t>TAs</a:t>
            </a:r>
            <a:endParaRPr lang="en-US" dirty="0"/>
          </a:p>
          <a:p>
            <a:pPr lvl="1"/>
            <a:r>
              <a:rPr lang="en-US" b="1" dirty="0"/>
              <a:t>No posting of code large sections of </a:t>
            </a:r>
            <a:r>
              <a:rPr lang="en-US" b="1" dirty="0" smtClean="0"/>
              <a:t>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917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 Parke</a:t>
            </a:r>
          </a:p>
        </p:txBody>
      </p:sp>
      <p:sp>
        <p:nvSpPr>
          <p:cNvPr id="16392" name="Rectangle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Email: </a:t>
            </a:r>
            <a:r>
              <a:rPr lang="en-US" dirty="0">
                <a:hlinkClick r:id="rId2"/>
              </a:rPr>
              <a:t>parke@usc.edu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Office Hours: OHE 412 (hours on Piazza)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Senior Lecturer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Connected Devices and Making Minor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Sound Editor / Web Developer</a:t>
            </a:r>
            <a:r>
              <a:rPr lang="en-US" i="1" dirty="0"/>
              <a:t> (previous)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USC Alum!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5"/>
          <a:stretch/>
        </p:blipFill>
        <p:spPr>
          <a:xfrm>
            <a:off x="3935002" y="4600695"/>
            <a:ext cx="5208998" cy="13295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half of all college students will experience severe depression or symptoms of mental illness in college</a:t>
            </a:r>
          </a:p>
          <a:p>
            <a:endParaRPr lang="en-US" dirty="0"/>
          </a:p>
          <a:p>
            <a:r>
              <a:rPr lang="en-US" dirty="0"/>
              <a:t>Student Counseling Center</a:t>
            </a:r>
          </a:p>
          <a:p>
            <a:pPr lvl="1"/>
            <a:r>
              <a:rPr lang="en-US" dirty="0"/>
              <a:t>Free confidential counseling </a:t>
            </a:r>
          </a:p>
          <a:p>
            <a:pPr lvl="1"/>
            <a:r>
              <a:rPr lang="en-US" dirty="0"/>
              <a:t>(213) 740-7711</a:t>
            </a:r>
          </a:p>
          <a:p>
            <a:pPr lvl="1"/>
            <a:r>
              <a:rPr lang="en-US" dirty="0">
                <a:hlinkClick r:id="rId2"/>
              </a:rPr>
              <a:t>https://engemannshc.usc.edu/counseling/</a:t>
            </a:r>
          </a:p>
          <a:p>
            <a:pPr lvl="1"/>
            <a:endParaRPr lang="en-US" dirty="0">
              <a:hlinkClick r:id="rId2"/>
            </a:endParaRPr>
          </a:p>
          <a:p>
            <a:r>
              <a:rPr lang="en-US" dirty="0"/>
              <a:t>Trojans Care for Trojans</a:t>
            </a:r>
          </a:p>
          <a:p>
            <a:pPr lvl="1"/>
            <a:r>
              <a:rPr lang="en-US" dirty="0"/>
              <a:t>Anonymously let staff know you are concerned about a fellow student experiencing personal difficulties</a:t>
            </a:r>
          </a:p>
          <a:p>
            <a:pPr lvl="1"/>
            <a:r>
              <a:rPr lang="en-US" dirty="0">
                <a:hlinkClick r:id="rId3"/>
              </a:rPr>
              <a:t>https://studentaffairs.usc.edu/trojans-care-for-trojans-tc4t/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Relationship and Sexual Violence Prevention and Services (RSVP)</a:t>
            </a:r>
          </a:p>
          <a:p>
            <a:pPr lvl="1"/>
            <a:r>
              <a:rPr lang="en-US" dirty="0"/>
              <a:t>Immediate therapy services—confidential</a:t>
            </a:r>
          </a:p>
          <a:p>
            <a:pPr lvl="1"/>
            <a:r>
              <a:rPr lang="en-US" dirty="0"/>
              <a:t>(213) 740-4900</a:t>
            </a:r>
          </a:p>
          <a:p>
            <a:pPr lvl="1"/>
            <a:r>
              <a:rPr lang="en-US" dirty="0">
                <a:hlinkClick r:id="rId2"/>
              </a:rPr>
              <a:t>https://engemannshc.usc.edu/rsvp/</a:t>
            </a:r>
          </a:p>
          <a:p>
            <a:pPr lvl="2"/>
            <a:endParaRPr lang="en-US" dirty="0">
              <a:hlinkClick r:id="rId2"/>
            </a:endParaRPr>
          </a:p>
          <a:p>
            <a:r>
              <a:rPr lang="en-US" dirty="0"/>
              <a:t>Office of Equity and Diversity</a:t>
            </a:r>
          </a:p>
          <a:p>
            <a:pPr lvl="1"/>
            <a:r>
              <a:rPr lang="en-US" dirty="0"/>
              <a:t>Report issues related to harassment, discrimination, sexual harassment, or Title IX </a:t>
            </a:r>
          </a:p>
          <a:p>
            <a:pPr lvl="1"/>
            <a:r>
              <a:rPr lang="en-US" dirty="0"/>
              <a:t>(213) 740-5086</a:t>
            </a:r>
          </a:p>
          <a:p>
            <a:pPr lvl="1"/>
            <a:r>
              <a:rPr lang="en-US" dirty="0">
                <a:hlinkClick r:id="rId3"/>
              </a:rPr>
              <a:t>https://equity.usc.edu/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7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Trojan Alert</a:t>
            </a:r>
          </a:p>
          <a:p>
            <a:pPr lvl="1"/>
            <a:r>
              <a:rPr lang="en-US" dirty="0"/>
              <a:t>Sign up to receive alerts during emergencies</a:t>
            </a:r>
          </a:p>
          <a:p>
            <a:pPr lvl="1"/>
            <a:r>
              <a:rPr lang="en-US" dirty="0">
                <a:hlinkClick r:id="rId2"/>
              </a:rPr>
              <a:t>https://trojansalert.usc.edu/register.php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3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434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Friending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in two rows facing each other </a:t>
            </a:r>
            <a:endParaRPr lang="en-US" dirty="0" smtClean="0"/>
          </a:p>
          <a:p>
            <a:r>
              <a:rPr lang="en-US" dirty="0" smtClean="0"/>
              <a:t>1 </a:t>
            </a:r>
            <a:r>
              <a:rPr lang="en-US" dirty="0" smtClean="0"/>
              <a:t>minute timer</a:t>
            </a:r>
          </a:p>
          <a:p>
            <a:pPr lvl="1"/>
            <a:r>
              <a:rPr lang="en-US" dirty="0" smtClean="0"/>
              <a:t>Introduce yourself</a:t>
            </a:r>
          </a:p>
          <a:p>
            <a:pPr lvl="1"/>
            <a:r>
              <a:rPr lang="en-US" dirty="0" smtClean="0"/>
              <a:t>Answer a question I pose</a:t>
            </a:r>
          </a:p>
          <a:p>
            <a:pPr lvl="1"/>
            <a:r>
              <a:rPr lang="en-US" dirty="0" smtClean="0"/>
              <a:t>When timer ends, students closest to back wall rotate one seat to left</a:t>
            </a:r>
          </a:p>
          <a:p>
            <a:r>
              <a:rPr lang="en-US" dirty="0" smtClean="0"/>
              <a:t>When we were are all done, share one interesting thing you learned about classmates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7950" y="140494"/>
            <a:ext cx="8928100" cy="1143000"/>
          </a:xfrm>
        </p:spPr>
        <p:txBody>
          <a:bodyPr/>
          <a:lstStyle/>
          <a:p>
            <a:r>
              <a:rPr lang="en-US" dirty="0"/>
              <a:t>Teaching Assistants / Graders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398" y="4688817"/>
            <a:ext cx="89266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i="1" dirty="0"/>
              <a:t>Office hours for will be posted on Blackboard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i="1" dirty="0"/>
              <a:t>For grading issues, contact the TA first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i="1" dirty="0"/>
              <a:t>For general questions, you can visit </a:t>
            </a:r>
            <a:r>
              <a:rPr lang="en-US" sz="2000" i="1" dirty="0" smtClean="0"/>
              <a:t>either </a:t>
            </a:r>
            <a:r>
              <a:rPr lang="en-US" sz="2000" i="1" dirty="0"/>
              <a:t>of us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6C85E8-E456-43DE-89AC-FBD8E955C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984205"/>
              </p:ext>
            </p:extLst>
          </p:nvPr>
        </p:nvGraphicFramePr>
        <p:xfrm>
          <a:off x="1752600" y="4055733"/>
          <a:ext cx="5690122" cy="504205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1372419">
                  <a:extLst>
                    <a:ext uri="{9D8B030D-6E8A-4147-A177-3AD203B41FA5}">
                      <a16:colId xmlns:a16="http://schemas.microsoft.com/office/drawing/2014/main" val="4114571619"/>
                    </a:ext>
                  </a:extLst>
                </a:gridCol>
                <a:gridCol w="1343989">
                  <a:extLst>
                    <a:ext uri="{9D8B030D-6E8A-4147-A177-3AD203B41FA5}">
                      <a16:colId xmlns:a16="http://schemas.microsoft.com/office/drawing/2014/main" val="4271590169"/>
                    </a:ext>
                  </a:extLst>
                </a:gridCol>
                <a:gridCol w="2973714">
                  <a:extLst>
                    <a:ext uri="{9D8B030D-6E8A-4147-A177-3AD203B41FA5}">
                      <a16:colId xmlns:a16="http://schemas.microsoft.com/office/drawing/2014/main" val="1863325010"/>
                    </a:ext>
                  </a:extLst>
                </a:gridCol>
              </a:tblGrid>
              <a:tr h="504205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Neftali</a:t>
                      </a:r>
                      <a:endParaRPr lang="en-US" sz="1900" dirty="0"/>
                    </a:p>
                  </a:txBody>
                  <a:tcPr marL="62428" marR="62428" marT="31214" marB="31214"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Hernadez</a:t>
                      </a:r>
                      <a:endParaRPr lang="en-US" sz="1900" dirty="0"/>
                    </a:p>
                  </a:txBody>
                  <a:tcPr marL="62428" marR="62428" marT="31214" marB="312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hlinkClick r:id="rId2"/>
                        </a:rPr>
                        <a:t>neftalih@usc.edu</a:t>
                      </a:r>
                      <a:r>
                        <a:rPr lang="en-US" sz="1900" dirty="0" smtClean="0"/>
                        <a:t> </a:t>
                      </a:r>
                      <a:endParaRPr lang="en-US" sz="1900" dirty="0"/>
                    </a:p>
                  </a:txBody>
                  <a:tcPr marL="62428" marR="62428" marT="31214" marB="31214"/>
                </a:tc>
                <a:extLst>
                  <a:ext uri="{0D108BD9-81ED-4DB2-BD59-A6C34878D82A}">
                    <a16:rowId xmlns:a16="http://schemas.microsoft.com/office/drawing/2014/main" val="120854500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0" t="30000" r="18000" b="22000"/>
          <a:stretch/>
        </p:blipFill>
        <p:spPr>
          <a:xfrm>
            <a:off x="3352800" y="1143000"/>
            <a:ext cx="2057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Class!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6248400" cy="4162998"/>
          </a:xfrm>
        </p:spPr>
      </p:pic>
      <p:sp>
        <p:nvSpPr>
          <p:cNvPr id="15" name="Rectangle 14"/>
          <p:cNvSpPr/>
          <p:nvPr/>
        </p:nvSpPr>
        <p:spPr>
          <a:xfrm>
            <a:off x="2944375" y="5410200"/>
            <a:ext cx="3255250" cy="399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+mn-lt"/>
              </a:rPr>
              <a:t>…is a little bit like the Wild West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95681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feedback is really important throughout the semester</a:t>
            </a:r>
          </a:p>
          <a:p>
            <a:endParaRPr lang="en-US" dirty="0" smtClean="0"/>
          </a:p>
          <a:p>
            <a:r>
              <a:rPr lang="en-US" dirty="0" smtClean="0"/>
              <a:t>I want to know what works, what doesn't, any way to improve the class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Class!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964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a textbook, there is a kit that must be purchased from the bookstore</a:t>
            </a:r>
          </a:p>
          <a:p>
            <a:endParaRPr lang="en-US" dirty="0" smtClean="0"/>
          </a:p>
          <a:p>
            <a:r>
              <a:rPr lang="en-US" dirty="0" smtClean="0"/>
              <a:t>Readings will be available online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tIns="45720" bIns="45720">
            <a:normAutofit/>
          </a:bodyPr>
          <a:lstStyle/>
          <a:p>
            <a:pPr eaLnBrk="1" hangingPunct="1"/>
            <a:r>
              <a:rPr lang="en-US" dirty="0" smtClean="0"/>
              <a:t>Textbook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7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tIns="45720" bIns="45720">
            <a:normAutofit/>
          </a:bodyPr>
          <a:lstStyle/>
          <a:p>
            <a:pPr algn="ctr" eaLnBrk="1" hangingPunct="1"/>
            <a:r>
              <a:rPr lang="en-US" dirty="0"/>
              <a:t>Grading Scale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219200" y="1600200"/>
          <a:ext cx="6705600" cy="1828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5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045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Participation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 smtClean="0"/>
                        <a:t>10%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569397"/>
                  </a:ext>
                </a:extLst>
              </a:tr>
              <a:tr h="446045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Assignments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 smtClean="0"/>
                        <a:t>40</a:t>
                      </a:r>
                      <a:r>
                        <a:rPr lang="en-US" sz="2400" b="0" dirty="0" smtClean="0"/>
                        <a:t>%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45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In-Class</a:t>
                      </a:r>
                      <a:r>
                        <a:rPr lang="en-US" sz="2400" b="0" baseline="0" dirty="0" smtClean="0"/>
                        <a:t> Labs and Quizzes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 smtClean="0"/>
                        <a:t>20%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4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Final Project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30%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68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None!</a:t>
            </a: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tIns="45720" bIns="45720">
            <a:normAutofit/>
          </a:bodyPr>
          <a:lstStyle/>
          <a:p>
            <a:pPr eaLnBrk="1" hangingPunct="1"/>
            <a:r>
              <a:rPr lang="en-US" dirty="0" smtClean="0"/>
              <a:t>Exa</a:t>
            </a:r>
            <a:r>
              <a:rPr lang="en-US" dirty="0" smtClean="0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7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Assigned weekly and due </a:t>
            </a:r>
            <a:r>
              <a:rPr lang="en-US" dirty="0" smtClean="0"/>
              <a:t>Monday </a:t>
            </a:r>
            <a:r>
              <a:rPr lang="en-US" dirty="0"/>
              <a:t>at </a:t>
            </a:r>
            <a:r>
              <a:rPr lang="en-US" i="1" dirty="0"/>
              <a:t>11:59pm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Submissions will be on Blackboard and typically include </a:t>
            </a:r>
            <a:r>
              <a:rPr lang="en-US" b="1" dirty="0" smtClean="0"/>
              <a:t>code files </a:t>
            </a:r>
            <a:r>
              <a:rPr lang="en-US" dirty="0" smtClean="0"/>
              <a:t>as well as </a:t>
            </a:r>
            <a:r>
              <a:rPr lang="en-US" b="1" dirty="0" smtClean="0"/>
              <a:t>video files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 We can not accept </a:t>
            </a:r>
            <a:r>
              <a:rPr lang="en-US" dirty="0" smtClean="0"/>
              <a:t>assignments </a:t>
            </a:r>
            <a:r>
              <a:rPr lang="en-US" dirty="0" smtClean="0"/>
              <a:t>via email</a:t>
            </a:r>
          </a:p>
          <a:p>
            <a:pPr lvl="1"/>
            <a:endParaRPr lang="en-US" dirty="0"/>
          </a:p>
          <a:p>
            <a:r>
              <a:rPr lang="en-US" dirty="0" smtClean="0"/>
              <a:t>Must </a:t>
            </a:r>
            <a:r>
              <a:rPr lang="en-US" dirty="0"/>
              <a:t>be well commented and documented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will discuss </a:t>
            </a:r>
            <a:r>
              <a:rPr lang="en-US" dirty="0" smtClean="0"/>
              <a:t>comments</a:t>
            </a:r>
            <a:endParaRPr lang="en-US" dirty="0"/>
          </a:p>
          <a:p>
            <a:pPr lvl="1"/>
            <a:r>
              <a:rPr lang="en-US" dirty="0" smtClean="0"/>
              <a:t>You </a:t>
            </a:r>
            <a:r>
              <a:rPr lang="en-US" dirty="0"/>
              <a:t>will lose points for </a:t>
            </a:r>
            <a:r>
              <a:rPr lang="en-US" dirty="0" smtClean="0"/>
              <a:t>this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4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C Viterbi PowerPoint Theme (2013)">
  <a:themeElements>
    <a:clrScheme name="Custom 1">
      <a:dk1>
        <a:srgbClr val="000000"/>
      </a:dk1>
      <a:lt1>
        <a:srgbClr val="FFFFFF"/>
      </a:lt1>
      <a:dk2>
        <a:srgbClr val="830000"/>
      </a:dk2>
      <a:lt2>
        <a:srgbClr val="999999"/>
      </a:lt2>
      <a:accent1>
        <a:srgbClr val="CCCCCC"/>
      </a:accent1>
      <a:accent2>
        <a:srgbClr val="FFCC00"/>
      </a:accent2>
      <a:accent3>
        <a:srgbClr val="FFFFFF"/>
      </a:accent3>
      <a:accent4>
        <a:srgbClr val="000000"/>
      </a:accent4>
      <a:accent5>
        <a:srgbClr val="D9D9D9"/>
      </a:accent5>
      <a:accent6>
        <a:srgbClr val="FFCC00"/>
      </a:accent6>
      <a:hlink>
        <a:srgbClr val="990000"/>
      </a:hlink>
      <a:folHlink>
        <a:srgbClr val="990000"/>
      </a:folHlink>
    </a:clrScheme>
    <a:fontScheme name="Custom 2">
      <a:majorFont>
        <a:latin typeface="Adobe Caslon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USC Viterbi PowerPoint Theme (Trina Edit 2013)</Template>
  <TotalTime>3615</TotalTime>
  <Words>964</Words>
  <Application>Microsoft Office PowerPoint</Application>
  <PresentationFormat>On-screen Show (4:3)</PresentationFormat>
  <Paragraphs>166</Paragraphs>
  <Slides>24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Adobe Caslon Pro</vt:lpstr>
      <vt:lpstr>Arial</vt:lpstr>
      <vt:lpstr>Calibri</vt:lpstr>
      <vt:lpstr>Myriad Pro</vt:lpstr>
      <vt:lpstr>Wingdings</vt:lpstr>
      <vt:lpstr>USC Viterbi PowerPoint Theme (2013)</vt:lpstr>
      <vt:lpstr>ITP 348</vt:lpstr>
      <vt:lpstr>Rob Parke</vt:lpstr>
      <vt:lpstr>Teaching Assistants / Graders</vt:lpstr>
      <vt:lpstr>New Class!</vt:lpstr>
      <vt:lpstr>New Class!</vt:lpstr>
      <vt:lpstr>Textbook</vt:lpstr>
      <vt:lpstr>Grading Scale</vt:lpstr>
      <vt:lpstr>Exams</vt:lpstr>
      <vt:lpstr>Assignments</vt:lpstr>
      <vt:lpstr>Assignment Extra Credit</vt:lpstr>
      <vt:lpstr>Labs</vt:lpstr>
      <vt:lpstr>Quizzes</vt:lpstr>
      <vt:lpstr>Late Assignment Policy</vt:lpstr>
      <vt:lpstr>Late Lab Policy</vt:lpstr>
      <vt:lpstr>Final Project</vt:lpstr>
      <vt:lpstr>Adding the Course after Week 1</vt:lpstr>
      <vt:lpstr>Collaboration and Cheating</vt:lpstr>
      <vt:lpstr>Academic Integrity</vt:lpstr>
      <vt:lpstr>Piazza</vt:lpstr>
      <vt:lpstr>Useful Resources</vt:lpstr>
      <vt:lpstr>Useful Resources</vt:lpstr>
      <vt:lpstr>Useful Resources</vt:lpstr>
      <vt:lpstr>PowerPoint Presentation</vt:lpstr>
      <vt:lpstr>Speed Friending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RP</dc:creator>
  <cp:lastModifiedBy>R P</cp:lastModifiedBy>
  <cp:revision>206</cp:revision>
  <cp:lastPrinted>2011-10-21T03:55:14Z</cp:lastPrinted>
  <dcterms:created xsi:type="dcterms:W3CDTF">2011-10-20T22:41:20Z</dcterms:created>
  <dcterms:modified xsi:type="dcterms:W3CDTF">2019-07-12T04:15:12Z</dcterms:modified>
</cp:coreProperties>
</file>