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8" r:id="rId2"/>
    <p:sldId id="260" r:id="rId3"/>
    <p:sldId id="264" r:id="rId4"/>
    <p:sldId id="262" r:id="rId5"/>
    <p:sldId id="256" r:id="rId6"/>
    <p:sldId id="263" r:id="rId7"/>
    <p:sldId id="265" r:id="rId8"/>
    <p:sldId id="259" r:id="rId9"/>
    <p:sldId id="261" r:id="rId10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9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DBC64-7E4B-40C4-8CA9-16EEF9BED281}" type="datetimeFigureOut">
              <a:rPr lang="de-DE" smtClean="0"/>
              <a:t>20.06.2025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687513" y="1143000"/>
            <a:ext cx="3482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37FA7-9A4D-4416-9B1B-3E7DCC53332A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6116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77FC-43E4-4A36-A9CA-64D57D5FDC03}" type="datetimeFigureOut">
              <a:rPr lang="de-DE" smtClean="0"/>
              <a:t>20.06.2025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403D-17B9-4D63-9370-FF37D9705F1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515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77FC-43E4-4A36-A9CA-64D57D5FDC03}" type="datetimeFigureOut">
              <a:rPr lang="de-DE" smtClean="0"/>
              <a:t>20.06.2025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403D-17B9-4D63-9370-FF37D9705F1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647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77FC-43E4-4A36-A9CA-64D57D5FDC03}" type="datetimeFigureOut">
              <a:rPr lang="de-DE" smtClean="0"/>
              <a:t>20.06.2025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403D-17B9-4D63-9370-FF37D9705F1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342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77FC-43E4-4A36-A9CA-64D57D5FDC03}" type="datetimeFigureOut">
              <a:rPr lang="de-DE" smtClean="0"/>
              <a:t>20.06.2025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403D-17B9-4D63-9370-FF37D9705F1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124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77FC-43E4-4A36-A9CA-64D57D5FDC03}" type="datetimeFigureOut">
              <a:rPr lang="de-DE" smtClean="0"/>
              <a:t>20.06.2025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403D-17B9-4D63-9370-FF37D9705F1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0711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77FC-43E4-4A36-A9CA-64D57D5FDC03}" type="datetimeFigureOut">
              <a:rPr lang="de-DE" smtClean="0"/>
              <a:t>20.06.2025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403D-17B9-4D63-9370-FF37D9705F1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742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77FC-43E4-4A36-A9CA-64D57D5FDC03}" type="datetimeFigureOut">
              <a:rPr lang="de-DE" smtClean="0"/>
              <a:t>20.06.2025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403D-17B9-4D63-9370-FF37D9705F1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453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77FC-43E4-4A36-A9CA-64D57D5FDC03}" type="datetimeFigureOut">
              <a:rPr lang="de-DE" smtClean="0"/>
              <a:t>20.06.2025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403D-17B9-4D63-9370-FF37D9705F1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432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77FC-43E4-4A36-A9CA-64D57D5FDC03}" type="datetimeFigureOut">
              <a:rPr lang="de-DE" smtClean="0"/>
              <a:t>20.06.2025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403D-17B9-4D63-9370-FF37D9705F1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059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77FC-43E4-4A36-A9CA-64D57D5FDC03}" type="datetimeFigureOut">
              <a:rPr lang="de-DE" smtClean="0"/>
              <a:t>20.06.2025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403D-17B9-4D63-9370-FF37D9705F1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5948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A77FC-43E4-4A36-A9CA-64D57D5FDC03}" type="datetimeFigureOut">
              <a:rPr lang="de-DE" smtClean="0"/>
              <a:t>20.06.2025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A403D-17B9-4D63-9370-FF37D9705F1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412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A77FC-43E4-4A36-A9CA-64D57D5FDC03}" type="datetimeFigureOut">
              <a:rPr lang="de-DE" smtClean="0"/>
              <a:t>20.06.2025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A403D-17B9-4D63-9370-FF37D9705F1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008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818967" y="1818968"/>
            <a:ext cx="15829935" cy="1219199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783773" y="743041"/>
            <a:ext cx="9869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Allgemeine Struktur: 1-3-3-1 (Forwards)</a:t>
            </a:r>
          </a:p>
        </p:txBody>
      </p:sp>
      <p:sp>
        <p:nvSpPr>
          <p:cNvPr id="7" name="Ellipse 6"/>
          <p:cNvSpPr/>
          <p:nvPr/>
        </p:nvSpPr>
        <p:spPr>
          <a:xfrm>
            <a:off x="6861922" y="5510411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4194233" y="3628512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2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902150" y="4048862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3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7527764" y="5929704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4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3793504" y="4294354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5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6432155" y="6163991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6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697656" y="4219270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7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10725001" y="8074392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8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2049105" y="4381783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9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4401409" y="5140258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10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1267225" y="3282938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11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6941751" y="6916205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12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8674830" y="7408550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13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9776897" y="7686988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14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5567992" y="7582047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15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1544814" y="1379763"/>
            <a:ext cx="17916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/>
              <a:t>1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4006345" y="1344350"/>
            <a:ext cx="17916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/>
              <a:t>3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7082428" y="1344350"/>
            <a:ext cx="17916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/>
              <a:t>3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9946744" y="1365258"/>
            <a:ext cx="17916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dirty="0"/>
              <a:t>1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1030577" y="6311914"/>
            <a:ext cx="3829498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Hinter jedem 3er-Pod steht ein Backspieler als tiefe 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Outside Forwards sind als Mismatch da: think Forward vs gegnerischer 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Egal wer in welchem Pod ist, Support muss da sein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15 muss Lücke finden/auffüllen</a:t>
            </a:r>
          </a:p>
        </p:txBody>
      </p:sp>
    </p:spTree>
    <p:extLst>
      <p:ext uri="{BB962C8B-B14F-4D97-AF65-F5344CB8AC3E}">
        <p14:creationId xmlns:p14="http://schemas.microsoft.com/office/powerpoint/2010/main" val="396383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818967" y="1818968"/>
            <a:ext cx="15829935" cy="1219199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783773" y="743041"/>
            <a:ext cx="9869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Calls: Simple Calls</a:t>
            </a:r>
          </a:p>
        </p:txBody>
      </p:sp>
      <p:sp>
        <p:nvSpPr>
          <p:cNvPr id="7" name="Ellipse 6"/>
          <p:cNvSpPr/>
          <p:nvPr/>
        </p:nvSpPr>
        <p:spPr>
          <a:xfrm>
            <a:off x="6494211" y="6630557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863521" y="4428311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2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764977" y="4688587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3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7160053" y="7049850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4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3462792" y="5094153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5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6064444" y="7284137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6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783773" y="3160160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7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10357290" y="9365988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8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331577" y="4222270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9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3905122" y="6254558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10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1331577" y="2814586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11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6574040" y="8207801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12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8307119" y="8700146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13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9409186" y="8978584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14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1839129" y="3292421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15</a:t>
            </a:r>
            <a:endParaRPr lang="de-DE" sz="3200" dirty="0">
              <a:solidFill>
                <a:schemeClr val="tx1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639" y="3728861"/>
            <a:ext cx="590550" cy="590550"/>
          </a:xfrm>
          <a:prstGeom prst="rect">
            <a:avLst/>
          </a:prstGeom>
        </p:spPr>
      </p:pic>
      <p:cxnSp>
        <p:nvCxnSpPr>
          <p:cNvPr id="3" name="Gerade Verbindung mit Pfeil 2"/>
          <p:cNvCxnSpPr/>
          <p:nvPr/>
        </p:nvCxnSpPr>
        <p:spPr>
          <a:xfrm>
            <a:off x="2111189" y="4319411"/>
            <a:ext cx="1684524" cy="235780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/>
          <p:cNvSpPr/>
          <p:nvPr/>
        </p:nvSpPr>
        <p:spPr>
          <a:xfrm>
            <a:off x="2962738" y="3867805"/>
            <a:ext cx="400050" cy="4000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8" name="Ellipse 27"/>
          <p:cNvSpPr/>
          <p:nvPr/>
        </p:nvSpPr>
        <p:spPr>
          <a:xfrm>
            <a:off x="7936150" y="2308766"/>
            <a:ext cx="400050" cy="4000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8506306" y="2277958"/>
            <a:ext cx="287308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400" dirty="0"/>
              <a:t>Feuer: Forwards‘ Ball</a:t>
            </a:r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2136922" y="4888112"/>
            <a:ext cx="1684524" cy="1132159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2979184" y="5820246"/>
            <a:ext cx="400050" cy="4000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3" name="Ellipse 32"/>
          <p:cNvSpPr/>
          <p:nvPr/>
        </p:nvSpPr>
        <p:spPr>
          <a:xfrm>
            <a:off x="7935875" y="3249353"/>
            <a:ext cx="400050" cy="4000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8513283" y="3218545"/>
            <a:ext cx="287308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400" dirty="0"/>
              <a:t>Ice: Backs‘ Ball</a:t>
            </a:r>
          </a:p>
        </p:txBody>
      </p:sp>
      <p:sp>
        <p:nvSpPr>
          <p:cNvPr id="35" name="Textfeld 34"/>
          <p:cNvSpPr txBox="1"/>
          <p:nvPr/>
        </p:nvSpPr>
        <p:spPr>
          <a:xfrm>
            <a:off x="1331577" y="2287089"/>
            <a:ext cx="2390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Ruck</a:t>
            </a:r>
          </a:p>
        </p:txBody>
      </p:sp>
      <p:sp>
        <p:nvSpPr>
          <p:cNvPr id="31" name="Freihandform 30"/>
          <p:cNvSpPr/>
          <p:nvPr/>
        </p:nvSpPr>
        <p:spPr>
          <a:xfrm rot="6300000">
            <a:off x="4033029" y="5415079"/>
            <a:ext cx="1075871" cy="401085"/>
          </a:xfrm>
          <a:custGeom>
            <a:avLst/>
            <a:gdLst>
              <a:gd name="connsiteX0" fmla="*/ 0 w 2400300"/>
              <a:gd name="connsiteY0" fmla="*/ 1566111 h 1566111"/>
              <a:gd name="connsiteX1" fmla="*/ 1028700 w 2400300"/>
              <a:gd name="connsiteY1" fmla="*/ 4011 h 1566111"/>
              <a:gd name="connsiteX2" fmla="*/ 2400300 w 2400300"/>
              <a:gd name="connsiteY2" fmla="*/ 1204161 h 156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0300" h="1566111">
                <a:moveTo>
                  <a:pt x="0" y="1566111"/>
                </a:moveTo>
                <a:cubicBezTo>
                  <a:pt x="314325" y="815223"/>
                  <a:pt x="628650" y="64336"/>
                  <a:pt x="1028700" y="4011"/>
                </a:cubicBezTo>
                <a:cubicBezTo>
                  <a:pt x="1428750" y="-56314"/>
                  <a:pt x="1914525" y="573923"/>
                  <a:pt x="2400300" y="1204161"/>
                </a:cubicBezTo>
              </a:path>
            </a:pathLst>
          </a:custGeom>
          <a:noFill/>
          <a:ln w="381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Ellipse 35"/>
          <p:cNvSpPr/>
          <p:nvPr/>
        </p:nvSpPr>
        <p:spPr>
          <a:xfrm>
            <a:off x="4827236" y="5921637"/>
            <a:ext cx="400050" cy="4000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7" name="Ellipse 36"/>
          <p:cNvSpPr/>
          <p:nvPr/>
        </p:nvSpPr>
        <p:spPr>
          <a:xfrm>
            <a:off x="7935875" y="4189940"/>
            <a:ext cx="400050" cy="4000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8515703" y="3893662"/>
            <a:ext cx="2873084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400" dirty="0"/>
              <a:t>Feuer + „Back!“: Erstmal auf Stürmer und dann auf Back-Spieler hinter dem Pod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8513283" y="6220296"/>
            <a:ext cx="287308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400" dirty="0"/>
              <a:t>Zweiter Pod tiefer als 10</a:t>
            </a:r>
          </a:p>
        </p:txBody>
      </p:sp>
      <p:cxnSp>
        <p:nvCxnSpPr>
          <p:cNvPr id="24" name="Gerade Verbindung mit Pfeil 23"/>
          <p:cNvCxnSpPr/>
          <p:nvPr/>
        </p:nvCxnSpPr>
        <p:spPr>
          <a:xfrm flipH="1">
            <a:off x="7415192" y="6478073"/>
            <a:ext cx="920734" cy="48540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010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1818967" y="1818968"/>
            <a:ext cx="15829935" cy="1219199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783773" y="743041"/>
            <a:ext cx="9869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Calls Video: Feuer + Back!</a:t>
            </a:r>
          </a:p>
        </p:txBody>
      </p:sp>
      <p:pic>
        <p:nvPicPr>
          <p:cNvPr id="2" name="WhatsApp Video 2024-07-12 at 15.28.2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24000" y="4251348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6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818967" y="1818968"/>
            <a:ext cx="15829935" cy="1219199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783773" y="743041"/>
            <a:ext cx="9869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Calls: Simple Calls</a:t>
            </a:r>
          </a:p>
        </p:txBody>
      </p:sp>
      <p:sp>
        <p:nvSpPr>
          <p:cNvPr id="7" name="Ellipse 6"/>
          <p:cNvSpPr/>
          <p:nvPr/>
        </p:nvSpPr>
        <p:spPr>
          <a:xfrm>
            <a:off x="6648758" y="4935136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863521" y="4428311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2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959130" y="4657686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3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7314600" y="5354429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4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3462792" y="5094153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5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6218991" y="5588716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6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783773" y="3160160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7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10511837" y="7670567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8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1331577" y="4222270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9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3905122" y="6254558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10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1331577" y="2814586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11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6728587" y="6512380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12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8461666" y="7004725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13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9563733" y="7283163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14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1839129" y="3292421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15</a:t>
            </a:r>
            <a:endParaRPr lang="de-DE" sz="3200" dirty="0">
              <a:solidFill>
                <a:schemeClr val="tx1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850" y="4098037"/>
            <a:ext cx="590550" cy="590550"/>
          </a:xfrm>
          <a:prstGeom prst="rect">
            <a:avLst/>
          </a:prstGeom>
        </p:spPr>
      </p:pic>
      <p:sp>
        <p:nvSpPr>
          <p:cNvPr id="35" name="Textfeld 34"/>
          <p:cNvSpPr txBox="1"/>
          <p:nvPr/>
        </p:nvSpPr>
        <p:spPr>
          <a:xfrm>
            <a:off x="1331577" y="2287089"/>
            <a:ext cx="2390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bg1"/>
                </a:solidFill>
              </a:rPr>
              <a:t>Ruck</a:t>
            </a:r>
          </a:p>
        </p:txBody>
      </p:sp>
      <p:sp>
        <p:nvSpPr>
          <p:cNvPr id="36" name="Ellipse 35"/>
          <p:cNvSpPr/>
          <p:nvPr/>
        </p:nvSpPr>
        <p:spPr>
          <a:xfrm>
            <a:off x="4882278" y="3977932"/>
            <a:ext cx="400050" cy="4000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7" name="Ellipse 36"/>
          <p:cNvSpPr/>
          <p:nvPr/>
        </p:nvSpPr>
        <p:spPr>
          <a:xfrm>
            <a:off x="7881838" y="2615207"/>
            <a:ext cx="400050" cy="4000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8461666" y="2493343"/>
            <a:ext cx="301066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400" dirty="0"/>
              <a:t>Plus: Kurzer flacher Pass in Spielrichtung (im Pod)</a:t>
            </a:r>
          </a:p>
        </p:txBody>
      </p:sp>
      <p:cxnSp>
        <p:nvCxnSpPr>
          <p:cNvPr id="39" name="Gerade Verbindung mit Pfeil 38"/>
          <p:cNvCxnSpPr/>
          <p:nvPr/>
        </p:nvCxnSpPr>
        <p:spPr>
          <a:xfrm>
            <a:off x="4631313" y="4351703"/>
            <a:ext cx="636929" cy="203488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2960248" y="3328901"/>
            <a:ext cx="1383852" cy="1525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2888162" y="2873909"/>
            <a:ext cx="174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Spielrichtung</a:t>
            </a:r>
          </a:p>
        </p:txBody>
      </p:sp>
      <p:cxnSp>
        <p:nvCxnSpPr>
          <p:cNvPr id="41" name="Gerade Verbindung mit Pfeil 40"/>
          <p:cNvCxnSpPr/>
          <p:nvPr/>
        </p:nvCxnSpPr>
        <p:spPr>
          <a:xfrm flipH="1">
            <a:off x="3583643" y="4498750"/>
            <a:ext cx="230210" cy="436386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/>
          <p:cNvSpPr/>
          <p:nvPr/>
        </p:nvSpPr>
        <p:spPr>
          <a:xfrm>
            <a:off x="3522282" y="3977932"/>
            <a:ext cx="400050" cy="4000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5" name="Ellipse 44"/>
          <p:cNvSpPr/>
          <p:nvPr/>
        </p:nvSpPr>
        <p:spPr>
          <a:xfrm>
            <a:off x="7881838" y="4140624"/>
            <a:ext cx="400050" cy="4000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8461666" y="4009650"/>
            <a:ext cx="301066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400" dirty="0"/>
              <a:t>Minus: Kurzer Pass entgegen der Spielrichtung (im Pod)</a:t>
            </a:r>
          </a:p>
        </p:txBody>
      </p:sp>
    </p:spTree>
    <p:extLst>
      <p:ext uri="{BB962C8B-B14F-4D97-AF65-F5344CB8AC3E}">
        <p14:creationId xmlns:p14="http://schemas.microsoft.com/office/powerpoint/2010/main" val="74373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818968" y="1784066"/>
            <a:ext cx="15829935" cy="1219199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95779" y="646343"/>
            <a:ext cx="9869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Lineout Calls: allg. 5-Man-Lineout </a:t>
            </a:r>
          </a:p>
          <a:p>
            <a:r>
              <a:rPr lang="de-DE" sz="3600" dirty="0"/>
              <a:t>Lineout Jump</a:t>
            </a:r>
          </a:p>
        </p:txBody>
      </p:sp>
      <p:sp>
        <p:nvSpPr>
          <p:cNvPr id="26" name="Ellipse 25"/>
          <p:cNvSpPr/>
          <p:nvPr/>
        </p:nvSpPr>
        <p:spPr>
          <a:xfrm>
            <a:off x="1341212" y="4720303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-161471" y="4161503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2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4353833" y="4720303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3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2100037" y="4720303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4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2858862" y="4720303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5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3617687" y="4720303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6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32" name="Ellipse 31"/>
          <p:cNvSpPr/>
          <p:nvPr/>
        </p:nvSpPr>
        <p:spPr>
          <a:xfrm>
            <a:off x="4020912" y="8086137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7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4686753" y="8574750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8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2858862" y="5978639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9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5385708" y="7328337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10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2100037" y="8751979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11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218420" y="3848094"/>
            <a:ext cx="665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2951845" y="3848094"/>
            <a:ext cx="665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3759657" y="3850750"/>
            <a:ext cx="665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41" name="Gerade Verbindung mit Pfeil 40"/>
          <p:cNvCxnSpPr/>
          <p:nvPr/>
        </p:nvCxnSpPr>
        <p:spPr>
          <a:xfrm flipH="1">
            <a:off x="4533900" y="4171258"/>
            <a:ext cx="1517650" cy="0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feld 41"/>
          <p:cNvSpPr txBox="1"/>
          <p:nvPr/>
        </p:nvSpPr>
        <p:spPr>
          <a:xfrm>
            <a:off x="6306910" y="3848093"/>
            <a:ext cx="30099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400" dirty="0"/>
              <a:t>Springpositionen – soll vom Hooker vor dem Einwurf angesagt werden</a:t>
            </a:r>
          </a:p>
        </p:txBody>
      </p:sp>
      <p:pic>
        <p:nvPicPr>
          <p:cNvPr id="43" name="Grafik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79" y="4129753"/>
            <a:ext cx="590550" cy="590550"/>
          </a:xfrm>
          <a:prstGeom prst="rect">
            <a:avLst/>
          </a:prstGeom>
        </p:spPr>
      </p:pic>
      <p:sp>
        <p:nvSpPr>
          <p:cNvPr id="45" name="Freihandform 44"/>
          <p:cNvSpPr/>
          <p:nvPr/>
        </p:nvSpPr>
        <p:spPr>
          <a:xfrm>
            <a:off x="803277" y="3960961"/>
            <a:ext cx="1075871" cy="401085"/>
          </a:xfrm>
          <a:custGeom>
            <a:avLst/>
            <a:gdLst>
              <a:gd name="connsiteX0" fmla="*/ 0 w 2400300"/>
              <a:gd name="connsiteY0" fmla="*/ 1566111 h 1566111"/>
              <a:gd name="connsiteX1" fmla="*/ 1028700 w 2400300"/>
              <a:gd name="connsiteY1" fmla="*/ 4011 h 1566111"/>
              <a:gd name="connsiteX2" fmla="*/ 2400300 w 2400300"/>
              <a:gd name="connsiteY2" fmla="*/ 1204161 h 1566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0300" h="1566111">
                <a:moveTo>
                  <a:pt x="0" y="1566111"/>
                </a:moveTo>
                <a:cubicBezTo>
                  <a:pt x="314325" y="815223"/>
                  <a:pt x="628650" y="64336"/>
                  <a:pt x="1028700" y="4011"/>
                </a:cubicBezTo>
                <a:cubicBezTo>
                  <a:pt x="1428750" y="-56314"/>
                  <a:pt x="1914525" y="573923"/>
                  <a:pt x="2400300" y="1204161"/>
                </a:cubicBezTo>
              </a:path>
            </a:pathLst>
          </a:custGeom>
          <a:noFill/>
          <a:ln w="38100">
            <a:solidFill>
              <a:srgbClr val="FFC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616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1818968" y="1784066"/>
            <a:ext cx="15829935" cy="1219199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95779" y="646343"/>
            <a:ext cx="9869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Calls:  nach dem Lineout/Scrum </a:t>
            </a:r>
          </a:p>
          <a:p>
            <a:r>
              <a:rPr lang="de-DE" sz="3600" dirty="0"/>
              <a:t>Call 1 für Backline</a:t>
            </a:r>
          </a:p>
        </p:txBody>
      </p:sp>
      <p:pic>
        <p:nvPicPr>
          <p:cNvPr id="2" name="WhatsApp Video 2024-07-12 at 15.28.2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23999" y="2698466"/>
            <a:ext cx="9144000" cy="51816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523999" y="8368578"/>
            <a:ext cx="9144000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400" dirty="0"/>
              <a:t>Kann bei: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Ice,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nach einem Lineout,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nach einem Scrum,</a:t>
            </a:r>
          </a:p>
          <a:p>
            <a:r>
              <a:rPr lang="de-DE" sz="2400" dirty="0"/>
              <a:t>verwendet werden.</a:t>
            </a:r>
          </a:p>
        </p:txBody>
      </p:sp>
    </p:spTree>
    <p:extLst>
      <p:ext uri="{BB962C8B-B14F-4D97-AF65-F5344CB8AC3E}">
        <p14:creationId xmlns:p14="http://schemas.microsoft.com/office/powerpoint/2010/main" val="294672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1818968" y="1784066"/>
            <a:ext cx="15829935" cy="12191999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95779" y="646343"/>
            <a:ext cx="98697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Calls: nach dem Lineout/Scrum</a:t>
            </a:r>
          </a:p>
          <a:p>
            <a:r>
              <a:rPr lang="de-DE" sz="3600" dirty="0"/>
              <a:t>Call 2 für Backline</a:t>
            </a:r>
          </a:p>
          <a:p>
            <a:endParaRPr lang="de-DE" sz="3600" dirty="0"/>
          </a:p>
        </p:txBody>
      </p:sp>
      <p:pic>
        <p:nvPicPr>
          <p:cNvPr id="3" name="WhatsApp Video 2024-07-12 at 15.28.2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23999" y="2698466"/>
            <a:ext cx="9144000" cy="51816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1523999" y="8368578"/>
            <a:ext cx="9144000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2400" dirty="0"/>
              <a:t>Kann bei: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Ice,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nach einem Lineout,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nach einem Scrum,</a:t>
            </a:r>
          </a:p>
          <a:p>
            <a:r>
              <a:rPr lang="de-DE" sz="2400" dirty="0"/>
              <a:t>verwendet werden.</a:t>
            </a:r>
          </a:p>
        </p:txBody>
      </p:sp>
    </p:spTree>
    <p:extLst>
      <p:ext uri="{BB962C8B-B14F-4D97-AF65-F5344CB8AC3E}">
        <p14:creationId xmlns:p14="http://schemas.microsoft.com/office/powerpoint/2010/main" val="655009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892077" y="1869519"/>
            <a:ext cx="15862315" cy="1221693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51099" y="653851"/>
            <a:ext cx="9869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Lineout Calls: Nach dem Lineout alternative </a:t>
            </a:r>
          </a:p>
          <a:p>
            <a:r>
              <a:rPr lang="de-DE" sz="3600" dirty="0"/>
              <a:t>(Call name: Slow)</a:t>
            </a:r>
          </a:p>
        </p:txBody>
      </p:sp>
      <p:sp>
        <p:nvSpPr>
          <p:cNvPr id="26" name="Ellipse 25"/>
          <p:cNvSpPr/>
          <p:nvPr/>
        </p:nvSpPr>
        <p:spPr>
          <a:xfrm>
            <a:off x="1341212" y="4720303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-218621" y="4161503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2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4353833" y="4720303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3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2100037" y="4720303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4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2858862" y="4720303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5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3617687" y="4720303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6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32" name="Ellipse 31"/>
          <p:cNvSpPr/>
          <p:nvPr/>
        </p:nvSpPr>
        <p:spPr>
          <a:xfrm>
            <a:off x="4054025" y="9103305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7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4719866" y="9591918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8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2858862" y="5978639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9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5385708" y="7328337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10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36" name="Ellipse 35"/>
          <p:cNvSpPr/>
          <p:nvPr/>
        </p:nvSpPr>
        <p:spPr>
          <a:xfrm>
            <a:off x="2133150" y="9769147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11</a:t>
            </a:r>
            <a:endParaRPr lang="de-DE" sz="3200" dirty="0">
              <a:solidFill>
                <a:schemeClr val="tx1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766" y="5968362"/>
            <a:ext cx="590550" cy="590550"/>
          </a:xfrm>
          <a:prstGeom prst="rect">
            <a:avLst/>
          </a:prstGeom>
        </p:spPr>
      </p:pic>
      <p:cxnSp>
        <p:nvCxnSpPr>
          <p:cNvPr id="4" name="Gerade Verbindung mit Pfeil 3"/>
          <p:cNvCxnSpPr/>
          <p:nvPr/>
        </p:nvCxnSpPr>
        <p:spPr>
          <a:xfrm>
            <a:off x="3930426" y="6394252"/>
            <a:ext cx="1417409" cy="802821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>
            <a:off x="4719866" y="7731425"/>
            <a:ext cx="533171" cy="371175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5990091" y="7923111"/>
            <a:ext cx="427718" cy="467620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krümmter Verbinder 9"/>
          <p:cNvCxnSpPr/>
          <p:nvPr/>
        </p:nvCxnSpPr>
        <p:spPr>
          <a:xfrm rot="5400000" flipH="1" flipV="1">
            <a:off x="3818103" y="7326267"/>
            <a:ext cx="1970667" cy="899201"/>
          </a:xfrm>
          <a:prstGeom prst="curvedConnector3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krümmter Verbinder 39"/>
          <p:cNvCxnSpPr/>
          <p:nvPr/>
        </p:nvCxnSpPr>
        <p:spPr>
          <a:xfrm rot="5400000" flipH="1" flipV="1">
            <a:off x="5171496" y="8190326"/>
            <a:ext cx="1850592" cy="1021672"/>
          </a:xfrm>
          <a:prstGeom prst="curvedConnector3">
            <a:avLst>
              <a:gd name="adj1" fmla="val 50000"/>
            </a:avLst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2765880" y="8333582"/>
            <a:ext cx="1255033" cy="129287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7189104" y="3100532"/>
            <a:ext cx="4196950" cy="3785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de-DE" sz="2400" dirty="0"/>
              <a:t>Von 9 auf die 10</a:t>
            </a:r>
          </a:p>
          <a:p>
            <a:pPr marL="457200" indent="-457200">
              <a:buAutoNum type="arabicPeriod"/>
            </a:pPr>
            <a:r>
              <a:rPr lang="de-DE" sz="2400" dirty="0"/>
              <a:t>10 bekommt zu viel Druck </a:t>
            </a:r>
            <a:r>
              <a:rPr lang="de-DE" sz="2400" dirty="0">
                <a:sym typeface="Wingdings" panose="05000000000000000000" pitchFamily="2" charset="2"/>
              </a:rPr>
              <a:t> Pass ist schlecht  auf Stürmer passen links oder rechts</a:t>
            </a:r>
            <a:endParaRPr lang="de-DE" sz="2400" dirty="0"/>
          </a:p>
          <a:p>
            <a:pPr marL="457200" indent="-457200">
              <a:buAutoNum type="arabicPeriod"/>
            </a:pPr>
            <a:r>
              <a:rPr lang="de-DE" sz="2400" dirty="0">
                <a:sym typeface="Wingdings" panose="05000000000000000000" pitchFamily="2" charset="2"/>
              </a:rPr>
              <a:t>Nach dem Slow-Ball sollen restliche Stürmer 3-er-Pods bilden</a:t>
            </a:r>
          </a:p>
          <a:p>
            <a:pPr marL="457200" indent="-457200">
              <a:buAutoNum type="arabicPeriod"/>
            </a:pPr>
            <a:r>
              <a:rPr lang="de-DE" sz="2400" dirty="0">
                <a:sym typeface="Wingdings" panose="05000000000000000000" pitchFamily="2" charset="2"/>
              </a:rPr>
              <a:t>9 &amp; 10 sollen Struktur wieder aufbauen</a:t>
            </a:r>
            <a:endParaRPr lang="de-DE" sz="2400" dirty="0"/>
          </a:p>
        </p:txBody>
      </p:sp>
      <p:sp>
        <p:nvSpPr>
          <p:cNvPr id="44" name="Ellipse 43"/>
          <p:cNvSpPr/>
          <p:nvPr/>
        </p:nvSpPr>
        <p:spPr>
          <a:xfrm>
            <a:off x="7839751" y="8752553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13</a:t>
            </a:r>
            <a:endParaRPr lang="de-DE" sz="3200" dirty="0">
              <a:solidFill>
                <a:schemeClr val="tx1"/>
              </a:solidFill>
            </a:endParaRPr>
          </a:p>
        </p:txBody>
      </p:sp>
      <p:cxnSp>
        <p:nvCxnSpPr>
          <p:cNvPr id="45" name="Gerade Verbindung mit Pfeil 44"/>
          <p:cNvCxnSpPr/>
          <p:nvPr/>
        </p:nvCxnSpPr>
        <p:spPr>
          <a:xfrm>
            <a:off x="6277769" y="7865962"/>
            <a:ext cx="1419898" cy="835201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2641600" y="5396422"/>
            <a:ext cx="414867" cy="496378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5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879608" y="1822690"/>
            <a:ext cx="15862315" cy="12216938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51099" y="653851"/>
            <a:ext cx="9869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Scrum Call: Snake </a:t>
            </a:r>
            <a:br>
              <a:rPr lang="de-DE" sz="3600" dirty="0"/>
            </a:br>
            <a:r>
              <a:rPr lang="de-DE" sz="3600" dirty="0"/>
              <a:t>(Optional: Scrum auf der kurzen Seite)</a:t>
            </a:r>
          </a:p>
        </p:txBody>
      </p:sp>
      <p:sp>
        <p:nvSpPr>
          <p:cNvPr id="26" name="Ellipse 25"/>
          <p:cNvSpPr/>
          <p:nvPr/>
        </p:nvSpPr>
        <p:spPr>
          <a:xfrm>
            <a:off x="7102280" y="3927158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27" name="Ellipse 26"/>
          <p:cNvSpPr/>
          <p:nvPr/>
        </p:nvSpPr>
        <p:spPr>
          <a:xfrm>
            <a:off x="7768122" y="3927158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2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8450294" y="3924329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3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29" name="Ellipse 28"/>
          <p:cNvSpPr/>
          <p:nvPr/>
        </p:nvSpPr>
        <p:spPr>
          <a:xfrm>
            <a:off x="7435201" y="4530427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4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8101043" y="4527598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5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8627210" y="4953916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6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32" name="Ellipse 31"/>
          <p:cNvSpPr/>
          <p:nvPr/>
        </p:nvSpPr>
        <p:spPr>
          <a:xfrm>
            <a:off x="6882264" y="4941216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7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7767218" y="5116465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8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34" name="Ellipse 33"/>
          <p:cNvSpPr/>
          <p:nvPr/>
        </p:nvSpPr>
        <p:spPr>
          <a:xfrm>
            <a:off x="9893673" y="5792876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9</a:t>
            </a:r>
            <a:endParaRPr lang="de-DE" sz="3200" dirty="0">
              <a:solidFill>
                <a:schemeClr val="tx1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682" y="5400648"/>
            <a:ext cx="590550" cy="590550"/>
          </a:xfrm>
          <a:prstGeom prst="rect">
            <a:avLst/>
          </a:prstGeom>
        </p:spPr>
      </p:pic>
      <p:sp>
        <p:nvSpPr>
          <p:cNvPr id="43" name="Textfeld 42"/>
          <p:cNvSpPr txBox="1"/>
          <p:nvPr/>
        </p:nvSpPr>
        <p:spPr>
          <a:xfrm>
            <a:off x="721484" y="2661012"/>
            <a:ext cx="4196950" cy="56323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de-DE" sz="2400" dirty="0"/>
              <a:t>8 nimmt den Ball auf und zieht den gegnerischen Flanker (hier 6)</a:t>
            </a:r>
          </a:p>
          <a:p>
            <a:pPr marL="457200" indent="-457200">
              <a:buAutoNum type="arabicPeriod"/>
            </a:pPr>
            <a:r>
              <a:rPr lang="de-DE" sz="2400" dirty="0"/>
              <a:t>Vor dem Kontakt Ball auf 9 passen, der den gegnerischen Wing zieht</a:t>
            </a:r>
          </a:p>
          <a:p>
            <a:pPr marL="457200" indent="-457200">
              <a:buAutoNum type="arabicPeriod"/>
            </a:pPr>
            <a:r>
              <a:rPr lang="de-DE" sz="2400" dirty="0"/>
              <a:t>Lücke soll für den Winger entstehen </a:t>
            </a:r>
            <a:r>
              <a:rPr lang="de-DE" sz="2400" dirty="0">
                <a:sym typeface="Wingdings" panose="05000000000000000000" pitchFamily="2" charset="2"/>
              </a:rPr>
              <a:t> 9 auf 14</a:t>
            </a:r>
            <a:endParaRPr lang="de-DE" sz="2400" dirty="0"/>
          </a:p>
          <a:p>
            <a:pPr marL="457200" indent="-457200">
              <a:buAutoNum type="arabicPeriod"/>
            </a:pPr>
            <a:r>
              <a:rPr lang="de-DE" sz="2400" dirty="0"/>
              <a:t>Unsere 6 soll Unterstützung für den Winger laufen</a:t>
            </a:r>
          </a:p>
          <a:p>
            <a:pPr marL="457200" indent="-457200">
              <a:buAutoNum type="arabicPeriod"/>
            </a:pPr>
            <a:r>
              <a:rPr lang="de-DE" sz="2400" dirty="0"/>
              <a:t>Nach dem Scrum sollen Forwards 3er-Pods bilden oder ggf. Pick &amp; Go machen, wenn kurz vor der Try-Line/wenn 9 getackelt wird.</a:t>
            </a:r>
          </a:p>
        </p:txBody>
      </p:sp>
      <p:sp>
        <p:nvSpPr>
          <p:cNvPr id="38" name="Ellipse 37"/>
          <p:cNvSpPr/>
          <p:nvPr/>
        </p:nvSpPr>
        <p:spPr>
          <a:xfrm>
            <a:off x="10750123" y="6309617"/>
            <a:ext cx="665842" cy="665842"/>
          </a:xfrm>
          <a:prstGeom prst="ellips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14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39" name="Ellipse 38"/>
          <p:cNvSpPr/>
          <p:nvPr/>
        </p:nvSpPr>
        <p:spPr>
          <a:xfrm>
            <a:off x="6348013" y="3212634"/>
            <a:ext cx="665842" cy="66584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9</a:t>
            </a: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9" name="Freihandform 8"/>
          <p:cNvSpPr/>
          <p:nvPr/>
        </p:nvSpPr>
        <p:spPr>
          <a:xfrm>
            <a:off x="8500533" y="5139267"/>
            <a:ext cx="1202532" cy="1422400"/>
          </a:xfrm>
          <a:custGeom>
            <a:avLst/>
            <a:gdLst>
              <a:gd name="connsiteX0" fmla="*/ 0 w 1202532"/>
              <a:gd name="connsiteY0" fmla="*/ 838200 h 1422400"/>
              <a:gd name="connsiteX1" fmla="*/ 16934 w 1202532"/>
              <a:gd name="connsiteY1" fmla="*/ 905933 h 1422400"/>
              <a:gd name="connsiteX2" fmla="*/ 25400 w 1202532"/>
              <a:gd name="connsiteY2" fmla="*/ 965200 h 1422400"/>
              <a:gd name="connsiteX3" fmla="*/ 67734 w 1202532"/>
              <a:gd name="connsiteY3" fmla="*/ 1041400 h 1422400"/>
              <a:gd name="connsiteX4" fmla="*/ 84667 w 1202532"/>
              <a:gd name="connsiteY4" fmla="*/ 1083733 h 1422400"/>
              <a:gd name="connsiteX5" fmla="*/ 101600 w 1202532"/>
              <a:gd name="connsiteY5" fmla="*/ 1117600 h 1422400"/>
              <a:gd name="connsiteX6" fmla="*/ 110067 w 1202532"/>
              <a:gd name="connsiteY6" fmla="*/ 1159933 h 1422400"/>
              <a:gd name="connsiteX7" fmla="*/ 127000 w 1202532"/>
              <a:gd name="connsiteY7" fmla="*/ 1185333 h 1422400"/>
              <a:gd name="connsiteX8" fmla="*/ 169334 w 1202532"/>
              <a:gd name="connsiteY8" fmla="*/ 1295400 h 1422400"/>
              <a:gd name="connsiteX9" fmla="*/ 177800 w 1202532"/>
              <a:gd name="connsiteY9" fmla="*/ 1346200 h 1422400"/>
              <a:gd name="connsiteX10" fmla="*/ 228600 w 1202532"/>
              <a:gd name="connsiteY10" fmla="*/ 1380066 h 1422400"/>
              <a:gd name="connsiteX11" fmla="*/ 254000 w 1202532"/>
              <a:gd name="connsiteY11" fmla="*/ 1405466 h 1422400"/>
              <a:gd name="connsiteX12" fmla="*/ 287867 w 1202532"/>
              <a:gd name="connsiteY12" fmla="*/ 1413933 h 1422400"/>
              <a:gd name="connsiteX13" fmla="*/ 313267 w 1202532"/>
              <a:gd name="connsiteY13" fmla="*/ 1422400 h 1422400"/>
              <a:gd name="connsiteX14" fmla="*/ 414867 w 1202532"/>
              <a:gd name="connsiteY14" fmla="*/ 1312333 h 1422400"/>
              <a:gd name="connsiteX15" fmla="*/ 448734 w 1202532"/>
              <a:gd name="connsiteY15" fmla="*/ 1278466 h 1422400"/>
              <a:gd name="connsiteX16" fmla="*/ 474134 w 1202532"/>
              <a:gd name="connsiteY16" fmla="*/ 1244600 h 1422400"/>
              <a:gd name="connsiteX17" fmla="*/ 508000 w 1202532"/>
              <a:gd name="connsiteY17" fmla="*/ 1227666 h 1422400"/>
              <a:gd name="connsiteX18" fmla="*/ 533400 w 1202532"/>
              <a:gd name="connsiteY18" fmla="*/ 1202266 h 1422400"/>
              <a:gd name="connsiteX19" fmla="*/ 575734 w 1202532"/>
              <a:gd name="connsiteY19" fmla="*/ 1168400 h 1422400"/>
              <a:gd name="connsiteX20" fmla="*/ 651934 w 1202532"/>
              <a:gd name="connsiteY20" fmla="*/ 1126066 h 1422400"/>
              <a:gd name="connsiteX21" fmla="*/ 702734 w 1202532"/>
              <a:gd name="connsiteY21" fmla="*/ 1092200 h 1422400"/>
              <a:gd name="connsiteX22" fmla="*/ 736600 w 1202532"/>
              <a:gd name="connsiteY22" fmla="*/ 1066800 h 1422400"/>
              <a:gd name="connsiteX23" fmla="*/ 762000 w 1202532"/>
              <a:gd name="connsiteY23" fmla="*/ 1058333 h 1422400"/>
              <a:gd name="connsiteX24" fmla="*/ 795867 w 1202532"/>
              <a:gd name="connsiteY24" fmla="*/ 1032933 h 1422400"/>
              <a:gd name="connsiteX25" fmla="*/ 821267 w 1202532"/>
              <a:gd name="connsiteY25" fmla="*/ 1024466 h 1422400"/>
              <a:gd name="connsiteX26" fmla="*/ 880534 w 1202532"/>
              <a:gd name="connsiteY26" fmla="*/ 948266 h 1422400"/>
              <a:gd name="connsiteX27" fmla="*/ 914400 w 1202532"/>
              <a:gd name="connsiteY27" fmla="*/ 889000 h 1422400"/>
              <a:gd name="connsiteX28" fmla="*/ 931334 w 1202532"/>
              <a:gd name="connsiteY28" fmla="*/ 872066 h 1422400"/>
              <a:gd name="connsiteX29" fmla="*/ 948267 w 1202532"/>
              <a:gd name="connsiteY29" fmla="*/ 838200 h 1422400"/>
              <a:gd name="connsiteX30" fmla="*/ 973667 w 1202532"/>
              <a:gd name="connsiteY30" fmla="*/ 804333 h 1422400"/>
              <a:gd name="connsiteX31" fmla="*/ 982134 w 1202532"/>
              <a:gd name="connsiteY31" fmla="*/ 778933 h 1422400"/>
              <a:gd name="connsiteX32" fmla="*/ 990600 w 1202532"/>
              <a:gd name="connsiteY32" fmla="*/ 745066 h 1422400"/>
              <a:gd name="connsiteX33" fmla="*/ 1016000 w 1202532"/>
              <a:gd name="connsiteY33" fmla="*/ 668866 h 1422400"/>
              <a:gd name="connsiteX34" fmla="*/ 1024467 w 1202532"/>
              <a:gd name="connsiteY34" fmla="*/ 643466 h 1422400"/>
              <a:gd name="connsiteX35" fmla="*/ 1049867 w 1202532"/>
              <a:gd name="connsiteY35" fmla="*/ 601133 h 1422400"/>
              <a:gd name="connsiteX36" fmla="*/ 1066800 w 1202532"/>
              <a:gd name="connsiteY36" fmla="*/ 541866 h 1422400"/>
              <a:gd name="connsiteX37" fmla="*/ 1100667 w 1202532"/>
              <a:gd name="connsiteY37" fmla="*/ 465666 h 1422400"/>
              <a:gd name="connsiteX38" fmla="*/ 1109134 w 1202532"/>
              <a:gd name="connsiteY38" fmla="*/ 423333 h 1422400"/>
              <a:gd name="connsiteX39" fmla="*/ 1117600 w 1202532"/>
              <a:gd name="connsiteY39" fmla="*/ 397933 h 1422400"/>
              <a:gd name="connsiteX40" fmla="*/ 1126067 w 1202532"/>
              <a:gd name="connsiteY40" fmla="*/ 364066 h 1422400"/>
              <a:gd name="connsiteX41" fmla="*/ 1134534 w 1202532"/>
              <a:gd name="connsiteY41" fmla="*/ 270933 h 1422400"/>
              <a:gd name="connsiteX42" fmla="*/ 1143000 w 1202532"/>
              <a:gd name="connsiteY42" fmla="*/ 228600 h 1422400"/>
              <a:gd name="connsiteX43" fmla="*/ 1151467 w 1202532"/>
              <a:gd name="connsiteY43" fmla="*/ 127000 h 1422400"/>
              <a:gd name="connsiteX44" fmla="*/ 1159934 w 1202532"/>
              <a:gd name="connsiteY44" fmla="*/ 101600 h 1422400"/>
              <a:gd name="connsiteX45" fmla="*/ 1176867 w 1202532"/>
              <a:gd name="connsiteY45" fmla="*/ 33866 h 1422400"/>
              <a:gd name="connsiteX46" fmla="*/ 1202267 w 1202532"/>
              <a:gd name="connsiteY46" fmla="*/ 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02532" h="1422400">
                <a:moveTo>
                  <a:pt x="0" y="838200"/>
                </a:moveTo>
                <a:cubicBezTo>
                  <a:pt x="5645" y="860778"/>
                  <a:pt x="12370" y="883112"/>
                  <a:pt x="16934" y="905933"/>
                </a:cubicBezTo>
                <a:cubicBezTo>
                  <a:pt x="20848" y="925502"/>
                  <a:pt x="18393" y="946514"/>
                  <a:pt x="25400" y="965200"/>
                </a:cubicBezTo>
                <a:cubicBezTo>
                  <a:pt x="35602" y="992407"/>
                  <a:pt x="54739" y="1015411"/>
                  <a:pt x="67734" y="1041400"/>
                </a:cubicBezTo>
                <a:cubicBezTo>
                  <a:pt x="74531" y="1054993"/>
                  <a:pt x="78495" y="1069845"/>
                  <a:pt x="84667" y="1083733"/>
                </a:cubicBezTo>
                <a:cubicBezTo>
                  <a:pt x="89793" y="1095267"/>
                  <a:pt x="95956" y="1106311"/>
                  <a:pt x="101600" y="1117600"/>
                </a:cubicBezTo>
                <a:cubicBezTo>
                  <a:pt x="104422" y="1131711"/>
                  <a:pt x="105014" y="1146459"/>
                  <a:pt x="110067" y="1159933"/>
                </a:cubicBezTo>
                <a:cubicBezTo>
                  <a:pt x="113640" y="1169461"/>
                  <a:pt x="123782" y="1175680"/>
                  <a:pt x="127000" y="1185333"/>
                </a:cubicBezTo>
                <a:cubicBezTo>
                  <a:pt x="168504" y="1309845"/>
                  <a:pt x="88119" y="1153275"/>
                  <a:pt x="169334" y="1295400"/>
                </a:cubicBezTo>
                <a:cubicBezTo>
                  <a:pt x="172156" y="1312333"/>
                  <a:pt x="171772" y="1330126"/>
                  <a:pt x="177800" y="1346200"/>
                </a:cubicBezTo>
                <a:cubicBezTo>
                  <a:pt x="184430" y="1363880"/>
                  <a:pt x="217997" y="1372492"/>
                  <a:pt x="228600" y="1380066"/>
                </a:cubicBezTo>
                <a:cubicBezTo>
                  <a:pt x="238343" y="1387026"/>
                  <a:pt x="243604" y="1399525"/>
                  <a:pt x="254000" y="1405466"/>
                </a:cubicBezTo>
                <a:cubicBezTo>
                  <a:pt x="264103" y="1411239"/>
                  <a:pt x="276678" y="1410736"/>
                  <a:pt x="287867" y="1413933"/>
                </a:cubicBezTo>
                <a:cubicBezTo>
                  <a:pt x="296448" y="1416385"/>
                  <a:pt x="304800" y="1419578"/>
                  <a:pt x="313267" y="1422400"/>
                </a:cubicBezTo>
                <a:cubicBezTo>
                  <a:pt x="360219" y="1359796"/>
                  <a:pt x="328689" y="1398511"/>
                  <a:pt x="414867" y="1312333"/>
                </a:cubicBezTo>
                <a:cubicBezTo>
                  <a:pt x="426156" y="1301044"/>
                  <a:pt x="439155" y="1291238"/>
                  <a:pt x="448734" y="1278466"/>
                </a:cubicBezTo>
                <a:cubicBezTo>
                  <a:pt x="457201" y="1267177"/>
                  <a:pt x="463420" y="1253783"/>
                  <a:pt x="474134" y="1244600"/>
                </a:cubicBezTo>
                <a:cubicBezTo>
                  <a:pt x="483717" y="1236386"/>
                  <a:pt x="497730" y="1235002"/>
                  <a:pt x="508000" y="1227666"/>
                </a:cubicBezTo>
                <a:cubicBezTo>
                  <a:pt x="517743" y="1220706"/>
                  <a:pt x="524389" y="1210151"/>
                  <a:pt x="533400" y="1202266"/>
                </a:cubicBezTo>
                <a:cubicBezTo>
                  <a:pt x="547000" y="1190366"/>
                  <a:pt x="560930" y="1178763"/>
                  <a:pt x="575734" y="1168400"/>
                </a:cubicBezTo>
                <a:cubicBezTo>
                  <a:pt x="639079" y="1124059"/>
                  <a:pt x="595534" y="1159906"/>
                  <a:pt x="651934" y="1126066"/>
                </a:cubicBezTo>
                <a:cubicBezTo>
                  <a:pt x="669385" y="1115595"/>
                  <a:pt x="686453" y="1104411"/>
                  <a:pt x="702734" y="1092200"/>
                </a:cubicBezTo>
                <a:cubicBezTo>
                  <a:pt x="714023" y="1083733"/>
                  <a:pt x="724348" y="1073801"/>
                  <a:pt x="736600" y="1066800"/>
                </a:cubicBezTo>
                <a:cubicBezTo>
                  <a:pt x="744349" y="1062372"/>
                  <a:pt x="753533" y="1061155"/>
                  <a:pt x="762000" y="1058333"/>
                </a:cubicBezTo>
                <a:cubicBezTo>
                  <a:pt x="773289" y="1049866"/>
                  <a:pt x="783615" y="1039934"/>
                  <a:pt x="795867" y="1032933"/>
                </a:cubicBezTo>
                <a:cubicBezTo>
                  <a:pt x="803616" y="1028505"/>
                  <a:pt x="813841" y="1029417"/>
                  <a:pt x="821267" y="1024466"/>
                </a:cubicBezTo>
                <a:cubicBezTo>
                  <a:pt x="845141" y="1008550"/>
                  <a:pt x="867078" y="968450"/>
                  <a:pt x="880534" y="948266"/>
                </a:cubicBezTo>
                <a:cubicBezTo>
                  <a:pt x="892021" y="913801"/>
                  <a:pt x="885923" y="923172"/>
                  <a:pt x="914400" y="889000"/>
                </a:cubicBezTo>
                <a:cubicBezTo>
                  <a:pt x="919510" y="882868"/>
                  <a:pt x="926906" y="878708"/>
                  <a:pt x="931334" y="872066"/>
                </a:cubicBezTo>
                <a:cubicBezTo>
                  <a:pt x="938335" y="861565"/>
                  <a:pt x="941578" y="848903"/>
                  <a:pt x="948267" y="838200"/>
                </a:cubicBezTo>
                <a:cubicBezTo>
                  <a:pt x="955746" y="826234"/>
                  <a:pt x="965200" y="815622"/>
                  <a:pt x="973667" y="804333"/>
                </a:cubicBezTo>
                <a:cubicBezTo>
                  <a:pt x="976489" y="795866"/>
                  <a:pt x="979682" y="787514"/>
                  <a:pt x="982134" y="778933"/>
                </a:cubicBezTo>
                <a:cubicBezTo>
                  <a:pt x="985331" y="767744"/>
                  <a:pt x="987178" y="756188"/>
                  <a:pt x="990600" y="745066"/>
                </a:cubicBezTo>
                <a:cubicBezTo>
                  <a:pt x="998474" y="719476"/>
                  <a:pt x="1007533" y="694266"/>
                  <a:pt x="1016000" y="668866"/>
                </a:cubicBezTo>
                <a:cubicBezTo>
                  <a:pt x="1018822" y="660399"/>
                  <a:pt x="1019875" y="651119"/>
                  <a:pt x="1024467" y="643466"/>
                </a:cubicBezTo>
                <a:lnTo>
                  <a:pt x="1049867" y="601133"/>
                </a:lnTo>
                <a:cubicBezTo>
                  <a:pt x="1054161" y="583956"/>
                  <a:pt x="1059515" y="558864"/>
                  <a:pt x="1066800" y="541866"/>
                </a:cubicBezTo>
                <a:cubicBezTo>
                  <a:pt x="1083483" y="502938"/>
                  <a:pt x="1087533" y="509445"/>
                  <a:pt x="1100667" y="465666"/>
                </a:cubicBezTo>
                <a:cubicBezTo>
                  <a:pt x="1104802" y="451882"/>
                  <a:pt x="1105644" y="437294"/>
                  <a:pt x="1109134" y="423333"/>
                </a:cubicBezTo>
                <a:cubicBezTo>
                  <a:pt x="1111298" y="414675"/>
                  <a:pt x="1115148" y="406514"/>
                  <a:pt x="1117600" y="397933"/>
                </a:cubicBezTo>
                <a:cubicBezTo>
                  <a:pt x="1120797" y="386744"/>
                  <a:pt x="1123245" y="375355"/>
                  <a:pt x="1126067" y="364066"/>
                </a:cubicBezTo>
                <a:cubicBezTo>
                  <a:pt x="1128889" y="333022"/>
                  <a:pt x="1130668" y="301865"/>
                  <a:pt x="1134534" y="270933"/>
                </a:cubicBezTo>
                <a:cubicBezTo>
                  <a:pt x="1136319" y="256654"/>
                  <a:pt x="1141319" y="242892"/>
                  <a:pt x="1143000" y="228600"/>
                </a:cubicBezTo>
                <a:cubicBezTo>
                  <a:pt x="1146971" y="194849"/>
                  <a:pt x="1146975" y="160686"/>
                  <a:pt x="1151467" y="127000"/>
                </a:cubicBezTo>
                <a:cubicBezTo>
                  <a:pt x="1152647" y="118154"/>
                  <a:pt x="1157770" y="110258"/>
                  <a:pt x="1159934" y="101600"/>
                </a:cubicBezTo>
                <a:cubicBezTo>
                  <a:pt x="1160510" y="99297"/>
                  <a:pt x="1169828" y="42665"/>
                  <a:pt x="1176867" y="33866"/>
                </a:cubicBezTo>
                <a:cubicBezTo>
                  <a:pt x="1206963" y="-3754"/>
                  <a:pt x="1202267" y="36847"/>
                  <a:pt x="1202267" y="0"/>
                </a:cubicBezTo>
              </a:path>
            </a:pathLst>
          </a:custGeom>
          <a:noFill/>
          <a:ln w="38100">
            <a:solidFill>
              <a:srgbClr val="FFC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1" name="Gerade Verbindung mit Pfeil 40"/>
          <p:cNvCxnSpPr/>
          <p:nvPr/>
        </p:nvCxnSpPr>
        <p:spPr>
          <a:xfrm>
            <a:off x="9890057" y="5152138"/>
            <a:ext cx="427718" cy="467620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/>
          <p:nvPr/>
        </p:nvCxnSpPr>
        <p:spPr>
          <a:xfrm flipV="1">
            <a:off x="10317775" y="4546481"/>
            <a:ext cx="123185" cy="836366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/>
          <p:cNvSpPr/>
          <p:nvPr/>
        </p:nvSpPr>
        <p:spPr>
          <a:xfrm>
            <a:off x="9775118" y="1995997"/>
            <a:ext cx="665842" cy="66584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11</a:t>
            </a:r>
            <a:endParaRPr lang="de-DE" sz="3200" dirty="0">
              <a:solidFill>
                <a:schemeClr val="tx1"/>
              </a:solidFill>
            </a:endParaRPr>
          </a:p>
        </p:txBody>
      </p:sp>
      <p:cxnSp>
        <p:nvCxnSpPr>
          <p:cNvPr id="47" name="Gerade Verbindung mit Pfeil 46"/>
          <p:cNvCxnSpPr/>
          <p:nvPr/>
        </p:nvCxnSpPr>
        <p:spPr>
          <a:xfrm>
            <a:off x="10654819" y="4806517"/>
            <a:ext cx="427718" cy="467620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/>
          <p:nvPr/>
        </p:nvCxnSpPr>
        <p:spPr>
          <a:xfrm flipV="1">
            <a:off x="11106346" y="4326467"/>
            <a:ext cx="132551" cy="1844443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/>
          <p:cNvSpPr/>
          <p:nvPr/>
        </p:nvSpPr>
        <p:spPr>
          <a:xfrm>
            <a:off x="8783215" y="3182580"/>
            <a:ext cx="665842" cy="66584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6</a:t>
            </a:r>
            <a:endParaRPr lang="de-DE" sz="3200" dirty="0">
              <a:solidFill>
                <a:schemeClr val="tx1"/>
              </a:solidFill>
            </a:endParaRPr>
          </a:p>
        </p:txBody>
      </p:sp>
      <p:cxnSp>
        <p:nvCxnSpPr>
          <p:cNvPr id="50" name="Gerade Verbindung mit Pfeil 49"/>
          <p:cNvCxnSpPr/>
          <p:nvPr/>
        </p:nvCxnSpPr>
        <p:spPr>
          <a:xfrm>
            <a:off x="9371128" y="3952684"/>
            <a:ext cx="213139" cy="678225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10174960" y="2781586"/>
            <a:ext cx="266000" cy="1339224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028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419</Words>
  <Application>Microsoft Office PowerPoint</Application>
  <PresentationFormat>Custom</PresentationFormat>
  <Paragraphs>144</Paragraphs>
  <Slides>9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Hochschule Karlsruhe - Technik und Wirtschaft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Naqib Salim</dc:creator>
  <cp:lastModifiedBy>ra tos</cp:lastModifiedBy>
  <cp:revision>59</cp:revision>
  <dcterms:created xsi:type="dcterms:W3CDTF">2024-07-11T11:16:23Z</dcterms:created>
  <dcterms:modified xsi:type="dcterms:W3CDTF">2025-06-20T15:03:19Z</dcterms:modified>
</cp:coreProperties>
</file>