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5" r:id="rId22"/>
    <p:sldId id="275" r:id="rId23"/>
    <p:sldId id="27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Montserrat Black" panose="020B0604020202020204" charset="0"/>
      <p:bold r:id="rId38"/>
      <p:boldItalic r:id="rId39"/>
    </p:embeddedFont>
    <p:embeddedFont>
      <p:font typeface="Montserrat Light" panose="020B0604020202020204" charset="0"/>
      <p:regular r:id="rId40"/>
      <p:bold r:id="rId41"/>
      <p:italic r:id="rId42"/>
      <p:boldItalic r:id="rId43"/>
    </p:embeddedFont>
    <p:embeddedFont>
      <p:font typeface="Montserrat Medium" panose="020B0604020202020204" charset="0"/>
      <p:regular r:id="rId44"/>
      <p:bold r:id="rId45"/>
      <p:italic r:id="rId46"/>
      <p:boldItalic r:id="rId47"/>
    </p:embeddedFont>
    <p:embeddedFont>
      <p:font typeface="Tw Cen MT" panose="020B06020201040206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3E5"/>
    <a:srgbClr val="FFC000"/>
    <a:srgbClr val="295572"/>
    <a:srgbClr val="66AAB7"/>
    <a:srgbClr val="7F7F7F"/>
    <a:srgbClr val="212F3C"/>
    <a:srgbClr val="48869E"/>
    <a:srgbClr val="2A5674"/>
    <a:srgbClr val="D1EEEA"/>
    <a:srgbClr val="A0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0" autoAdjust="0"/>
    <p:restoredTop sz="94660"/>
  </p:normalViewPr>
  <p:slideViewPr>
    <p:cSldViewPr snapToGrid="0">
      <p:cViewPr>
        <p:scale>
          <a:sx n="66" d="100"/>
          <a:sy n="66" d="100"/>
        </p:scale>
        <p:origin x="71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font" Target="fonts/font2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bc84543d0_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g8bc84543d0_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8bc84543d0_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g8bc84543d0_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bc84543d0_3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g8bc84543d0_3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8bc84543d0_3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g8bc84543d0_3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c84543d0_3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g8bc84543d0_3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8bc84543d0_3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g8bc84543d0_3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8bc84543d0_3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 sobre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g8bc84543d0_3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8bc84543d0_4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g8bc84543d0_4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8bc84543d0_48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g8bc84543d0_48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8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8b316ff543_0_8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g8b316ff54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b316ff543_0_2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8b316ff54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316ff543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316ff543_0_7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8b316ff543_0_7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b316ff54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8b316ff54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8b3974a8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8b3974a8e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g8b3974a8e1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8b316ff5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8b316ff543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8b316ff543_0_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 descr="A picture containing anima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3675" y="-1326928"/>
            <a:ext cx="5995298" cy="59952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</p:pic>
      <p:sp>
        <p:nvSpPr>
          <p:cNvPr id="239" name="Google Shape;239;p37"/>
          <p:cNvSpPr/>
          <p:nvPr/>
        </p:nvSpPr>
        <p:spPr>
          <a:xfrm>
            <a:off x="1" y="0"/>
            <a:ext cx="4020358" cy="6858000"/>
          </a:xfrm>
          <a:prstGeom prst="rect">
            <a:avLst/>
          </a:prstGeom>
          <a:solidFill>
            <a:srgbClr val="212F3C"/>
          </a:solidFill>
          <a:ln w="12700" cap="flat" cmpd="sng">
            <a:solidFill>
              <a:srgbClr val="419E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198685" y="5841408"/>
            <a:ext cx="41879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Raysa Masson Benatti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198685" y="5383023"/>
            <a:ext cx="366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Deborah Sadetsky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7"/>
          <p:cNvSpPr txBox="1">
            <a:spLocks noGrp="1"/>
          </p:cNvSpPr>
          <p:nvPr>
            <p:ph type="ctrTitle"/>
          </p:nvPr>
        </p:nvSpPr>
        <p:spPr>
          <a:xfrm>
            <a:off x="5112340" y="3241256"/>
            <a:ext cx="5995298" cy="10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12F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Ciência e visualização de dados em Saúde Pública</a:t>
            </a:r>
            <a:endParaRPr sz="3600">
              <a:solidFill>
                <a:srgbClr val="212F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3" name="Google Shape;243;p37"/>
          <p:cNvCxnSpPr/>
          <p:nvPr/>
        </p:nvCxnSpPr>
        <p:spPr>
          <a:xfrm>
            <a:off x="4920650" y="3154172"/>
            <a:ext cx="0" cy="1072369"/>
          </a:xfrm>
          <a:prstGeom prst="straightConnector1">
            <a:avLst/>
          </a:prstGeom>
          <a:noFill/>
          <a:ln w="133350" cap="flat" cmpd="sng">
            <a:solidFill>
              <a:srgbClr val="212F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37"/>
          <p:cNvSpPr txBox="1"/>
          <p:nvPr/>
        </p:nvSpPr>
        <p:spPr>
          <a:xfrm>
            <a:off x="5643667" y="4226558"/>
            <a:ext cx="50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95572"/>
                </a:solidFill>
                <a:latin typeface="Calibri"/>
                <a:ea typeface="Calibri"/>
                <a:cs typeface="Calibri"/>
                <a:sym typeface="Calibri"/>
              </a:rPr>
              <a:t>Um panorama de indicadores no Brasil</a:t>
            </a:r>
            <a:endParaRPr sz="2200">
              <a:solidFill>
                <a:srgbClr val="29557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3820291" y="3254085"/>
            <a:ext cx="937698" cy="928914"/>
          </a:xfrm>
          <a:prstGeom prst="flowChartConnector">
            <a:avLst/>
          </a:prstGeom>
          <a:solidFill>
            <a:srgbClr val="FF5969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7"/>
          <p:cNvCxnSpPr/>
          <p:nvPr/>
        </p:nvCxnSpPr>
        <p:spPr>
          <a:xfrm>
            <a:off x="4285510" y="3442770"/>
            <a:ext cx="0" cy="596199"/>
          </a:xfrm>
          <a:prstGeom prst="straightConnector1">
            <a:avLst/>
          </a:prstGeom>
          <a:noFill/>
          <a:ln w="184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37"/>
          <p:cNvCxnSpPr/>
          <p:nvPr/>
        </p:nvCxnSpPr>
        <p:spPr>
          <a:xfrm>
            <a:off x="3994711" y="3719197"/>
            <a:ext cx="581597" cy="0"/>
          </a:xfrm>
          <a:prstGeom prst="straightConnector1">
            <a:avLst/>
          </a:prstGeom>
          <a:noFill/>
          <a:ln w="184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46"/>
          <p:cNvGrpSpPr/>
          <p:nvPr/>
        </p:nvGrpSpPr>
        <p:grpSpPr>
          <a:xfrm>
            <a:off x="-6410354" y="0"/>
            <a:ext cx="12194990" cy="6858000"/>
            <a:chOff x="-11288653" y="0"/>
            <a:chExt cx="10732555" cy="6858000"/>
          </a:xfrm>
        </p:grpSpPr>
        <p:grpSp>
          <p:nvGrpSpPr>
            <p:cNvPr id="939" name="Google Shape;939;p46"/>
            <p:cNvGrpSpPr/>
            <p:nvPr/>
          </p:nvGrpSpPr>
          <p:grpSpPr>
            <a:xfrm>
              <a:off x="-11288653" y="0"/>
              <a:ext cx="10732555" cy="6858000"/>
              <a:chOff x="-9756408" y="0"/>
              <a:chExt cx="10732555" cy="6858000"/>
            </a:xfrm>
          </p:grpSpPr>
          <p:sp>
            <p:nvSpPr>
              <p:cNvPr id="940" name="Google Shape;940;p46"/>
              <p:cNvSpPr/>
              <p:nvPr/>
            </p:nvSpPr>
            <p:spPr>
              <a:xfrm>
                <a:off x="-9756408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941" name="Google Shape;941;p46"/>
              <p:cNvSpPr/>
              <p:nvPr/>
            </p:nvSpPr>
            <p:spPr>
              <a:xfrm rot="5400000">
                <a:off x="38518" y="5918505"/>
                <a:ext cx="881757" cy="99350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42" name="Google Shape;942;p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1422349" y="6239877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3" name="Google Shape;943;p46"/>
          <p:cNvGrpSpPr/>
          <p:nvPr/>
        </p:nvGrpSpPr>
        <p:grpSpPr>
          <a:xfrm>
            <a:off x="-6515101" y="0"/>
            <a:ext cx="11725274" cy="6858000"/>
            <a:chOff x="-5219699" y="0"/>
            <a:chExt cx="10729912" cy="6858000"/>
          </a:xfrm>
        </p:grpSpPr>
        <p:sp>
          <p:nvSpPr>
            <p:cNvPr id="944" name="Google Shape;944;p46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 rot="5400000">
              <a:off x="4628803" y="5066118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6"/>
          <p:cNvGrpSpPr/>
          <p:nvPr/>
        </p:nvGrpSpPr>
        <p:grpSpPr>
          <a:xfrm>
            <a:off x="4266195" y="5248243"/>
            <a:ext cx="832416" cy="475127"/>
            <a:chOff x="10781295" y="5238718"/>
            <a:chExt cx="832416" cy="475127"/>
          </a:xfrm>
        </p:grpSpPr>
        <p:sp>
          <p:nvSpPr>
            <p:cNvPr id="947" name="Google Shape;947;p46"/>
            <p:cNvSpPr/>
            <p:nvPr/>
          </p:nvSpPr>
          <p:spPr>
            <a:xfrm>
              <a:off x="11066089" y="5373906"/>
              <a:ext cx="261739" cy="338249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8" name="Google Shape;948;p46"/>
            <p:cNvGrpSpPr/>
            <p:nvPr/>
          </p:nvGrpSpPr>
          <p:grpSpPr>
            <a:xfrm>
              <a:off x="10781295" y="5238718"/>
              <a:ext cx="832416" cy="475127"/>
              <a:chOff x="10781295" y="5238718"/>
              <a:chExt cx="832416" cy="475127"/>
            </a:xfrm>
          </p:grpSpPr>
          <p:sp>
            <p:nvSpPr>
              <p:cNvPr id="949" name="Google Shape;949;p46"/>
              <p:cNvSpPr/>
              <p:nvPr/>
            </p:nvSpPr>
            <p:spPr>
              <a:xfrm>
                <a:off x="10781295" y="5238718"/>
                <a:ext cx="261739" cy="473438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1351973" y="5531688"/>
                <a:ext cx="261739" cy="182157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51" name="Google Shape;951;p46"/>
          <p:cNvSpPr/>
          <p:nvPr/>
        </p:nvSpPr>
        <p:spPr>
          <a:xfrm>
            <a:off x="-6715121" y="2175"/>
            <a:ext cx="10479025" cy="6858000"/>
          </a:xfrm>
          <a:prstGeom prst="rect">
            <a:avLst/>
          </a:prstGeom>
          <a:solidFill>
            <a:srgbClr val="687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2" name="Google Shape;952;p46"/>
          <p:cNvGrpSpPr/>
          <p:nvPr/>
        </p:nvGrpSpPr>
        <p:grpSpPr>
          <a:xfrm>
            <a:off x="3763904" y="4149081"/>
            <a:ext cx="937437" cy="881757"/>
            <a:chOff x="10336154" y="1034406"/>
            <a:chExt cx="937437" cy="881757"/>
          </a:xfrm>
        </p:grpSpPr>
        <p:sp>
          <p:nvSpPr>
            <p:cNvPr id="953" name="Google Shape;953;p46"/>
            <p:cNvSpPr/>
            <p:nvPr/>
          </p:nvSpPr>
          <p:spPr>
            <a:xfrm rot="5400000">
              <a:off x="10363994" y="1006566"/>
              <a:ext cx="881757" cy="93743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" name="Google Shape;955;p46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9" name="Google Shape;959;p46"/>
          <p:cNvSpPr/>
          <p:nvPr/>
        </p:nvSpPr>
        <p:spPr>
          <a:xfrm>
            <a:off x="-8029575" y="-2175"/>
            <a:ext cx="11288013" cy="6858000"/>
          </a:xfrm>
          <a:prstGeom prst="rect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0" name="Google Shape;960;p46"/>
          <p:cNvGrpSpPr/>
          <p:nvPr/>
        </p:nvGrpSpPr>
        <p:grpSpPr>
          <a:xfrm>
            <a:off x="3877300" y="4415889"/>
            <a:ext cx="718139" cy="329598"/>
            <a:chOff x="10448927" y="1301214"/>
            <a:chExt cx="718139" cy="329598"/>
          </a:xfrm>
        </p:grpSpPr>
        <p:sp>
          <p:nvSpPr>
            <p:cNvPr id="961" name="Google Shape;961;p46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" name="Google Shape;962;p46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10819398" y="1301214"/>
              <a:ext cx="0" cy="329598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67" name="Google Shape;967;p46"/>
          <p:cNvGrpSpPr/>
          <p:nvPr/>
        </p:nvGrpSpPr>
        <p:grpSpPr>
          <a:xfrm>
            <a:off x="3258439" y="3239856"/>
            <a:ext cx="1009808" cy="881757"/>
            <a:chOff x="9878314" y="3239856"/>
            <a:chExt cx="1009808" cy="881757"/>
          </a:xfrm>
        </p:grpSpPr>
        <p:grpSp>
          <p:nvGrpSpPr>
            <p:cNvPr id="968" name="Google Shape;968;p46"/>
            <p:cNvGrpSpPr/>
            <p:nvPr/>
          </p:nvGrpSpPr>
          <p:grpSpPr>
            <a:xfrm>
              <a:off x="9878314" y="3239856"/>
              <a:ext cx="1009808" cy="881757"/>
              <a:chOff x="9878314" y="1356"/>
              <a:chExt cx="1009808" cy="881757"/>
            </a:xfrm>
          </p:grpSpPr>
          <p:sp>
            <p:nvSpPr>
              <p:cNvPr id="969" name="Google Shape;969;p46"/>
              <p:cNvSpPr/>
              <p:nvPr/>
            </p:nvSpPr>
            <p:spPr>
              <a:xfrm rot="5400000">
                <a:off x="9942339" y="-62669"/>
                <a:ext cx="881757" cy="1009808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0" name="Google Shape;970;p46"/>
              <p:cNvGrpSpPr/>
              <p:nvPr/>
            </p:nvGrpSpPr>
            <p:grpSpPr>
              <a:xfrm>
                <a:off x="9972668" y="143831"/>
                <a:ext cx="789811" cy="556257"/>
                <a:chOff x="9972668" y="143831"/>
                <a:chExt cx="789811" cy="556257"/>
              </a:xfrm>
            </p:grpSpPr>
            <p:cxnSp>
              <p:nvCxnSpPr>
                <p:cNvPr id="971" name="Google Shape;971;p46"/>
                <p:cNvCxnSpPr/>
                <p:nvPr/>
              </p:nvCxnSpPr>
              <p:spPr>
                <a:xfrm>
                  <a:off x="10025063" y="143831"/>
                  <a:ext cx="0" cy="5562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72" name="Google Shape;972;p46"/>
                <p:cNvCxnSpPr/>
                <p:nvPr/>
              </p:nvCxnSpPr>
              <p:spPr>
                <a:xfrm rot="10800000">
                  <a:off x="9972668" y="661980"/>
                  <a:ext cx="7898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973" name="Google Shape;973;p46"/>
                <p:cNvSpPr/>
                <p:nvPr/>
              </p:nvSpPr>
              <p:spPr>
                <a:xfrm>
                  <a:off x="10101263" y="2739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46"/>
                <p:cNvSpPr/>
                <p:nvPr/>
              </p:nvSpPr>
              <p:spPr>
                <a:xfrm>
                  <a:off x="10253663" y="4263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46"/>
                <p:cNvSpPr/>
                <p:nvPr/>
              </p:nvSpPr>
              <p:spPr>
                <a:xfrm>
                  <a:off x="10444165" y="364404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76" name="Google Shape;976;p46"/>
            <p:cNvSpPr/>
            <p:nvPr/>
          </p:nvSpPr>
          <p:spPr>
            <a:xfrm>
              <a:off x="10596565" y="3488604"/>
              <a:ext cx="70549" cy="69546"/>
            </a:xfrm>
            <a:prstGeom prst="ellipse">
              <a:avLst/>
            </a:pr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6"/>
          <p:cNvGrpSpPr/>
          <p:nvPr/>
        </p:nvGrpSpPr>
        <p:grpSpPr>
          <a:xfrm>
            <a:off x="-8040096" y="-3128"/>
            <a:ext cx="11725274" cy="6858000"/>
            <a:chOff x="-5219699" y="0"/>
            <a:chExt cx="10729912" cy="6858000"/>
          </a:xfrm>
        </p:grpSpPr>
        <p:sp>
          <p:nvSpPr>
            <p:cNvPr id="978" name="Google Shape;978;p46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6"/>
            <p:cNvSpPr/>
            <p:nvPr/>
          </p:nvSpPr>
          <p:spPr>
            <a:xfrm rot="5400000">
              <a:off x="4628803" y="231339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0" name="Google Shape;980;p46"/>
          <p:cNvCxnSpPr/>
          <p:nvPr/>
        </p:nvCxnSpPr>
        <p:spPr>
          <a:xfrm>
            <a:off x="3414707" y="2838448"/>
            <a:ext cx="0" cy="57150"/>
          </a:xfrm>
          <a:prstGeom prst="straightConnector1">
            <a:avLst/>
          </a:prstGeom>
          <a:noFill/>
          <a:ln w="9525" cap="flat" cmpd="sng">
            <a:solidFill>
              <a:srgbClr val="E6E7E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81" name="Google Shape;981;p46"/>
          <p:cNvGrpSpPr/>
          <p:nvPr/>
        </p:nvGrpSpPr>
        <p:grpSpPr>
          <a:xfrm>
            <a:off x="2836648" y="2481263"/>
            <a:ext cx="721873" cy="600075"/>
            <a:chOff x="9466048" y="2481263"/>
            <a:chExt cx="721873" cy="600075"/>
          </a:xfrm>
        </p:grpSpPr>
        <p:cxnSp>
          <p:nvCxnSpPr>
            <p:cNvPr id="982" name="Google Shape;982;p46"/>
            <p:cNvCxnSpPr/>
            <p:nvPr/>
          </p:nvCxnSpPr>
          <p:spPr>
            <a:xfrm>
              <a:off x="9501188" y="2481263"/>
              <a:ext cx="0" cy="600075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3" name="Google Shape;983;p46"/>
            <p:cNvCxnSpPr/>
            <p:nvPr/>
          </p:nvCxnSpPr>
          <p:spPr>
            <a:xfrm rot="10800000">
              <a:off x="9466048" y="3048212"/>
              <a:ext cx="721873" cy="0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84" name="Google Shape;984;p46"/>
            <p:cNvSpPr/>
            <p:nvPr/>
          </p:nvSpPr>
          <p:spPr>
            <a:xfrm>
              <a:off x="9515475" y="2524125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9515471" y="263842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515470" y="2752727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9515470" y="286226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9520234" y="2967038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9" name="Google Shape;989;p46"/>
            <p:cNvCxnSpPr/>
            <p:nvPr/>
          </p:nvCxnSpPr>
          <p:spPr>
            <a:xfrm>
              <a:off x="9601186" y="2524125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9748823" y="251935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10058391" y="252411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9915514" y="251935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9829789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9572605" y="26384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10001241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9644045" y="27527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9744060" y="2752727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9910750" y="2747964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9624995" y="2857498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9720248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1" name="Google Shape;1001;p46"/>
            <p:cNvCxnSpPr/>
            <p:nvPr/>
          </p:nvCxnSpPr>
          <p:spPr>
            <a:xfrm>
              <a:off x="9815501" y="2862270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2" name="Google Shape;1002;p46"/>
            <p:cNvCxnSpPr/>
            <p:nvPr/>
          </p:nvCxnSpPr>
          <p:spPr>
            <a:xfrm>
              <a:off x="9905990" y="2962289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3" name="Google Shape;1003;p46"/>
            <p:cNvCxnSpPr/>
            <p:nvPr/>
          </p:nvCxnSpPr>
          <p:spPr>
            <a:xfrm>
              <a:off x="10139357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4" name="Google Shape;1004;p46"/>
          <p:cNvGrpSpPr/>
          <p:nvPr/>
        </p:nvGrpSpPr>
        <p:grpSpPr>
          <a:xfrm>
            <a:off x="-8583021" y="-3128"/>
            <a:ext cx="11725289" cy="6858000"/>
            <a:chOff x="-1886946" y="-3128"/>
            <a:chExt cx="11725289" cy="6858000"/>
          </a:xfrm>
        </p:grpSpPr>
        <p:grpSp>
          <p:nvGrpSpPr>
            <p:cNvPr id="1005" name="Google Shape;1005;p46"/>
            <p:cNvGrpSpPr/>
            <p:nvPr/>
          </p:nvGrpSpPr>
          <p:grpSpPr>
            <a:xfrm>
              <a:off x="-1886946" y="-3128"/>
              <a:ext cx="11725289" cy="6858000"/>
              <a:chOff x="-5794974" y="-152400"/>
              <a:chExt cx="10729914" cy="6858000"/>
            </a:xfrm>
          </p:grpSpPr>
          <p:sp>
            <p:nvSpPr>
              <p:cNvPr id="1006" name="Google Shape;1006;p46"/>
              <p:cNvSpPr/>
              <p:nvPr/>
            </p:nvSpPr>
            <p:spPr>
              <a:xfrm>
                <a:off x="-5794974" y="-152400"/>
                <a:ext cx="9848846" cy="6858000"/>
              </a:xfrm>
              <a:prstGeom prst="rect">
                <a:avLst/>
              </a:prstGeom>
              <a:solidFill>
                <a:srgbClr val="687078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 rot="5400000">
                <a:off x="4053530" y="1227543"/>
                <a:ext cx="881757" cy="88106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687078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46"/>
            <p:cNvGrpSpPr/>
            <p:nvPr/>
          </p:nvGrpSpPr>
          <p:grpSpPr>
            <a:xfrm>
              <a:off x="9004782" y="1547809"/>
              <a:ext cx="510669" cy="493387"/>
              <a:chOff x="9004782" y="1547809"/>
              <a:chExt cx="510669" cy="493387"/>
            </a:xfrm>
          </p:grpSpPr>
          <p:sp>
            <p:nvSpPr>
              <p:cNvPr id="1009" name="Google Shape;1009;p46"/>
              <p:cNvSpPr/>
              <p:nvPr/>
            </p:nvSpPr>
            <p:spPr>
              <a:xfrm>
                <a:off x="9227953" y="1690689"/>
                <a:ext cx="114264" cy="45719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9166040" y="1766887"/>
                <a:ext cx="171183" cy="45719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9087489" y="1843083"/>
                <a:ext cx="254492" cy="45719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>
                <a:off x="9048750" y="1919279"/>
                <a:ext cx="293227" cy="45719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9004782" y="1995477"/>
                <a:ext cx="337197" cy="45719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9268102" y="1614483"/>
                <a:ext cx="74108" cy="45719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6"/>
              <p:cNvSpPr/>
              <p:nvPr/>
            </p:nvSpPr>
            <p:spPr>
              <a:xfrm>
                <a:off x="9363348" y="1547809"/>
                <a:ext cx="152103" cy="45719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6" name="Google Shape;1016;p46"/>
          <p:cNvGrpSpPr/>
          <p:nvPr/>
        </p:nvGrpSpPr>
        <p:grpSpPr>
          <a:xfrm>
            <a:off x="-9087846" y="-3128"/>
            <a:ext cx="11725289" cy="6858000"/>
            <a:chOff x="-2372721" y="-3128"/>
            <a:chExt cx="11725289" cy="6858000"/>
          </a:xfrm>
        </p:grpSpPr>
        <p:grpSp>
          <p:nvGrpSpPr>
            <p:cNvPr id="1017" name="Google Shape;1017;p46"/>
            <p:cNvGrpSpPr/>
            <p:nvPr/>
          </p:nvGrpSpPr>
          <p:grpSpPr>
            <a:xfrm>
              <a:off x="-2372721" y="-3128"/>
              <a:ext cx="11725289" cy="6858000"/>
              <a:chOff x="-5794974" y="-152400"/>
              <a:chExt cx="10729914" cy="6858000"/>
            </a:xfrm>
          </p:grpSpPr>
          <p:sp>
            <p:nvSpPr>
              <p:cNvPr id="1018" name="Google Shape;1018;p46"/>
              <p:cNvSpPr/>
              <p:nvPr/>
            </p:nvSpPr>
            <p:spPr>
              <a:xfrm>
                <a:off x="-5794974" y="-152400"/>
                <a:ext cx="9848846" cy="6858000"/>
              </a:xfrm>
              <a:prstGeom prst="rect">
                <a:avLst/>
              </a:prstGeom>
              <a:solidFill>
                <a:srgbClr val="202E3B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6"/>
              <p:cNvSpPr/>
              <p:nvPr/>
            </p:nvSpPr>
            <p:spPr>
              <a:xfrm rot="5400000">
                <a:off x="4053530" y="294093"/>
                <a:ext cx="881757" cy="88106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20" name="Google Shape;1020;p46" descr="A close up of a map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67625" y="1630812"/>
              <a:ext cx="5658914" cy="4797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1" name="Google Shape;1021;p46" descr="A close up of a map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82635" y="580889"/>
              <a:ext cx="679233" cy="575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2" name="Google Shape;1022;p46"/>
          <p:cNvSpPr txBox="1"/>
          <p:nvPr/>
        </p:nvSpPr>
        <p:spPr>
          <a:xfrm>
            <a:off x="5210375" y="2895600"/>
            <a:ext cx="678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212F3C"/>
                </a:solidFill>
                <a:latin typeface="Montserrat"/>
                <a:ea typeface="Montserrat"/>
                <a:cs typeface="Montserrat"/>
                <a:sym typeface="Montserrat"/>
              </a:rPr>
              <a:t>RESULTADOS OBTIDOS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47"/>
          <p:cNvGrpSpPr/>
          <p:nvPr/>
        </p:nvGrpSpPr>
        <p:grpSpPr>
          <a:xfrm>
            <a:off x="0" y="0"/>
            <a:ext cx="12192000" cy="6858000"/>
            <a:chOff x="-5647045" y="0"/>
            <a:chExt cx="10729913" cy="6858000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-5647045" y="0"/>
              <a:ext cx="10729913" cy="6858000"/>
              <a:chOff x="10249606" y="0"/>
              <a:chExt cx="10729913" cy="6858000"/>
            </a:xfrm>
          </p:grpSpPr>
          <p:grpSp>
            <p:nvGrpSpPr>
              <p:cNvPr id="1029" name="Google Shape;1029;p47"/>
              <p:cNvGrpSpPr/>
              <p:nvPr/>
            </p:nvGrpSpPr>
            <p:grpSpPr>
              <a:xfrm>
                <a:off x="10249606" y="0"/>
                <a:ext cx="10729913" cy="6858000"/>
                <a:chOff x="-4114800" y="0"/>
                <a:chExt cx="10729913" cy="6858000"/>
              </a:xfrm>
            </p:grpSpPr>
            <p:sp>
              <p:nvSpPr>
                <p:cNvPr id="1030" name="Google Shape;1030;p47"/>
                <p:cNvSpPr/>
                <p:nvPr/>
              </p:nvSpPr>
              <p:spPr>
                <a:xfrm>
                  <a:off x="-4114800" y="0"/>
                  <a:ext cx="9848850" cy="6858000"/>
                </a:xfrm>
                <a:prstGeom prst="rect">
                  <a:avLst/>
                </a:prstGeom>
                <a:solidFill>
                  <a:srgbClr val="212F3C"/>
                </a:solidFill>
                <a:ln>
                  <a:noFill/>
                </a:ln>
                <a:effectLst>
                  <a:outerShdw blurRad="254000" dist="88900" algn="l" rotWithShape="0">
                    <a:srgbClr val="0C0C0C">
                      <a:alpha val="5098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1031" name="Google Shape;1031;p47"/>
                <p:cNvSpPr/>
                <p:nvPr/>
              </p:nvSpPr>
              <p:spPr>
                <a:xfrm rot="5400000">
                  <a:off x="5733703" y="5976590"/>
                  <a:ext cx="881757" cy="881063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rgbClr val="212F3C"/>
                </a:solidFill>
                <a:ln>
                  <a:noFill/>
                </a:ln>
                <a:effectLst>
                  <a:outerShdw blurRad="254000" dist="88900" algn="l" rotWithShape="0">
                    <a:srgbClr val="0C0C0C">
                      <a:alpha val="5098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2" name="Google Shape;1032;p47"/>
              <p:cNvGrpSpPr/>
              <p:nvPr/>
            </p:nvGrpSpPr>
            <p:grpSpPr>
              <a:xfrm>
                <a:off x="14107556" y="1501624"/>
                <a:ext cx="4656130" cy="3868505"/>
                <a:chOff x="5381788" y="1501624"/>
                <a:chExt cx="4656130" cy="3868505"/>
              </a:xfrm>
            </p:grpSpPr>
            <p:sp>
              <p:nvSpPr>
                <p:cNvPr id="1033" name="Google Shape;1033;p47"/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212F3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34" name="Google Shape;1034;p47"/>
                <p:cNvGrpSpPr/>
                <p:nvPr/>
              </p:nvGrpSpPr>
              <p:grpSpPr>
                <a:xfrm>
                  <a:off x="5381788" y="1501624"/>
                  <a:ext cx="4656130" cy="3868505"/>
                  <a:chOff x="5381788" y="1501624"/>
                  <a:chExt cx="4656130" cy="3868505"/>
                </a:xfrm>
              </p:grpSpPr>
              <p:sp>
                <p:nvSpPr>
                  <p:cNvPr id="1035" name="Google Shape;1035;p47"/>
                  <p:cNvSpPr/>
                  <p:nvPr/>
                </p:nvSpPr>
                <p:spPr>
                  <a:xfrm rot="-45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212F3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47"/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212F3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7" name="Google Shape;1037;p47"/>
                  <p:cNvSpPr/>
                  <p:nvPr/>
                </p:nvSpPr>
                <p:spPr>
                  <a:xfrm>
                    <a:off x="5381788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rgbClr val="212F3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47"/>
                  <p:cNvSpPr/>
                  <p:nvPr/>
                </p:nvSpPr>
                <p:spPr>
                  <a:xfrm>
                    <a:off x="8826585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rgbClr val="212F3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pic>
          <p:nvPicPr>
            <p:cNvPr id="1039" name="Google Shape;1039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6613" y="6241744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0" name="Google Shape;1040;p47"/>
            <p:cNvSpPr txBox="1"/>
            <p:nvPr/>
          </p:nvSpPr>
          <p:spPr>
            <a:xfrm>
              <a:off x="185746" y="490292"/>
              <a:ext cx="36780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E6E7E9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CONSTRUÇÃO DE UMA VISUALIZAÇÃO SIMPLES E DIDÁTICA</a:t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pic>
        <p:nvPicPr>
          <p:cNvPr id="1041" name="Google Shape;1041;p47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98" y="283270"/>
            <a:ext cx="3973394" cy="336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47" descr="A picture containing looking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6881" y="3653173"/>
            <a:ext cx="3504577" cy="311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47" descr="A close up of a map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97582" y="2451848"/>
            <a:ext cx="2557124" cy="157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5452" y="78929"/>
            <a:ext cx="2392248" cy="192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47" descr="A picture containing text, dark, sitting, stand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912" y="3888222"/>
            <a:ext cx="6119783" cy="290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47" descr="A close up of a map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21574" y="1892621"/>
            <a:ext cx="2360682" cy="231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p48"/>
          <p:cNvGrpSpPr/>
          <p:nvPr/>
        </p:nvGrpSpPr>
        <p:grpSpPr>
          <a:xfrm>
            <a:off x="0" y="0"/>
            <a:ext cx="12192000" cy="6858000"/>
            <a:chOff x="-5647045" y="0"/>
            <a:chExt cx="10729913" cy="6858000"/>
          </a:xfrm>
        </p:grpSpPr>
        <p:grpSp>
          <p:nvGrpSpPr>
            <p:cNvPr id="1052" name="Google Shape;1052;p48"/>
            <p:cNvGrpSpPr/>
            <p:nvPr/>
          </p:nvGrpSpPr>
          <p:grpSpPr>
            <a:xfrm>
              <a:off x="-5647045" y="0"/>
              <a:ext cx="10729913" cy="6858000"/>
              <a:chOff x="-4114800" y="0"/>
              <a:chExt cx="10729913" cy="6858000"/>
            </a:xfrm>
          </p:grpSpPr>
          <p:sp>
            <p:nvSpPr>
              <p:cNvPr id="1053" name="Google Shape;1053;p48"/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 rot="5400000">
                <a:off x="5733703" y="5976590"/>
                <a:ext cx="881757" cy="88106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55" name="Google Shape;1055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6613" y="6241744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6" name="Google Shape;1056;p48"/>
          <p:cNvGrpSpPr/>
          <p:nvPr/>
        </p:nvGrpSpPr>
        <p:grpSpPr>
          <a:xfrm>
            <a:off x="0" y="0"/>
            <a:ext cx="11725274" cy="6858000"/>
            <a:chOff x="-7591590" y="7707258"/>
            <a:chExt cx="10729913" cy="6858000"/>
          </a:xfrm>
        </p:grpSpPr>
        <p:grpSp>
          <p:nvGrpSpPr>
            <p:cNvPr id="1057" name="Google Shape;1057;p48"/>
            <p:cNvGrpSpPr/>
            <p:nvPr/>
          </p:nvGrpSpPr>
          <p:grpSpPr>
            <a:xfrm>
              <a:off x="-7591590" y="7707258"/>
              <a:ext cx="10729913" cy="6858000"/>
              <a:chOff x="-5219700" y="0"/>
              <a:chExt cx="10729913" cy="6858000"/>
            </a:xfrm>
          </p:grpSpPr>
          <p:sp>
            <p:nvSpPr>
              <p:cNvPr id="1058" name="Google Shape;1058;p48"/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E6E7E9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 rot="5400000">
                <a:off x="4628803" y="5066118"/>
                <a:ext cx="881757" cy="88106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E6E7E9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0" name="Google Shape;1060;p48"/>
            <p:cNvSpPr/>
            <p:nvPr/>
          </p:nvSpPr>
          <p:spPr>
            <a:xfrm>
              <a:off x="2274479" y="12955501"/>
              <a:ext cx="239520" cy="473438"/>
            </a:xfrm>
            <a:prstGeom prst="roundRect">
              <a:avLst>
                <a:gd name="adj" fmla="val 16667"/>
              </a:avLst>
            </a:prstGeom>
            <a:solidFill>
              <a:srgbClr val="1F2C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2535096" y="13090689"/>
              <a:ext cx="239520" cy="338249"/>
            </a:xfrm>
            <a:prstGeom prst="roundRect">
              <a:avLst>
                <a:gd name="adj" fmla="val 16667"/>
              </a:avLst>
            </a:prstGeom>
            <a:solidFill>
              <a:srgbClr val="1F2C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2796712" y="13248470"/>
              <a:ext cx="239520" cy="182157"/>
            </a:xfrm>
            <a:prstGeom prst="roundRect">
              <a:avLst>
                <a:gd name="adj" fmla="val 16667"/>
              </a:avLst>
            </a:prstGeom>
            <a:solidFill>
              <a:srgbClr val="1F2C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3" name="Google Shape;1063;p48"/>
          <p:cNvSpPr/>
          <p:nvPr/>
        </p:nvSpPr>
        <p:spPr>
          <a:xfrm>
            <a:off x="5319449" y="-326"/>
            <a:ext cx="5443263" cy="763442"/>
          </a:xfrm>
          <a:prstGeom prst="rect">
            <a:avLst/>
          </a:prstGeom>
          <a:solidFill>
            <a:srgbClr val="666E76"/>
          </a:solidFill>
          <a:ln>
            <a:noFill/>
          </a:ln>
          <a:effectLst>
            <a:outerShdw blurRad="177800" dist="114300" dir="3300000" algn="ctr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  <a:endParaRPr/>
          </a:p>
        </p:txBody>
      </p:sp>
      <p:sp>
        <p:nvSpPr>
          <p:cNvPr id="1064" name="Google Shape;1064;p48"/>
          <p:cNvSpPr txBox="1"/>
          <p:nvPr/>
        </p:nvSpPr>
        <p:spPr>
          <a:xfrm>
            <a:off x="188626" y="940681"/>
            <a:ext cx="4750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densidade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cada 10k habitantes)</a:t>
            </a:r>
            <a:endParaRPr/>
          </a:p>
        </p:txBody>
      </p:sp>
      <p:grpSp>
        <p:nvGrpSpPr>
          <p:cNvPr id="1065" name="Google Shape;1065;p48"/>
          <p:cNvGrpSpPr/>
          <p:nvPr/>
        </p:nvGrpSpPr>
        <p:grpSpPr>
          <a:xfrm>
            <a:off x="1014536" y="1763913"/>
            <a:ext cx="3244414" cy="1758188"/>
            <a:chOff x="1014536" y="1763913"/>
            <a:chExt cx="3244414" cy="1758188"/>
          </a:xfrm>
        </p:grpSpPr>
        <p:sp>
          <p:nvSpPr>
            <p:cNvPr id="1066" name="Google Shape;1066;p48"/>
            <p:cNvSpPr/>
            <p:nvPr/>
          </p:nvSpPr>
          <p:spPr>
            <a:xfrm rot="5400000">
              <a:off x="2470047" y="388622"/>
              <a:ext cx="307703" cy="3140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6AA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 txBox="1"/>
            <p:nvPr/>
          </p:nvSpPr>
          <p:spPr>
            <a:xfrm>
              <a:off x="1014536" y="1782508"/>
              <a:ext cx="2001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MÔNACO</a:t>
              </a:r>
              <a:endParaRPr/>
            </a:p>
          </p:txBody>
        </p:sp>
        <p:sp>
          <p:nvSpPr>
            <p:cNvPr id="1068" name="Google Shape;1068;p48"/>
            <p:cNvSpPr txBox="1"/>
            <p:nvPr/>
          </p:nvSpPr>
          <p:spPr>
            <a:xfrm>
              <a:off x="3636097" y="1763913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202</a:t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 rot="5400000">
              <a:off x="2309936" y="852476"/>
              <a:ext cx="346231" cy="28590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 rot="5400000">
              <a:off x="2104232" y="1399957"/>
              <a:ext cx="346231" cy="2451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 rot="5400000">
              <a:off x="1962504" y="1888005"/>
              <a:ext cx="346231" cy="21676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 rot="5400000">
              <a:off x="1762185" y="2419210"/>
              <a:ext cx="346231" cy="1767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 txBox="1"/>
            <p:nvPr/>
          </p:nvSpPr>
          <p:spPr>
            <a:xfrm>
              <a:off x="3341959" y="2098016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195</a:t>
              </a:r>
              <a:endParaRPr/>
            </a:p>
          </p:txBody>
        </p:sp>
        <p:sp>
          <p:nvSpPr>
            <p:cNvPr id="1074" name="Google Shape;1074;p48"/>
            <p:cNvSpPr txBox="1"/>
            <p:nvPr/>
          </p:nvSpPr>
          <p:spPr>
            <a:xfrm>
              <a:off x="2923305" y="2443972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182</a:t>
              </a:r>
              <a:endParaRPr/>
            </a:p>
          </p:txBody>
        </p:sp>
        <p:sp>
          <p:nvSpPr>
            <p:cNvPr id="1075" name="Google Shape;1075;p48"/>
            <p:cNvSpPr txBox="1"/>
            <p:nvPr/>
          </p:nvSpPr>
          <p:spPr>
            <a:xfrm>
              <a:off x="2639555" y="2775481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175</a:t>
              </a:r>
              <a:endParaRPr/>
            </a:p>
          </p:txBody>
        </p:sp>
        <p:sp>
          <p:nvSpPr>
            <p:cNvPr id="1076" name="Google Shape;1076;p48"/>
            <p:cNvSpPr txBox="1"/>
            <p:nvPr/>
          </p:nvSpPr>
          <p:spPr>
            <a:xfrm>
              <a:off x="2216743" y="3106614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162</a:t>
              </a:r>
              <a:endParaRPr/>
            </a:p>
          </p:txBody>
        </p:sp>
        <p:sp>
          <p:nvSpPr>
            <p:cNvPr id="1077" name="Google Shape;1077;p48"/>
            <p:cNvSpPr txBox="1"/>
            <p:nvPr/>
          </p:nvSpPr>
          <p:spPr>
            <a:xfrm>
              <a:off x="1014536" y="2427161"/>
              <a:ext cx="20187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NORUEGA</a:t>
              </a:r>
              <a:endParaRPr/>
            </a:p>
          </p:txBody>
        </p:sp>
        <p:sp>
          <p:nvSpPr>
            <p:cNvPr id="1078" name="Google Shape;1078;p48"/>
            <p:cNvSpPr txBox="1"/>
            <p:nvPr/>
          </p:nvSpPr>
          <p:spPr>
            <a:xfrm>
              <a:off x="1014536" y="2095829"/>
              <a:ext cx="1784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BÉLGICA</a:t>
              </a:r>
              <a:endParaRPr/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1033586" y="3121991"/>
              <a:ext cx="14327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ISLÂNDIA</a:t>
              </a:r>
              <a:endParaRPr/>
            </a:p>
          </p:txBody>
        </p:sp>
        <p:sp>
          <p:nvSpPr>
            <p:cNvPr id="1080" name="Google Shape;1080;p48"/>
            <p:cNvSpPr txBox="1"/>
            <p:nvPr/>
          </p:nvSpPr>
          <p:spPr>
            <a:xfrm>
              <a:off x="1014536" y="2753795"/>
              <a:ext cx="1784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SUÍÇA</a:t>
              </a: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1004634" y="4897075"/>
            <a:ext cx="3316794" cy="1749118"/>
            <a:chOff x="1004634" y="4897075"/>
            <a:chExt cx="3316794" cy="1749118"/>
          </a:xfrm>
        </p:grpSpPr>
        <p:sp>
          <p:nvSpPr>
            <p:cNvPr id="1082" name="Google Shape;1082;p48"/>
            <p:cNvSpPr/>
            <p:nvPr/>
          </p:nvSpPr>
          <p:spPr>
            <a:xfrm rot="5400000">
              <a:off x="2031743" y="4957888"/>
              <a:ext cx="346231" cy="2314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 txBox="1"/>
            <p:nvPr/>
          </p:nvSpPr>
          <p:spPr>
            <a:xfrm>
              <a:off x="1004635" y="5896937"/>
              <a:ext cx="1784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GUATEMALA</a:t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 rot="5400000">
              <a:off x="1951029" y="5370573"/>
              <a:ext cx="346231" cy="215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 txBox="1"/>
            <p:nvPr/>
          </p:nvSpPr>
          <p:spPr>
            <a:xfrm>
              <a:off x="1014160" y="6246083"/>
              <a:ext cx="18779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CAMARÕES</a:t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 rot="5400000">
              <a:off x="2460146" y="3531764"/>
              <a:ext cx="307703" cy="3140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6AA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 txBox="1"/>
            <p:nvPr/>
          </p:nvSpPr>
          <p:spPr>
            <a:xfrm>
              <a:off x="1004634" y="4897075"/>
              <a:ext cx="2392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MADAGASCAR</a:t>
              </a:r>
              <a:endParaRPr/>
            </a:p>
          </p:txBody>
        </p:sp>
        <p:sp>
          <p:nvSpPr>
            <p:cNvPr id="1088" name="Google Shape;1088;p48"/>
            <p:cNvSpPr txBox="1"/>
            <p:nvPr/>
          </p:nvSpPr>
          <p:spPr>
            <a:xfrm>
              <a:off x="3464271" y="4907055"/>
              <a:ext cx="8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1.46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 rot="5400000">
              <a:off x="2300035" y="3995618"/>
              <a:ext cx="346231" cy="28590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 rot="5400000">
              <a:off x="2094331" y="4543099"/>
              <a:ext cx="346231" cy="2451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 txBox="1"/>
            <p:nvPr/>
          </p:nvSpPr>
          <p:spPr>
            <a:xfrm>
              <a:off x="3160608" y="5231633"/>
              <a:ext cx="866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1.24</a:t>
              </a:r>
              <a:endParaRPr/>
            </a:p>
          </p:txBody>
        </p:sp>
        <p:sp>
          <p:nvSpPr>
            <p:cNvPr id="1092" name="Google Shape;1092;p48"/>
            <p:cNvSpPr txBox="1"/>
            <p:nvPr/>
          </p:nvSpPr>
          <p:spPr>
            <a:xfrm>
              <a:off x="2732429" y="5587114"/>
              <a:ext cx="9361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1.12</a:t>
              </a:r>
              <a:endParaRPr/>
            </a:p>
          </p:txBody>
        </p:sp>
        <p:sp>
          <p:nvSpPr>
            <p:cNvPr id="1093" name="Google Shape;1093;p48"/>
            <p:cNvSpPr txBox="1"/>
            <p:nvPr/>
          </p:nvSpPr>
          <p:spPr>
            <a:xfrm>
              <a:off x="2496304" y="5918623"/>
              <a:ext cx="8777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0.74</a:t>
              </a:r>
              <a:endParaRPr/>
            </a:p>
          </p:txBody>
        </p:sp>
        <p:sp>
          <p:nvSpPr>
            <p:cNvPr id="1094" name="Google Shape;1094;p48"/>
            <p:cNvSpPr txBox="1"/>
            <p:nvPr/>
          </p:nvSpPr>
          <p:spPr>
            <a:xfrm>
              <a:off x="2558943" y="6239877"/>
              <a:ext cx="741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0.06</a:t>
              </a:r>
              <a:endParaRPr/>
            </a:p>
          </p:txBody>
        </p:sp>
        <p:sp>
          <p:nvSpPr>
            <p:cNvPr id="1095" name="Google Shape;1095;p48"/>
            <p:cNvSpPr txBox="1"/>
            <p:nvPr/>
          </p:nvSpPr>
          <p:spPr>
            <a:xfrm>
              <a:off x="1004635" y="5570303"/>
              <a:ext cx="20187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SOMÁLIA</a:t>
              </a:r>
              <a:endParaRPr/>
            </a:p>
          </p:txBody>
        </p:sp>
        <p:sp>
          <p:nvSpPr>
            <p:cNvPr id="1096" name="Google Shape;1096;p48"/>
            <p:cNvSpPr txBox="1"/>
            <p:nvPr/>
          </p:nvSpPr>
          <p:spPr>
            <a:xfrm>
              <a:off x="1004635" y="5219921"/>
              <a:ext cx="1784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GUINÉ</a:t>
              </a:r>
              <a:endParaRPr/>
            </a:p>
          </p:txBody>
        </p:sp>
      </p:grpSp>
      <p:sp>
        <p:nvSpPr>
          <p:cNvPr id="1097" name="Google Shape;1097;p48"/>
          <p:cNvSpPr txBox="1"/>
          <p:nvPr/>
        </p:nvSpPr>
        <p:spPr>
          <a:xfrm>
            <a:off x="171488" y="3929932"/>
            <a:ext cx="4750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densidade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cada 10k habitantes)</a:t>
            </a:r>
            <a:endParaRPr/>
          </a:p>
        </p:txBody>
      </p:sp>
      <p:grpSp>
        <p:nvGrpSpPr>
          <p:cNvPr id="1098" name="Google Shape;1098;p48"/>
          <p:cNvGrpSpPr/>
          <p:nvPr/>
        </p:nvGrpSpPr>
        <p:grpSpPr>
          <a:xfrm>
            <a:off x="6300989" y="1737812"/>
            <a:ext cx="3244414" cy="1739138"/>
            <a:chOff x="896304" y="1841774"/>
            <a:chExt cx="3244414" cy="1739138"/>
          </a:xfrm>
        </p:grpSpPr>
        <p:sp>
          <p:nvSpPr>
            <p:cNvPr id="1099" name="Google Shape;1099;p48"/>
            <p:cNvSpPr/>
            <p:nvPr/>
          </p:nvSpPr>
          <p:spPr>
            <a:xfrm rot="5400000">
              <a:off x="1770536" y="2376005"/>
              <a:ext cx="346231" cy="20093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 txBox="1"/>
            <p:nvPr/>
          </p:nvSpPr>
          <p:spPr>
            <a:xfrm>
              <a:off x="905829" y="3180802"/>
              <a:ext cx="18779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SAN MARINO</a:t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 rot="5400000">
              <a:off x="2351815" y="466483"/>
              <a:ext cx="307703" cy="3140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6AA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 txBox="1"/>
            <p:nvPr/>
          </p:nvSpPr>
          <p:spPr>
            <a:xfrm>
              <a:off x="896304" y="1860369"/>
              <a:ext cx="2001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CUBA</a:t>
              </a:r>
              <a:endParaRPr/>
            </a:p>
          </p:txBody>
        </p:sp>
        <p:sp>
          <p:nvSpPr>
            <p:cNvPr id="1103" name="Google Shape;1103;p48"/>
            <p:cNvSpPr txBox="1"/>
            <p:nvPr/>
          </p:nvSpPr>
          <p:spPr>
            <a:xfrm>
              <a:off x="3517865" y="1841774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84</a:t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 rot="5400000">
              <a:off x="2191704" y="930337"/>
              <a:ext cx="346231" cy="28590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 rot="5400000">
              <a:off x="1986000" y="1477818"/>
              <a:ext cx="346231" cy="2451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 rot="5400000">
              <a:off x="1844272" y="1965866"/>
              <a:ext cx="346231" cy="21676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 txBox="1"/>
            <p:nvPr/>
          </p:nvSpPr>
          <p:spPr>
            <a:xfrm>
              <a:off x="3261827" y="2175877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75</a:t>
              </a:r>
              <a:endParaRPr/>
            </a:p>
          </p:txBody>
        </p:sp>
        <p:sp>
          <p:nvSpPr>
            <p:cNvPr id="1108" name="Google Shape;1108;p48"/>
            <p:cNvSpPr txBox="1"/>
            <p:nvPr/>
          </p:nvSpPr>
          <p:spPr>
            <a:xfrm>
              <a:off x="2890798" y="2512308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71</a:t>
              </a:r>
              <a:endParaRPr/>
            </a:p>
          </p:txBody>
        </p:sp>
        <p:sp>
          <p:nvSpPr>
            <p:cNvPr id="1109" name="Google Shape;1109;p48"/>
            <p:cNvSpPr txBox="1"/>
            <p:nvPr/>
          </p:nvSpPr>
          <p:spPr>
            <a:xfrm>
              <a:off x="2607048" y="2853342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64</a:t>
              </a:r>
              <a:endParaRPr/>
            </a:p>
          </p:txBody>
        </p:sp>
        <p:sp>
          <p:nvSpPr>
            <p:cNvPr id="1110" name="Google Shape;1110;p48"/>
            <p:cNvSpPr txBox="1"/>
            <p:nvPr/>
          </p:nvSpPr>
          <p:spPr>
            <a:xfrm>
              <a:off x="2479511" y="3184475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61</a:t>
              </a:r>
              <a:endParaRPr/>
            </a:p>
          </p:txBody>
        </p:sp>
        <p:sp>
          <p:nvSpPr>
            <p:cNvPr id="1111" name="Google Shape;1111;p48"/>
            <p:cNvSpPr txBox="1"/>
            <p:nvPr/>
          </p:nvSpPr>
          <p:spPr>
            <a:xfrm>
              <a:off x="896304" y="2505022"/>
              <a:ext cx="20187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GEÓRGIA</a:t>
              </a:r>
              <a:endParaRPr/>
            </a:p>
          </p:txBody>
        </p:sp>
        <p:sp>
          <p:nvSpPr>
            <p:cNvPr id="1112" name="Google Shape;1112;p48"/>
            <p:cNvSpPr txBox="1"/>
            <p:nvPr/>
          </p:nvSpPr>
          <p:spPr>
            <a:xfrm>
              <a:off x="896304" y="2173690"/>
              <a:ext cx="1784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MÔNACO</a:t>
              </a:r>
              <a:endParaRPr/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96304" y="2831656"/>
              <a:ext cx="1784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LITUÂNIA</a:t>
              </a:r>
              <a:endParaRPr/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6329564" y="4871946"/>
            <a:ext cx="3316794" cy="1749118"/>
            <a:chOff x="896303" y="1831794"/>
            <a:chExt cx="3316794" cy="1749118"/>
          </a:xfrm>
        </p:grpSpPr>
        <p:sp>
          <p:nvSpPr>
            <p:cNvPr id="1115" name="Google Shape;1115;p48"/>
            <p:cNvSpPr/>
            <p:nvPr/>
          </p:nvSpPr>
          <p:spPr>
            <a:xfrm rot="5400000">
              <a:off x="1923412" y="1892607"/>
              <a:ext cx="346231" cy="2314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 txBox="1"/>
            <p:nvPr/>
          </p:nvSpPr>
          <p:spPr>
            <a:xfrm>
              <a:off x="896304" y="2831656"/>
              <a:ext cx="1784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SOMÁLIA</a:t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 rot="5400000">
              <a:off x="1842698" y="2305292"/>
              <a:ext cx="346231" cy="215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 txBox="1"/>
            <p:nvPr/>
          </p:nvSpPr>
          <p:spPr>
            <a:xfrm>
              <a:off x="905829" y="3180802"/>
              <a:ext cx="18779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TANZÂNIA</a:t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 rot="5400000">
              <a:off x="2351815" y="466483"/>
              <a:ext cx="307703" cy="3140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6AA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 txBox="1"/>
            <p:nvPr/>
          </p:nvSpPr>
          <p:spPr>
            <a:xfrm>
              <a:off x="896303" y="1831794"/>
              <a:ext cx="2392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LIBÉRIA</a:t>
              </a:r>
              <a:endParaRPr/>
            </a:p>
          </p:txBody>
        </p:sp>
        <p:sp>
          <p:nvSpPr>
            <p:cNvPr id="1121" name="Google Shape;1121;p48"/>
            <p:cNvSpPr txBox="1"/>
            <p:nvPr/>
          </p:nvSpPr>
          <p:spPr>
            <a:xfrm>
              <a:off x="3355940" y="1841774"/>
              <a:ext cx="8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0.38</a:t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 rot="5400000">
              <a:off x="2191704" y="930337"/>
              <a:ext cx="346231" cy="28590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 rot="5400000">
              <a:off x="1986000" y="1477818"/>
              <a:ext cx="346231" cy="2451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 txBox="1"/>
            <p:nvPr/>
          </p:nvSpPr>
          <p:spPr>
            <a:xfrm>
              <a:off x="3052277" y="2166352"/>
              <a:ext cx="866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0.36</a:t>
              </a:r>
              <a:endParaRPr/>
            </a:p>
          </p:txBody>
        </p:sp>
        <p:sp>
          <p:nvSpPr>
            <p:cNvPr id="1125" name="Google Shape;1125;p48"/>
            <p:cNvSpPr txBox="1"/>
            <p:nvPr/>
          </p:nvSpPr>
          <p:spPr>
            <a:xfrm>
              <a:off x="2624098" y="2521833"/>
              <a:ext cx="9361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0.25</a:t>
              </a:r>
              <a:endParaRPr/>
            </a:p>
          </p:txBody>
        </p:sp>
        <p:sp>
          <p:nvSpPr>
            <p:cNvPr id="1126" name="Google Shape;1126;p48"/>
            <p:cNvSpPr txBox="1"/>
            <p:nvPr/>
          </p:nvSpPr>
          <p:spPr>
            <a:xfrm>
              <a:off x="2492748" y="2853342"/>
              <a:ext cx="8777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0.23</a:t>
              </a:r>
              <a:endParaRPr/>
            </a:p>
          </p:txBody>
        </p:sp>
        <p:sp>
          <p:nvSpPr>
            <p:cNvPr id="1127" name="Google Shape;1127;p48"/>
            <p:cNvSpPr txBox="1"/>
            <p:nvPr/>
          </p:nvSpPr>
          <p:spPr>
            <a:xfrm>
              <a:off x="2450612" y="3174596"/>
              <a:ext cx="741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0.14</a:t>
              </a:r>
              <a:endParaRPr/>
            </a:p>
          </p:txBody>
        </p:sp>
        <p:sp>
          <p:nvSpPr>
            <p:cNvPr id="1128" name="Google Shape;1128;p48"/>
            <p:cNvSpPr txBox="1"/>
            <p:nvPr/>
          </p:nvSpPr>
          <p:spPr>
            <a:xfrm>
              <a:off x="896304" y="2505022"/>
              <a:ext cx="20187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SERRA LEOA</a:t>
              </a:r>
              <a:endParaRPr/>
            </a:p>
          </p:txBody>
        </p:sp>
        <p:sp>
          <p:nvSpPr>
            <p:cNvPr id="1129" name="Google Shape;1129;p48"/>
            <p:cNvSpPr txBox="1"/>
            <p:nvPr/>
          </p:nvSpPr>
          <p:spPr>
            <a:xfrm>
              <a:off x="896304" y="2154640"/>
              <a:ext cx="1784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MALAWI</a:t>
              </a:r>
              <a:endParaRPr/>
            </a:p>
          </p:txBody>
        </p:sp>
      </p:grpSp>
      <p:sp>
        <p:nvSpPr>
          <p:cNvPr id="1130" name="Google Shape;1130;p48"/>
          <p:cNvSpPr txBox="1"/>
          <p:nvPr/>
        </p:nvSpPr>
        <p:spPr>
          <a:xfrm>
            <a:off x="5525543" y="959470"/>
            <a:ext cx="4750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densidade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cada 10k habitantes)</a:t>
            </a:r>
            <a:endParaRPr/>
          </a:p>
        </p:txBody>
      </p:sp>
      <p:sp>
        <p:nvSpPr>
          <p:cNvPr id="1131" name="Google Shape;1131;p48"/>
          <p:cNvSpPr txBox="1"/>
          <p:nvPr/>
        </p:nvSpPr>
        <p:spPr>
          <a:xfrm>
            <a:off x="5887682" y="4065439"/>
            <a:ext cx="392984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densidade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cada 10k habitantes)</a:t>
            </a:r>
            <a:endParaRPr/>
          </a:p>
        </p:txBody>
      </p:sp>
      <p:sp>
        <p:nvSpPr>
          <p:cNvPr id="1132" name="Google Shape;1132;p48"/>
          <p:cNvSpPr/>
          <p:nvPr/>
        </p:nvSpPr>
        <p:spPr>
          <a:xfrm>
            <a:off x="-118319" y="-484"/>
            <a:ext cx="5443263" cy="763442"/>
          </a:xfrm>
          <a:prstGeom prst="rect">
            <a:avLst/>
          </a:prstGeom>
          <a:solidFill>
            <a:srgbClr val="666E76"/>
          </a:solidFill>
          <a:ln>
            <a:noFill/>
          </a:ln>
          <a:effectLst>
            <a:outerShdw blurRad="177800" dist="114300" dir="3300000" algn="ctr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alibri"/>
                <a:ea typeface="Calibri"/>
                <a:cs typeface="Calibri"/>
                <a:sym typeface="Calibri"/>
              </a:rPr>
              <a:t>PROFISSIONAIS DE ENFERMAGEM</a:t>
            </a:r>
            <a:endParaRPr/>
          </a:p>
        </p:txBody>
      </p:sp>
      <p:cxnSp>
        <p:nvCxnSpPr>
          <p:cNvPr id="1133" name="Google Shape;1133;p48"/>
          <p:cNvCxnSpPr/>
          <p:nvPr/>
        </p:nvCxnSpPr>
        <p:spPr>
          <a:xfrm>
            <a:off x="5328740" y="-331174"/>
            <a:ext cx="0" cy="7707085"/>
          </a:xfrm>
          <a:prstGeom prst="straightConnector1">
            <a:avLst/>
          </a:prstGeom>
          <a:noFill/>
          <a:ln w="25400" cap="flat" cmpd="sng">
            <a:solidFill>
              <a:srgbClr val="212F3C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49"/>
          <p:cNvGrpSpPr/>
          <p:nvPr/>
        </p:nvGrpSpPr>
        <p:grpSpPr>
          <a:xfrm>
            <a:off x="0" y="0"/>
            <a:ext cx="12192000" cy="6858000"/>
            <a:chOff x="-5647045" y="0"/>
            <a:chExt cx="10729913" cy="6858000"/>
          </a:xfrm>
        </p:grpSpPr>
        <p:grpSp>
          <p:nvGrpSpPr>
            <p:cNvPr id="1139" name="Google Shape;1139;p49"/>
            <p:cNvGrpSpPr/>
            <p:nvPr/>
          </p:nvGrpSpPr>
          <p:grpSpPr>
            <a:xfrm>
              <a:off x="-5647045" y="0"/>
              <a:ext cx="10729913" cy="6858000"/>
              <a:chOff x="-4114800" y="0"/>
              <a:chExt cx="10729913" cy="6858000"/>
            </a:xfrm>
          </p:grpSpPr>
          <p:sp>
            <p:nvSpPr>
              <p:cNvPr id="1140" name="Google Shape;1140;p49"/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 rot="5400000">
                <a:off x="5733703" y="5976590"/>
                <a:ext cx="881757" cy="88106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42" name="Google Shape;1142;p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6613" y="6241744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3" name="Google Shape;1143;p49"/>
          <p:cNvGrpSpPr/>
          <p:nvPr/>
        </p:nvGrpSpPr>
        <p:grpSpPr>
          <a:xfrm>
            <a:off x="0" y="0"/>
            <a:ext cx="11725274" cy="6858000"/>
            <a:chOff x="-7591590" y="7707258"/>
            <a:chExt cx="10729913" cy="6858000"/>
          </a:xfrm>
        </p:grpSpPr>
        <p:grpSp>
          <p:nvGrpSpPr>
            <p:cNvPr id="1144" name="Google Shape;1144;p49"/>
            <p:cNvGrpSpPr/>
            <p:nvPr/>
          </p:nvGrpSpPr>
          <p:grpSpPr>
            <a:xfrm>
              <a:off x="-7591590" y="7707258"/>
              <a:ext cx="10729913" cy="6858000"/>
              <a:chOff x="-5219700" y="0"/>
              <a:chExt cx="10729913" cy="6858000"/>
            </a:xfrm>
          </p:grpSpPr>
          <p:sp>
            <p:nvSpPr>
              <p:cNvPr id="1145" name="Google Shape;1145;p49"/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E6E7E9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 rot="5400000">
                <a:off x="4628803" y="5066118"/>
                <a:ext cx="881757" cy="88106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E6E7E9"/>
              </a:solidFill>
              <a:ln>
                <a:noFill/>
              </a:ln>
              <a:effectLst>
                <a:outerShdw blurRad="254000" dist="88900" algn="l" rotWithShape="0">
                  <a:srgbClr val="000000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7" name="Google Shape;1147;p49"/>
            <p:cNvSpPr/>
            <p:nvPr/>
          </p:nvSpPr>
          <p:spPr>
            <a:xfrm>
              <a:off x="2274479" y="12955501"/>
              <a:ext cx="239520" cy="473438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2535096" y="13090689"/>
              <a:ext cx="239520" cy="338249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2796712" y="13248470"/>
              <a:ext cx="239520" cy="182157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0" name="Google Shape;1150;p49"/>
          <p:cNvSpPr/>
          <p:nvPr/>
        </p:nvSpPr>
        <p:spPr>
          <a:xfrm>
            <a:off x="5319449" y="-326"/>
            <a:ext cx="5443263" cy="763442"/>
          </a:xfrm>
          <a:prstGeom prst="rect">
            <a:avLst/>
          </a:prstGeom>
          <a:solidFill>
            <a:srgbClr val="666E76"/>
          </a:solidFill>
          <a:ln>
            <a:noFill/>
          </a:ln>
          <a:effectLst>
            <a:outerShdw blurRad="177800" dist="114300" dir="3300000" algn="ctr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  <a:endParaRPr/>
          </a:p>
        </p:txBody>
      </p:sp>
      <p:sp>
        <p:nvSpPr>
          <p:cNvPr id="1151" name="Google Shape;1151;p49"/>
          <p:cNvSpPr txBox="1"/>
          <p:nvPr/>
        </p:nvSpPr>
        <p:spPr>
          <a:xfrm>
            <a:off x="188626" y="940681"/>
            <a:ext cx="4750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densidade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cada 10k habitantes)</a:t>
            </a:r>
            <a:endParaRPr/>
          </a:p>
        </p:txBody>
      </p:sp>
      <p:grpSp>
        <p:nvGrpSpPr>
          <p:cNvPr id="1152" name="Google Shape;1152;p49"/>
          <p:cNvGrpSpPr/>
          <p:nvPr/>
        </p:nvGrpSpPr>
        <p:grpSpPr>
          <a:xfrm>
            <a:off x="1014536" y="1763913"/>
            <a:ext cx="3244414" cy="1758188"/>
            <a:chOff x="1014536" y="1763913"/>
            <a:chExt cx="3244414" cy="1758188"/>
          </a:xfrm>
        </p:grpSpPr>
        <p:sp>
          <p:nvSpPr>
            <p:cNvPr id="1153" name="Google Shape;1153;p49"/>
            <p:cNvSpPr/>
            <p:nvPr/>
          </p:nvSpPr>
          <p:spPr>
            <a:xfrm rot="5400000">
              <a:off x="2470047" y="388622"/>
              <a:ext cx="307703" cy="3140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6AA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9"/>
            <p:cNvSpPr txBox="1"/>
            <p:nvPr/>
          </p:nvSpPr>
          <p:spPr>
            <a:xfrm>
              <a:off x="1014536" y="1782508"/>
              <a:ext cx="20010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MONACO</a:t>
              </a:r>
              <a:endParaRPr/>
            </a:p>
          </p:txBody>
        </p:sp>
        <p:sp>
          <p:nvSpPr>
            <p:cNvPr id="1155" name="Google Shape;1155;p49"/>
            <p:cNvSpPr txBox="1"/>
            <p:nvPr/>
          </p:nvSpPr>
          <p:spPr>
            <a:xfrm>
              <a:off x="3636097" y="1763913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202</a:t>
              </a: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 rot="5400000">
              <a:off x="2309936" y="852476"/>
              <a:ext cx="346231" cy="28590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 rot="5400000">
              <a:off x="2104232" y="1399957"/>
              <a:ext cx="346231" cy="2451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 rot="5400000">
              <a:off x="1962504" y="1888005"/>
              <a:ext cx="346231" cy="21676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 rot="5400000">
              <a:off x="1762185" y="2419210"/>
              <a:ext cx="346231" cy="1767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9"/>
            <p:cNvSpPr txBox="1"/>
            <p:nvPr/>
          </p:nvSpPr>
          <p:spPr>
            <a:xfrm>
              <a:off x="3341959" y="2098016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195</a:t>
              </a:r>
              <a:endParaRPr/>
            </a:p>
          </p:txBody>
        </p:sp>
        <p:sp>
          <p:nvSpPr>
            <p:cNvPr id="1161" name="Google Shape;1161;p49"/>
            <p:cNvSpPr txBox="1"/>
            <p:nvPr/>
          </p:nvSpPr>
          <p:spPr>
            <a:xfrm>
              <a:off x="2923305" y="2443972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182</a:t>
              </a:r>
              <a:endParaRPr/>
            </a:p>
          </p:txBody>
        </p:sp>
        <p:sp>
          <p:nvSpPr>
            <p:cNvPr id="1162" name="Google Shape;1162;p49"/>
            <p:cNvSpPr txBox="1"/>
            <p:nvPr/>
          </p:nvSpPr>
          <p:spPr>
            <a:xfrm>
              <a:off x="2639555" y="2775481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175</a:t>
              </a:r>
              <a:endParaRPr/>
            </a:p>
          </p:txBody>
        </p:sp>
        <p:sp>
          <p:nvSpPr>
            <p:cNvPr id="1163" name="Google Shape;1163;p49"/>
            <p:cNvSpPr txBox="1"/>
            <p:nvPr/>
          </p:nvSpPr>
          <p:spPr>
            <a:xfrm>
              <a:off x="2216743" y="3106614"/>
              <a:ext cx="622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162</a:t>
              </a:r>
              <a:endParaRPr/>
            </a:p>
          </p:txBody>
        </p:sp>
        <p:sp>
          <p:nvSpPr>
            <p:cNvPr id="1164" name="Google Shape;1164;p49"/>
            <p:cNvSpPr txBox="1"/>
            <p:nvPr/>
          </p:nvSpPr>
          <p:spPr>
            <a:xfrm>
              <a:off x="1014536" y="2427161"/>
              <a:ext cx="20187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NORUEGA</a:t>
              </a:r>
              <a:endParaRPr/>
            </a:p>
          </p:txBody>
        </p:sp>
        <p:sp>
          <p:nvSpPr>
            <p:cNvPr id="1165" name="Google Shape;1165;p49"/>
            <p:cNvSpPr txBox="1"/>
            <p:nvPr/>
          </p:nvSpPr>
          <p:spPr>
            <a:xfrm>
              <a:off x="1014536" y="2095829"/>
              <a:ext cx="1784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BÉLGICA</a:t>
              </a:r>
              <a:endParaRPr/>
            </a:p>
          </p:txBody>
        </p:sp>
        <p:sp>
          <p:nvSpPr>
            <p:cNvPr id="1166" name="Google Shape;1166;p49"/>
            <p:cNvSpPr txBox="1"/>
            <p:nvPr/>
          </p:nvSpPr>
          <p:spPr>
            <a:xfrm>
              <a:off x="1033586" y="3121991"/>
              <a:ext cx="14327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ISLÂNDIA</a:t>
              </a:r>
              <a:endParaRPr/>
            </a:p>
          </p:txBody>
        </p:sp>
        <p:sp>
          <p:nvSpPr>
            <p:cNvPr id="1167" name="Google Shape;1167;p49"/>
            <p:cNvSpPr txBox="1"/>
            <p:nvPr/>
          </p:nvSpPr>
          <p:spPr>
            <a:xfrm>
              <a:off x="1014536" y="2753795"/>
              <a:ext cx="1784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SUIÇA</a:t>
              </a:r>
              <a:endParaRPr/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1004634" y="4897075"/>
            <a:ext cx="3316794" cy="1749118"/>
            <a:chOff x="1004634" y="4897075"/>
            <a:chExt cx="3316794" cy="1749118"/>
          </a:xfrm>
        </p:grpSpPr>
        <p:sp>
          <p:nvSpPr>
            <p:cNvPr id="1169" name="Google Shape;1169;p49"/>
            <p:cNvSpPr/>
            <p:nvPr/>
          </p:nvSpPr>
          <p:spPr>
            <a:xfrm rot="5400000">
              <a:off x="2031743" y="4957888"/>
              <a:ext cx="346231" cy="2314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 txBox="1"/>
            <p:nvPr/>
          </p:nvSpPr>
          <p:spPr>
            <a:xfrm>
              <a:off x="1004635" y="5896937"/>
              <a:ext cx="1784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GUATEMALA</a:t>
              </a: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 rot="5400000">
              <a:off x="1951029" y="5370573"/>
              <a:ext cx="346231" cy="215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 txBox="1"/>
            <p:nvPr/>
          </p:nvSpPr>
          <p:spPr>
            <a:xfrm>
              <a:off x="1014160" y="6246083"/>
              <a:ext cx="18779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CAMARÕES</a:t>
              </a: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 rot="5400000">
              <a:off x="2460146" y="3531764"/>
              <a:ext cx="307703" cy="3140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6AA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 txBox="1"/>
            <p:nvPr/>
          </p:nvSpPr>
          <p:spPr>
            <a:xfrm>
              <a:off x="1004634" y="4897075"/>
              <a:ext cx="2392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MADAGASCAR</a:t>
              </a:r>
              <a:endParaRPr/>
            </a:p>
          </p:txBody>
        </p:sp>
        <p:sp>
          <p:nvSpPr>
            <p:cNvPr id="1175" name="Google Shape;1175;p49"/>
            <p:cNvSpPr txBox="1"/>
            <p:nvPr/>
          </p:nvSpPr>
          <p:spPr>
            <a:xfrm>
              <a:off x="3464271" y="4907055"/>
              <a:ext cx="8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1.46</a:t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 rot="5400000">
              <a:off x="2300035" y="3995618"/>
              <a:ext cx="346231" cy="28590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 rot="5400000">
              <a:off x="2094331" y="4543099"/>
              <a:ext cx="346231" cy="2451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 txBox="1"/>
            <p:nvPr/>
          </p:nvSpPr>
          <p:spPr>
            <a:xfrm>
              <a:off x="3160608" y="5231633"/>
              <a:ext cx="866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1.24</a:t>
              </a:r>
              <a:endParaRPr/>
            </a:p>
          </p:txBody>
        </p:sp>
        <p:sp>
          <p:nvSpPr>
            <p:cNvPr id="1179" name="Google Shape;1179;p49"/>
            <p:cNvSpPr txBox="1"/>
            <p:nvPr/>
          </p:nvSpPr>
          <p:spPr>
            <a:xfrm>
              <a:off x="2732429" y="5587114"/>
              <a:ext cx="9361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1.12</a:t>
              </a:r>
              <a:endParaRPr/>
            </a:p>
          </p:txBody>
        </p:sp>
        <p:sp>
          <p:nvSpPr>
            <p:cNvPr id="1180" name="Google Shape;1180;p49"/>
            <p:cNvSpPr txBox="1"/>
            <p:nvPr/>
          </p:nvSpPr>
          <p:spPr>
            <a:xfrm>
              <a:off x="2496304" y="5918623"/>
              <a:ext cx="8777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0.74</a:t>
              </a:r>
              <a:endParaRPr/>
            </a:p>
          </p:txBody>
        </p:sp>
        <p:sp>
          <p:nvSpPr>
            <p:cNvPr id="1181" name="Google Shape;1181;p49"/>
            <p:cNvSpPr txBox="1"/>
            <p:nvPr/>
          </p:nvSpPr>
          <p:spPr>
            <a:xfrm>
              <a:off x="2558943" y="6239877"/>
              <a:ext cx="741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0.06</a:t>
              </a:r>
              <a:endParaRPr/>
            </a:p>
          </p:txBody>
        </p:sp>
        <p:sp>
          <p:nvSpPr>
            <p:cNvPr id="1182" name="Google Shape;1182;p49"/>
            <p:cNvSpPr txBox="1"/>
            <p:nvPr/>
          </p:nvSpPr>
          <p:spPr>
            <a:xfrm>
              <a:off x="1004635" y="5570303"/>
              <a:ext cx="20187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SOMÁLIA</a:t>
              </a:r>
              <a:endParaRPr/>
            </a:p>
          </p:txBody>
        </p:sp>
        <p:sp>
          <p:nvSpPr>
            <p:cNvPr id="1183" name="Google Shape;1183;p49"/>
            <p:cNvSpPr txBox="1"/>
            <p:nvPr/>
          </p:nvSpPr>
          <p:spPr>
            <a:xfrm>
              <a:off x="1004635" y="5219921"/>
              <a:ext cx="1784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GUINÉ</a:t>
              </a:r>
              <a:endParaRPr/>
            </a:p>
          </p:txBody>
        </p:sp>
      </p:grpSp>
      <p:sp>
        <p:nvSpPr>
          <p:cNvPr id="1184" name="Google Shape;1184;p49"/>
          <p:cNvSpPr txBox="1"/>
          <p:nvPr/>
        </p:nvSpPr>
        <p:spPr>
          <a:xfrm>
            <a:off x="171488" y="3929932"/>
            <a:ext cx="4750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densidade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cada 10k habitantes)</a:t>
            </a:r>
            <a:endParaRPr/>
          </a:p>
        </p:txBody>
      </p:sp>
      <p:grpSp>
        <p:nvGrpSpPr>
          <p:cNvPr id="1185" name="Google Shape;1185;p49"/>
          <p:cNvGrpSpPr/>
          <p:nvPr/>
        </p:nvGrpSpPr>
        <p:grpSpPr>
          <a:xfrm>
            <a:off x="6329564" y="4871946"/>
            <a:ext cx="3316794" cy="1749118"/>
            <a:chOff x="896303" y="1831794"/>
            <a:chExt cx="3316794" cy="1749118"/>
          </a:xfrm>
        </p:grpSpPr>
        <p:sp>
          <p:nvSpPr>
            <p:cNvPr id="1186" name="Google Shape;1186;p49"/>
            <p:cNvSpPr/>
            <p:nvPr/>
          </p:nvSpPr>
          <p:spPr>
            <a:xfrm rot="5400000">
              <a:off x="1923412" y="1892607"/>
              <a:ext cx="346231" cy="231421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 txBox="1"/>
            <p:nvPr/>
          </p:nvSpPr>
          <p:spPr>
            <a:xfrm>
              <a:off x="896304" y="2831656"/>
              <a:ext cx="1784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SOMÁLIA</a:t>
              </a: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 rot="5400000">
              <a:off x="1842698" y="2305292"/>
              <a:ext cx="346231" cy="215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 txBox="1"/>
            <p:nvPr/>
          </p:nvSpPr>
          <p:spPr>
            <a:xfrm>
              <a:off x="905829" y="3180802"/>
              <a:ext cx="18779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TANZÂNIA</a:t>
              </a: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 rot="5400000">
              <a:off x="2351815" y="466483"/>
              <a:ext cx="307703" cy="314076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6AA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 txBox="1"/>
            <p:nvPr/>
          </p:nvSpPr>
          <p:spPr>
            <a:xfrm>
              <a:off x="896303" y="1831794"/>
              <a:ext cx="2392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LIBÉRIA</a:t>
              </a:r>
              <a:endParaRPr/>
            </a:p>
          </p:txBody>
        </p:sp>
        <p:sp>
          <p:nvSpPr>
            <p:cNvPr id="1192" name="Google Shape;1192;p49"/>
            <p:cNvSpPr txBox="1"/>
            <p:nvPr/>
          </p:nvSpPr>
          <p:spPr>
            <a:xfrm>
              <a:off x="3355940" y="1841774"/>
              <a:ext cx="857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0.38</a:t>
              </a: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 rot="5400000">
              <a:off x="2191704" y="930337"/>
              <a:ext cx="346231" cy="28590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 rot="5400000">
              <a:off x="1986000" y="1477818"/>
              <a:ext cx="346231" cy="2451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 txBox="1"/>
            <p:nvPr/>
          </p:nvSpPr>
          <p:spPr>
            <a:xfrm>
              <a:off x="3052277" y="2166352"/>
              <a:ext cx="866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0.36</a:t>
              </a:r>
              <a:endParaRPr/>
            </a:p>
          </p:txBody>
        </p:sp>
        <p:sp>
          <p:nvSpPr>
            <p:cNvPr id="1196" name="Google Shape;1196;p49"/>
            <p:cNvSpPr txBox="1"/>
            <p:nvPr/>
          </p:nvSpPr>
          <p:spPr>
            <a:xfrm>
              <a:off x="2624098" y="2521833"/>
              <a:ext cx="9361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0.25</a:t>
              </a:r>
              <a:endParaRPr/>
            </a:p>
          </p:txBody>
        </p:sp>
        <p:sp>
          <p:nvSpPr>
            <p:cNvPr id="1197" name="Google Shape;1197;p49"/>
            <p:cNvSpPr txBox="1"/>
            <p:nvPr/>
          </p:nvSpPr>
          <p:spPr>
            <a:xfrm>
              <a:off x="2492748" y="2853342"/>
              <a:ext cx="8777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0.23</a:t>
              </a:r>
              <a:endParaRPr/>
            </a:p>
          </p:txBody>
        </p:sp>
        <p:sp>
          <p:nvSpPr>
            <p:cNvPr id="1198" name="Google Shape;1198;p49"/>
            <p:cNvSpPr txBox="1"/>
            <p:nvPr/>
          </p:nvSpPr>
          <p:spPr>
            <a:xfrm>
              <a:off x="2450612" y="3174596"/>
              <a:ext cx="741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0.14</a:t>
              </a:r>
              <a:endParaRPr/>
            </a:p>
          </p:txBody>
        </p:sp>
        <p:sp>
          <p:nvSpPr>
            <p:cNvPr id="1199" name="Google Shape;1199;p49"/>
            <p:cNvSpPr txBox="1"/>
            <p:nvPr/>
          </p:nvSpPr>
          <p:spPr>
            <a:xfrm>
              <a:off x="896304" y="2505022"/>
              <a:ext cx="20187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SERRA LEOA</a:t>
              </a:r>
              <a:endParaRPr/>
            </a:p>
          </p:txBody>
        </p:sp>
        <p:sp>
          <p:nvSpPr>
            <p:cNvPr id="1200" name="Google Shape;1200;p49"/>
            <p:cNvSpPr txBox="1"/>
            <p:nvPr/>
          </p:nvSpPr>
          <p:spPr>
            <a:xfrm>
              <a:off x="896304" y="2154640"/>
              <a:ext cx="1784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MALAWI</a:t>
              </a:r>
              <a:endParaRPr/>
            </a:p>
          </p:txBody>
        </p:sp>
      </p:grpSp>
      <p:sp>
        <p:nvSpPr>
          <p:cNvPr id="1201" name="Google Shape;1201;p49"/>
          <p:cNvSpPr txBox="1"/>
          <p:nvPr/>
        </p:nvSpPr>
        <p:spPr>
          <a:xfrm>
            <a:off x="5525543" y="959470"/>
            <a:ext cx="4750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densidade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F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cada 10k habitantes)</a:t>
            </a:r>
            <a:endParaRPr/>
          </a:p>
        </p:txBody>
      </p:sp>
      <p:sp>
        <p:nvSpPr>
          <p:cNvPr id="1202" name="Google Shape;1202;p49"/>
          <p:cNvSpPr/>
          <p:nvPr/>
        </p:nvSpPr>
        <p:spPr>
          <a:xfrm>
            <a:off x="-118319" y="-484"/>
            <a:ext cx="5443263" cy="763442"/>
          </a:xfrm>
          <a:prstGeom prst="rect">
            <a:avLst/>
          </a:prstGeom>
          <a:solidFill>
            <a:srgbClr val="666E76"/>
          </a:solidFill>
          <a:ln>
            <a:noFill/>
          </a:ln>
          <a:effectLst>
            <a:outerShdw blurRad="177800" dist="114300" dir="3300000" algn="ctr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alibri"/>
                <a:ea typeface="Calibri"/>
                <a:cs typeface="Calibri"/>
                <a:sym typeface="Calibri"/>
              </a:rPr>
              <a:t>PROFISSIONAIS DE ENFERMAGEM</a:t>
            </a:r>
            <a:endParaRPr/>
          </a:p>
        </p:txBody>
      </p:sp>
      <p:sp>
        <p:nvSpPr>
          <p:cNvPr id="1203" name="Google Shape;1203;p49"/>
          <p:cNvSpPr/>
          <p:nvPr/>
        </p:nvSpPr>
        <p:spPr>
          <a:xfrm>
            <a:off x="-142871" y="2175"/>
            <a:ext cx="10479025" cy="6858000"/>
          </a:xfrm>
          <a:prstGeom prst="rect">
            <a:avLst/>
          </a:prstGeom>
          <a:solidFill>
            <a:srgbClr val="666E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49"/>
          <p:cNvSpPr/>
          <p:nvPr/>
        </p:nvSpPr>
        <p:spPr>
          <a:xfrm rot="5400000">
            <a:off x="10363994" y="4121241"/>
            <a:ext cx="881757" cy="93743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66E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5" name="Google Shape;1205;p49" descr="A picture containing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9446" y="3522099"/>
            <a:ext cx="4163266" cy="31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49" descr="A picture containing screensho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75" y="265250"/>
            <a:ext cx="10192651" cy="304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49"/>
          <p:cNvSpPr txBox="1"/>
          <p:nvPr/>
        </p:nvSpPr>
        <p:spPr>
          <a:xfrm>
            <a:off x="-42135" y="3379627"/>
            <a:ext cx="1938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C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BRASIL</a:t>
            </a:r>
            <a:endParaRPr/>
          </a:p>
        </p:txBody>
      </p:sp>
      <p:sp>
        <p:nvSpPr>
          <p:cNvPr id="1208" name="Google Shape;1208;p49"/>
          <p:cNvSpPr txBox="1"/>
          <p:nvPr/>
        </p:nvSpPr>
        <p:spPr>
          <a:xfrm>
            <a:off x="3488183" y="5876750"/>
            <a:ext cx="2398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C7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MUNDO</a:t>
            </a:r>
            <a:endParaRPr/>
          </a:p>
        </p:txBody>
      </p:sp>
      <p:grpSp>
        <p:nvGrpSpPr>
          <p:cNvPr id="1209" name="Google Shape;1209;p49"/>
          <p:cNvGrpSpPr/>
          <p:nvPr/>
        </p:nvGrpSpPr>
        <p:grpSpPr>
          <a:xfrm>
            <a:off x="10448927" y="4415889"/>
            <a:ext cx="718139" cy="329598"/>
            <a:chOff x="10448927" y="1301214"/>
            <a:chExt cx="718139" cy="329598"/>
          </a:xfrm>
        </p:grpSpPr>
        <p:sp>
          <p:nvSpPr>
            <p:cNvPr id="1210" name="Google Shape;1210;p49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1" name="Google Shape;1211;p49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2" name="Google Shape;1212;p49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3" name="Google Shape;1213;p49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4" name="Google Shape;1214;p49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5" name="Google Shape;1215;p49"/>
            <p:cNvCxnSpPr/>
            <p:nvPr/>
          </p:nvCxnSpPr>
          <p:spPr>
            <a:xfrm>
              <a:off x="10819398" y="1301214"/>
              <a:ext cx="0" cy="329598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50"/>
          <p:cNvGrpSpPr/>
          <p:nvPr/>
        </p:nvGrpSpPr>
        <p:grpSpPr>
          <a:xfrm>
            <a:off x="0" y="0"/>
            <a:ext cx="12194968" cy="6858000"/>
            <a:chOff x="-5647045" y="0"/>
            <a:chExt cx="10732524" cy="6858000"/>
          </a:xfrm>
        </p:grpSpPr>
        <p:grpSp>
          <p:nvGrpSpPr>
            <p:cNvPr id="1221" name="Google Shape;1221;p50"/>
            <p:cNvGrpSpPr/>
            <p:nvPr/>
          </p:nvGrpSpPr>
          <p:grpSpPr>
            <a:xfrm>
              <a:off x="-5647045" y="0"/>
              <a:ext cx="10732524" cy="6858000"/>
              <a:chOff x="-4114800" y="0"/>
              <a:chExt cx="10732524" cy="6858000"/>
            </a:xfrm>
          </p:grpSpPr>
          <p:sp>
            <p:nvSpPr>
              <p:cNvPr id="1222" name="Google Shape;1222;p50"/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 rot="5400000">
                <a:off x="5680095" y="5918505"/>
                <a:ext cx="881757" cy="99350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24" name="Google Shape;1224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9224" y="6239877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5" name="Google Shape;1225;p50"/>
          <p:cNvGrpSpPr/>
          <p:nvPr/>
        </p:nvGrpSpPr>
        <p:grpSpPr>
          <a:xfrm>
            <a:off x="-1" y="0"/>
            <a:ext cx="11725274" cy="6858000"/>
            <a:chOff x="-5219699" y="0"/>
            <a:chExt cx="10729912" cy="6858000"/>
          </a:xfrm>
        </p:grpSpPr>
        <p:sp>
          <p:nvSpPr>
            <p:cNvPr id="1226" name="Google Shape;1226;p50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 rot="5400000">
              <a:off x="4628803" y="5066118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10781295" y="5248243"/>
            <a:ext cx="832416" cy="475127"/>
            <a:chOff x="10781295" y="5238718"/>
            <a:chExt cx="832416" cy="475127"/>
          </a:xfrm>
        </p:grpSpPr>
        <p:sp>
          <p:nvSpPr>
            <p:cNvPr id="1229" name="Google Shape;1229;p50"/>
            <p:cNvSpPr/>
            <p:nvPr/>
          </p:nvSpPr>
          <p:spPr>
            <a:xfrm>
              <a:off x="11066089" y="5373906"/>
              <a:ext cx="261739" cy="338249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0" name="Google Shape;1230;p50"/>
            <p:cNvGrpSpPr/>
            <p:nvPr/>
          </p:nvGrpSpPr>
          <p:grpSpPr>
            <a:xfrm>
              <a:off x="10781295" y="5238718"/>
              <a:ext cx="832416" cy="475127"/>
              <a:chOff x="10781295" y="5238718"/>
              <a:chExt cx="832416" cy="475127"/>
            </a:xfrm>
          </p:grpSpPr>
          <p:sp>
            <p:nvSpPr>
              <p:cNvPr id="1231" name="Google Shape;1231;p50"/>
              <p:cNvSpPr/>
              <p:nvPr/>
            </p:nvSpPr>
            <p:spPr>
              <a:xfrm>
                <a:off x="10781295" y="5238718"/>
                <a:ext cx="261739" cy="473438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11351973" y="5531688"/>
                <a:ext cx="261739" cy="182157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3" name="Google Shape;1233;p50"/>
          <p:cNvSpPr/>
          <p:nvPr/>
        </p:nvSpPr>
        <p:spPr>
          <a:xfrm>
            <a:off x="-142871" y="2175"/>
            <a:ext cx="10479025" cy="6858000"/>
          </a:xfrm>
          <a:prstGeom prst="rect">
            <a:avLst/>
          </a:prstGeom>
          <a:solidFill>
            <a:srgbClr val="687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4" name="Google Shape;1234;p50"/>
          <p:cNvGrpSpPr/>
          <p:nvPr/>
        </p:nvGrpSpPr>
        <p:grpSpPr>
          <a:xfrm>
            <a:off x="10336154" y="4149081"/>
            <a:ext cx="937437" cy="881757"/>
            <a:chOff x="10336154" y="1034406"/>
            <a:chExt cx="937437" cy="881757"/>
          </a:xfrm>
        </p:grpSpPr>
        <p:sp>
          <p:nvSpPr>
            <p:cNvPr id="1235" name="Google Shape;1235;p50"/>
            <p:cNvSpPr/>
            <p:nvPr/>
          </p:nvSpPr>
          <p:spPr>
            <a:xfrm rot="5400000">
              <a:off x="10363994" y="1006566"/>
              <a:ext cx="881757" cy="93743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7" name="Google Shape;1237;p50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8" name="Google Shape;1238;p50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9" name="Google Shape;1239;p50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0" name="Google Shape;1240;p50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241" name="Google Shape;1241;p50"/>
          <p:cNvCxnSpPr/>
          <p:nvPr/>
        </p:nvCxnSpPr>
        <p:spPr>
          <a:xfrm>
            <a:off x="10819398" y="1301214"/>
            <a:ext cx="0" cy="329598"/>
          </a:xfrm>
          <a:prstGeom prst="straightConnector1">
            <a:avLst/>
          </a:prstGeom>
          <a:noFill/>
          <a:ln w="9525" cap="flat" cmpd="sng">
            <a:solidFill>
              <a:srgbClr val="212F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2" name="Google Shape;1242;p50"/>
          <p:cNvSpPr/>
          <p:nvPr/>
        </p:nvSpPr>
        <p:spPr>
          <a:xfrm>
            <a:off x="-1409700" y="-2175"/>
            <a:ext cx="11288013" cy="6858000"/>
          </a:xfrm>
          <a:prstGeom prst="rect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3" name="Google Shape;1243;p50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8950" y="1764025"/>
            <a:ext cx="5218450" cy="33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50" descr="A close up of a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98062" y="1728672"/>
            <a:ext cx="4613662" cy="346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50"/>
          <p:cNvSpPr txBox="1"/>
          <p:nvPr/>
        </p:nvSpPr>
        <p:spPr>
          <a:xfrm>
            <a:off x="397323" y="423035"/>
            <a:ext cx="1009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E6E7E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6" name="Google Shape;1246;p50"/>
          <p:cNvSpPr txBox="1"/>
          <p:nvPr/>
        </p:nvSpPr>
        <p:spPr>
          <a:xfrm>
            <a:off x="4695110" y="5442625"/>
            <a:ext cx="4788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rgbClr val="E3E4E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Lembrando que, para hospitais,</a:t>
            </a:r>
            <a:endParaRPr sz="1500">
              <a:solidFill>
                <a:srgbClr val="E3E4E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E3E4E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((públicos vs não-públicos) != (SUS vs não-SUS))</a:t>
            </a:r>
            <a:endParaRPr sz="1500">
              <a:solidFill>
                <a:srgbClr val="E3E4E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6E7E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7" name="Google Shape;1247;p50"/>
          <p:cNvGrpSpPr/>
          <p:nvPr/>
        </p:nvGrpSpPr>
        <p:grpSpPr>
          <a:xfrm>
            <a:off x="10448927" y="4415889"/>
            <a:ext cx="718139" cy="329598"/>
            <a:chOff x="10448927" y="1301214"/>
            <a:chExt cx="718139" cy="329598"/>
          </a:xfrm>
        </p:grpSpPr>
        <p:sp>
          <p:nvSpPr>
            <p:cNvPr id="1248" name="Google Shape;1248;p50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9" name="Google Shape;1249;p50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0" name="Google Shape;1250;p50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1" name="Google Shape;1251;p50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2" name="Google Shape;1252;p50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3" name="Google Shape;1253;p50"/>
            <p:cNvCxnSpPr/>
            <p:nvPr/>
          </p:nvCxnSpPr>
          <p:spPr>
            <a:xfrm>
              <a:off x="10819398" y="1301214"/>
              <a:ext cx="0" cy="329598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54" name="Google Shape;1254;p50"/>
          <p:cNvGrpSpPr/>
          <p:nvPr/>
        </p:nvGrpSpPr>
        <p:grpSpPr>
          <a:xfrm>
            <a:off x="9878314" y="3239856"/>
            <a:ext cx="1009808" cy="881757"/>
            <a:chOff x="9878314" y="3239856"/>
            <a:chExt cx="1009808" cy="881757"/>
          </a:xfrm>
        </p:grpSpPr>
        <p:grpSp>
          <p:nvGrpSpPr>
            <p:cNvPr id="1255" name="Google Shape;1255;p50"/>
            <p:cNvGrpSpPr/>
            <p:nvPr/>
          </p:nvGrpSpPr>
          <p:grpSpPr>
            <a:xfrm>
              <a:off x="9878314" y="3239856"/>
              <a:ext cx="1009808" cy="881757"/>
              <a:chOff x="9878314" y="1356"/>
              <a:chExt cx="1009808" cy="881757"/>
            </a:xfrm>
          </p:grpSpPr>
          <p:sp>
            <p:nvSpPr>
              <p:cNvPr id="1256" name="Google Shape;1256;p50"/>
              <p:cNvSpPr/>
              <p:nvPr/>
            </p:nvSpPr>
            <p:spPr>
              <a:xfrm rot="5400000">
                <a:off x="9942339" y="-62669"/>
                <a:ext cx="881757" cy="1009808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57" name="Google Shape;1257;p50"/>
              <p:cNvGrpSpPr/>
              <p:nvPr/>
            </p:nvGrpSpPr>
            <p:grpSpPr>
              <a:xfrm>
                <a:off x="9972668" y="143831"/>
                <a:ext cx="789811" cy="556257"/>
                <a:chOff x="9972668" y="143831"/>
                <a:chExt cx="789811" cy="556257"/>
              </a:xfrm>
            </p:grpSpPr>
            <p:cxnSp>
              <p:nvCxnSpPr>
                <p:cNvPr id="1258" name="Google Shape;1258;p50"/>
                <p:cNvCxnSpPr/>
                <p:nvPr/>
              </p:nvCxnSpPr>
              <p:spPr>
                <a:xfrm>
                  <a:off x="10025063" y="143831"/>
                  <a:ext cx="0" cy="5562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59" name="Google Shape;1259;p50"/>
                <p:cNvCxnSpPr/>
                <p:nvPr/>
              </p:nvCxnSpPr>
              <p:spPr>
                <a:xfrm rot="10800000">
                  <a:off x="9972668" y="661980"/>
                  <a:ext cx="7898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0" name="Google Shape;1260;p50"/>
                <p:cNvSpPr/>
                <p:nvPr/>
              </p:nvSpPr>
              <p:spPr>
                <a:xfrm>
                  <a:off x="10101263" y="2739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50"/>
                <p:cNvSpPr/>
                <p:nvPr/>
              </p:nvSpPr>
              <p:spPr>
                <a:xfrm>
                  <a:off x="10253663" y="4263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50"/>
                <p:cNvSpPr/>
                <p:nvPr/>
              </p:nvSpPr>
              <p:spPr>
                <a:xfrm>
                  <a:off x="10444165" y="364404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63" name="Google Shape;1263;p50"/>
            <p:cNvSpPr/>
            <p:nvPr/>
          </p:nvSpPr>
          <p:spPr>
            <a:xfrm>
              <a:off x="10596565" y="3488604"/>
              <a:ext cx="70549" cy="69546"/>
            </a:xfrm>
            <a:prstGeom prst="ellipse">
              <a:avLst/>
            </a:pr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4" name="Google Shape;1264;p50"/>
          <p:cNvSpPr txBox="1"/>
          <p:nvPr/>
        </p:nvSpPr>
        <p:spPr>
          <a:xfrm>
            <a:off x="1338700" y="212800"/>
            <a:ext cx="78213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6E7E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DISPONIBILIDADE DE RECURSOS NA REDE PÚBLICA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51"/>
          <p:cNvGrpSpPr/>
          <p:nvPr/>
        </p:nvGrpSpPr>
        <p:grpSpPr>
          <a:xfrm>
            <a:off x="0" y="0"/>
            <a:ext cx="12194968" cy="6858000"/>
            <a:chOff x="-5647045" y="0"/>
            <a:chExt cx="10732524" cy="6858000"/>
          </a:xfrm>
        </p:grpSpPr>
        <p:grpSp>
          <p:nvGrpSpPr>
            <p:cNvPr id="1270" name="Google Shape;1270;p51"/>
            <p:cNvGrpSpPr/>
            <p:nvPr/>
          </p:nvGrpSpPr>
          <p:grpSpPr>
            <a:xfrm>
              <a:off x="-5647045" y="0"/>
              <a:ext cx="10732524" cy="6858000"/>
              <a:chOff x="-4114800" y="0"/>
              <a:chExt cx="10732524" cy="6858000"/>
            </a:xfrm>
          </p:grpSpPr>
          <p:sp>
            <p:nvSpPr>
              <p:cNvPr id="1271" name="Google Shape;1271;p51"/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72" name="Google Shape;1272;p51"/>
              <p:cNvSpPr/>
              <p:nvPr/>
            </p:nvSpPr>
            <p:spPr>
              <a:xfrm rot="5400000">
                <a:off x="5680095" y="5918505"/>
                <a:ext cx="881757" cy="99350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73" name="Google Shape;1273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9224" y="6239877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4" name="Google Shape;1274;p51"/>
          <p:cNvGrpSpPr/>
          <p:nvPr/>
        </p:nvGrpSpPr>
        <p:grpSpPr>
          <a:xfrm>
            <a:off x="-1" y="0"/>
            <a:ext cx="11725274" cy="6858000"/>
            <a:chOff x="-5219699" y="0"/>
            <a:chExt cx="10729912" cy="6858000"/>
          </a:xfrm>
        </p:grpSpPr>
        <p:sp>
          <p:nvSpPr>
            <p:cNvPr id="1275" name="Google Shape;1275;p51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1"/>
            <p:cNvSpPr/>
            <p:nvPr/>
          </p:nvSpPr>
          <p:spPr>
            <a:xfrm rot="5400000">
              <a:off x="4628803" y="5066118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>
            <a:off x="10781295" y="5248243"/>
            <a:ext cx="832416" cy="475127"/>
            <a:chOff x="10781295" y="5238718"/>
            <a:chExt cx="832416" cy="475127"/>
          </a:xfrm>
        </p:grpSpPr>
        <p:sp>
          <p:nvSpPr>
            <p:cNvPr id="1278" name="Google Shape;1278;p51"/>
            <p:cNvSpPr/>
            <p:nvPr/>
          </p:nvSpPr>
          <p:spPr>
            <a:xfrm>
              <a:off x="11066089" y="5373906"/>
              <a:ext cx="261739" cy="338249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9" name="Google Shape;1279;p51"/>
            <p:cNvGrpSpPr/>
            <p:nvPr/>
          </p:nvGrpSpPr>
          <p:grpSpPr>
            <a:xfrm>
              <a:off x="10781295" y="5238718"/>
              <a:ext cx="832416" cy="475127"/>
              <a:chOff x="10781295" y="5238718"/>
              <a:chExt cx="832416" cy="475127"/>
            </a:xfrm>
          </p:grpSpPr>
          <p:sp>
            <p:nvSpPr>
              <p:cNvPr id="1280" name="Google Shape;1280;p51"/>
              <p:cNvSpPr/>
              <p:nvPr/>
            </p:nvSpPr>
            <p:spPr>
              <a:xfrm>
                <a:off x="10781295" y="5238718"/>
                <a:ext cx="261739" cy="473438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51"/>
              <p:cNvSpPr/>
              <p:nvPr/>
            </p:nvSpPr>
            <p:spPr>
              <a:xfrm>
                <a:off x="11351973" y="5531688"/>
                <a:ext cx="261739" cy="182157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82" name="Google Shape;1282;p51"/>
          <p:cNvSpPr/>
          <p:nvPr/>
        </p:nvSpPr>
        <p:spPr>
          <a:xfrm>
            <a:off x="-142871" y="2175"/>
            <a:ext cx="10479025" cy="6858000"/>
          </a:xfrm>
          <a:prstGeom prst="rect">
            <a:avLst/>
          </a:prstGeom>
          <a:solidFill>
            <a:srgbClr val="687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3" name="Google Shape;1283;p51"/>
          <p:cNvGrpSpPr/>
          <p:nvPr/>
        </p:nvGrpSpPr>
        <p:grpSpPr>
          <a:xfrm>
            <a:off x="10336154" y="4149081"/>
            <a:ext cx="937437" cy="881757"/>
            <a:chOff x="10336154" y="1034406"/>
            <a:chExt cx="937437" cy="881757"/>
          </a:xfrm>
        </p:grpSpPr>
        <p:sp>
          <p:nvSpPr>
            <p:cNvPr id="1284" name="Google Shape;1284;p51"/>
            <p:cNvSpPr/>
            <p:nvPr/>
          </p:nvSpPr>
          <p:spPr>
            <a:xfrm rot="5400000">
              <a:off x="10363994" y="1006566"/>
              <a:ext cx="881757" cy="93743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6" name="Google Shape;1286;p51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7" name="Google Shape;1287;p51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8" name="Google Shape;1288;p51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9" name="Google Shape;1289;p51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290" name="Google Shape;1290;p51"/>
          <p:cNvCxnSpPr/>
          <p:nvPr/>
        </p:nvCxnSpPr>
        <p:spPr>
          <a:xfrm>
            <a:off x="10819398" y="1301214"/>
            <a:ext cx="0" cy="329598"/>
          </a:xfrm>
          <a:prstGeom prst="straightConnector1">
            <a:avLst/>
          </a:prstGeom>
          <a:noFill/>
          <a:ln w="9525" cap="flat" cmpd="sng">
            <a:solidFill>
              <a:srgbClr val="212F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1" name="Google Shape;1291;p51"/>
          <p:cNvSpPr/>
          <p:nvPr/>
        </p:nvSpPr>
        <p:spPr>
          <a:xfrm>
            <a:off x="-1409700" y="-2175"/>
            <a:ext cx="11288013" cy="6858000"/>
          </a:xfrm>
          <a:prstGeom prst="rect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2" name="Google Shape;1292;p51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799" y="3431175"/>
            <a:ext cx="5423390" cy="3525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51"/>
          <p:cNvSpPr txBox="1"/>
          <p:nvPr/>
        </p:nvSpPr>
        <p:spPr>
          <a:xfrm>
            <a:off x="397323" y="423036"/>
            <a:ext cx="4157998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Proporção de recursos disponíveis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 disponíveis na rede pública.</a:t>
            </a:r>
            <a:endParaRPr sz="2400">
              <a:solidFill>
                <a:srgbClr val="E6E7E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94" name="Google Shape;1294;p51"/>
          <p:cNvGrpSpPr/>
          <p:nvPr/>
        </p:nvGrpSpPr>
        <p:grpSpPr>
          <a:xfrm>
            <a:off x="10448927" y="4415889"/>
            <a:ext cx="718139" cy="329598"/>
            <a:chOff x="10448927" y="1301214"/>
            <a:chExt cx="718139" cy="329598"/>
          </a:xfrm>
        </p:grpSpPr>
        <p:sp>
          <p:nvSpPr>
            <p:cNvPr id="1295" name="Google Shape;1295;p51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6" name="Google Shape;1296;p51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7" name="Google Shape;1297;p51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8" name="Google Shape;1298;p51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9" name="Google Shape;1299;p51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0" name="Google Shape;1300;p51"/>
            <p:cNvCxnSpPr/>
            <p:nvPr/>
          </p:nvCxnSpPr>
          <p:spPr>
            <a:xfrm>
              <a:off x="10819398" y="1301214"/>
              <a:ext cx="0" cy="329598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01" name="Google Shape;1301;p51"/>
          <p:cNvGrpSpPr/>
          <p:nvPr/>
        </p:nvGrpSpPr>
        <p:grpSpPr>
          <a:xfrm>
            <a:off x="9878314" y="3239856"/>
            <a:ext cx="1009808" cy="881757"/>
            <a:chOff x="9878314" y="3239856"/>
            <a:chExt cx="1009808" cy="881757"/>
          </a:xfrm>
        </p:grpSpPr>
        <p:grpSp>
          <p:nvGrpSpPr>
            <p:cNvPr id="1302" name="Google Shape;1302;p51"/>
            <p:cNvGrpSpPr/>
            <p:nvPr/>
          </p:nvGrpSpPr>
          <p:grpSpPr>
            <a:xfrm>
              <a:off x="9878314" y="3239856"/>
              <a:ext cx="1009808" cy="881757"/>
              <a:chOff x="9878314" y="1356"/>
              <a:chExt cx="1009808" cy="881757"/>
            </a:xfrm>
          </p:grpSpPr>
          <p:sp>
            <p:nvSpPr>
              <p:cNvPr id="1303" name="Google Shape;1303;p51"/>
              <p:cNvSpPr/>
              <p:nvPr/>
            </p:nvSpPr>
            <p:spPr>
              <a:xfrm rot="5400000">
                <a:off x="9942339" y="-62669"/>
                <a:ext cx="881757" cy="1009808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4" name="Google Shape;1304;p51"/>
              <p:cNvGrpSpPr/>
              <p:nvPr/>
            </p:nvGrpSpPr>
            <p:grpSpPr>
              <a:xfrm>
                <a:off x="9972668" y="143831"/>
                <a:ext cx="789811" cy="556257"/>
                <a:chOff x="9972668" y="143831"/>
                <a:chExt cx="789811" cy="556257"/>
              </a:xfrm>
            </p:grpSpPr>
            <p:cxnSp>
              <p:nvCxnSpPr>
                <p:cNvPr id="1305" name="Google Shape;1305;p51"/>
                <p:cNvCxnSpPr/>
                <p:nvPr/>
              </p:nvCxnSpPr>
              <p:spPr>
                <a:xfrm>
                  <a:off x="10025063" y="143831"/>
                  <a:ext cx="0" cy="5562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06" name="Google Shape;1306;p51"/>
                <p:cNvCxnSpPr/>
                <p:nvPr/>
              </p:nvCxnSpPr>
              <p:spPr>
                <a:xfrm rot="10800000">
                  <a:off x="9972668" y="661980"/>
                  <a:ext cx="7898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07" name="Google Shape;1307;p51"/>
                <p:cNvSpPr/>
                <p:nvPr/>
              </p:nvSpPr>
              <p:spPr>
                <a:xfrm>
                  <a:off x="10101263" y="2739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51"/>
                <p:cNvSpPr/>
                <p:nvPr/>
              </p:nvSpPr>
              <p:spPr>
                <a:xfrm>
                  <a:off x="10253663" y="4263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51"/>
                <p:cNvSpPr/>
                <p:nvPr/>
              </p:nvSpPr>
              <p:spPr>
                <a:xfrm>
                  <a:off x="10444165" y="364404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10" name="Google Shape;1310;p51"/>
            <p:cNvSpPr/>
            <p:nvPr/>
          </p:nvSpPr>
          <p:spPr>
            <a:xfrm>
              <a:off x="10596565" y="3488604"/>
              <a:ext cx="70549" cy="69546"/>
            </a:xfrm>
            <a:prstGeom prst="ellipse">
              <a:avLst/>
            </a:pr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51"/>
          <p:cNvGrpSpPr/>
          <p:nvPr/>
        </p:nvGrpSpPr>
        <p:grpSpPr>
          <a:xfrm>
            <a:off x="-1410696" y="-3128"/>
            <a:ext cx="11725274" cy="6858000"/>
            <a:chOff x="-5219699" y="0"/>
            <a:chExt cx="10729912" cy="6858000"/>
          </a:xfrm>
        </p:grpSpPr>
        <p:sp>
          <p:nvSpPr>
            <p:cNvPr id="1312" name="Google Shape;1312;p51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1"/>
            <p:cNvSpPr/>
            <p:nvPr/>
          </p:nvSpPr>
          <p:spPr>
            <a:xfrm rot="5400000">
              <a:off x="4628803" y="231339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4" name="Google Shape;1314;p51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4125" y="1118700"/>
            <a:ext cx="9224076" cy="49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51"/>
          <p:cNvSpPr txBox="1"/>
          <p:nvPr/>
        </p:nvSpPr>
        <p:spPr>
          <a:xfrm>
            <a:off x="1867375" y="194425"/>
            <a:ext cx="61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8707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DISTRIBUIÇÃO PERCENTUAL DE CADA RECURSO DE INTERESSE POR REGIÃO</a:t>
            </a:r>
            <a:endParaRPr sz="2000">
              <a:solidFill>
                <a:srgbClr val="68707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16" name="Google Shape;1316;p51"/>
          <p:cNvCxnSpPr/>
          <p:nvPr/>
        </p:nvCxnSpPr>
        <p:spPr>
          <a:xfrm>
            <a:off x="10072679" y="2867029"/>
            <a:ext cx="0" cy="57150"/>
          </a:xfrm>
          <a:prstGeom prst="straightConnector1">
            <a:avLst/>
          </a:prstGeom>
          <a:noFill/>
          <a:ln w="9525" cap="flat" cmpd="sng">
            <a:solidFill>
              <a:srgbClr val="E6E7E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7" name="Google Shape;1317;p51"/>
          <p:cNvGrpSpPr/>
          <p:nvPr/>
        </p:nvGrpSpPr>
        <p:grpSpPr>
          <a:xfrm>
            <a:off x="9466048" y="2481263"/>
            <a:ext cx="721873" cy="600075"/>
            <a:chOff x="9466048" y="2481263"/>
            <a:chExt cx="721873" cy="600075"/>
          </a:xfrm>
        </p:grpSpPr>
        <p:cxnSp>
          <p:nvCxnSpPr>
            <p:cNvPr id="1318" name="Google Shape;1318;p51"/>
            <p:cNvCxnSpPr/>
            <p:nvPr/>
          </p:nvCxnSpPr>
          <p:spPr>
            <a:xfrm>
              <a:off x="9501188" y="2481263"/>
              <a:ext cx="0" cy="600075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9" name="Google Shape;1319;p51"/>
            <p:cNvCxnSpPr/>
            <p:nvPr/>
          </p:nvCxnSpPr>
          <p:spPr>
            <a:xfrm rot="10800000">
              <a:off x="9466048" y="3048212"/>
              <a:ext cx="721873" cy="0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20" name="Google Shape;1320;p51"/>
            <p:cNvSpPr/>
            <p:nvPr/>
          </p:nvSpPr>
          <p:spPr>
            <a:xfrm>
              <a:off x="9515475" y="2524125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9515471" y="263842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9515470" y="2752727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9515470" y="286226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9520234" y="2967038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5" name="Google Shape;1325;p51"/>
            <p:cNvCxnSpPr/>
            <p:nvPr/>
          </p:nvCxnSpPr>
          <p:spPr>
            <a:xfrm>
              <a:off x="9601186" y="2524125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6" name="Google Shape;1326;p51"/>
            <p:cNvCxnSpPr/>
            <p:nvPr/>
          </p:nvCxnSpPr>
          <p:spPr>
            <a:xfrm>
              <a:off x="9748823" y="251935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7" name="Google Shape;1327;p51"/>
            <p:cNvCxnSpPr/>
            <p:nvPr/>
          </p:nvCxnSpPr>
          <p:spPr>
            <a:xfrm>
              <a:off x="10058391" y="252411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8" name="Google Shape;1328;p51"/>
            <p:cNvCxnSpPr/>
            <p:nvPr/>
          </p:nvCxnSpPr>
          <p:spPr>
            <a:xfrm>
              <a:off x="9915514" y="251935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9" name="Google Shape;1329;p51"/>
            <p:cNvCxnSpPr/>
            <p:nvPr/>
          </p:nvCxnSpPr>
          <p:spPr>
            <a:xfrm>
              <a:off x="9829789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0" name="Google Shape;1330;p51"/>
            <p:cNvCxnSpPr/>
            <p:nvPr/>
          </p:nvCxnSpPr>
          <p:spPr>
            <a:xfrm>
              <a:off x="9572605" y="26384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1" name="Google Shape;1331;p51"/>
            <p:cNvCxnSpPr/>
            <p:nvPr/>
          </p:nvCxnSpPr>
          <p:spPr>
            <a:xfrm>
              <a:off x="10001241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2" name="Google Shape;1332;p51"/>
            <p:cNvCxnSpPr/>
            <p:nvPr/>
          </p:nvCxnSpPr>
          <p:spPr>
            <a:xfrm>
              <a:off x="9644045" y="27527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3" name="Google Shape;1333;p51"/>
            <p:cNvCxnSpPr/>
            <p:nvPr/>
          </p:nvCxnSpPr>
          <p:spPr>
            <a:xfrm>
              <a:off x="9744060" y="2752727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4" name="Google Shape;1334;p51"/>
            <p:cNvCxnSpPr/>
            <p:nvPr/>
          </p:nvCxnSpPr>
          <p:spPr>
            <a:xfrm>
              <a:off x="9910750" y="2747964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5" name="Google Shape;1335;p51"/>
            <p:cNvCxnSpPr/>
            <p:nvPr/>
          </p:nvCxnSpPr>
          <p:spPr>
            <a:xfrm>
              <a:off x="9624995" y="2857498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6" name="Google Shape;1336;p51"/>
            <p:cNvCxnSpPr/>
            <p:nvPr/>
          </p:nvCxnSpPr>
          <p:spPr>
            <a:xfrm>
              <a:off x="9720248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7" name="Google Shape;1337;p51"/>
            <p:cNvCxnSpPr/>
            <p:nvPr/>
          </p:nvCxnSpPr>
          <p:spPr>
            <a:xfrm>
              <a:off x="9815501" y="2862270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8" name="Google Shape;1338;p51"/>
            <p:cNvCxnSpPr/>
            <p:nvPr/>
          </p:nvCxnSpPr>
          <p:spPr>
            <a:xfrm>
              <a:off x="9905990" y="2962289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9" name="Google Shape;1339;p51"/>
            <p:cNvCxnSpPr/>
            <p:nvPr/>
          </p:nvCxnSpPr>
          <p:spPr>
            <a:xfrm>
              <a:off x="10139357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52"/>
          <p:cNvGrpSpPr/>
          <p:nvPr/>
        </p:nvGrpSpPr>
        <p:grpSpPr>
          <a:xfrm>
            <a:off x="0" y="0"/>
            <a:ext cx="12194968" cy="6858000"/>
            <a:chOff x="-5647045" y="0"/>
            <a:chExt cx="10732524" cy="6858000"/>
          </a:xfrm>
        </p:grpSpPr>
        <p:grpSp>
          <p:nvGrpSpPr>
            <p:cNvPr id="1345" name="Google Shape;1345;p52"/>
            <p:cNvGrpSpPr/>
            <p:nvPr/>
          </p:nvGrpSpPr>
          <p:grpSpPr>
            <a:xfrm>
              <a:off x="-5647045" y="0"/>
              <a:ext cx="10732524" cy="6858000"/>
              <a:chOff x="-4114800" y="0"/>
              <a:chExt cx="10732524" cy="6858000"/>
            </a:xfrm>
          </p:grpSpPr>
          <p:sp>
            <p:nvSpPr>
              <p:cNvPr id="1346" name="Google Shape;1346;p52"/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347" name="Google Shape;1347;p52"/>
              <p:cNvSpPr/>
              <p:nvPr/>
            </p:nvSpPr>
            <p:spPr>
              <a:xfrm rot="5400000">
                <a:off x="5680095" y="5918505"/>
                <a:ext cx="881757" cy="99350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348" name="Google Shape;1348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9224" y="6239877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Google Shape;1349;p52"/>
          <p:cNvGrpSpPr/>
          <p:nvPr/>
        </p:nvGrpSpPr>
        <p:grpSpPr>
          <a:xfrm>
            <a:off x="-1" y="0"/>
            <a:ext cx="11725274" cy="6858000"/>
            <a:chOff x="-5219699" y="0"/>
            <a:chExt cx="10729912" cy="6858000"/>
          </a:xfrm>
        </p:grpSpPr>
        <p:sp>
          <p:nvSpPr>
            <p:cNvPr id="1350" name="Google Shape;1350;p52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2"/>
            <p:cNvSpPr/>
            <p:nvPr/>
          </p:nvSpPr>
          <p:spPr>
            <a:xfrm rot="5400000">
              <a:off x="4628803" y="5066118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2"/>
          <p:cNvGrpSpPr/>
          <p:nvPr/>
        </p:nvGrpSpPr>
        <p:grpSpPr>
          <a:xfrm>
            <a:off x="10781295" y="5248243"/>
            <a:ext cx="832416" cy="475127"/>
            <a:chOff x="10781295" y="5238718"/>
            <a:chExt cx="832416" cy="475127"/>
          </a:xfrm>
        </p:grpSpPr>
        <p:sp>
          <p:nvSpPr>
            <p:cNvPr id="1353" name="Google Shape;1353;p52"/>
            <p:cNvSpPr/>
            <p:nvPr/>
          </p:nvSpPr>
          <p:spPr>
            <a:xfrm>
              <a:off x="11066089" y="5373906"/>
              <a:ext cx="261739" cy="338249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4" name="Google Shape;1354;p52"/>
            <p:cNvGrpSpPr/>
            <p:nvPr/>
          </p:nvGrpSpPr>
          <p:grpSpPr>
            <a:xfrm>
              <a:off x="10781295" y="5238718"/>
              <a:ext cx="832416" cy="475127"/>
              <a:chOff x="10781295" y="5238718"/>
              <a:chExt cx="832416" cy="475127"/>
            </a:xfrm>
          </p:grpSpPr>
          <p:sp>
            <p:nvSpPr>
              <p:cNvPr id="1355" name="Google Shape;1355;p52"/>
              <p:cNvSpPr/>
              <p:nvPr/>
            </p:nvSpPr>
            <p:spPr>
              <a:xfrm>
                <a:off x="10781295" y="5238718"/>
                <a:ext cx="261739" cy="473438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2"/>
              <p:cNvSpPr/>
              <p:nvPr/>
            </p:nvSpPr>
            <p:spPr>
              <a:xfrm>
                <a:off x="11351973" y="5531688"/>
                <a:ext cx="261739" cy="182157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7" name="Google Shape;1357;p52"/>
          <p:cNvSpPr/>
          <p:nvPr/>
        </p:nvSpPr>
        <p:spPr>
          <a:xfrm>
            <a:off x="-142871" y="2175"/>
            <a:ext cx="10479025" cy="6858000"/>
          </a:xfrm>
          <a:prstGeom prst="rect">
            <a:avLst/>
          </a:prstGeom>
          <a:solidFill>
            <a:srgbClr val="687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8" name="Google Shape;1358;p52"/>
          <p:cNvGrpSpPr/>
          <p:nvPr/>
        </p:nvGrpSpPr>
        <p:grpSpPr>
          <a:xfrm>
            <a:off x="10336154" y="4149081"/>
            <a:ext cx="937437" cy="881757"/>
            <a:chOff x="10336154" y="1034406"/>
            <a:chExt cx="937437" cy="881757"/>
          </a:xfrm>
        </p:grpSpPr>
        <p:sp>
          <p:nvSpPr>
            <p:cNvPr id="1359" name="Google Shape;1359;p52"/>
            <p:cNvSpPr/>
            <p:nvPr/>
          </p:nvSpPr>
          <p:spPr>
            <a:xfrm rot="5400000">
              <a:off x="10363994" y="1006566"/>
              <a:ext cx="881757" cy="93743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1" name="Google Shape;1361;p52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2" name="Google Shape;1362;p52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3" name="Google Shape;1363;p52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4" name="Google Shape;1364;p52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65" name="Google Shape;1365;p52"/>
          <p:cNvCxnSpPr/>
          <p:nvPr/>
        </p:nvCxnSpPr>
        <p:spPr>
          <a:xfrm>
            <a:off x="10819398" y="1301214"/>
            <a:ext cx="0" cy="329598"/>
          </a:xfrm>
          <a:prstGeom prst="straightConnector1">
            <a:avLst/>
          </a:prstGeom>
          <a:noFill/>
          <a:ln w="9525" cap="flat" cmpd="sng">
            <a:solidFill>
              <a:srgbClr val="212F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6" name="Google Shape;1366;p52"/>
          <p:cNvSpPr/>
          <p:nvPr/>
        </p:nvSpPr>
        <p:spPr>
          <a:xfrm>
            <a:off x="-1409700" y="-2175"/>
            <a:ext cx="11288013" cy="6858000"/>
          </a:xfrm>
          <a:prstGeom prst="rect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7" name="Google Shape;1367;p52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799" y="3431175"/>
            <a:ext cx="5423390" cy="35252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52"/>
          <p:cNvSpPr txBox="1"/>
          <p:nvPr/>
        </p:nvSpPr>
        <p:spPr>
          <a:xfrm>
            <a:off x="397323" y="423036"/>
            <a:ext cx="4157998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Proporção de recursos disponíveis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 disponíveis na rede pública.</a:t>
            </a:r>
            <a:endParaRPr sz="2400">
              <a:solidFill>
                <a:srgbClr val="E6E7E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69" name="Google Shape;1369;p52"/>
          <p:cNvGrpSpPr/>
          <p:nvPr/>
        </p:nvGrpSpPr>
        <p:grpSpPr>
          <a:xfrm>
            <a:off x="10448927" y="4415889"/>
            <a:ext cx="718139" cy="329598"/>
            <a:chOff x="10448927" y="1301214"/>
            <a:chExt cx="718139" cy="329598"/>
          </a:xfrm>
        </p:grpSpPr>
        <p:sp>
          <p:nvSpPr>
            <p:cNvPr id="1370" name="Google Shape;1370;p52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1" name="Google Shape;1371;p52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2" name="Google Shape;1372;p52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3" name="Google Shape;1373;p52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374;p52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5" name="Google Shape;1375;p52"/>
            <p:cNvCxnSpPr/>
            <p:nvPr/>
          </p:nvCxnSpPr>
          <p:spPr>
            <a:xfrm>
              <a:off x="10819398" y="1301214"/>
              <a:ext cx="0" cy="329598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76" name="Google Shape;1376;p52"/>
          <p:cNvGrpSpPr/>
          <p:nvPr/>
        </p:nvGrpSpPr>
        <p:grpSpPr>
          <a:xfrm>
            <a:off x="9878314" y="3239856"/>
            <a:ext cx="1009808" cy="881757"/>
            <a:chOff x="9878314" y="3239856"/>
            <a:chExt cx="1009808" cy="881757"/>
          </a:xfrm>
        </p:grpSpPr>
        <p:grpSp>
          <p:nvGrpSpPr>
            <p:cNvPr id="1377" name="Google Shape;1377;p52"/>
            <p:cNvGrpSpPr/>
            <p:nvPr/>
          </p:nvGrpSpPr>
          <p:grpSpPr>
            <a:xfrm>
              <a:off x="9878314" y="3239856"/>
              <a:ext cx="1009808" cy="881757"/>
              <a:chOff x="9878314" y="1356"/>
              <a:chExt cx="1009808" cy="881757"/>
            </a:xfrm>
          </p:grpSpPr>
          <p:sp>
            <p:nvSpPr>
              <p:cNvPr id="1378" name="Google Shape;1378;p52"/>
              <p:cNvSpPr/>
              <p:nvPr/>
            </p:nvSpPr>
            <p:spPr>
              <a:xfrm rot="5400000">
                <a:off x="9942339" y="-62669"/>
                <a:ext cx="881757" cy="1009808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9" name="Google Shape;1379;p52"/>
              <p:cNvGrpSpPr/>
              <p:nvPr/>
            </p:nvGrpSpPr>
            <p:grpSpPr>
              <a:xfrm>
                <a:off x="9972668" y="143831"/>
                <a:ext cx="789811" cy="556257"/>
                <a:chOff x="9972668" y="143831"/>
                <a:chExt cx="789811" cy="556257"/>
              </a:xfrm>
            </p:grpSpPr>
            <p:cxnSp>
              <p:nvCxnSpPr>
                <p:cNvPr id="1380" name="Google Shape;1380;p52"/>
                <p:cNvCxnSpPr/>
                <p:nvPr/>
              </p:nvCxnSpPr>
              <p:spPr>
                <a:xfrm>
                  <a:off x="10025063" y="143831"/>
                  <a:ext cx="0" cy="5562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81" name="Google Shape;1381;p52"/>
                <p:cNvCxnSpPr/>
                <p:nvPr/>
              </p:nvCxnSpPr>
              <p:spPr>
                <a:xfrm rot="10800000">
                  <a:off x="9972668" y="661980"/>
                  <a:ext cx="7898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82" name="Google Shape;1382;p52"/>
                <p:cNvSpPr/>
                <p:nvPr/>
              </p:nvSpPr>
              <p:spPr>
                <a:xfrm>
                  <a:off x="10101263" y="2739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52"/>
                <p:cNvSpPr/>
                <p:nvPr/>
              </p:nvSpPr>
              <p:spPr>
                <a:xfrm>
                  <a:off x="10253663" y="4263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52"/>
                <p:cNvSpPr/>
                <p:nvPr/>
              </p:nvSpPr>
              <p:spPr>
                <a:xfrm>
                  <a:off x="10444165" y="364404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5" name="Google Shape;1385;p52"/>
            <p:cNvSpPr/>
            <p:nvPr/>
          </p:nvSpPr>
          <p:spPr>
            <a:xfrm>
              <a:off x="10596565" y="3488604"/>
              <a:ext cx="70549" cy="69546"/>
            </a:xfrm>
            <a:prstGeom prst="ellipse">
              <a:avLst/>
            </a:pr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52"/>
          <p:cNvGrpSpPr/>
          <p:nvPr/>
        </p:nvGrpSpPr>
        <p:grpSpPr>
          <a:xfrm>
            <a:off x="-1410696" y="-3128"/>
            <a:ext cx="11725274" cy="6858000"/>
            <a:chOff x="-5219699" y="0"/>
            <a:chExt cx="10729912" cy="6858000"/>
          </a:xfrm>
        </p:grpSpPr>
        <p:sp>
          <p:nvSpPr>
            <p:cNvPr id="1387" name="Google Shape;1387;p52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2"/>
            <p:cNvSpPr/>
            <p:nvPr/>
          </p:nvSpPr>
          <p:spPr>
            <a:xfrm rot="5400000">
              <a:off x="4628803" y="231339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9" name="Google Shape;1389;p52"/>
          <p:cNvCxnSpPr/>
          <p:nvPr/>
        </p:nvCxnSpPr>
        <p:spPr>
          <a:xfrm>
            <a:off x="10072679" y="2867029"/>
            <a:ext cx="0" cy="57150"/>
          </a:xfrm>
          <a:prstGeom prst="straightConnector1">
            <a:avLst/>
          </a:prstGeom>
          <a:noFill/>
          <a:ln w="9525" cap="flat" cmpd="sng">
            <a:solidFill>
              <a:srgbClr val="E6E7E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90" name="Google Shape;1390;p52"/>
          <p:cNvGrpSpPr/>
          <p:nvPr/>
        </p:nvGrpSpPr>
        <p:grpSpPr>
          <a:xfrm>
            <a:off x="9466048" y="2481263"/>
            <a:ext cx="721873" cy="600075"/>
            <a:chOff x="9466048" y="2481263"/>
            <a:chExt cx="721873" cy="600075"/>
          </a:xfrm>
        </p:grpSpPr>
        <p:cxnSp>
          <p:nvCxnSpPr>
            <p:cNvPr id="1391" name="Google Shape;1391;p52"/>
            <p:cNvCxnSpPr/>
            <p:nvPr/>
          </p:nvCxnSpPr>
          <p:spPr>
            <a:xfrm>
              <a:off x="9501188" y="2481263"/>
              <a:ext cx="0" cy="600075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2" name="Google Shape;1392;p52"/>
            <p:cNvCxnSpPr/>
            <p:nvPr/>
          </p:nvCxnSpPr>
          <p:spPr>
            <a:xfrm rot="10800000">
              <a:off x="9466048" y="3048212"/>
              <a:ext cx="721873" cy="0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3" name="Google Shape;1393;p52"/>
            <p:cNvSpPr/>
            <p:nvPr/>
          </p:nvSpPr>
          <p:spPr>
            <a:xfrm>
              <a:off x="9515475" y="2524125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9515471" y="263842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9515470" y="2752727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9515470" y="286226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9520234" y="2967038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8" name="Google Shape;1398;p52"/>
            <p:cNvCxnSpPr/>
            <p:nvPr/>
          </p:nvCxnSpPr>
          <p:spPr>
            <a:xfrm>
              <a:off x="9601186" y="2524125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9" name="Google Shape;1399;p52"/>
            <p:cNvCxnSpPr/>
            <p:nvPr/>
          </p:nvCxnSpPr>
          <p:spPr>
            <a:xfrm>
              <a:off x="9748823" y="251935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0" name="Google Shape;1400;p52"/>
            <p:cNvCxnSpPr/>
            <p:nvPr/>
          </p:nvCxnSpPr>
          <p:spPr>
            <a:xfrm>
              <a:off x="10058391" y="252411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1" name="Google Shape;1401;p52"/>
            <p:cNvCxnSpPr/>
            <p:nvPr/>
          </p:nvCxnSpPr>
          <p:spPr>
            <a:xfrm>
              <a:off x="9915514" y="251935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2" name="Google Shape;1402;p52"/>
            <p:cNvCxnSpPr/>
            <p:nvPr/>
          </p:nvCxnSpPr>
          <p:spPr>
            <a:xfrm>
              <a:off x="9829789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3" name="Google Shape;1403;p52"/>
            <p:cNvCxnSpPr/>
            <p:nvPr/>
          </p:nvCxnSpPr>
          <p:spPr>
            <a:xfrm>
              <a:off x="9572605" y="26384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4" name="Google Shape;1404;p52"/>
            <p:cNvCxnSpPr/>
            <p:nvPr/>
          </p:nvCxnSpPr>
          <p:spPr>
            <a:xfrm>
              <a:off x="10001241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5" name="Google Shape;1405;p52"/>
            <p:cNvCxnSpPr/>
            <p:nvPr/>
          </p:nvCxnSpPr>
          <p:spPr>
            <a:xfrm>
              <a:off x="9644045" y="27527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6" name="Google Shape;1406;p52"/>
            <p:cNvCxnSpPr/>
            <p:nvPr/>
          </p:nvCxnSpPr>
          <p:spPr>
            <a:xfrm>
              <a:off x="9744060" y="2752727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7" name="Google Shape;1407;p52"/>
            <p:cNvCxnSpPr/>
            <p:nvPr/>
          </p:nvCxnSpPr>
          <p:spPr>
            <a:xfrm>
              <a:off x="9910750" y="2747964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8" name="Google Shape;1408;p52"/>
            <p:cNvCxnSpPr/>
            <p:nvPr/>
          </p:nvCxnSpPr>
          <p:spPr>
            <a:xfrm>
              <a:off x="9624995" y="2857498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9" name="Google Shape;1409;p52"/>
            <p:cNvCxnSpPr/>
            <p:nvPr/>
          </p:nvCxnSpPr>
          <p:spPr>
            <a:xfrm>
              <a:off x="9720248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0" name="Google Shape;1410;p52"/>
            <p:cNvCxnSpPr/>
            <p:nvPr/>
          </p:nvCxnSpPr>
          <p:spPr>
            <a:xfrm>
              <a:off x="9815501" y="2862270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1" name="Google Shape;1411;p52"/>
            <p:cNvCxnSpPr/>
            <p:nvPr/>
          </p:nvCxnSpPr>
          <p:spPr>
            <a:xfrm>
              <a:off x="9905990" y="2962289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2" name="Google Shape;1412;p52"/>
            <p:cNvCxnSpPr/>
            <p:nvPr/>
          </p:nvCxnSpPr>
          <p:spPr>
            <a:xfrm>
              <a:off x="10139357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13" name="Google Shape;1413;p52"/>
          <p:cNvGrpSpPr/>
          <p:nvPr/>
        </p:nvGrpSpPr>
        <p:grpSpPr>
          <a:xfrm>
            <a:off x="-1886946" y="-3128"/>
            <a:ext cx="11725289" cy="6858000"/>
            <a:chOff x="-5794974" y="-152400"/>
            <a:chExt cx="10729914" cy="6858000"/>
          </a:xfrm>
        </p:grpSpPr>
        <p:sp>
          <p:nvSpPr>
            <p:cNvPr id="1414" name="Google Shape;1414;p52"/>
            <p:cNvSpPr/>
            <p:nvPr/>
          </p:nvSpPr>
          <p:spPr>
            <a:xfrm>
              <a:off x="-5794974" y="-152400"/>
              <a:ext cx="9848846" cy="6858000"/>
            </a:xfrm>
            <a:prstGeom prst="rect">
              <a:avLst/>
            </a:prstGeom>
            <a:solidFill>
              <a:srgbClr val="687078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2"/>
            <p:cNvSpPr/>
            <p:nvPr/>
          </p:nvSpPr>
          <p:spPr>
            <a:xfrm rot="5400000">
              <a:off x="4053530" y="122754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6" name="Google Shape;1416;p52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175" y="1301225"/>
            <a:ext cx="8797424" cy="466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7" name="Google Shape;1417;p52"/>
          <p:cNvGrpSpPr/>
          <p:nvPr/>
        </p:nvGrpSpPr>
        <p:grpSpPr>
          <a:xfrm>
            <a:off x="9004782" y="1547809"/>
            <a:ext cx="510669" cy="493387"/>
            <a:chOff x="9004782" y="1547809"/>
            <a:chExt cx="510669" cy="493387"/>
          </a:xfrm>
        </p:grpSpPr>
        <p:sp>
          <p:nvSpPr>
            <p:cNvPr id="1418" name="Google Shape;1418;p52"/>
            <p:cNvSpPr/>
            <p:nvPr/>
          </p:nvSpPr>
          <p:spPr>
            <a:xfrm>
              <a:off x="9227953" y="1690689"/>
              <a:ext cx="114264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9166040" y="1766887"/>
              <a:ext cx="171183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9087489" y="1843083"/>
              <a:ext cx="254492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9048750" y="1919279"/>
              <a:ext cx="293227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9004782" y="1995477"/>
              <a:ext cx="337197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9268102" y="1614483"/>
              <a:ext cx="74108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9363348" y="1547809"/>
              <a:ext cx="152103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5" name="Google Shape;1425;p52"/>
          <p:cNvSpPr txBox="1"/>
          <p:nvPr/>
        </p:nvSpPr>
        <p:spPr>
          <a:xfrm>
            <a:off x="-52350" y="282125"/>
            <a:ext cx="88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3E4E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SITUAÇÃO DE CADA ESTADO EM RELAÇÃO AO ÍNDICE DE REFERÊNCIA PARA OFERTA DE MÉDICOS E ENFERMEIROS</a:t>
            </a:r>
            <a:endParaRPr sz="2000">
              <a:solidFill>
                <a:srgbClr val="E3E4E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0" name="Google Shape;1430;p53"/>
          <p:cNvGrpSpPr/>
          <p:nvPr/>
        </p:nvGrpSpPr>
        <p:grpSpPr>
          <a:xfrm>
            <a:off x="0" y="0"/>
            <a:ext cx="12194968" cy="6858000"/>
            <a:chOff x="-5647045" y="0"/>
            <a:chExt cx="10732524" cy="6858000"/>
          </a:xfrm>
        </p:grpSpPr>
        <p:grpSp>
          <p:nvGrpSpPr>
            <p:cNvPr id="1431" name="Google Shape;1431;p53"/>
            <p:cNvGrpSpPr/>
            <p:nvPr/>
          </p:nvGrpSpPr>
          <p:grpSpPr>
            <a:xfrm>
              <a:off x="-5647045" y="0"/>
              <a:ext cx="10732524" cy="6858000"/>
              <a:chOff x="-4114800" y="0"/>
              <a:chExt cx="10732524" cy="6858000"/>
            </a:xfrm>
          </p:grpSpPr>
          <p:sp>
            <p:nvSpPr>
              <p:cNvPr id="1432" name="Google Shape;1432;p53"/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33" name="Google Shape;1433;p53"/>
              <p:cNvSpPr/>
              <p:nvPr/>
            </p:nvSpPr>
            <p:spPr>
              <a:xfrm rot="5400000">
                <a:off x="5680095" y="5918505"/>
                <a:ext cx="881757" cy="99350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434" name="Google Shape;1434;p5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9224" y="6239877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5" name="Google Shape;1435;p53"/>
          <p:cNvGrpSpPr/>
          <p:nvPr/>
        </p:nvGrpSpPr>
        <p:grpSpPr>
          <a:xfrm>
            <a:off x="-1" y="0"/>
            <a:ext cx="11725274" cy="6858000"/>
            <a:chOff x="-5219699" y="0"/>
            <a:chExt cx="10729912" cy="6858000"/>
          </a:xfrm>
        </p:grpSpPr>
        <p:sp>
          <p:nvSpPr>
            <p:cNvPr id="1436" name="Google Shape;1436;p53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3"/>
            <p:cNvSpPr/>
            <p:nvPr/>
          </p:nvSpPr>
          <p:spPr>
            <a:xfrm rot="5400000">
              <a:off x="4628803" y="5066118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8" name="Google Shape;1438;p53"/>
          <p:cNvGrpSpPr/>
          <p:nvPr/>
        </p:nvGrpSpPr>
        <p:grpSpPr>
          <a:xfrm>
            <a:off x="10781295" y="5248243"/>
            <a:ext cx="832416" cy="475127"/>
            <a:chOff x="10781295" y="5238718"/>
            <a:chExt cx="832416" cy="475127"/>
          </a:xfrm>
        </p:grpSpPr>
        <p:sp>
          <p:nvSpPr>
            <p:cNvPr id="1439" name="Google Shape;1439;p53"/>
            <p:cNvSpPr/>
            <p:nvPr/>
          </p:nvSpPr>
          <p:spPr>
            <a:xfrm>
              <a:off x="11066089" y="5373906"/>
              <a:ext cx="261739" cy="338249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0" name="Google Shape;1440;p53"/>
            <p:cNvGrpSpPr/>
            <p:nvPr/>
          </p:nvGrpSpPr>
          <p:grpSpPr>
            <a:xfrm>
              <a:off x="10781295" y="5238718"/>
              <a:ext cx="832416" cy="475127"/>
              <a:chOff x="10781295" y="5238718"/>
              <a:chExt cx="832416" cy="475127"/>
            </a:xfrm>
          </p:grpSpPr>
          <p:sp>
            <p:nvSpPr>
              <p:cNvPr id="1441" name="Google Shape;1441;p53"/>
              <p:cNvSpPr/>
              <p:nvPr/>
            </p:nvSpPr>
            <p:spPr>
              <a:xfrm>
                <a:off x="10781295" y="5238718"/>
                <a:ext cx="261739" cy="473438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3"/>
              <p:cNvSpPr/>
              <p:nvPr/>
            </p:nvSpPr>
            <p:spPr>
              <a:xfrm>
                <a:off x="11351973" y="5531688"/>
                <a:ext cx="261739" cy="182157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43" name="Google Shape;1443;p53"/>
          <p:cNvSpPr/>
          <p:nvPr/>
        </p:nvSpPr>
        <p:spPr>
          <a:xfrm>
            <a:off x="-142871" y="2175"/>
            <a:ext cx="10479025" cy="6858000"/>
          </a:xfrm>
          <a:prstGeom prst="rect">
            <a:avLst/>
          </a:prstGeom>
          <a:solidFill>
            <a:srgbClr val="687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4" name="Google Shape;1444;p53"/>
          <p:cNvGrpSpPr/>
          <p:nvPr/>
        </p:nvGrpSpPr>
        <p:grpSpPr>
          <a:xfrm>
            <a:off x="10336154" y="4149081"/>
            <a:ext cx="937437" cy="881757"/>
            <a:chOff x="10336154" y="1034406"/>
            <a:chExt cx="937437" cy="881757"/>
          </a:xfrm>
        </p:grpSpPr>
        <p:sp>
          <p:nvSpPr>
            <p:cNvPr id="1445" name="Google Shape;1445;p53"/>
            <p:cNvSpPr/>
            <p:nvPr/>
          </p:nvSpPr>
          <p:spPr>
            <a:xfrm rot="5400000">
              <a:off x="10363994" y="1006566"/>
              <a:ext cx="881757" cy="93743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7" name="Google Shape;1447;p53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8" name="Google Shape;1448;p53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9" name="Google Shape;1449;p53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0" name="Google Shape;1450;p53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451" name="Google Shape;1451;p53"/>
          <p:cNvCxnSpPr/>
          <p:nvPr/>
        </p:nvCxnSpPr>
        <p:spPr>
          <a:xfrm>
            <a:off x="10819398" y="1301214"/>
            <a:ext cx="0" cy="329598"/>
          </a:xfrm>
          <a:prstGeom prst="straightConnector1">
            <a:avLst/>
          </a:prstGeom>
          <a:noFill/>
          <a:ln w="9525" cap="flat" cmpd="sng">
            <a:solidFill>
              <a:srgbClr val="212F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2" name="Google Shape;1452;p53"/>
          <p:cNvSpPr/>
          <p:nvPr/>
        </p:nvSpPr>
        <p:spPr>
          <a:xfrm>
            <a:off x="-1409700" y="-2175"/>
            <a:ext cx="11288013" cy="6858000"/>
          </a:xfrm>
          <a:prstGeom prst="rect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3" name="Google Shape;1453;p53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799" y="3431175"/>
            <a:ext cx="5423390" cy="3525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53"/>
          <p:cNvSpPr txBox="1"/>
          <p:nvPr/>
        </p:nvSpPr>
        <p:spPr>
          <a:xfrm>
            <a:off x="397323" y="423036"/>
            <a:ext cx="4157998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Proporção de recursos disponíveis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6E7E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 disponíveis na rede pública.</a:t>
            </a:r>
            <a:endParaRPr sz="2400">
              <a:solidFill>
                <a:srgbClr val="E6E7E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55" name="Google Shape;1455;p53"/>
          <p:cNvGrpSpPr/>
          <p:nvPr/>
        </p:nvGrpSpPr>
        <p:grpSpPr>
          <a:xfrm>
            <a:off x="10448927" y="4415889"/>
            <a:ext cx="718139" cy="329598"/>
            <a:chOff x="10448927" y="1301214"/>
            <a:chExt cx="718139" cy="329598"/>
          </a:xfrm>
        </p:grpSpPr>
        <p:sp>
          <p:nvSpPr>
            <p:cNvPr id="1456" name="Google Shape;1456;p53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7" name="Google Shape;1457;p53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8" name="Google Shape;1458;p53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9" name="Google Shape;1459;p53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0" name="Google Shape;1460;p53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1" name="Google Shape;1461;p53"/>
            <p:cNvCxnSpPr/>
            <p:nvPr/>
          </p:nvCxnSpPr>
          <p:spPr>
            <a:xfrm>
              <a:off x="10819398" y="1301214"/>
              <a:ext cx="0" cy="329598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62" name="Google Shape;1462;p53"/>
          <p:cNvGrpSpPr/>
          <p:nvPr/>
        </p:nvGrpSpPr>
        <p:grpSpPr>
          <a:xfrm>
            <a:off x="9878314" y="3239856"/>
            <a:ext cx="1009808" cy="881757"/>
            <a:chOff x="9878314" y="3239856"/>
            <a:chExt cx="1009808" cy="881757"/>
          </a:xfrm>
        </p:grpSpPr>
        <p:grpSp>
          <p:nvGrpSpPr>
            <p:cNvPr id="1463" name="Google Shape;1463;p53"/>
            <p:cNvGrpSpPr/>
            <p:nvPr/>
          </p:nvGrpSpPr>
          <p:grpSpPr>
            <a:xfrm>
              <a:off x="9878314" y="3239856"/>
              <a:ext cx="1009808" cy="881757"/>
              <a:chOff x="9878314" y="1356"/>
              <a:chExt cx="1009808" cy="881757"/>
            </a:xfrm>
          </p:grpSpPr>
          <p:sp>
            <p:nvSpPr>
              <p:cNvPr id="1464" name="Google Shape;1464;p53"/>
              <p:cNvSpPr/>
              <p:nvPr/>
            </p:nvSpPr>
            <p:spPr>
              <a:xfrm rot="5400000">
                <a:off x="9942339" y="-62669"/>
                <a:ext cx="881757" cy="1009808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65" name="Google Shape;1465;p53"/>
              <p:cNvGrpSpPr/>
              <p:nvPr/>
            </p:nvGrpSpPr>
            <p:grpSpPr>
              <a:xfrm>
                <a:off x="9972668" y="143831"/>
                <a:ext cx="789811" cy="556257"/>
                <a:chOff x="9972668" y="143831"/>
                <a:chExt cx="789811" cy="556257"/>
              </a:xfrm>
            </p:grpSpPr>
            <p:cxnSp>
              <p:nvCxnSpPr>
                <p:cNvPr id="1466" name="Google Shape;1466;p53"/>
                <p:cNvCxnSpPr/>
                <p:nvPr/>
              </p:nvCxnSpPr>
              <p:spPr>
                <a:xfrm>
                  <a:off x="10025063" y="143831"/>
                  <a:ext cx="0" cy="5562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67" name="Google Shape;1467;p53"/>
                <p:cNvCxnSpPr/>
                <p:nvPr/>
              </p:nvCxnSpPr>
              <p:spPr>
                <a:xfrm rot="10800000">
                  <a:off x="9972668" y="661980"/>
                  <a:ext cx="7898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468" name="Google Shape;1468;p53"/>
                <p:cNvSpPr/>
                <p:nvPr/>
              </p:nvSpPr>
              <p:spPr>
                <a:xfrm>
                  <a:off x="10101263" y="2739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53"/>
                <p:cNvSpPr/>
                <p:nvPr/>
              </p:nvSpPr>
              <p:spPr>
                <a:xfrm>
                  <a:off x="10253663" y="4263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0" name="Google Shape;1470;p53"/>
                <p:cNvSpPr/>
                <p:nvPr/>
              </p:nvSpPr>
              <p:spPr>
                <a:xfrm>
                  <a:off x="10444165" y="364404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1" name="Google Shape;1471;p53"/>
            <p:cNvSpPr/>
            <p:nvPr/>
          </p:nvSpPr>
          <p:spPr>
            <a:xfrm>
              <a:off x="10596565" y="3488604"/>
              <a:ext cx="70549" cy="69546"/>
            </a:xfrm>
            <a:prstGeom prst="ellipse">
              <a:avLst/>
            </a:pr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53"/>
          <p:cNvGrpSpPr/>
          <p:nvPr/>
        </p:nvGrpSpPr>
        <p:grpSpPr>
          <a:xfrm>
            <a:off x="-1410696" y="-3128"/>
            <a:ext cx="11725274" cy="6858000"/>
            <a:chOff x="-5219699" y="0"/>
            <a:chExt cx="10729912" cy="6858000"/>
          </a:xfrm>
        </p:grpSpPr>
        <p:sp>
          <p:nvSpPr>
            <p:cNvPr id="1473" name="Google Shape;1473;p53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3"/>
            <p:cNvSpPr/>
            <p:nvPr/>
          </p:nvSpPr>
          <p:spPr>
            <a:xfrm rot="5400000">
              <a:off x="4628803" y="231339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75" name="Google Shape;1475;p53"/>
          <p:cNvCxnSpPr/>
          <p:nvPr/>
        </p:nvCxnSpPr>
        <p:spPr>
          <a:xfrm>
            <a:off x="10072679" y="2867029"/>
            <a:ext cx="0" cy="57150"/>
          </a:xfrm>
          <a:prstGeom prst="straightConnector1">
            <a:avLst/>
          </a:prstGeom>
          <a:noFill/>
          <a:ln w="9525" cap="flat" cmpd="sng">
            <a:solidFill>
              <a:srgbClr val="E6E7E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76" name="Google Shape;1476;p53"/>
          <p:cNvGrpSpPr/>
          <p:nvPr/>
        </p:nvGrpSpPr>
        <p:grpSpPr>
          <a:xfrm>
            <a:off x="9466048" y="2481263"/>
            <a:ext cx="721873" cy="600075"/>
            <a:chOff x="9466048" y="2481263"/>
            <a:chExt cx="721873" cy="600075"/>
          </a:xfrm>
        </p:grpSpPr>
        <p:cxnSp>
          <p:nvCxnSpPr>
            <p:cNvPr id="1477" name="Google Shape;1477;p53"/>
            <p:cNvCxnSpPr/>
            <p:nvPr/>
          </p:nvCxnSpPr>
          <p:spPr>
            <a:xfrm>
              <a:off x="9501188" y="2481263"/>
              <a:ext cx="0" cy="600075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8" name="Google Shape;1478;p53"/>
            <p:cNvCxnSpPr/>
            <p:nvPr/>
          </p:nvCxnSpPr>
          <p:spPr>
            <a:xfrm rot="10800000">
              <a:off x="9466048" y="3048212"/>
              <a:ext cx="721873" cy="0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9" name="Google Shape;1479;p53"/>
            <p:cNvSpPr/>
            <p:nvPr/>
          </p:nvSpPr>
          <p:spPr>
            <a:xfrm>
              <a:off x="9515475" y="2524125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3"/>
            <p:cNvSpPr/>
            <p:nvPr/>
          </p:nvSpPr>
          <p:spPr>
            <a:xfrm>
              <a:off x="9515471" y="263842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3"/>
            <p:cNvSpPr/>
            <p:nvPr/>
          </p:nvSpPr>
          <p:spPr>
            <a:xfrm>
              <a:off x="9515470" y="2752727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3"/>
            <p:cNvSpPr/>
            <p:nvPr/>
          </p:nvSpPr>
          <p:spPr>
            <a:xfrm>
              <a:off x="9515470" y="286226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3"/>
            <p:cNvSpPr/>
            <p:nvPr/>
          </p:nvSpPr>
          <p:spPr>
            <a:xfrm>
              <a:off x="9520234" y="2967038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84" name="Google Shape;1484;p53"/>
            <p:cNvCxnSpPr/>
            <p:nvPr/>
          </p:nvCxnSpPr>
          <p:spPr>
            <a:xfrm>
              <a:off x="9601186" y="2524125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5" name="Google Shape;1485;p53"/>
            <p:cNvCxnSpPr/>
            <p:nvPr/>
          </p:nvCxnSpPr>
          <p:spPr>
            <a:xfrm>
              <a:off x="9748823" y="251935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6" name="Google Shape;1486;p53"/>
            <p:cNvCxnSpPr/>
            <p:nvPr/>
          </p:nvCxnSpPr>
          <p:spPr>
            <a:xfrm>
              <a:off x="10058391" y="252411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7" name="Google Shape;1487;p53"/>
            <p:cNvCxnSpPr/>
            <p:nvPr/>
          </p:nvCxnSpPr>
          <p:spPr>
            <a:xfrm>
              <a:off x="9915514" y="251935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8" name="Google Shape;1488;p53"/>
            <p:cNvCxnSpPr/>
            <p:nvPr/>
          </p:nvCxnSpPr>
          <p:spPr>
            <a:xfrm>
              <a:off x="9829789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9" name="Google Shape;1489;p53"/>
            <p:cNvCxnSpPr/>
            <p:nvPr/>
          </p:nvCxnSpPr>
          <p:spPr>
            <a:xfrm>
              <a:off x="9572605" y="26384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0" name="Google Shape;1490;p53"/>
            <p:cNvCxnSpPr/>
            <p:nvPr/>
          </p:nvCxnSpPr>
          <p:spPr>
            <a:xfrm>
              <a:off x="10001241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" name="Google Shape;1491;p53"/>
            <p:cNvCxnSpPr/>
            <p:nvPr/>
          </p:nvCxnSpPr>
          <p:spPr>
            <a:xfrm>
              <a:off x="9644045" y="27527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2" name="Google Shape;1492;p53"/>
            <p:cNvCxnSpPr/>
            <p:nvPr/>
          </p:nvCxnSpPr>
          <p:spPr>
            <a:xfrm>
              <a:off x="9744060" y="2752727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" name="Google Shape;1493;p53"/>
            <p:cNvCxnSpPr/>
            <p:nvPr/>
          </p:nvCxnSpPr>
          <p:spPr>
            <a:xfrm>
              <a:off x="9910750" y="2747964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4" name="Google Shape;1494;p53"/>
            <p:cNvCxnSpPr/>
            <p:nvPr/>
          </p:nvCxnSpPr>
          <p:spPr>
            <a:xfrm>
              <a:off x="9624995" y="2857498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" name="Google Shape;1495;p53"/>
            <p:cNvCxnSpPr/>
            <p:nvPr/>
          </p:nvCxnSpPr>
          <p:spPr>
            <a:xfrm>
              <a:off x="9720248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" name="Google Shape;1496;p53"/>
            <p:cNvCxnSpPr/>
            <p:nvPr/>
          </p:nvCxnSpPr>
          <p:spPr>
            <a:xfrm>
              <a:off x="9815501" y="2862270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" name="Google Shape;1497;p53"/>
            <p:cNvCxnSpPr/>
            <p:nvPr/>
          </p:nvCxnSpPr>
          <p:spPr>
            <a:xfrm>
              <a:off x="9905990" y="2962289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8" name="Google Shape;1498;p53"/>
            <p:cNvCxnSpPr/>
            <p:nvPr/>
          </p:nvCxnSpPr>
          <p:spPr>
            <a:xfrm>
              <a:off x="10139357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99" name="Google Shape;1499;p53"/>
          <p:cNvGrpSpPr/>
          <p:nvPr/>
        </p:nvGrpSpPr>
        <p:grpSpPr>
          <a:xfrm>
            <a:off x="-1886946" y="-3128"/>
            <a:ext cx="11725289" cy="6858000"/>
            <a:chOff x="-5794974" y="-152400"/>
            <a:chExt cx="10729914" cy="6858000"/>
          </a:xfrm>
        </p:grpSpPr>
        <p:sp>
          <p:nvSpPr>
            <p:cNvPr id="1500" name="Google Shape;1500;p53"/>
            <p:cNvSpPr/>
            <p:nvPr/>
          </p:nvSpPr>
          <p:spPr>
            <a:xfrm>
              <a:off x="-5794974" y="-152400"/>
              <a:ext cx="9848846" cy="6858000"/>
            </a:xfrm>
            <a:prstGeom prst="rect">
              <a:avLst/>
            </a:prstGeom>
            <a:solidFill>
              <a:srgbClr val="687078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3"/>
            <p:cNvSpPr/>
            <p:nvPr/>
          </p:nvSpPr>
          <p:spPr>
            <a:xfrm rot="5400000">
              <a:off x="4053530" y="122754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2" name="Google Shape;1502;p53"/>
          <p:cNvGrpSpPr/>
          <p:nvPr/>
        </p:nvGrpSpPr>
        <p:grpSpPr>
          <a:xfrm>
            <a:off x="9004782" y="1547809"/>
            <a:ext cx="510669" cy="493387"/>
            <a:chOff x="9004782" y="1547809"/>
            <a:chExt cx="510669" cy="493387"/>
          </a:xfrm>
        </p:grpSpPr>
        <p:sp>
          <p:nvSpPr>
            <p:cNvPr id="1503" name="Google Shape;1503;p53"/>
            <p:cNvSpPr/>
            <p:nvPr/>
          </p:nvSpPr>
          <p:spPr>
            <a:xfrm>
              <a:off x="9227953" y="1690689"/>
              <a:ext cx="114264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3"/>
            <p:cNvSpPr/>
            <p:nvPr/>
          </p:nvSpPr>
          <p:spPr>
            <a:xfrm>
              <a:off x="9166040" y="1766887"/>
              <a:ext cx="171183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3"/>
            <p:cNvSpPr/>
            <p:nvPr/>
          </p:nvSpPr>
          <p:spPr>
            <a:xfrm>
              <a:off x="9087489" y="1843083"/>
              <a:ext cx="254492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3"/>
            <p:cNvSpPr/>
            <p:nvPr/>
          </p:nvSpPr>
          <p:spPr>
            <a:xfrm>
              <a:off x="9048750" y="1919279"/>
              <a:ext cx="293227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3"/>
            <p:cNvSpPr/>
            <p:nvPr/>
          </p:nvSpPr>
          <p:spPr>
            <a:xfrm>
              <a:off x="9004782" y="1995477"/>
              <a:ext cx="337197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3"/>
            <p:cNvSpPr/>
            <p:nvPr/>
          </p:nvSpPr>
          <p:spPr>
            <a:xfrm>
              <a:off x="9268102" y="1614483"/>
              <a:ext cx="74108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3"/>
            <p:cNvSpPr/>
            <p:nvPr/>
          </p:nvSpPr>
          <p:spPr>
            <a:xfrm>
              <a:off x="9363348" y="1547809"/>
              <a:ext cx="152103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0" name="Google Shape;1510;p53"/>
          <p:cNvGrpSpPr/>
          <p:nvPr/>
        </p:nvGrpSpPr>
        <p:grpSpPr>
          <a:xfrm>
            <a:off x="-2372721" y="-3128"/>
            <a:ext cx="11725289" cy="6858000"/>
            <a:chOff x="-5794974" y="-152400"/>
            <a:chExt cx="10729914" cy="6858000"/>
          </a:xfrm>
        </p:grpSpPr>
        <p:sp>
          <p:nvSpPr>
            <p:cNvPr id="1511" name="Google Shape;1511;p53"/>
            <p:cNvSpPr/>
            <p:nvPr/>
          </p:nvSpPr>
          <p:spPr>
            <a:xfrm>
              <a:off x="-5794974" y="-152400"/>
              <a:ext cx="9848846" cy="6858000"/>
            </a:xfrm>
            <a:prstGeom prst="rect">
              <a:avLst/>
            </a:prstGeom>
            <a:solidFill>
              <a:srgbClr val="202E3B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 Medium" panose="020B060402020202020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3"/>
            <p:cNvSpPr/>
            <p:nvPr/>
          </p:nvSpPr>
          <p:spPr>
            <a:xfrm rot="5400000">
              <a:off x="4053530" y="29409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212F3C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 Medium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3" name="Google Shape;1513;p53" descr="A close up of a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7625" y="1630812"/>
            <a:ext cx="5658914" cy="479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53" descr="A close up of a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82635" y="580889"/>
            <a:ext cx="679233" cy="57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53"/>
          <p:cNvSpPr/>
          <p:nvPr/>
        </p:nvSpPr>
        <p:spPr>
          <a:xfrm rot="8100000">
            <a:off x="4731984" y="4034793"/>
            <a:ext cx="454482" cy="454482"/>
          </a:xfrm>
          <a:prstGeom prst="teardrop">
            <a:avLst>
              <a:gd name="adj" fmla="val 124123"/>
            </a:avLst>
          </a:prstGeom>
          <a:solidFill>
            <a:srgbClr val="FFC000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53"/>
          <p:cNvSpPr/>
          <p:nvPr/>
        </p:nvSpPr>
        <p:spPr>
          <a:xfrm>
            <a:off x="4863149" y="4165958"/>
            <a:ext cx="192152" cy="1921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53"/>
          <p:cNvSpPr/>
          <p:nvPr/>
        </p:nvSpPr>
        <p:spPr>
          <a:xfrm rot="8100000">
            <a:off x="5043989" y="4166268"/>
            <a:ext cx="454482" cy="454482"/>
          </a:xfrm>
          <a:prstGeom prst="teardrop">
            <a:avLst>
              <a:gd name="adj" fmla="val 124123"/>
            </a:avLst>
          </a:prstGeom>
          <a:solidFill>
            <a:srgbClr val="FFC000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53"/>
          <p:cNvSpPr/>
          <p:nvPr/>
        </p:nvSpPr>
        <p:spPr>
          <a:xfrm>
            <a:off x="5175154" y="4297433"/>
            <a:ext cx="192152" cy="1921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53"/>
          <p:cNvSpPr/>
          <p:nvPr/>
        </p:nvSpPr>
        <p:spPr>
          <a:xfrm rot="8100000">
            <a:off x="4898955" y="4330068"/>
            <a:ext cx="454482" cy="454482"/>
          </a:xfrm>
          <a:prstGeom prst="teardrop">
            <a:avLst>
              <a:gd name="adj" fmla="val 124123"/>
            </a:avLst>
          </a:prstGeom>
          <a:solidFill>
            <a:srgbClr val="FFC000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53"/>
          <p:cNvSpPr/>
          <p:nvPr/>
        </p:nvSpPr>
        <p:spPr>
          <a:xfrm>
            <a:off x="5030120" y="4461233"/>
            <a:ext cx="192152" cy="1921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53"/>
          <p:cNvSpPr/>
          <p:nvPr/>
        </p:nvSpPr>
        <p:spPr>
          <a:xfrm rot="8100000">
            <a:off x="4562323" y="4747512"/>
            <a:ext cx="454482" cy="454482"/>
          </a:xfrm>
          <a:prstGeom prst="teardrop">
            <a:avLst>
              <a:gd name="adj" fmla="val 124123"/>
            </a:avLst>
          </a:prstGeom>
          <a:solidFill>
            <a:srgbClr val="FFC000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53"/>
          <p:cNvSpPr/>
          <p:nvPr/>
        </p:nvSpPr>
        <p:spPr>
          <a:xfrm>
            <a:off x="4693488" y="4878677"/>
            <a:ext cx="192152" cy="1921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53"/>
          <p:cNvSpPr/>
          <p:nvPr/>
        </p:nvSpPr>
        <p:spPr>
          <a:xfrm rot="8100000">
            <a:off x="4316991" y="5060114"/>
            <a:ext cx="454482" cy="454482"/>
          </a:xfrm>
          <a:prstGeom prst="teardrop">
            <a:avLst>
              <a:gd name="adj" fmla="val 124123"/>
            </a:avLst>
          </a:prstGeom>
          <a:solidFill>
            <a:srgbClr val="FFC000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53"/>
          <p:cNvSpPr/>
          <p:nvPr/>
        </p:nvSpPr>
        <p:spPr>
          <a:xfrm>
            <a:off x="4448156" y="5191279"/>
            <a:ext cx="192152" cy="1921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202E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5" name="Google Shape;1525;p53"/>
          <p:cNvGrpSpPr/>
          <p:nvPr/>
        </p:nvGrpSpPr>
        <p:grpSpPr>
          <a:xfrm>
            <a:off x="3295514" y="1468615"/>
            <a:ext cx="1612214" cy="2601140"/>
            <a:chOff x="1929295" y="2543298"/>
            <a:chExt cx="1351813" cy="1277127"/>
          </a:xfrm>
        </p:grpSpPr>
        <p:cxnSp>
          <p:nvCxnSpPr>
            <p:cNvPr id="1526" name="Google Shape;1526;p53"/>
            <p:cNvCxnSpPr/>
            <p:nvPr/>
          </p:nvCxnSpPr>
          <p:spPr>
            <a:xfrm rot="10800000">
              <a:off x="2558191" y="2543298"/>
              <a:ext cx="722917" cy="127712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7" name="Google Shape;1527;p53"/>
            <p:cNvCxnSpPr/>
            <p:nvPr/>
          </p:nvCxnSpPr>
          <p:spPr>
            <a:xfrm rot="10800000">
              <a:off x="1929295" y="2543298"/>
              <a:ext cx="628896" cy="0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28" name="Google Shape;1528;p53"/>
          <p:cNvGrpSpPr/>
          <p:nvPr/>
        </p:nvGrpSpPr>
        <p:grpSpPr>
          <a:xfrm>
            <a:off x="8" y="1268620"/>
            <a:ext cx="3267829" cy="514989"/>
            <a:chOff x="2281192" y="2900695"/>
            <a:chExt cx="2126507" cy="285597"/>
          </a:xfrm>
        </p:grpSpPr>
        <p:sp>
          <p:nvSpPr>
            <p:cNvPr id="1529" name="Google Shape;1529;p53"/>
            <p:cNvSpPr txBox="1"/>
            <p:nvPr/>
          </p:nvSpPr>
          <p:spPr>
            <a:xfrm>
              <a:off x="2281192" y="2900695"/>
              <a:ext cx="2126507" cy="18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C000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Barretos</a:t>
              </a:r>
              <a:endParaRPr sz="1600" b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0" name="Google Shape;1530;p53"/>
            <p:cNvSpPr txBox="1"/>
            <p:nvPr/>
          </p:nvSpPr>
          <p:spPr>
            <a:xfrm>
              <a:off x="2855359" y="3032677"/>
              <a:ext cx="1552340" cy="153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DEDFE1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81.74</a:t>
              </a:r>
              <a:endParaRPr>
                <a:latin typeface="Montserrat Medium" panose="020B0604020202020204" charset="0"/>
              </a:endParaRPr>
            </a:p>
          </p:txBody>
        </p:sp>
      </p:grpSp>
      <p:grpSp>
        <p:nvGrpSpPr>
          <p:cNvPr id="1531" name="Google Shape;1531;p53"/>
          <p:cNvGrpSpPr/>
          <p:nvPr/>
        </p:nvGrpSpPr>
        <p:grpSpPr>
          <a:xfrm>
            <a:off x="2248169" y="4519909"/>
            <a:ext cx="2068822" cy="767446"/>
            <a:chOff x="1929295" y="2543224"/>
            <a:chExt cx="3088653" cy="1332000"/>
          </a:xfrm>
        </p:grpSpPr>
        <p:cxnSp>
          <p:nvCxnSpPr>
            <p:cNvPr id="1532" name="Google Shape;1532;p53"/>
            <p:cNvCxnSpPr>
              <a:stCxn id="1523" idx="1"/>
            </p:cNvCxnSpPr>
            <p:nvPr/>
          </p:nvCxnSpPr>
          <p:spPr>
            <a:xfrm rot="10800000">
              <a:off x="2558248" y="2543224"/>
              <a:ext cx="2459700" cy="1332000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3" name="Google Shape;1533;p53"/>
            <p:cNvCxnSpPr/>
            <p:nvPr/>
          </p:nvCxnSpPr>
          <p:spPr>
            <a:xfrm rot="10800000">
              <a:off x="1929295" y="2543298"/>
              <a:ext cx="628896" cy="0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34" name="Google Shape;1534;p53"/>
          <p:cNvGrpSpPr/>
          <p:nvPr/>
        </p:nvGrpSpPr>
        <p:grpSpPr>
          <a:xfrm>
            <a:off x="416373" y="4270511"/>
            <a:ext cx="1835301" cy="829347"/>
            <a:chOff x="2303264" y="2397636"/>
            <a:chExt cx="2126507" cy="1904440"/>
          </a:xfrm>
        </p:grpSpPr>
        <p:sp>
          <p:nvSpPr>
            <p:cNvPr id="1535" name="Google Shape;1535;p53"/>
            <p:cNvSpPr txBox="1"/>
            <p:nvPr/>
          </p:nvSpPr>
          <p:spPr>
            <a:xfrm>
              <a:off x="2303264" y="2397636"/>
              <a:ext cx="2126507" cy="1342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C000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Faxinal do Soturno</a:t>
              </a:r>
              <a:endParaRPr sz="1600" b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6" name="Google Shape;1536;p53"/>
            <p:cNvSpPr txBox="1"/>
            <p:nvPr/>
          </p:nvSpPr>
          <p:spPr>
            <a:xfrm>
              <a:off x="2868512" y="3666000"/>
              <a:ext cx="1502109" cy="636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DEDFE1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319.01</a:t>
              </a:r>
              <a:endParaRPr>
                <a:latin typeface="Montserrat Medium" panose="020B0604020202020204" charset="0"/>
              </a:endParaRPr>
            </a:p>
          </p:txBody>
        </p:sp>
      </p:grpSp>
      <p:grpSp>
        <p:nvGrpSpPr>
          <p:cNvPr id="1537" name="Google Shape;1537;p53"/>
          <p:cNvGrpSpPr/>
          <p:nvPr/>
        </p:nvGrpSpPr>
        <p:grpSpPr>
          <a:xfrm>
            <a:off x="4456320" y="1351600"/>
            <a:ext cx="3267829" cy="514989"/>
            <a:chOff x="2281192" y="2900695"/>
            <a:chExt cx="2126507" cy="285597"/>
          </a:xfrm>
        </p:grpSpPr>
        <p:sp>
          <p:nvSpPr>
            <p:cNvPr id="1538" name="Google Shape;1538;p53"/>
            <p:cNvSpPr txBox="1"/>
            <p:nvPr/>
          </p:nvSpPr>
          <p:spPr>
            <a:xfrm>
              <a:off x="2281192" y="2900695"/>
              <a:ext cx="2126507" cy="18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C000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Divinolândia</a:t>
              </a:r>
              <a:endParaRPr sz="1600" b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9" name="Google Shape;1539;p53"/>
            <p:cNvSpPr txBox="1"/>
            <p:nvPr/>
          </p:nvSpPr>
          <p:spPr>
            <a:xfrm>
              <a:off x="2855359" y="3032677"/>
              <a:ext cx="1552340" cy="153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DEDFE1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86.13</a:t>
              </a:r>
              <a:endParaRPr>
                <a:latin typeface="Montserrat Medium" panose="020B0604020202020204" charset="0"/>
              </a:endParaRPr>
            </a:p>
          </p:txBody>
        </p:sp>
      </p:grpSp>
      <p:grpSp>
        <p:nvGrpSpPr>
          <p:cNvPr id="1540" name="Google Shape;1540;p53"/>
          <p:cNvGrpSpPr/>
          <p:nvPr/>
        </p:nvGrpSpPr>
        <p:grpSpPr>
          <a:xfrm rot="1196257">
            <a:off x="5050140" y="1283862"/>
            <a:ext cx="927112" cy="2976731"/>
            <a:chOff x="2503740" y="2275818"/>
            <a:chExt cx="777367" cy="1544607"/>
          </a:xfrm>
        </p:grpSpPr>
        <p:cxnSp>
          <p:nvCxnSpPr>
            <p:cNvPr id="1541" name="Google Shape;1541;p53"/>
            <p:cNvCxnSpPr/>
            <p:nvPr/>
          </p:nvCxnSpPr>
          <p:spPr>
            <a:xfrm rot="10800000">
              <a:off x="2558191" y="2543298"/>
              <a:ext cx="722917" cy="127712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2" name="Google Shape;1542;p53"/>
            <p:cNvCxnSpPr/>
            <p:nvPr/>
          </p:nvCxnSpPr>
          <p:spPr>
            <a:xfrm rot="9603743" flipH="1">
              <a:off x="2502270" y="2384247"/>
              <a:ext cx="654659" cy="106443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43" name="Google Shape;1543;p53"/>
          <p:cNvGrpSpPr/>
          <p:nvPr/>
        </p:nvGrpSpPr>
        <p:grpSpPr>
          <a:xfrm rot="8625960" flipH="1">
            <a:off x="5631593" y="4484140"/>
            <a:ext cx="613217" cy="2487147"/>
            <a:chOff x="2360128" y="1711525"/>
            <a:chExt cx="1600139" cy="2108900"/>
          </a:xfrm>
        </p:grpSpPr>
        <p:cxnSp>
          <p:nvCxnSpPr>
            <p:cNvPr id="1544" name="Google Shape;1544;p53"/>
            <p:cNvCxnSpPr/>
            <p:nvPr/>
          </p:nvCxnSpPr>
          <p:spPr>
            <a:xfrm rot="10800000">
              <a:off x="2558191" y="2543298"/>
              <a:ext cx="722917" cy="127712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5" name="Google Shape;1545;p53"/>
            <p:cNvCxnSpPr/>
            <p:nvPr/>
          </p:nvCxnSpPr>
          <p:spPr>
            <a:xfrm rot="8625960" flipH="1">
              <a:off x="2219247" y="2254262"/>
              <a:ext cx="1881901" cy="139032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46" name="Google Shape;1546;p53"/>
          <p:cNvGrpSpPr/>
          <p:nvPr/>
        </p:nvGrpSpPr>
        <p:grpSpPr>
          <a:xfrm>
            <a:off x="4462085" y="6075289"/>
            <a:ext cx="3267829" cy="514989"/>
            <a:chOff x="2281192" y="2900695"/>
            <a:chExt cx="2126507" cy="285597"/>
          </a:xfrm>
        </p:grpSpPr>
        <p:sp>
          <p:nvSpPr>
            <p:cNvPr id="1547" name="Google Shape;1547;p53"/>
            <p:cNvSpPr txBox="1"/>
            <p:nvPr/>
          </p:nvSpPr>
          <p:spPr>
            <a:xfrm>
              <a:off x="2281192" y="2900695"/>
              <a:ext cx="2126507" cy="18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C000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Botucatu</a:t>
              </a:r>
              <a:endParaRPr sz="1600" b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8" name="Google Shape;1548;p53"/>
            <p:cNvSpPr txBox="1"/>
            <p:nvPr/>
          </p:nvSpPr>
          <p:spPr>
            <a:xfrm>
              <a:off x="2855359" y="3032677"/>
              <a:ext cx="1552340" cy="153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DEDFE1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83.07</a:t>
              </a:r>
              <a:endParaRPr>
                <a:latin typeface="Montserrat Medium" panose="020B0604020202020204" charset="0"/>
              </a:endParaRPr>
            </a:p>
          </p:txBody>
        </p:sp>
      </p:grpSp>
      <p:grpSp>
        <p:nvGrpSpPr>
          <p:cNvPr id="1549" name="Google Shape;1549;p53"/>
          <p:cNvGrpSpPr/>
          <p:nvPr/>
        </p:nvGrpSpPr>
        <p:grpSpPr>
          <a:xfrm>
            <a:off x="1855846" y="2596110"/>
            <a:ext cx="2746646" cy="2316700"/>
            <a:chOff x="1929295" y="2543298"/>
            <a:chExt cx="1351813" cy="1277127"/>
          </a:xfrm>
        </p:grpSpPr>
        <p:cxnSp>
          <p:nvCxnSpPr>
            <p:cNvPr id="1550" name="Google Shape;1550;p53"/>
            <p:cNvCxnSpPr/>
            <p:nvPr/>
          </p:nvCxnSpPr>
          <p:spPr>
            <a:xfrm rot="10800000">
              <a:off x="2558191" y="2543298"/>
              <a:ext cx="722917" cy="127712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1" name="Google Shape;1551;p53"/>
            <p:cNvCxnSpPr/>
            <p:nvPr/>
          </p:nvCxnSpPr>
          <p:spPr>
            <a:xfrm rot="10800000">
              <a:off x="1929295" y="2543298"/>
              <a:ext cx="628896" cy="0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52" name="Google Shape;1552;p53"/>
          <p:cNvGrpSpPr/>
          <p:nvPr/>
        </p:nvGrpSpPr>
        <p:grpSpPr>
          <a:xfrm>
            <a:off x="-1371966" y="2412390"/>
            <a:ext cx="3267829" cy="514989"/>
            <a:chOff x="2281192" y="2900695"/>
            <a:chExt cx="2126507" cy="285597"/>
          </a:xfrm>
        </p:grpSpPr>
        <p:sp>
          <p:nvSpPr>
            <p:cNvPr id="1553" name="Google Shape;1553;p53"/>
            <p:cNvSpPr txBox="1"/>
            <p:nvPr/>
          </p:nvSpPr>
          <p:spPr>
            <a:xfrm>
              <a:off x="2281192" y="2900695"/>
              <a:ext cx="2126507" cy="18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C000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Joaçaba</a:t>
              </a:r>
              <a:endParaRPr sz="1600" b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4" name="Google Shape;1554;p53"/>
            <p:cNvSpPr txBox="1"/>
            <p:nvPr/>
          </p:nvSpPr>
          <p:spPr>
            <a:xfrm>
              <a:off x="2855359" y="3032677"/>
              <a:ext cx="1552340" cy="153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DEDFE1"/>
                  </a:solidFill>
                  <a:latin typeface="Montserrat Medium" panose="020B0604020202020204" charset="0"/>
                  <a:ea typeface="Century Gothic"/>
                  <a:cs typeface="Century Gothic"/>
                  <a:sym typeface="Century Gothic"/>
                </a:rPr>
                <a:t>78.69</a:t>
              </a:r>
              <a:endParaRPr>
                <a:latin typeface="Montserrat Medium" panose="020B0604020202020204" charset="0"/>
              </a:endParaRPr>
            </a:p>
          </p:txBody>
        </p:sp>
      </p:grpSp>
      <p:sp>
        <p:nvSpPr>
          <p:cNvPr id="1555" name="Google Shape;1555;p53"/>
          <p:cNvSpPr txBox="1"/>
          <p:nvPr/>
        </p:nvSpPr>
        <p:spPr>
          <a:xfrm>
            <a:off x="1695450" y="152400"/>
            <a:ext cx="63055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Top 5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municípios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brasileiros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médicos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cada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10k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habitantes</a:t>
            </a:r>
            <a:endParaRPr sz="2000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54"/>
          <p:cNvGrpSpPr/>
          <p:nvPr/>
        </p:nvGrpSpPr>
        <p:grpSpPr>
          <a:xfrm>
            <a:off x="0" y="0"/>
            <a:ext cx="12194968" cy="6858000"/>
            <a:chOff x="-5647045" y="0"/>
            <a:chExt cx="10732524" cy="6858000"/>
          </a:xfrm>
        </p:grpSpPr>
        <p:grpSp>
          <p:nvGrpSpPr>
            <p:cNvPr id="1561" name="Google Shape;1561;p54"/>
            <p:cNvGrpSpPr/>
            <p:nvPr/>
          </p:nvGrpSpPr>
          <p:grpSpPr>
            <a:xfrm>
              <a:off x="-5647045" y="0"/>
              <a:ext cx="10732524" cy="6858000"/>
              <a:chOff x="-4114800" y="0"/>
              <a:chExt cx="10732524" cy="6858000"/>
            </a:xfrm>
          </p:grpSpPr>
          <p:sp>
            <p:nvSpPr>
              <p:cNvPr id="1562" name="Google Shape;1562;p54"/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563" name="Google Shape;1563;p54"/>
              <p:cNvSpPr/>
              <p:nvPr/>
            </p:nvSpPr>
            <p:spPr>
              <a:xfrm rot="5400000">
                <a:off x="5680095" y="5918505"/>
                <a:ext cx="881757" cy="99350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  <a:effectLst>
                <a:outerShdw blurRad="254000" dist="88900" algn="l" rotWithShape="0">
                  <a:srgbClr val="0C0C0C">
                    <a:alpha val="5098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564" name="Google Shape;1564;p5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4219224" y="6239877"/>
              <a:ext cx="854490" cy="4145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5" name="Google Shape;1565;p54"/>
          <p:cNvGrpSpPr/>
          <p:nvPr/>
        </p:nvGrpSpPr>
        <p:grpSpPr>
          <a:xfrm>
            <a:off x="-1" y="0"/>
            <a:ext cx="11725274" cy="6858000"/>
            <a:chOff x="-5219699" y="0"/>
            <a:chExt cx="10729912" cy="6858000"/>
          </a:xfrm>
        </p:grpSpPr>
        <p:sp>
          <p:nvSpPr>
            <p:cNvPr id="1566" name="Google Shape;1566;p54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4"/>
            <p:cNvSpPr/>
            <p:nvPr/>
          </p:nvSpPr>
          <p:spPr>
            <a:xfrm rot="5400000">
              <a:off x="4628803" y="5066118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4"/>
          <p:cNvGrpSpPr/>
          <p:nvPr/>
        </p:nvGrpSpPr>
        <p:grpSpPr>
          <a:xfrm>
            <a:off x="10781295" y="5248243"/>
            <a:ext cx="832416" cy="475127"/>
            <a:chOff x="10781295" y="5238718"/>
            <a:chExt cx="832416" cy="475127"/>
          </a:xfrm>
        </p:grpSpPr>
        <p:sp>
          <p:nvSpPr>
            <p:cNvPr id="1569" name="Google Shape;1569;p54"/>
            <p:cNvSpPr/>
            <p:nvPr/>
          </p:nvSpPr>
          <p:spPr>
            <a:xfrm>
              <a:off x="11066089" y="5373906"/>
              <a:ext cx="261739" cy="338249"/>
            </a:xfrm>
            <a:prstGeom prst="roundRect">
              <a:avLst>
                <a:gd name="adj" fmla="val 16667"/>
              </a:avLst>
            </a:prstGeom>
            <a:solidFill>
              <a:srgbClr val="212F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0" name="Google Shape;1570;p54"/>
            <p:cNvGrpSpPr/>
            <p:nvPr/>
          </p:nvGrpSpPr>
          <p:grpSpPr>
            <a:xfrm>
              <a:off x="10781295" y="5238718"/>
              <a:ext cx="832416" cy="475127"/>
              <a:chOff x="10781295" y="5238718"/>
              <a:chExt cx="832416" cy="475127"/>
            </a:xfrm>
          </p:grpSpPr>
          <p:sp>
            <p:nvSpPr>
              <p:cNvPr id="1571" name="Google Shape;1571;p54"/>
              <p:cNvSpPr/>
              <p:nvPr/>
            </p:nvSpPr>
            <p:spPr>
              <a:xfrm>
                <a:off x="10781295" y="5238718"/>
                <a:ext cx="261739" cy="473438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54"/>
              <p:cNvSpPr/>
              <p:nvPr/>
            </p:nvSpPr>
            <p:spPr>
              <a:xfrm>
                <a:off x="11351973" y="5531688"/>
                <a:ext cx="261739" cy="182157"/>
              </a:xfrm>
              <a:prstGeom prst="roundRect">
                <a:avLst>
                  <a:gd name="adj" fmla="val 16667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3" name="Google Shape;1573;p54"/>
          <p:cNvSpPr/>
          <p:nvPr/>
        </p:nvSpPr>
        <p:spPr>
          <a:xfrm>
            <a:off x="-142871" y="2175"/>
            <a:ext cx="10479025" cy="6858000"/>
          </a:xfrm>
          <a:prstGeom prst="rect">
            <a:avLst/>
          </a:prstGeom>
          <a:solidFill>
            <a:srgbClr val="687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4" name="Google Shape;1574;p54"/>
          <p:cNvGrpSpPr/>
          <p:nvPr/>
        </p:nvGrpSpPr>
        <p:grpSpPr>
          <a:xfrm>
            <a:off x="10336154" y="4149081"/>
            <a:ext cx="937437" cy="881757"/>
            <a:chOff x="10336154" y="1034406"/>
            <a:chExt cx="937437" cy="881757"/>
          </a:xfrm>
        </p:grpSpPr>
        <p:sp>
          <p:nvSpPr>
            <p:cNvPr id="1575" name="Google Shape;1575;p54"/>
            <p:cNvSpPr/>
            <p:nvPr/>
          </p:nvSpPr>
          <p:spPr>
            <a:xfrm rot="5400000">
              <a:off x="10363994" y="1006566"/>
              <a:ext cx="881757" cy="93743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4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7" name="Google Shape;1577;p54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8" name="Google Shape;1578;p54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9" name="Google Shape;1579;p54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0" name="Google Shape;1580;p54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581" name="Google Shape;1581;p54"/>
          <p:cNvCxnSpPr/>
          <p:nvPr/>
        </p:nvCxnSpPr>
        <p:spPr>
          <a:xfrm>
            <a:off x="10819398" y="1301214"/>
            <a:ext cx="0" cy="329598"/>
          </a:xfrm>
          <a:prstGeom prst="straightConnector1">
            <a:avLst/>
          </a:prstGeom>
          <a:noFill/>
          <a:ln w="9525" cap="flat" cmpd="sng">
            <a:solidFill>
              <a:srgbClr val="212F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2" name="Google Shape;1582;p54"/>
          <p:cNvSpPr/>
          <p:nvPr/>
        </p:nvSpPr>
        <p:spPr>
          <a:xfrm>
            <a:off x="-1409700" y="-2175"/>
            <a:ext cx="11288013" cy="6858000"/>
          </a:xfrm>
          <a:prstGeom prst="rect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5" name="Google Shape;1585;p54"/>
          <p:cNvGrpSpPr/>
          <p:nvPr/>
        </p:nvGrpSpPr>
        <p:grpSpPr>
          <a:xfrm>
            <a:off x="10448927" y="4415889"/>
            <a:ext cx="718139" cy="329598"/>
            <a:chOff x="10448927" y="1301214"/>
            <a:chExt cx="718139" cy="329598"/>
          </a:xfrm>
        </p:grpSpPr>
        <p:sp>
          <p:nvSpPr>
            <p:cNvPr id="1586" name="Google Shape;1586;p54"/>
            <p:cNvSpPr/>
            <p:nvPr/>
          </p:nvSpPr>
          <p:spPr>
            <a:xfrm>
              <a:off x="10651538" y="1301214"/>
              <a:ext cx="326871" cy="326564"/>
            </a:xfrm>
            <a:prstGeom prst="roundRect">
              <a:avLst>
                <a:gd name="adj" fmla="val 16667"/>
              </a:avLst>
            </a:pr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7" name="Google Shape;1587;p54"/>
            <p:cNvCxnSpPr/>
            <p:nvPr/>
          </p:nvCxnSpPr>
          <p:spPr>
            <a:xfrm>
              <a:off x="10948985" y="1454598"/>
              <a:ext cx="21808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8" name="Google Shape;1588;p54"/>
            <p:cNvCxnSpPr/>
            <p:nvPr/>
          </p:nvCxnSpPr>
          <p:spPr>
            <a:xfrm>
              <a:off x="10448927" y="1459733"/>
              <a:ext cx="202611" cy="0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9" name="Google Shape;1589;p54"/>
            <p:cNvCxnSpPr/>
            <p:nvPr/>
          </p:nvCxnSpPr>
          <p:spPr>
            <a:xfrm>
              <a:off x="11167066" y="1378387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0" name="Google Shape;1590;p54"/>
            <p:cNvCxnSpPr/>
            <p:nvPr/>
          </p:nvCxnSpPr>
          <p:spPr>
            <a:xfrm>
              <a:off x="10448927" y="1392669"/>
              <a:ext cx="0" cy="152407"/>
            </a:xfrm>
            <a:prstGeom prst="straightConnector1">
              <a:avLst/>
            </a:prstGeom>
            <a:noFill/>
            <a:ln w="222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1" name="Google Shape;1591;p54"/>
            <p:cNvCxnSpPr/>
            <p:nvPr/>
          </p:nvCxnSpPr>
          <p:spPr>
            <a:xfrm>
              <a:off x="10819398" y="1301214"/>
              <a:ext cx="0" cy="329598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92" name="Google Shape;1592;p54"/>
          <p:cNvGrpSpPr/>
          <p:nvPr/>
        </p:nvGrpSpPr>
        <p:grpSpPr>
          <a:xfrm>
            <a:off x="9878314" y="3239856"/>
            <a:ext cx="1009808" cy="881757"/>
            <a:chOff x="9878314" y="3239856"/>
            <a:chExt cx="1009808" cy="881757"/>
          </a:xfrm>
        </p:grpSpPr>
        <p:grpSp>
          <p:nvGrpSpPr>
            <p:cNvPr id="1593" name="Google Shape;1593;p54"/>
            <p:cNvGrpSpPr/>
            <p:nvPr/>
          </p:nvGrpSpPr>
          <p:grpSpPr>
            <a:xfrm>
              <a:off x="9878314" y="3239856"/>
              <a:ext cx="1009808" cy="881757"/>
              <a:chOff x="9878314" y="1356"/>
              <a:chExt cx="1009808" cy="881757"/>
            </a:xfrm>
          </p:grpSpPr>
          <p:sp>
            <p:nvSpPr>
              <p:cNvPr id="1594" name="Google Shape;1594;p54"/>
              <p:cNvSpPr/>
              <p:nvPr/>
            </p:nvSpPr>
            <p:spPr>
              <a:xfrm rot="5400000">
                <a:off x="9942339" y="-62669"/>
                <a:ext cx="881757" cy="1009808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12F3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95" name="Google Shape;1595;p54"/>
              <p:cNvGrpSpPr/>
              <p:nvPr/>
            </p:nvGrpSpPr>
            <p:grpSpPr>
              <a:xfrm>
                <a:off x="9972668" y="143831"/>
                <a:ext cx="789811" cy="556257"/>
                <a:chOff x="9972668" y="143831"/>
                <a:chExt cx="789811" cy="556257"/>
              </a:xfrm>
            </p:grpSpPr>
            <p:cxnSp>
              <p:nvCxnSpPr>
                <p:cNvPr id="1596" name="Google Shape;1596;p54"/>
                <p:cNvCxnSpPr/>
                <p:nvPr/>
              </p:nvCxnSpPr>
              <p:spPr>
                <a:xfrm>
                  <a:off x="10025063" y="143831"/>
                  <a:ext cx="0" cy="5562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97" name="Google Shape;1597;p54"/>
                <p:cNvCxnSpPr/>
                <p:nvPr/>
              </p:nvCxnSpPr>
              <p:spPr>
                <a:xfrm rot="10800000">
                  <a:off x="9972668" y="661980"/>
                  <a:ext cx="7898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E6E7E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98" name="Google Shape;1598;p54"/>
                <p:cNvSpPr/>
                <p:nvPr/>
              </p:nvSpPr>
              <p:spPr>
                <a:xfrm>
                  <a:off x="10101263" y="2739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54"/>
                <p:cNvSpPr/>
                <p:nvPr/>
              </p:nvSpPr>
              <p:spPr>
                <a:xfrm>
                  <a:off x="10253663" y="426321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54"/>
                <p:cNvSpPr/>
                <p:nvPr/>
              </p:nvSpPr>
              <p:spPr>
                <a:xfrm>
                  <a:off x="10444165" y="364404"/>
                  <a:ext cx="70549" cy="69546"/>
                </a:xfrm>
                <a:prstGeom prst="ellipse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01" name="Google Shape;1601;p54"/>
            <p:cNvSpPr/>
            <p:nvPr/>
          </p:nvSpPr>
          <p:spPr>
            <a:xfrm>
              <a:off x="10596565" y="3488604"/>
              <a:ext cx="70549" cy="69546"/>
            </a:xfrm>
            <a:prstGeom prst="ellipse">
              <a:avLst/>
            </a:pr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2" name="Google Shape;1602;p54"/>
          <p:cNvGrpSpPr/>
          <p:nvPr/>
        </p:nvGrpSpPr>
        <p:grpSpPr>
          <a:xfrm>
            <a:off x="-1410696" y="-3128"/>
            <a:ext cx="11725274" cy="6858000"/>
            <a:chOff x="-5219699" y="0"/>
            <a:chExt cx="10729912" cy="6858000"/>
          </a:xfrm>
        </p:grpSpPr>
        <p:sp>
          <p:nvSpPr>
            <p:cNvPr id="1603" name="Google Shape;1603;p54"/>
            <p:cNvSpPr/>
            <p:nvPr/>
          </p:nvSpPr>
          <p:spPr>
            <a:xfrm>
              <a:off x="-5219699" y="0"/>
              <a:ext cx="9848849" cy="6858000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4"/>
            <p:cNvSpPr/>
            <p:nvPr/>
          </p:nvSpPr>
          <p:spPr>
            <a:xfrm rot="5400000">
              <a:off x="4628803" y="231339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6E7E9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05" name="Google Shape;1605;p54"/>
          <p:cNvCxnSpPr/>
          <p:nvPr/>
        </p:nvCxnSpPr>
        <p:spPr>
          <a:xfrm>
            <a:off x="10072679" y="2867029"/>
            <a:ext cx="0" cy="57150"/>
          </a:xfrm>
          <a:prstGeom prst="straightConnector1">
            <a:avLst/>
          </a:prstGeom>
          <a:noFill/>
          <a:ln w="9525" cap="flat" cmpd="sng">
            <a:solidFill>
              <a:srgbClr val="E6E7E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06" name="Google Shape;1606;p54"/>
          <p:cNvGrpSpPr/>
          <p:nvPr/>
        </p:nvGrpSpPr>
        <p:grpSpPr>
          <a:xfrm>
            <a:off x="9466048" y="2481263"/>
            <a:ext cx="721873" cy="600075"/>
            <a:chOff x="9466048" y="2481263"/>
            <a:chExt cx="721873" cy="600075"/>
          </a:xfrm>
        </p:grpSpPr>
        <p:cxnSp>
          <p:nvCxnSpPr>
            <p:cNvPr id="1607" name="Google Shape;1607;p54"/>
            <p:cNvCxnSpPr/>
            <p:nvPr/>
          </p:nvCxnSpPr>
          <p:spPr>
            <a:xfrm>
              <a:off x="9501188" y="2481263"/>
              <a:ext cx="0" cy="600075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8" name="Google Shape;1608;p54"/>
            <p:cNvCxnSpPr/>
            <p:nvPr/>
          </p:nvCxnSpPr>
          <p:spPr>
            <a:xfrm rot="10800000">
              <a:off x="9466048" y="3048212"/>
              <a:ext cx="721873" cy="0"/>
            </a:xfrm>
            <a:prstGeom prst="straightConnector1">
              <a:avLst/>
            </a:prstGeom>
            <a:noFill/>
            <a:ln w="952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09" name="Google Shape;1609;p54"/>
            <p:cNvSpPr/>
            <p:nvPr/>
          </p:nvSpPr>
          <p:spPr>
            <a:xfrm>
              <a:off x="9515475" y="2524125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54"/>
            <p:cNvSpPr/>
            <p:nvPr/>
          </p:nvSpPr>
          <p:spPr>
            <a:xfrm>
              <a:off x="9515471" y="263842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54"/>
            <p:cNvSpPr/>
            <p:nvPr/>
          </p:nvSpPr>
          <p:spPr>
            <a:xfrm>
              <a:off x="9515470" y="2752727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4"/>
            <p:cNvSpPr/>
            <p:nvPr/>
          </p:nvSpPr>
          <p:spPr>
            <a:xfrm>
              <a:off x="9515470" y="2862261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4"/>
            <p:cNvSpPr/>
            <p:nvPr/>
          </p:nvSpPr>
          <p:spPr>
            <a:xfrm>
              <a:off x="9520234" y="2967038"/>
              <a:ext cx="662745" cy="57150"/>
            </a:xfrm>
            <a:prstGeom prst="rect">
              <a:avLst/>
            </a:prstGeom>
            <a:solidFill>
              <a:srgbClr val="212F3C"/>
            </a:solidFill>
            <a:ln w="12700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4" name="Google Shape;1614;p54"/>
            <p:cNvCxnSpPr/>
            <p:nvPr/>
          </p:nvCxnSpPr>
          <p:spPr>
            <a:xfrm>
              <a:off x="9601186" y="2524125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5" name="Google Shape;1615;p54"/>
            <p:cNvCxnSpPr/>
            <p:nvPr/>
          </p:nvCxnSpPr>
          <p:spPr>
            <a:xfrm>
              <a:off x="9748823" y="251935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6" name="Google Shape;1616;p54"/>
            <p:cNvCxnSpPr/>
            <p:nvPr/>
          </p:nvCxnSpPr>
          <p:spPr>
            <a:xfrm>
              <a:off x="10058391" y="252411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7" name="Google Shape;1617;p54"/>
            <p:cNvCxnSpPr/>
            <p:nvPr/>
          </p:nvCxnSpPr>
          <p:spPr>
            <a:xfrm>
              <a:off x="9915514" y="2519356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8" name="Google Shape;1618;p54"/>
            <p:cNvCxnSpPr/>
            <p:nvPr/>
          </p:nvCxnSpPr>
          <p:spPr>
            <a:xfrm>
              <a:off x="9829789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9" name="Google Shape;1619;p54"/>
            <p:cNvCxnSpPr/>
            <p:nvPr/>
          </p:nvCxnSpPr>
          <p:spPr>
            <a:xfrm>
              <a:off x="9572605" y="26384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0" name="Google Shape;1620;p54"/>
            <p:cNvCxnSpPr/>
            <p:nvPr/>
          </p:nvCxnSpPr>
          <p:spPr>
            <a:xfrm>
              <a:off x="10001241" y="2638421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1" name="Google Shape;1621;p54"/>
            <p:cNvCxnSpPr/>
            <p:nvPr/>
          </p:nvCxnSpPr>
          <p:spPr>
            <a:xfrm>
              <a:off x="9644045" y="275272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2" name="Google Shape;1622;p54"/>
            <p:cNvCxnSpPr/>
            <p:nvPr/>
          </p:nvCxnSpPr>
          <p:spPr>
            <a:xfrm>
              <a:off x="9744060" y="2752727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3" name="Google Shape;1623;p54"/>
            <p:cNvCxnSpPr/>
            <p:nvPr/>
          </p:nvCxnSpPr>
          <p:spPr>
            <a:xfrm>
              <a:off x="9910750" y="2747964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4" name="Google Shape;1624;p54"/>
            <p:cNvCxnSpPr/>
            <p:nvPr/>
          </p:nvCxnSpPr>
          <p:spPr>
            <a:xfrm>
              <a:off x="9624995" y="2857498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5" name="Google Shape;1625;p54"/>
            <p:cNvCxnSpPr/>
            <p:nvPr/>
          </p:nvCxnSpPr>
          <p:spPr>
            <a:xfrm>
              <a:off x="9720248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6" name="Google Shape;1626;p54"/>
            <p:cNvCxnSpPr/>
            <p:nvPr/>
          </p:nvCxnSpPr>
          <p:spPr>
            <a:xfrm>
              <a:off x="9815501" y="2862270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7" name="Google Shape;1627;p54"/>
            <p:cNvCxnSpPr/>
            <p:nvPr/>
          </p:nvCxnSpPr>
          <p:spPr>
            <a:xfrm>
              <a:off x="9905990" y="2962289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8" name="Google Shape;1628;p54"/>
            <p:cNvCxnSpPr/>
            <p:nvPr/>
          </p:nvCxnSpPr>
          <p:spPr>
            <a:xfrm>
              <a:off x="10139357" y="2962273"/>
              <a:ext cx="0" cy="57150"/>
            </a:xfrm>
            <a:prstGeom prst="straightConnector1">
              <a:avLst/>
            </a:prstGeom>
            <a:noFill/>
            <a:ln w="9525" cap="flat" cmpd="sng">
              <a:solidFill>
                <a:srgbClr val="E6E7E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29" name="Google Shape;1629;p54"/>
          <p:cNvGrpSpPr/>
          <p:nvPr/>
        </p:nvGrpSpPr>
        <p:grpSpPr>
          <a:xfrm>
            <a:off x="-1886946" y="-3128"/>
            <a:ext cx="11725289" cy="6858000"/>
            <a:chOff x="-5794974" y="-152400"/>
            <a:chExt cx="10729914" cy="6858000"/>
          </a:xfrm>
        </p:grpSpPr>
        <p:sp>
          <p:nvSpPr>
            <p:cNvPr id="1630" name="Google Shape;1630;p54"/>
            <p:cNvSpPr/>
            <p:nvPr/>
          </p:nvSpPr>
          <p:spPr>
            <a:xfrm>
              <a:off x="-5794974" y="-152400"/>
              <a:ext cx="9848846" cy="6858000"/>
            </a:xfrm>
            <a:prstGeom prst="rect">
              <a:avLst/>
            </a:prstGeom>
            <a:solidFill>
              <a:srgbClr val="687078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4"/>
            <p:cNvSpPr/>
            <p:nvPr/>
          </p:nvSpPr>
          <p:spPr>
            <a:xfrm rot="5400000">
              <a:off x="4053530" y="122754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87078"/>
            </a:solidFill>
            <a:ln>
              <a:noFill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2" name="Google Shape;1632;p54"/>
          <p:cNvGrpSpPr/>
          <p:nvPr/>
        </p:nvGrpSpPr>
        <p:grpSpPr>
          <a:xfrm>
            <a:off x="9004782" y="1547809"/>
            <a:ext cx="510669" cy="493387"/>
            <a:chOff x="9004782" y="1547809"/>
            <a:chExt cx="510669" cy="493387"/>
          </a:xfrm>
        </p:grpSpPr>
        <p:sp>
          <p:nvSpPr>
            <p:cNvPr id="1633" name="Google Shape;1633;p54"/>
            <p:cNvSpPr/>
            <p:nvPr/>
          </p:nvSpPr>
          <p:spPr>
            <a:xfrm>
              <a:off x="9227953" y="1690689"/>
              <a:ext cx="114264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4"/>
            <p:cNvSpPr/>
            <p:nvPr/>
          </p:nvSpPr>
          <p:spPr>
            <a:xfrm>
              <a:off x="9166040" y="1766887"/>
              <a:ext cx="171183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4"/>
            <p:cNvSpPr/>
            <p:nvPr/>
          </p:nvSpPr>
          <p:spPr>
            <a:xfrm>
              <a:off x="9087489" y="1843083"/>
              <a:ext cx="254492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4"/>
            <p:cNvSpPr/>
            <p:nvPr/>
          </p:nvSpPr>
          <p:spPr>
            <a:xfrm>
              <a:off x="9048750" y="1919279"/>
              <a:ext cx="293227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4"/>
            <p:cNvSpPr/>
            <p:nvPr/>
          </p:nvSpPr>
          <p:spPr>
            <a:xfrm>
              <a:off x="9004782" y="1995477"/>
              <a:ext cx="337197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4"/>
            <p:cNvSpPr/>
            <p:nvPr/>
          </p:nvSpPr>
          <p:spPr>
            <a:xfrm>
              <a:off x="9268102" y="1614483"/>
              <a:ext cx="74108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4"/>
            <p:cNvSpPr/>
            <p:nvPr/>
          </p:nvSpPr>
          <p:spPr>
            <a:xfrm>
              <a:off x="9363348" y="1547809"/>
              <a:ext cx="152103" cy="45719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0" name="Google Shape;1640;p54"/>
          <p:cNvGrpSpPr/>
          <p:nvPr/>
        </p:nvGrpSpPr>
        <p:grpSpPr>
          <a:xfrm>
            <a:off x="-2372721" y="-3128"/>
            <a:ext cx="11725289" cy="6858000"/>
            <a:chOff x="-5794974" y="-152400"/>
            <a:chExt cx="10729914" cy="6858000"/>
          </a:xfrm>
        </p:grpSpPr>
        <p:sp>
          <p:nvSpPr>
            <p:cNvPr id="1641" name="Google Shape;1641;p54"/>
            <p:cNvSpPr/>
            <p:nvPr/>
          </p:nvSpPr>
          <p:spPr>
            <a:xfrm>
              <a:off x="-5794974" y="-152400"/>
              <a:ext cx="9848846" cy="6858000"/>
            </a:xfrm>
            <a:prstGeom prst="rect">
              <a:avLst/>
            </a:prstGeom>
            <a:solidFill>
              <a:srgbClr val="202E3B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4"/>
            <p:cNvSpPr/>
            <p:nvPr/>
          </p:nvSpPr>
          <p:spPr>
            <a:xfrm rot="5400000">
              <a:off x="4053530" y="294093"/>
              <a:ext cx="881757" cy="88106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212F3C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54000" dist="88900" algn="l" rotWithShape="0">
                <a:srgbClr val="000000">
                  <a:alpha val="509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4" name="Google Shape;1644;p54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2635" y="580889"/>
            <a:ext cx="679233" cy="57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 descr="A close up of a map&#10;&#10;Description automatically generated">
            <a:extLst>
              <a:ext uri="{FF2B5EF4-FFF2-40B4-BE49-F238E27FC236}">
                <a16:creationId xmlns:a16="http://schemas.microsoft.com/office/drawing/2014/main" id="{EC0EE71A-5C7A-4095-9B59-2A89A8DA7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332" y="1383463"/>
            <a:ext cx="5545937" cy="5102597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C17803C-B669-4062-886E-B2627C92C251}"/>
              </a:ext>
            </a:extLst>
          </p:cNvPr>
          <p:cNvGrpSpPr/>
          <p:nvPr/>
        </p:nvGrpSpPr>
        <p:grpSpPr>
          <a:xfrm>
            <a:off x="5675538" y="2631793"/>
            <a:ext cx="309520" cy="304268"/>
            <a:chOff x="5588976" y="2605950"/>
            <a:chExt cx="454482" cy="454482"/>
          </a:xfrm>
        </p:grpSpPr>
        <p:sp>
          <p:nvSpPr>
            <p:cNvPr id="158" name="Google Shape;1671;p54">
              <a:extLst>
                <a:ext uri="{FF2B5EF4-FFF2-40B4-BE49-F238E27FC236}">
                  <a16:creationId xmlns:a16="http://schemas.microsoft.com/office/drawing/2014/main" id="{FE6BF874-7178-45FF-8FFA-D38DBD2FB542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672;p54">
              <a:extLst>
                <a:ext uri="{FF2B5EF4-FFF2-40B4-BE49-F238E27FC236}">
                  <a16:creationId xmlns:a16="http://schemas.microsoft.com/office/drawing/2014/main" id="{779E3778-CAE2-40BD-9582-FF9F9AAA04DE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31DB5FD-6467-4E80-BBC6-7BC58CC7C0CC}"/>
              </a:ext>
            </a:extLst>
          </p:cNvPr>
          <p:cNvGrpSpPr/>
          <p:nvPr/>
        </p:nvGrpSpPr>
        <p:grpSpPr>
          <a:xfrm>
            <a:off x="5600870" y="2727322"/>
            <a:ext cx="309520" cy="304268"/>
            <a:chOff x="5588976" y="2605950"/>
            <a:chExt cx="454482" cy="454482"/>
          </a:xfrm>
        </p:grpSpPr>
        <p:sp>
          <p:nvSpPr>
            <p:cNvPr id="155" name="Google Shape;1671;p54">
              <a:extLst>
                <a:ext uri="{FF2B5EF4-FFF2-40B4-BE49-F238E27FC236}">
                  <a16:creationId xmlns:a16="http://schemas.microsoft.com/office/drawing/2014/main" id="{22585FB9-83FE-4207-B455-B068FAD45A66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672;p54">
              <a:extLst>
                <a:ext uri="{FF2B5EF4-FFF2-40B4-BE49-F238E27FC236}">
                  <a16:creationId xmlns:a16="http://schemas.microsoft.com/office/drawing/2014/main" id="{47AB49E6-475B-485A-B351-EB3CA75E8C7A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3" name="Google Shape;1653;p54"/>
          <p:cNvGrpSpPr/>
          <p:nvPr/>
        </p:nvGrpSpPr>
        <p:grpSpPr>
          <a:xfrm>
            <a:off x="4646789" y="1050741"/>
            <a:ext cx="1022038" cy="1806758"/>
            <a:chOff x="1929295" y="2543298"/>
            <a:chExt cx="1351813" cy="1277127"/>
          </a:xfrm>
        </p:grpSpPr>
        <p:cxnSp>
          <p:nvCxnSpPr>
            <p:cNvPr id="1654" name="Google Shape;1654;p54"/>
            <p:cNvCxnSpPr/>
            <p:nvPr/>
          </p:nvCxnSpPr>
          <p:spPr>
            <a:xfrm rot="10800000">
              <a:off x="2558191" y="2543298"/>
              <a:ext cx="722917" cy="127712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5" name="Google Shape;1655;p54"/>
            <p:cNvCxnSpPr/>
            <p:nvPr/>
          </p:nvCxnSpPr>
          <p:spPr>
            <a:xfrm rot="10800000">
              <a:off x="1929295" y="2543298"/>
              <a:ext cx="628896" cy="0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6" name="Google Shape;1656;p54"/>
          <p:cNvSpPr txBox="1"/>
          <p:nvPr/>
        </p:nvSpPr>
        <p:spPr>
          <a:xfrm>
            <a:off x="3417422" y="756001"/>
            <a:ext cx="11921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São Luis do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Piauí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7" name="Google Shape;1657;p54"/>
          <p:cNvSpPr txBox="1"/>
          <p:nvPr/>
        </p:nvSpPr>
        <p:spPr>
          <a:xfrm>
            <a:off x="450951" y="2196213"/>
            <a:ext cx="183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Vera Mendes</a:t>
            </a: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Montserrat Medium" panose="020B0604020202020204" charset="0"/>
            </a:endParaRPr>
          </a:p>
        </p:txBody>
      </p:sp>
      <p:sp>
        <p:nvSpPr>
          <p:cNvPr id="1658" name="Google Shape;1658;p54"/>
          <p:cNvSpPr txBox="1"/>
          <p:nvPr/>
        </p:nvSpPr>
        <p:spPr>
          <a:xfrm>
            <a:off x="5603927" y="1476033"/>
            <a:ext cx="12062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Santana do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Piauí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59" name="Google Shape;1659;p54"/>
          <p:cNvGrpSpPr/>
          <p:nvPr/>
        </p:nvGrpSpPr>
        <p:grpSpPr>
          <a:xfrm rot="1196257">
            <a:off x="5979797" y="1792988"/>
            <a:ext cx="119048" cy="786972"/>
            <a:chOff x="2503740" y="2275818"/>
            <a:chExt cx="777367" cy="1544607"/>
          </a:xfrm>
        </p:grpSpPr>
        <p:cxnSp>
          <p:nvCxnSpPr>
            <p:cNvPr id="1660" name="Google Shape;1660;p54"/>
            <p:cNvCxnSpPr/>
            <p:nvPr/>
          </p:nvCxnSpPr>
          <p:spPr>
            <a:xfrm rot="10800000">
              <a:off x="2558191" y="2543298"/>
              <a:ext cx="722917" cy="127712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1" name="Google Shape;1661;p54"/>
            <p:cNvCxnSpPr/>
            <p:nvPr/>
          </p:nvCxnSpPr>
          <p:spPr>
            <a:xfrm rot="9603743" flipH="1">
              <a:off x="2502270" y="2384247"/>
              <a:ext cx="654659" cy="106443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62" name="Google Shape;1662;p54"/>
          <p:cNvGrpSpPr/>
          <p:nvPr/>
        </p:nvGrpSpPr>
        <p:grpSpPr>
          <a:xfrm rot="10038932" flipH="1">
            <a:off x="6050905" y="3126126"/>
            <a:ext cx="952140" cy="2360622"/>
            <a:chOff x="2954579" y="1964284"/>
            <a:chExt cx="1580810" cy="1847081"/>
          </a:xfrm>
        </p:grpSpPr>
        <p:cxnSp>
          <p:nvCxnSpPr>
            <p:cNvPr id="1663" name="Google Shape;1663;p54"/>
            <p:cNvCxnSpPr>
              <a:cxnSpLocks/>
            </p:cNvCxnSpPr>
            <p:nvPr/>
          </p:nvCxnSpPr>
          <p:spPr>
            <a:xfrm rot="10038932" flipH="1">
              <a:off x="2954579" y="2435888"/>
              <a:ext cx="499484" cy="137547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4" name="Google Shape;1664;p54"/>
            <p:cNvCxnSpPr>
              <a:cxnSpLocks/>
            </p:cNvCxnSpPr>
            <p:nvPr/>
          </p:nvCxnSpPr>
          <p:spPr>
            <a:xfrm rot="10038932" flipH="1">
              <a:off x="3028153" y="1964284"/>
              <a:ext cx="1507236" cy="40499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65" name="Google Shape;1665;p54"/>
          <p:cNvSpPr txBox="1"/>
          <p:nvPr/>
        </p:nvSpPr>
        <p:spPr>
          <a:xfrm>
            <a:off x="7014651" y="5371717"/>
            <a:ext cx="10764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São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Braz</a:t>
            </a: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Piauí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</a:t>
            </a:r>
            <a:endParaRPr sz="1100" b="1" dirty="0">
              <a:solidFill>
                <a:srgbClr val="E2E3E5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66" name="Google Shape;1666;p54"/>
          <p:cNvGrpSpPr/>
          <p:nvPr/>
        </p:nvGrpSpPr>
        <p:grpSpPr>
          <a:xfrm>
            <a:off x="1855846" y="1690689"/>
            <a:ext cx="3745879" cy="1355868"/>
            <a:chOff x="1929295" y="2543298"/>
            <a:chExt cx="1351813" cy="1277127"/>
          </a:xfrm>
        </p:grpSpPr>
        <p:cxnSp>
          <p:nvCxnSpPr>
            <p:cNvPr id="1667" name="Google Shape;1667;p54"/>
            <p:cNvCxnSpPr/>
            <p:nvPr/>
          </p:nvCxnSpPr>
          <p:spPr>
            <a:xfrm rot="10800000">
              <a:off x="2558191" y="2543298"/>
              <a:ext cx="722917" cy="1277127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8" name="Google Shape;1668;p54"/>
            <p:cNvCxnSpPr/>
            <p:nvPr/>
          </p:nvCxnSpPr>
          <p:spPr>
            <a:xfrm rot="10800000">
              <a:off x="1929295" y="2543298"/>
              <a:ext cx="628896" cy="0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0" name="Google Shape;1670;p54"/>
          <p:cNvSpPr txBox="1"/>
          <p:nvPr/>
        </p:nvSpPr>
        <p:spPr>
          <a:xfrm>
            <a:off x="1990725" y="152400"/>
            <a:ext cx="5319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Municípios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brasileiros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sem</a:t>
            </a:r>
            <a:r>
              <a:rPr lang="en-US" sz="2000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enfermeiros</a:t>
            </a:r>
            <a:endParaRPr sz="2000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FD5D4-6E2E-41F9-BCD1-980220CD31DF}"/>
              </a:ext>
            </a:extLst>
          </p:cNvPr>
          <p:cNvGrpSpPr/>
          <p:nvPr/>
        </p:nvGrpSpPr>
        <p:grpSpPr>
          <a:xfrm>
            <a:off x="5650700" y="2670929"/>
            <a:ext cx="309520" cy="304268"/>
            <a:chOff x="5588976" y="2605950"/>
            <a:chExt cx="454482" cy="454482"/>
          </a:xfrm>
        </p:grpSpPr>
        <p:sp>
          <p:nvSpPr>
            <p:cNvPr id="1671" name="Google Shape;1671;p54"/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3" name="Google Shape;1673;p54"/>
          <p:cNvGrpSpPr/>
          <p:nvPr/>
        </p:nvGrpSpPr>
        <p:grpSpPr>
          <a:xfrm rot="8420579">
            <a:off x="2499572" y="1948799"/>
            <a:ext cx="2796253" cy="1569882"/>
            <a:chOff x="1676633" y="2135608"/>
            <a:chExt cx="1846761" cy="1329760"/>
          </a:xfrm>
        </p:grpSpPr>
        <p:cxnSp>
          <p:nvCxnSpPr>
            <p:cNvPr id="1674" name="Google Shape;1674;p54"/>
            <p:cNvCxnSpPr>
              <a:cxnSpLocks/>
              <a:stCxn id="1657" idx="3"/>
            </p:cNvCxnSpPr>
            <p:nvPr/>
          </p:nvCxnSpPr>
          <p:spPr>
            <a:xfrm rot="13179421">
              <a:off x="2298953" y="2989670"/>
              <a:ext cx="1224441" cy="475698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5" name="Google Shape;1675;p54"/>
            <p:cNvCxnSpPr>
              <a:cxnSpLocks/>
              <a:endCxn id="176" idx="3"/>
            </p:cNvCxnSpPr>
            <p:nvPr/>
          </p:nvCxnSpPr>
          <p:spPr>
            <a:xfrm rot="13179421" flipV="1">
              <a:off x="1676633" y="2135608"/>
              <a:ext cx="991447" cy="16829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4" name="Google Shape;1657;p54">
            <a:extLst>
              <a:ext uri="{FF2B5EF4-FFF2-40B4-BE49-F238E27FC236}">
                <a16:creationId xmlns:a16="http://schemas.microsoft.com/office/drawing/2014/main" id="{93ED8F02-741E-4B6E-B5E9-B5057808318C}"/>
              </a:ext>
            </a:extLst>
          </p:cNvPr>
          <p:cNvSpPr txBox="1"/>
          <p:nvPr/>
        </p:nvSpPr>
        <p:spPr>
          <a:xfrm>
            <a:off x="6015691" y="2157011"/>
            <a:ext cx="183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Timbaúba</a:t>
            </a: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dos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Batistas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RN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B21B303-99B4-4CA0-80DB-4B17CCB6C19E}"/>
              </a:ext>
            </a:extLst>
          </p:cNvPr>
          <p:cNvGrpSpPr/>
          <p:nvPr/>
        </p:nvGrpSpPr>
        <p:grpSpPr>
          <a:xfrm>
            <a:off x="5735965" y="2750539"/>
            <a:ext cx="309520" cy="304268"/>
            <a:chOff x="5588976" y="2605950"/>
            <a:chExt cx="454482" cy="454482"/>
          </a:xfrm>
        </p:grpSpPr>
        <p:sp>
          <p:nvSpPr>
            <p:cNvPr id="149" name="Google Shape;1671;p54">
              <a:extLst>
                <a:ext uri="{FF2B5EF4-FFF2-40B4-BE49-F238E27FC236}">
                  <a16:creationId xmlns:a16="http://schemas.microsoft.com/office/drawing/2014/main" id="{E5D07FFA-9A47-47BC-A91B-1EA48929B746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672;p54">
              <a:extLst>
                <a:ext uri="{FF2B5EF4-FFF2-40B4-BE49-F238E27FC236}">
                  <a16:creationId xmlns:a16="http://schemas.microsoft.com/office/drawing/2014/main" id="{EFAF3D9C-4919-4D8F-A43C-ADCD6CC1A689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82A6A21-1B5D-4461-8896-5E4E3C08E1DE}"/>
              </a:ext>
            </a:extLst>
          </p:cNvPr>
          <p:cNvGrpSpPr/>
          <p:nvPr/>
        </p:nvGrpSpPr>
        <p:grpSpPr>
          <a:xfrm>
            <a:off x="5514952" y="2824649"/>
            <a:ext cx="309520" cy="304268"/>
            <a:chOff x="5588976" y="2605950"/>
            <a:chExt cx="454482" cy="454482"/>
          </a:xfrm>
        </p:grpSpPr>
        <p:sp>
          <p:nvSpPr>
            <p:cNvPr id="152" name="Google Shape;1671;p54">
              <a:extLst>
                <a:ext uri="{FF2B5EF4-FFF2-40B4-BE49-F238E27FC236}">
                  <a16:creationId xmlns:a16="http://schemas.microsoft.com/office/drawing/2014/main" id="{3924AC55-D703-4955-A76D-1C27DF3F22BE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672;p54">
              <a:extLst>
                <a:ext uri="{FF2B5EF4-FFF2-40B4-BE49-F238E27FC236}">
                  <a16:creationId xmlns:a16="http://schemas.microsoft.com/office/drawing/2014/main" id="{1B019A50-9561-410F-865C-B31E24D22DFA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DDC6181-3ADD-455F-9699-BEC288CFFF4F}"/>
              </a:ext>
            </a:extLst>
          </p:cNvPr>
          <p:cNvGrpSpPr/>
          <p:nvPr/>
        </p:nvGrpSpPr>
        <p:grpSpPr>
          <a:xfrm>
            <a:off x="6276330" y="2604411"/>
            <a:ext cx="309520" cy="304268"/>
            <a:chOff x="5588976" y="2605950"/>
            <a:chExt cx="454482" cy="454482"/>
          </a:xfrm>
        </p:grpSpPr>
        <p:sp>
          <p:nvSpPr>
            <p:cNvPr id="170" name="Google Shape;1671;p54">
              <a:extLst>
                <a:ext uri="{FF2B5EF4-FFF2-40B4-BE49-F238E27FC236}">
                  <a16:creationId xmlns:a16="http://schemas.microsoft.com/office/drawing/2014/main" id="{4286BA9D-8AF7-4E4A-B929-49F0623A708E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672;p54">
              <a:extLst>
                <a:ext uri="{FF2B5EF4-FFF2-40B4-BE49-F238E27FC236}">
                  <a16:creationId xmlns:a16="http://schemas.microsoft.com/office/drawing/2014/main" id="{4E3A2439-DCFF-4AC8-B87B-D8D3D25F1F0A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C44C9D9-04B4-4A1B-B2F4-803B0A7069B6}"/>
              </a:ext>
            </a:extLst>
          </p:cNvPr>
          <p:cNvGrpSpPr/>
          <p:nvPr/>
        </p:nvGrpSpPr>
        <p:grpSpPr>
          <a:xfrm>
            <a:off x="5600280" y="2871564"/>
            <a:ext cx="309520" cy="304268"/>
            <a:chOff x="5588976" y="2605950"/>
            <a:chExt cx="454482" cy="454482"/>
          </a:xfrm>
        </p:grpSpPr>
        <p:sp>
          <p:nvSpPr>
            <p:cNvPr id="173" name="Google Shape;1671;p54">
              <a:extLst>
                <a:ext uri="{FF2B5EF4-FFF2-40B4-BE49-F238E27FC236}">
                  <a16:creationId xmlns:a16="http://schemas.microsoft.com/office/drawing/2014/main" id="{989F2548-05A2-4B24-881B-FCF111B55A8F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672;p54">
              <a:extLst>
                <a:ext uri="{FF2B5EF4-FFF2-40B4-BE49-F238E27FC236}">
                  <a16:creationId xmlns:a16="http://schemas.microsoft.com/office/drawing/2014/main" id="{5B5986DF-9730-479B-9709-96A2F213EFD0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14A24D5-288B-4E31-8561-47461311DEF8}"/>
              </a:ext>
            </a:extLst>
          </p:cNvPr>
          <p:cNvGrpSpPr/>
          <p:nvPr/>
        </p:nvGrpSpPr>
        <p:grpSpPr>
          <a:xfrm>
            <a:off x="5485342" y="2908531"/>
            <a:ext cx="309520" cy="304268"/>
            <a:chOff x="5588976" y="2605950"/>
            <a:chExt cx="454482" cy="454482"/>
          </a:xfrm>
        </p:grpSpPr>
        <p:sp>
          <p:nvSpPr>
            <p:cNvPr id="176" name="Google Shape;1671;p54">
              <a:extLst>
                <a:ext uri="{FF2B5EF4-FFF2-40B4-BE49-F238E27FC236}">
                  <a16:creationId xmlns:a16="http://schemas.microsoft.com/office/drawing/2014/main" id="{3616F105-0FEB-4B7C-B1A9-F286EF2911E7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672;p54">
              <a:extLst>
                <a:ext uri="{FF2B5EF4-FFF2-40B4-BE49-F238E27FC236}">
                  <a16:creationId xmlns:a16="http://schemas.microsoft.com/office/drawing/2014/main" id="{74D4A61E-ED78-47D2-BD24-E91D15E460BB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D37418D-6712-4B39-816E-484E6B0F54A9}"/>
              </a:ext>
            </a:extLst>
          </p:cNvPr>
          <p:cNvGrpSpPr/>
          <p:nvPr/>
        </p:nvGrpSpPr>
        <p:grpSpPr>
          <a:xfrm>
            <a:off x="6200185" y="2679956"/>
            <a:ext cx="309520" cy="304268"/>
            <a:chOff x="5588976" y="2605950"/>
            <a:chExt cx="454482" cy="454482"/>
          </a:xfrm>
        </p:grpSpPr>
        <p:sp>
          <p:nvSpPr>
            <p:cNvPr id="167" name="Google Shape;1671;p54">
              <a:extLst>
                <a:ext uri="{FF2B5EF4-FFF2-40B4-BE49-F238E27FC236}">
                  <a16:creationId xmlns:a16="http://schemas.microsoft.com/office/drawing/2014/main" id="{98A7B516-15D7-41F9-A360-F15B21069E4A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72;p54">
              <a:extLst>
                <a:ext uri="{FF2B5EF4-FFF2-40B4-BE49-F238E27FC236}">
                  <a16:creationId xmlns:a16="http://schemas.microsoft.com/office/drawing/2014/main" id="{D1815C39-018B-403A-B3DD-C949A2C0F510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657;p54">
            <a:extLst>
              <a:ext uri="{FF2B5EF4-FFF2-40B4-BE49-F238E27FC236}">
                <a16:creationId xmlns:a16="http://schemas.microsoft.com/office/drawing/2014/main" id="{12B81469-C604-441A-AF1D-CAC1A513645B}"/>
              </a:ext>
            </a:extLst>
          </p:cNvPr>
          <p:cNvSpPr txBox="1"/>
          <p:nvPr/>
        </p:nvSpPr>
        <p:spPr>
          <a:xfrm>
            <a:off x="6417260" y="4883742"/>
            <a:ext cx="183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Areia</a:t>
            </a: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Baraúnas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PB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F47F4A5-5760-4217-B657-9924F2E20243}"/>
              </a:ext>
            </a:extLst>
          </p:cNvPr>
          <p:cNvGrpSpPr/>
          <p:nvPr/>
        </p:nvGrpSpPr>
        <p:grpSpPr>
          <a:xfrm>
            <a:off x="6133390" y="2727683"/>
            <a:ext cx="309520" cy="304268"/>
            <a:chOff x="5588976" y="2605950"/>
            <a:chExt cx="454482" cy="454482"/>
          </a:xfrm>
        </p:grpSpPr>
        <p:sp>
          <p:nvSpPr>
            <p:cNvPr id="164" name="Google Shape;1671;p54">
              <a:extLst>
                <a:ext uri="{FF2B5EF4-FFF2-40B4-BE49-F238E27FC236}">
                  <a16:creationId xmlns:a16="http://schemas.microsoft.com/office/drawing/2014/main" id="{C899B79C-B377-4AFE-B6A1-4FFCB74DCCF3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72;p54">
              <a:extLst>
                <a:ext uri="{FF2B5EF4-FFF2-40B4-BE49-F238E27FC236}">
                  <a16:creationId xmlns:a16="http://schemas.microsoft.com/office/drawing/2014/main" id="{DBCA6656-D96F-4D9B-B413-B4571476FDF7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657;p54">
            <a:extLst>
              <a:ext uri="{FF2B5EF4-FFF2-40B4-BE49-F238E27FC236}">
                <a16:creationId xmlns:a16="http://schemas.microsoft.com/office/drawing/2014/main" id="{A4925378-6C0B-4F8B-9EEC-F264F0074911}"/>
              </a:ext>
            </a:extLst>
          </p:cNvPr>
          <p:cNvSpPr txBox="1"/>
          <p:nvPr/>
        </p:nvSpPr>
        <p:spPr>
          <a:xfrm>
            <a:off x="6385856" y="3145801"/>
            <a:ext cx="183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São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Domingos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sym typeface="Century Gothic"/>
              </a:rPr>
              <a:t>PB</a:t>
            </a:r>
            <a:endParaRPr lang="en-US" sz="1100" b="1" dirty="0">
              <a:solidFill>
                <a:srgbClr val="E2E3E5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F306D8-4C37-41E8-9CCA-36F69B4BFE60}"/>
              </a:ext>
            </a:extLst>
          </p:cNvPr>
          <p:cNvCxnSpPr>
            <a:stCxn id="170" idx="4"/>
            <a:endCxn id="144" idx="2"/>
          </p:cNvCxnSpPr>
          <p:nvPr/>
        </p:nvCxnSpPr>
        <p:spPr>
          <a:xfrm flipV="1">
            <a:off x="6540522" y="2495565"/>
            <a:ext cx="392820" cy="15154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2140DC6-F6D8-4E15-8DE4-424DE00A5463}"/>
              </a:ext>
            </a:extLst>
          </p:cNvPr>
          <p:cNvCxnSpPr>
            <a:cxnSpLocks/>
          </p:cNvCxnSpPr>
          <p:nvPr/>
        </p:nvCxnSpPr>
        <p:spPr>
          <a:xfrm>
            <a:off x="6217246" y="2990848"/>
            <a:ext cx="727871" cy="305655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80D9EF2-1859-49CB-981D-2F0965377AB2}"/>
              </a:ext>
            </a:extLst>
          </p:cNvPr>
          <p:cNvCxnSpPr>
            <a:cxnSpLocks/>
          </p:cNvCxnSpPr>
          <p:nvPr/>
        </p:nvCxnSpPr>
        <p:spPr>
          <a:xfrm>
            <a:off x="6417260" y="2877280"/>
            <a:ext cx="9524" cy="1054313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A9AE60D-4C1F-4438-A9C1-0C9AF78EBF2D}"/>
              </a:ext>
            </a:extLst>
          </p:cNvPr>
          <p:cNvCxnSpPr>
            <a:cxnSpLocks/>
          </p:cNvCxnSpPr>
          <p:nvPr/>
        </p:nvCxnSpPr>
        <p:spPr>
          <a:xfrm flipH="1" flipV="1">
            <a:off x="6426786" y="3939557"/>
            <a:ext cx="269108" cy="1023329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05AA1B1-EBBC-4AFE-8554-F60F7B0E03A7}"/>
              </a:ext>
            </a:extLst>
          </p:cNvPr>
          <p:cNvGrpSpPr/>
          <p:nvPr/>
        </p:nvGrpSpPr>
        <p:grpSpPr>
          <a:xfrm>
            <a:off x="6296282" y="2967279"/>
            <a:ext cx="309520" cy="304268"/>
            <a:chOff x="5588976" y="2605950"/>
            <a:chExt cx="454482" cy="454482"/>
          </a:xfrm>
        </p:grpSpPr>
        <p:sp>
          <p:nvSpPr>
            <p:cNvPr id="161" name="Google Shape;1671;p54">
              <a:extLst>
                <a:ext uri="{FF2B5EF4-FFF2-40B4-BE49-F238E27FC236}">
                  <a16:creationId xmlns:a16="http://schemas.microsoft.com/office/drawing/2014/main" id="{EFB466F7-4ACE-4DDC-9F9F-2C5C089F2DE8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72;p54">
              <a:extLst>
                <a:ext uri="{FF2B5EF4-FFF2-40B4-BE49-F238E27FC236}">
                  <a16:creationId xmlns:a16="http://schemas.microsoft.com/office/drawing/2014/main" id="{BFC5B95D-9FCE-45FF-B0BE-A4CE9ED4DC7D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D6D3082-44D1-4CA1-B3F8-C374E28003AC}"/>
              </a:ext>
            </a:extLst>
          </p:cNvPr>
          <p:cNvCxnSpPr>
            <a:cxnSpLocks/>
            <a:stCxn id="161" idx="6"/>
          </p:cNvCxnSpPr>
          <p:nvPr/>
        </p:nvCxnSpPr>
        <p:spPr>
          <a:xfrm>
            <a:off x="6558617" y="3226988"/>
            <a:ext cx="278689" cy="99192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6D44002-5055-4AF0-8EE2-3347539F08DA}"/>
              </a:ext>
            </a:extLst>
          </p:cNvPr>
          <p:cNvGrpSpPr/>
          <p:nvPr/>
        </p:nvGrpSpPr>
        <p:grpSpPr>
          <a:xfrm>
            <a:off x="5828609" y="3892625"/>
            <a:ext cx="309520" cy="304268"/>
            <a:chOff x="5588976" y="2605950"/>
            <a:chExt cx="454482" cy="454482"/>
          </a:xfrm>
        </p:grpSpPr>
        <p:sp>
          <p:nvSpPr>
            <p:cNvPr id="198" name="Google Shape;1671;p54">
              <a:extLst>
                <a:ext uri="{FF2B5EF4-FFF2-40B4-BE49-F238E27FC236}">
                  <a16:creationId xmlns:a16="http://schemas.microsoft.com/office/drawing/2014/main" id="{C3F93212-7915-49C5-9CB6-5F4B55E33AD7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672;p54">
              <a:extLst>
                <a:ext uri="{FF2B5EF4-FFF2-40B4-BE49-F238E27FC236}">
                  <a16:creationId xmlns:a16="http://schemas.microsoft.com/office/drawing/2014/main" id="{A4A63400-7D9D-4432-AA94-E90CE28DCB79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2A8100F-50B3-4070-8841-AF01FD2A647B}"/>
              </a:ext>
            </a:extLst>
          </p:cNvPr>
          <p:cNvGrpSpPr/>
          <p:nvPr/>
        </p:nvGrpSpPr>
        <p:grpSpPr>
          <a:xfrm>
            <a:off x="5782082" y="3257582"/>
            <a:ext cx="309520" cy="304268"/>
            <a:chOff x="5588976" y="2605950"/>
            <a:chExt cx="454482" cy="454482"/>
          </a:xfrm>
        </p:grpSpPr>
        <p:sp>
          <p:nvSpPr>
            <p:cNvPr id="208" name="Google Shape;1671;p54">
              <a:extLst>
                <a:ext uri="{FF2B5EF4-FFF2-40B4-BE49-F238E27FC236}">
                  <a16:creationId xmlns:a16="http://schemas.microsoft.com/office/drawing/2014/main" id="{63912FAD-5140-4A99-AC41-55BC61488318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1672;p54">
              <a:extLst>
                <a:ext uri="{FF2B5EF4-FFF2-40B4-BE49-F238E27FC236}">
                  <a16:creationId xmlns:a16="http://schemas.microsoft.com/office/drawing/2014/main" id="{A7AF99F3-15DF-4218-B638-CE6C2614F15D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7113BD9-4DE2-4BE7-BA09-9885EC55D222}"/>
              </a:ext>
            </a:extLst>
          </p:cNvPr>
          <p:cNvCxnSpPr>
            <a:cxnSpLocks/>
          </p:cNvCxnSpPr>
          <p:nvPr/>
        </p:nvCxnSpPr>
        <p:spPr>
          <a:xfrm flipH="1">
            <a:off x="5305763" y="3602904"/>
            <a:ext cx="633400" cy="1691506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Google Shape;1657;p54">
            <a:extLst>
              <a:ext uri="{FF2B5EF4-FFF2-40B4-BE49-F238E27FC236}">
                <a16:creationId xmlns:a16="http://schemas.microsoft.com/office/drawing/2014/main" id="{682FCF4B-145A-4878-9B0A-14051F9E7686}"/>
              </a:ext>
            </a:extLst>
          </p:cNvPr>
          <p:cNvSpPr txBox="1"/>
          <p:nvPr/>
        </p:nvSpPr>
        <p:spPr>
          <a:xfrm>
            <a:off x="5121683" y="5283782"/>
            <a:ext cx="10058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Lajedinho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BA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D4DA813-38CA-4CCE-8E51-10EC39A7302E}"/>
              </a:ext>
            </a:extLst>
          </p:cNvPr>
          <p:cNvGrpSpPr/>
          <p:nvPr/>
        </p:nvGrpSpPr>
        <p:grpSpPr>
          <a:xfrm>
            <a:off x="4568625" y="4963025"/>
            <a:ext cx="309520" cy="304268"/>
            <a:chOff x="5588976" y="2605950"/>
            <a:chExt cx="454482" cy="454482"/>
          </a:xfrm>
        </p:grpSpPr>
        <p:sp>
          <p:nvSpPr>
            <p:cNvPr id="215" name="Google Shape;1671;p54">
              <a:extLst>
                <a:ext uri="{FF2B5EF4-FFF2-40B4-BE49-F238E27FC236}">
                  <a16:creationId xmlns:a16="http://schemas.microsoft.com/office/drawing/2014/main" id="{99D67B6A-C7DC-46FE-BCEB-899835927AE8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672;p54">
              <a:extLst>
                <a:ext uri="{FF2B5EF4-FFF2-40B4-BE49-F238E27FC236}">
                  <a16:creationId xmlns:a16="http://schemas.microsoft.com/office/drawing/2014/main" id="{4A84F09B-42B3-478D-8812-5C2C2010B54E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E1F5DA2-3CE1-427A-8336-B5C6304D09D0}"/>
              </a:ext>
            </a:extLst>
          </p:cNvPr>
          <p:cNvGrpSpPr/>
          <p:nvPr/>
        </p:nvGrpSpPr>
        <p:grpSpPr>
          <a:xfrm>
            <a:off x="4398191" y="4655931"/>
            <a:ext cx="309520" cy="304268"/>
            <a:chOff x="5588976" y="2605950"/>
            <a:chExt cx="454482" cy="454482"/>
          </a:xfrm>
        </p:grpSpPr>
        <p:sp>
          <p:nvSpPr>
            <p:cNvPr id="218" name="Google Shape;1671;p54">
              <a:extLst>
                <a:ext uri="{FF2B5EF4-FFF2-40B4-BE49-F238E27FC236}">
                  <a16:creationId xmlns:a16="http://schemas.microsoft.com/office/drawing/2014/main" id="{D96BCD0B-7D7F-446D-8CC8-B28537EF75E5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672;p54">
              <a:extLst>
                <a:ext uri="{FF2B5EF4-FFF2-40B4-BE49-F238E27FC236}">
                  <a16:creationId xmlns:a16="http://schemas.microsoft.com/office/drawing/2014/main" id="{C622BC9D-EFD2-450A-9938-DEE9B5C0A677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88CD982-505B-4AE1-B766-1A22B8221FC5}"/>
              </a:ext>
            </a:extLst>
          </p:cNvPr>
          <p:cNvCxnSpPr>
            <a:cxnSpLocks/>
            <a:stCxn id="199" idx="3"/>
          </p:cNvCxnSpPr>
          <p:nvPr/>
        </p:nvCxnSpPr>
        <p:spPr>
          <a:xfrm>
            <a:off x="5937101" y="4090242"/>
            <a:ext cx="667513" cy="1881664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Google Shape;1657;p54">
            <a:extLst>
              <a:ext uri="{FF2B5EF4-FFF2-40B4-BE49-F238E27FC236}">
                <a16:creationId xmlns:a16="http://schemas.microsoft.com/office/drawing/2014/main" id="{AE1FCCA6-FC64-4C6B-ABCF-F3EBD5DA1FF8}"/>
              </a:ext>
            </a:extLst>
          </p:cNvPr>
          <p:cNvSpPr txBox="1"/>
          <p:nvPr/>
        </p:nvSpPr>
        <p:spPr>
          <a:xfrm>
            <a:off x="6482902" y="5974417"/>
            <a:ext cx="10058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Serra dos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Aimorés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MG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A4B58A-F195-4CD4-826C-E3841B8C2DEA}"/>
              </a:ext>
            </a:extLst>
          </p:cNvPr>
          <p:cNvCxnSpPr>
            <a:cxnSpLocks/>
            <a:stCxn id="219" idx="4"/>
            <a:endCxn id="229" idx="3"/>
          </p:cNvCxnSpPr>
          <p:nvPr/>
        </p:nvCxnSpPr>
        <p:spPr>
          <a:xfrm flipH="1" flipV="1">
            <a:off x="3637978" y="4816158"/>
            <a:ext cx="914973" cy="56229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Google Shape;1657;p54">
            <a:extLst>
              <a:ext uri="{FF2B5EF4-FFF2-40B4-BE49-F238E27FC236}">
                <a16:creationId xmlns:a16="http://schemas.microsoft.com/office/drawing/2014/main" id="{26416B63-F6D8-40E6-A835-B5EFB2D28FE1}"/>
              </a:ext>
            </a:extLst>
          </p:cNvPr>
          <p:cNvSpPr txBox="1"/>
          <p:nvPr/>
        </p:nvSpPr>
        <p:spPr>
          <a:xfrm>
            <a:off x="2359194" y="4482246"/>
            <a:ext cx="1278784" cy="6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Ouro</a:t>
            </a: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Verde do Oeste</a:t>
            </a:r>
          </a:p>
          <a:p>
            <a:pPr lvl="0"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PR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C2DAECA-B55D-4E3E-8BB1-1BDFCA9D589A}"/>
              </a:ext>
            </a:extLst>
          </p:cNvPr>
          <p:cNvCxnSpPr>
            <a:cxnSpLocks/>
            <a:stCxn id="216" idx="0"/>
          </p:cNvCxnSpPr>
          <p:nvPr/>
        </p:nvCxnSpPr>
        <p:spPr>
          <a:xfrm>
            <a:off x="4723385" y="5050838"/>
            <a:ext cx="409116" cy="85858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Google Shape;1657;p54">
            <a:extLst>
              <a:ext uri="{FF2B5EF4-FFF2-40B4-BE49-F238E27FC236}">
                <a16:creationId xmlns:a16="http://schemas.microsoft.com/office/drawing/2014/main" id="{951F3FD1-CD31-47F5-A4F7-6419B304A33C}"/>
              </a:ext>
            </a:extLst>
          </p:cNvPr>
          <p:cNvSpPr txBox="1"/>
          <p:nvPr/>
        </p:nvSpPr>
        <p:spPr>
          <a:xfrm>
            <a:off x="4635201" y="5893319"/>
            <a:ext cx="1278784" cy="6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Arvoredo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SC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F3E8E86-D897-4BE1-820B-347591049098}"/>
              </a:ext>
            </a:extLst>
          </p:cNvPr>
          <p:cNvGrpSpPr/>
          <p:nvPr/>
        </p:nvGrpSpPr>
        <p:grpSpPr>
          <a:xfrm>
            <a:off x="4898061" y="3474495"/>
            <a:ext cx="309520" cy="304268"/>
            <a:chOff x="5588976" y="2605950"/>
            <a:chExt cx="454482" cy="454482"/>
          </a:xfrm>
        </p:grpSpPr>
        <p:sp>
          <p:nvSpPr>
            <p:cNvPr id="243" name="Google Shape;1671;p54">
              <a:extLst>
                <a:ext uri="{FF2B5EF4-FFF2-40B4-BE49-F238E27FC236}">
                  <a16:creationId xmlns:a16="http://schemas.microsoft.com/office/drawing/2014/main" id="{18559B5B-F269-4B19-92DF-68856C66D1C6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672;p54">
              <a:extLst>
                <a:ext uri="{FF2B5EF4-FFF2-40B4-BE49-F238E27FC236}">
                  <a16:creationId xmlns:a16="http://schemas.microsoft.com/office/drawing/2014/main" id="{D20B7B27-ABDD-46F6-97FF-B1F9997079A7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E1CB381-261E-4E5C-8D1F-0D22724F9732}"/>
              </a:ext>
            </a:extLst>
          </p:cNvPr>
          <p:cNvGrpSpPr/>
          <p:nvPr/>
        </p:nvGrpSpPr>
        <p:grpSpPr>
          <a:xfrm>
            <a:off x="4344910" y="5020129"/>
            <a:ext cx="309520" cy="304268"/>
            <a:chOff x="5588976" y="2605950"/>
            <a:chExt cx="454482" cy="454482"/>
          </a:xfrm>
        </p:grpSpPr>
        <p:sp>
          <p:nvSpPr>
            <p:cNvPr id="246" name="Google Shape;1671;p54">
              <a:extLst>
                <a:ext uri="{FF2B5EF4-FFF2-40B4-BE49-F238E27FC236}">
                  <a16:creationId xmlns:a16="http://schemas.microsoft.com/office/drawing/2014/main" id="{020729B9-18E6-4511-9512-CBCB4D69E358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672;p54">
              <a:extLst>
                <a:ext uri="{FF2B5EF4-FFF2-40B4-BE49-F238E27FC236}">
                  <a16:creationId xmlns:a16="http://schemas.microsoft.com/office/drawing/2014/main" id="{3529671D-B0C2-419A-80ED-F1012C4D0B5B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C7977EC-7FC4-40F8-8C7B-41F87F0B2AEA}"/>
              </a:ext>
            </a:extLst>
          </p:cNvPr>
          <p:cNvCxnSpPr>
            <a:cxnSpLocks/>
            <a:stCxn id="237" idx="4"/>
            <a:endCxn id="254" idx="0"/>
          </p:cNvCxnSpPr>
          <p:nvPr/>
        </p:nvCxnSpPr>
        <p:spPr>
          <a:xfrm flipH="1">
            <a:off x="4083992" y="5371581"/>
            <a:ext cx="510362" cy="806443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Google Shape;1657;p54">
            <a:extLst>
              <a:ext uri="{FF2B5EF4-FFF2-40B4-BE49-F238E27FC236}">
                <a16:creationId xmlns:a16="http://schemas.microsoft.com/office/drawing/2014/main" id="{F6ADF8D0-2800-42D1-927F-47A434A72593}"/>
              </a:ext>
            </a:extLst>
          </p:cNvPr>
          <p:cNvSpPr txBox="1"/>
          <p:nvPr/>
        </p:nvSpPr>
        <p:spPr>
          <a:xfrm>
            <a:off x="3444600" y="6178024"/>
            <a:ext cx="1278784" cy="6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Alto Alegre</a:t>
            </a:r>
          </a:p>
          <a:p>
            <a:pPr lvl="0"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RS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153F359-87FE-4626-85BF-5F88C996A221}"/>
              </a:ext>
            </a:extLst>
          </p:cNvPr>
          <p:cNvGrpSpPr/>
          <p:nvPr/>
        </p:nvGrpSpPr>
        <p:grpSpPr>
          <a:xfrm>
            <a:off x="4439594" y="5155125"/>
            <a:ext cx="309520" cy="304268"/>
            <a:chOff x="5588976" y="2605950"/>
            <a:chExt cx="454482" cy="454482"/>
          </a:xfrm>
        </p:grpSpPr>
        <p:sp>
          <p:nvSpPr>
            <p:cNvPr id="236" name="Google Shape;1671;p54">
              <a:extLst>
                <a:ext uri="{FF2B5EF4-FFF2-40B4-BE49-F238E27FC236}">
                  <a16:creationId xmlns:a16="http://schemas.microsoft.com/office/drawing/2014/main" id="{20432C9C-30FA-46B2-BDF0-9D074328D045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672;p54">
              <a:extLst>
                <a:ext uri="{FF2B5EF4-FFF2-40B4-BE49-F238E27FC236}">
                  <a16:creationId xmlns:a16="http://schemas.microsoft.com/office/drawing/2014/main" id="{E23EC396-F15F-474C-9750-25CC5B31618E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20AC7C62-7084-43BF-8890-7E6A4211488E}"/>
              </a:ext>
            </a:extLst>
          </p:cNvPr>
          <p:cNvCxnSpPr>
            <a:cxnSpLocks/>
            <a:stCxn id="247" idx="1"/>
          </p:cNvCxnSpPr>
          <p:nvPr/>
        </p:nvCxnSpPr>
        <p:spPr>
          <a:xfrm flipH="1">
            <a:off x="3639725" y="5126781"/>
            <a:ext cx="813677" cy="391133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Google Shape;1657;p54">
            <a:extLst>
              <a:ext uri="{FF2B5EF4-FFF2-40B4-BE49-F238E27FC236}">
                <a16:creationId xmlns:a16="http://schemas.microsoft.com/office/drawing/2014/main" id="{E5D10796-E53C-4C8D-8B95-DEB8AE53D7E3}"/>
              </a:ext>
            </a:extLst>
          </p:cNvPr>
          <p:cNvSpPr txBox="1"/>
          <p:nvPr/>
        </p:nvSpPr>
        <p:spPr>
          <a:xfrm>
            <a:off x="2310793" y="5359253"/>
            <a:ext cx="1278784" cy="6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Barra do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Guarita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RS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110544D-C939-4ECC-8689-AC02F3BAEA1C}"/>
              </a:ext>
            </a:extLst>
          </p:cNvPr>
          <p:cNvGrpSpPr/>
          <p:nvPr/>
        </p:nvGrpSpPr>
        <p:grpSpPr>
          <a:xfrm>
            <a:off x="4207868" y="5190056"/>
            <a:ext cx="309520" cy="304268"/>
            <a:chOff x="5588976" y="2605950"/>
            <a:chExt cx="454482" cy="454482"/>
          </a:xfrm>
        </p:grpSpPr>
        <p:sp>
          <p:nvSpPr>
            <p:cNvPr id="265" name="Google Shape;1671;p54">
              <a:extLst>
                <a:ext uri="{FF2B5EF4-FFF2-40B4-BE49-F238E27FC236}">
                  <a16:creationId xmlns:a16="http://schemas.microsoft.com/office/drawing/2014/main" id="{7D4987B7-94FE-453E-9500-904657DEEACB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672;p54">
              <a:extLst>
                <a:ext uri="{FF2B5EF4-FFF2-40B4-BE49-F238E27FC236}">
                  <a16:creationId xmlns:a16="http://schemas.microsoft.com/office/drawing/2014/main" id="{0A10B59F-D8DF-42A8-8E28-92CFBA766827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7D7BE35-94A6-47F6-8FF1-60079275C7B4}"/>
              </a:ext>
            </a:extLst>
          </p:cNvPr>
          <p:cNvCxnSpPr>
            <a:cxnSpLocks/>
            <a:stCxn id="266" idx="4"/>
          </p:cNvCxnSpPr>
          <p:nvPr/>
        </p:nvCxnSpPr>
        <p:spPr>
          <a:xfrm flipH="1">
            <a:off x="3054648" y="5406512"/>
            <a:ext cx="1307980" cy="85085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oogle Shape;1657;p54">
            <a:extLst>
              <a:ext uri="{FF2B5EF4-FFF2-40B4-BE49-F238E27FC236}">
                <a16:creationId xmlns:a16="http://schemas.microsoft.com/office/drawing/2014/main" id="{22B84A5F-E7B5-4583-8E02-FD70DA7F5094}"/>
              </a:ext>
            </a:extLst>
          </p:cNvPr>
          <p:cNvSpPr txBox="1"/>
          <p:nvPr/>
        </p:nvSpPr>
        <p:spPr>
          <a:xfrm>
            <a:off x="1835020" y="6082646"/>
            <a:ext cx="1278784" cy="6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Unistalda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RS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6844907-9A9A-48A2-AB0D-D3BB79BB771B}"/>
              </a:ext>
            </a:extLst>
          </p:cNvPr>
          <p:cNvGrpSpPr/>
          <p:nvPr/>
        </p:nvGrpSpPr>
        <p:grpSpPr>
          <a:xfrm>
            <a:off x="4811122" y="3858416"/>
            <a:ext cx="309520" cy="304268"/>
            <a:chOff x="5588976" y="2605950"/>
            <a:chExt cx="454482" cy="454482"/>
          </a:xfrm>
        </p:grpSpPr>
        <p:sp>
          <p:nvSpPr>
            <p:cNvPr id="272" name="Google Shape;1671;p54">
              <a:extLst>
                <a:ext uri="{FF2B5EF4-FFF2-40B4-BE49-F238E27FC236}">
                  <a16:creationId xmlns:a16="http://schemas.microsoft.com/office/drawing/2014/main" id="{A0DA7B9C-B21B-4053-AD61-43383513EBD4}"/>
                </a:ext>
              </a:extLst>
            </p:cNvPr>
            <p:cNvSpPr/>
            <p:nvPr/>
          </p:nvSpPr>
          <p:spPr>
            <a:xfrm rot="8100000">
              <a:off x="5588976" y="2605950"/>
              <a:ext cx="454482" cy="454482"/>
            </a:xfrm>
            <a:prstGeom prst="teardrop">
              <a:avLst>
                <a:gd name="adj" fmla="val 124123"/>
              </a:avLst>
            </a:prstGeom>
            <a:solidFill>
              <a:srgbClr val="FFC000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672;p54">
              <a:extLst>
                <a:ext uri="{FF2B5EF4-FFF2-40B4-BE49-F238E27FC236}">
                  <a16:creationId xmlns:a16="http://schemas.microsoft.com/office/drawing/2014/main" id="{610CD029-DC91-4509-9EFC-08920FCDD8B0}"/>
                </a:ext>
              </a:extLst>
            </p:cNvPr>
            <p:cNvSpPr/>
            <p:nvPr/>
          </p:nvSpPr>
          <p:spPr>
            <a:xfrm>
              <a:off x="5720141" y="2737115"/>
              <a:ext cx="192152" cy="19215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02E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DDD0C97-6EFA-4BCD-87D9-D02FB998FB17}"/>
              </a:ext>
            </a:extLst>
          </p:cNvPr>
          <p:cNvCxnSpPr>
            <a:cxnSpLocks/>
            <a:stCxn id="244" idx="5"/>
          </p:cNvCxnSpPr>
          <p:nvPr/>
        </p:nvCxnSpPr>
        <p:spPr>
          <a:xfrm flipH="1" flipV="1">
            <a:off x="2255515" y="3569034"/>
            <a:ext cx="2843573" cy="103078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Google Shape;1657;p54">
            <a:extLst>
              <a:ext uri="{FF2B5EF4-FFF2-40B4-BE49-F238E27FC236}">
                <a16:creationId xmlns:a16="http://schemas.microsoft.com/office/drawing/2014/main" id="{08BDB5BF-032C-45AB-A561-FDE5A39CF7AC}"/>
              </a:ext>
            </a:extLst>
          </p:cNvPr>
          <p:cNvSpPr txBox="1"/>
          <p:nvPr/>
        </p:nvSpPr>
        <p:spPr>
          <a:xfrm>
            <a:off x="956099" y="3421173"/>
            <a:ext cx="1278784" cy="6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Campinaçu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GO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E1C32FA-DFFF-46DC-9418-3643A60B2DE2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840217" y="4056033"/>
            <a:ext cx="2079397" cy="118950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Google Shape;1657;p54">
            <a:extLst>
              <a:ext uri="{FF2B5EF4-FFF2-40B4-BE49-F238E27FC236}">
                <a16:creationId xmlns:a16="http://schemas.microsoft.com/office/drawing/2014/main" id="{9051F13C-9CF4-4827-AE90-7A19180B374D}"/>
              </a:ext>
            </a:extLst>
          </p:cNvPr>
          <p:cNvSpPr txBox="1"/>
          <p:nvPr/>
        </p:nvSpPr>
        <p:spPr>
          <a:xfrm>
            <a:off x="1537117" y="3963969"/>
            <a:ext cx="1278784" cy="6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Mairipotaba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sym typeface="Century Gothic"/>
              </a:rPr>
              <a:t>GO</a:t>
            </a:r>
            <a:endParaRPr sz="1050" dirty="0">
              <a:solidFill>
                <a:srgbClr val="E2E3E5"/>
              </a:solidFill>
              <a:latin typeface="Montserrat Medium" panose="020B0604020202020204" charset="0"/>
            </a:endParaRPr>
          </a:p>
        </p:txBody>
      </p:sp>
      <p:sp>
        <p:nvSpPr>
          <p:cNvPr id="1669" name="Google Shape;1669;p54"/>
          <p:cNvSpPr txBox="1"/>
          <p:nvPr/>
        </p:nvSpPr>
        <p:spPr>
          <a:xfrm>
            <a:off x="-1373539" y="1492222"/>
            <a:ext cx="3267829" cy="33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Várzea</a:t>
            </a: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Branca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ea typeface="Century Gothic"/>
              <a:cs typeface="Century Gothic"/>
              <a:sym typeface="Century Gothic"/>
            </a:endParaRP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PI</a:t>
            </a:r>
          </a:p>
        </p:txBody>
      </p:sp>
      <p:sp>
        <p:nvSpPr>
          <p:cNvPr id="192" name="Google Shape;1657;p54">
            <a:extLst>
              <a:ext uri="{FF2B5EF4-FFF2-40B4-BE49-F238E27FC236}">
                <a16:creationId xmlns:a16="http://schemas.microsoft.com/office/drawing/2014/main" id="{B8AF2AE7-0085-47E5-8D03-2D7EDFAB00B6}"/>
              </a:ext>
            </a:extLst>
          </p:cNvPr>
          <p:cNvSpPr txBox="1"/>
          <p:nvPr/>
        </p:nvSpPr>
        <p:spPr>
          <a:xfrm>
            <a:off x="6604614" y="4214346"/>
            <a:ext cx="183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sym typeface="Century Gothic"/>
              </a:rPr>
              <a:t>Minador</a:t>
            </a:r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  <a:sym typeface="Century Gothic"/>
              </a:rPr>
              <a:t> do </a:t>
            </a:r>
            <a:r>
              <a:rPr lang="en-US" sz="1200" b="1" dirty="0" err="1">
                <a:solidFill>
                  <a:srgbClr val="FFC000"/>
                </a:solidFill>
                <a:latin typeface="Montserrat Medium" panose="020B0604020202020204" charset="0"/>
                <a:sym typeface="Century Gothic"/>
              </a:rPr>
              <a:t>Negrão</a:t>
            </a:r>
            <a:endParaRPr lang="en-US" sz="1200" b="1" dirty="0">
              <a:solidFill>
                <a:srgbClr val="FFC000"/>
              </a:solidFill>
              <a:latin typeface="Montserrat Medium" panose="020B0604020202020204" charset="0"/>
              <a:sym typeface="Century Gothic"/>
            </a:endParaRPr>
          </a:p>
          <a:p>
            <a:pPr algn="r"/>
            <a:r>
              <a:rPr lang="en-US" sz="1100" b="1" dirty="0">
                <a:solidFill>
                  <a:srgbClr val="E2E3E5"/>
                </a:solidFill>
                <a:latin typeface="Montserrat Medium" panose="020B0604020202020204" charset="0"/>
                <a:ea typeface="Century Gothic"/>
                <a:cs typeface="Century Gothic"/>
                <a:sym typeface="Century Gothic"/>
              </a:rPr>
              <a:t>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" grpId="0"/>
      <p:bldP spid="1657" grpId="0"/>
      <p:bldP spid="1658" grpId="0"/>
      <p:bldP spid="1665" grpId="0"/>
      <p:bldP spid="1670" grpId="0"/>
      <p:bldP spid="144" grpId="0"/>
      <p:bldP spid="178" grpId="0"/>
      <p:bldP spid="180" grpId="0"/>
      <p:bldP spid="213" grpId="0"/>
      <p:bldP spid="223" grpId="0"/>
      <p:bldP spid="229" grpId="0"/>
      <p:bldP spid="241" grpId="0"/>
      <p:bldP spid="254" grpId="0"/>
      <p:bldP spid="263" grpId="0"/>
      <p:bldP spid="270" grpId="0"/>
      <p:bldP spid="279" grpId="0"/>
      <p:bldP spid="286" grpId="0"/>
      <p:bldP spid="1669" grpId="0"/>
      <p:bldP spid="1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-70140" y="3985745"/>
            <a:ext cx="1749521" cy="121243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9718149" y="3543414"/>
            <a:ext cx="2473850" cy="166706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6133500" y="3590121"/>
            <a:ext cx="3482062" cy="162035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80948" y="3590121"/>
            <a:ext cx="3466661" cy="1500148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679381" y="4903939"/>
            <a:ext cx="588480" cy="588480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781969" y="487501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6E7E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5647609" y="3295881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5750197" y="326695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6E7E9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9352431" y="4903939"/>
            <a:ext cx="588480" cy="588480"/>
          </a:xfrm>
          <a:prstGeom prst="ellipse">
            <a:avLst/>
          </a:prstGeom>
          <a:solidFill>
            <a:srgbClr val="FFC73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9455019" y="487501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6E7E9"/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4879571" y="1880350"/>
            <a:ext cx="2065131" cy="1298069"/>
            <a:chOff x="2281192" y="2672235"/>
            <a:chExt cx="2126507" cy="129806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672235"/>
              <a:ext cx="2126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3A1A4"/>
                  </a:solidFill>
                  <a:latin typeface="Montserrat Medium" panose="020B0604020202020204" charset="0"/>
                </a:rPr>
                <a:t>INDICADORES E ANÁLISES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39307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rgbClr val="A6A6A6"/>
                </a:solidFill>
                <a:latin typeface="Montserrat Medium" panose="020B0604020202020204" charset="0"/>
              </a:endParaRPr>
            </a:p>
            <a:p>
              <a:pPr algn="ctr"/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Aprimorar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os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que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já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temos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e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adicionar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outros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8552308" y="3969765"/>
            <a:ext cx="2126507" cy="780304"/>
            <a:chOff x="4246516" y="3872063"/>
            <a:chExt cx="2126507" cy="78030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C730"/>
                  </a:solidFill>
                  <a:latin typeface="Montserrat Medium" panose="020B0604020202020204" charset="0"/>
                </a:rPr>
                <a:t>VISUALIZAÇÃO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Aprimorar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e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hospedar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em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um site</a:t>
              </a:r>
            </a:p>
          </p:txBody>
        </p:sp>
      </p:grpSp>
      <p:sp>
        <p:nvSpPr>
          <p:cNvPr id="46" name="Google Shape;1683;p55">
            <a:extLst>
              <a:ext uri="{FF2B5EF4-FFF2-40B4-BE49-F238E27FC236}">
                <a16:creationId xmlns:a16="http://schemas.microsoft.com/office/drawing/2014/main" id="{2CEA639E-EF9A-4605-862C-D1E4059666B3}"/>
              </a:ext>
            </a:extLst>
          </p:cNvPr>
          <p:cNvSpPr txBox="1"/>
          <p:nvPr/>
        </p:nvSpPr>
        <p:spPr>
          <a:xfrm>
            <a:off x="0" y="0"/>
            <a:ext cx="12192000" cy="485400"/>
          </a:xfrm>
          <a:prstGeom prst="rect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TRABALHOS FUTUROS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" name="Google Shape;1689;p55">
            <a:extLst>
              <a:ext uri="{FF2B5EF4-FFF2-40B4-BE49-F238E27FC236}">
                <a16:creationId xmlns:a16="http://schemas.microsoft.com/office/drawing/2014/main" id="{EF4DAEB9-7EF4-472A-98E1-45840DA318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50" y="1401341"/>
            <a:ext cx="1204393" cy="121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690;p55">
            <a:extLst>
              <a:ext uri="{FF2B5EF4-FFF2-40B4-BE49-F238E27FC236}">
                <a16:creationId xmlns:a16="http://schemas.microsoft.com/office/drawing/2014/main" id="{9C562690-7194-4997-972C-FEB841E7F05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661" y="2524197"/>
            <a:ext cx="1139066" cy="111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C8214B0C-1851-44F0-B568-CD6135E58D60}"/>
              </a:ext>
            </a:extLst>
          </p:cNvPr>
          <p:cNvGrpSpPr/>
          <p:nvPr/>
        </p:nvGrpSpPr>
        <p:grpSpPr>
          <a:xfrm>
            <a:off x="869742" y="3962107"/>
            <a:ext cx="2126507" cy="780304"/>
            <a:chOff x="378640" y="3809602"/>
            <a:chExt cx="2126507" cy="7803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A9FEA5-6100-4CC7-90D5-0E8FAE02BE85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5969"/>
                  </a:solidFill>
                  <a:latin typeface="Montserrat Medium" panose="020B0604020202020204" charset="0"/>
                </a:rPr>
                <a:t>DADOS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8140640-2329-40F0-8BFA-F69F69D88DAC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Buscar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mais</a:t>
              </a:r>
              <a:r>
                <a:rPr lang="en-US" sz="1200" b="1" dirty="0">
                  <a:solidFill>
                    <a:srgbClr val="A6A6A6"/>
                  </a:solidFill>
                  <a:latin typeface="Montserrat Medium" panose="020B0604020202020204" charset="0"/>
                </a:rPr>
                <a:t> dados </a:t>
              </a:r>
              <a:r>
                <a:rPr lang="en-US" sz="1200" b="1" dirty="0" err="1">
                  <a:solidFill>
                    <a:srgbClr val="A6A6A6"/>
                  </a:solidFill>
                  <a:latin typeface="Montserrat Medium" panose="020B0604020202020204" charset="0"/>
                </a:rPr>
                <a:t>relevantes</a:t>
              </a:r>
              <a:endParaRPr lang="en-US" sz="1200" b="1" dirty="0">
                <a:solidFill>
                  <a:srgbClr val="A6A6A6"/>
                </a:solidFill>
                <a:latin typeface="Montserrat Medium" panose="020B060402020202020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5A28C7-BA96-4C9E-BCF2-A585060306EB}"/>
              </a:ext>
            </a:extLst>
          </p:cNvPr>
          <p:cNvGrpSpPr/>
          <p:nvPr/>
        </p:nvGrpSpPr>
        <p:grpSpPr>
          <a:xfrm>
            <a:off x="8959560" y="1751254"/>
            <a:ext cx="1862321" cy="1620356"/>
            <a:chOff x="8959560" y="1751254"/>
            <a:chExt cx="1862321" cy="162035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17F820-B568-42CE-9852-14C1BA853956}"/>
                </a:ext>
              </a:extLst>
            </p:cNvPr>
            <p:cNvSpPr/>
            <p:nvPr/>
          </p:nvSpPr>
          <p:spPr>
            <a:xfrm>
              <a:off x="9701043" y="3035837"/>
              <a:ext cx="379355" cy="260640"/>
            </a:xfrm>
            <a:prstGeom prst="rect">
              <a:avLst/>
            </a:prstGeom>
            <a:solidFill>
              <a:srgbClr val="B2B2B3"/>
            </a:solidFill>
            <a:ln w="28575"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730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42BAA92-E27D-4C63-8FCA-7FF41A0CAAEA}"/>
                </a:ext>
              </a:extLst>
            </p:cNvPr>
            <p:cNvSpPr/>
            <p:nvPr/>
          </p:nvSpPr>
          <p:spPr>
            <a:xfrm>
              <a:off x="8959560" y="1751254"/>
              <a:ext cx="1862321" cy="1284583"/>
            </a:xfrm>
            <a:prstGeom prst="roundRect">
              <a:avLst>
                <a:gd name="adj" fmla="val 9282"/>
              </a:avLst>
            </a:prstGeom>
            <a:solidFill>
              <a:srgbClr val="B2B2B3"/>
            </a:solidFill>
            <a:ln w="28575"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730"/>
                </a:solidFill>
              </a:endParaRPr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49C54274-9646-49C7-B7B5-F422505EEF80}"/>
                </a:ext>
              </a:extLst>
            </p:cNvPr>
            <p:cNvSpPr/>
            <p:nvPr/>
          </p:nvSpPr>
          <p:spPr>
            <a:xfrm>
              <a:off x="9050969" y="1841611"/>
              <a:ext cx="1679504" cy="892321"/>
            </a:xfrm>
            <a:prstGeom prst="round2SameRect">
              <a:avLst>
                <a:gd name="adj1" fmla="val 7099"/>
                <a:gd name="adj2" fmla="val 0"/>
              </a:avLst>
            </a:prstGeom>
            <a:solidFill>
              <a:srgbClr val="212F3C"/>
            </a:solidFill>
            <a:ln w="19050"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730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00C398F-A238-44F2-AA5C-92177648A18D}"/>
                </a:ext>
              </a:extLst>
            </p:cNvPr>
            <p:cNvSpPr/>
            <p:nvPr/>
          </p:nvSpPr>
          <p:spPr>
            <a:xfrm>
              <a:off x="9842533" y="2883675"/>
              <a:ext cx="96375" cy="96344"/>
            </a:xfrm>
            <a:prstGeom prst="ellipse">
              <a:avLst/>
            </a:prstGeom>
            <a:noFill/>
            <a:ln w="28575"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730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55332E6-0E35-4D46-AD45-2F4CA5F0827D}"/>
                </a:ext>
              </a:extLst>
            </p:cNvPr>
            <p:cNvSpPr/>
            <p:nvPr/>
          </p:nvSpPr>
          <p:spPr>
            <a:xfrm>
              <a:off x="9399999" y="3272972"/>
              <a:ext cx="981443" cy="98638"/>
            </a:xfrm>
            <a:prstGeom prst="roundRect">
              <a:avLst>
                <a:gd name="adj" fmla="val 50000"/>
              </a:avLst>
            </a:prstGeom>
            <a:solidFill>
              <a:srgbClr val="B2B2B3"/>
            </a:solidFill>
            <a:ln w="28575"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730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4695A1-CBB7-411D-A74A-471ABE29F190}"/>
                </a:ext>
              </a:extLst>
            </p:cNvPr>
            <p:cNvSpPr/>
            <p:nvPr/>
          </p:nvSpPr>
          <p:spPr>
            <a:xfrm rot="19102462">
              <a:off x="10251609" y="2294866"/>
              <a:ext cx="53258" cy="53541"/>
            </a:xfrm>
            <a:custGeom>
              <a:avLst/>
              <a:gdLst>
                <a:gd name="connsiteX0" fmla="*/ 189492 w 189492"/>
                <a:gd name="connsiteY0" fmla="*/ 1 h 190561"/>
                <a:gd name="connsiteX1" fmla="*/ 189492 w 189492"/>
                <a:gd name="connsiteY1" fmla="*/ 188799 h 190561"/>
                <a:gd name="connsiteX2" fmla="*/ 188799 w 189492"/>
                <a:gd name="connsiteY2" fmla="*/ 188799 h 190561"/>
                <a:gd name="connsiteX3" fmla="*/ 188799 w 189492"/>
                <a:gd name="connsiteY3" fmla="*/ 190561 h 190561"/>
                <a:gd name="connsiteX4" fmla="*/ 0 w 189492"/>
                <a:gd name="connsiteY4" fmla="*/ 190561 h 190561"/>
                <a:gd name="connsiteX5" fmla="*/ 0 w 189492"/>
                <a:gd name="connsiteY5" fmla="*/ 138649 h 190561"/>
                <a:gd name="connsiteX6" fmla="*/ 137580 w 189492"/>
                <a:gd name="connsiteY6" fmla="*/ 138649 h 190561"/>
                <a:gd name="connsiteX7" fmla="*/ 137580 w 189492"/>
                <a:gd name="connsiteY7" fmla="*/ 0 h 19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492" h="190561">
                  <a:moveTo>
                    <a:pt x="189492" y="1"/>
                  </a:moveTo>
                  <a:lnTo>
                    <a:pt x="189492" y="188799"/>
                  </a:lnTo>
                  <a:lnTo>
                    <a:pt x="188799" y="188799"/>
                  </a:lnTo>
                  <a:lnTo>
                    <a:pt x="188799" y="190561"/>
                  </a:lnTo>
                  <a:lnTo>
                    <a:pt x="0" y="190561"/>
                  </a:lnTo>
                  <a:lnTo>
                    <a:pt x="0" y="138649"/>
                  </a:lnTo>
                  <a:lnTo>
                    <a:pt x="137580" y="138649"/>
                  </a:lnTo>
                  <a:lnTo>
                    <a:pt x="137580" y="0"/>
                  </a:ln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730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32B52A-4342-44D1-9C3C-07FECD5026BC}"/>
                </a:ext>
              </a:extLst>
            </p:cNvPr>
            <p:cNvSpPr/>
            <p:nvPr/>
          </p:nvSpPr>
          <p:spPr>
            <a:xfrm rot="19095766">
              <a:off x="10411191" y="2529087"/>
              <a:ext cx="50425" cy="63422"/>
            </a:xfrm>
            <a:custGeom>
              <a:avLst/>
              <a:gdLst>
                <a:gd name="connsiteX0" fmla="*/ 303359 w 610467"/>
                <a:gd name="connsiteY0" fmla="*/ 0 h 768063"/>
                <a:gd name="connsiteX1" fmla="*/ 610467 w 610467"/>
                <a:gd name="connsiteY1" fmla="*/ 529496 h 768063"/>
                <a:gd name="connsiteX2" fmla="*/ 607899 w 610467"/>
                <a:gd name="connsiteY2" fmla="*/ 529496 h 768063"/>
                <a:gd name="connsiteX3" fmla="*/ 370006 w 610467"/>
                <a:gd name="connsiteY3" fmla="*/ 394130 h 768063"/>
                <a:gd name="connsiteX4" fmla="*/ 370006 w 610467"/>
                <a:gd name="connsiteY4" fmla="*/ 768063 h 768063"/>
                <a:gd name="connsiteX5" fmla="*/ 240459 w 610467"/>
                <a:gd name="connsiteY5" fmla="*/ 768063 h 768063"/>
                <a:gd name="connsiteX6" fmla="*/ 240459 w 610467"/>
                <a:gd name="connsiteY6" fmla="*/ 386207 h 768063"/>
                <a:gd name="connsiteX7" fmla="*/ 0 w 610467"/>
                <a:gd name="connsiteY7" fmla="*/ 523033 h 76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0467" h="768063">
                  <a:moveTo>
                    <a:pt x="303359" y="0"/>
                  </a:moveTo>
                  <a:lnTo>
                    <a:pt x="610467" y="529496"/>
                  </a:lnTo>
                  <a:lnTo>
                    <a:pt x="607899" y="529496"/>
                  </a:lnTo>
                  <a:lnTo>
                    <a:pt x="370006" y="394130"/>
                  </a:lnTo>
                  <a:lnTo>
                    <a:pt x="370006" y="768063"/>
                  </a:lnTo>
                  <a:lnTo>
                    <a:pt x="240459" y="768063"/>
                  </a:lnTo>
                  <a:lnTo>
                    <a:pt x="240459" y="386207"/>
                  </a:lnTo>
                  <a:lnTo>
                    <a:pt x="0" y="52303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730"/>
                </a:solidFill>
              </a:endParaRPr>
            </a:p>
          </p:txBody>
        </p:sp>
        <p:pic>
          <p:nvPicPr>
            <p:cNvPr id="66" name="Google Shape;1042;p47" descr="A picture containing looking&#10;&#10;Description automatically generated">
              <a:extLst>
                <a:ext uri="{FF2B5EF4-FFF2-40B4-BE49-F238E27FC236}">
                  <a16:creationId xmlns:a16="http://schemas.microsoft.com/office/drawing/2014/main" id="{7E1F72AE-610D-4989-8925-51B6A18B246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439217" y="2062424"/>
              <a:ext cx="796169" cy="62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4F1B42-9B21-4426-9930-C7ED3C8515F8}"/>
              </a:ext>
            </a:extLst>
          </p:cNvPr>
          <p:cNvGrpSpPr/>
          <p:nvPr/>
        </p:nvGrpSpPr>
        <p:grpSpPr>
          <a:xfrm>
            <a:off x="4793395" y="4431062"/>
            <a:ext cx="1614268" cy="1592034"/>
            <a:chOff x="4793395" y="4431062"/>
            <a:chExt cx="1614268" cy="159203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B3E69D-526C-40A2-9BE9-6C072ECE16D9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95" y="5564975"/>
              <a:ext cx="1614268" cy="0"/>
            </a:xfrm>
            <a:prstGeom prst="line">
              <a:avLst/>
            </a:prstGeom>
            <a:ln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59A7758-2A0F-478F-B15B-B90583991727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95" y="5337714"/>
              <a:ext cx="1614268" cy="0"/>
            </a:xfrm>
            <a:prstGeom prst="line">
              <a:avLst/>
            </a:prstGeom>
            <a:ln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80A33A-FE17-465A-9CC9-B0CC4C6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95" y="5110453"/>
              <a:ext cx="1614268" cy="0"/>
            </a:xfrm>
            <a:prstGeom prst="line">
              <a:avLst/>
            </a:prstGeom>
            <a:ln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EF607F-A2A1-4DDD-92DF-4B225B09543F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95" y="4883191"/>
              <a:ext cx="1614268" cy="0"/>
            </a:xfrm>
            <a:prstGeom prst="line">
              <a:avLst/>
            </a:prstGeom>
            <a:ln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2AD372-D3B5-4A75-A8D6-CCE7F7CE8A2F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95" y="4655930"/>
              <a:ext cx="1614268" cy="0"/>
            </a:xfrm>
            <a:prstGeom prst="line">
              <a:avLst/>
            </a:prstGeom>
            <a:ln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2923AC-65F1-42A1-9C11-1E8BB5F5689A}"/>
                </a:ext>
              </a:extLst>
            </p:cNvPr>
            <p:cNvSpPr/>
            <p:nvPr/>
          </p:nvSpPr>
          <p:spPr>
            <a:xfrm>
              <a:off x="4915392" y="5269582"/>
              <a:ext cx="221037" cy="295393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B28B0E-70A1-43B0-B65A-91749C3CF2F9}"/>
                </a:ext>
              </a:extLst>
            </p:cNvPr>
            <p:cNvSpPr/>
            <p:nvPr/>
          </p:nvSpPr>
          <p:spPr>
            <a:xfrm>
              <a:off x="4915392" y="4944436"/>
              <a:ext cx="221037" cy="334511"/>
            </a:xfrm>
            <a:prstGeom prst="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9735778-D4D0-46BE-8365-B4C9D0DF6A5E}"/>
                </a:ext>
              </a:extLst>
            </p:cNvPr>
            <p:cNvSpPr/>
            <p:nvPr/>
          </p:nvSpPr>
          <p:spPr>
            <a:xfrm>
              <a:off x="4915392" y="4658323"/>
              <a:ext cx="221037" cy="286112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7CD2E4-5F33-4697-A62B-8029F6C63A0E}"/>
                </a:ext>
              </a:extLst>
            </p:cNvPr>
            <p:cNvSpPr/>
            <p:nvPr/>
          </p:nvSpPr>
          <p:spPr>
            <a:xfrm>
              <a:off x="5304951" y="5379209"/>
              <a:ext cx="221037" cy="185766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21EC59-6713-4832-B760-FF50D5E9DFE7}"/>
                </a:ext>
              </a:extLst>
            </p:cNvPr>
            <p:cNvSpPr/>
            <p:nvPr/>
          </p:nvSpPr>
          <p:spPr>
            <a:xfrm>
              <a:off x="5304951" y="5032077"/>
              <a:ext cx="221037" cy="366882"/>
            </a:xfrm>
            <a:prstGeom prst="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2D76493-9AB0-4B69-B623-9BC7E777B562}"/>
                </a:ext>
              </a:extLst>
            </p:cNvPr>
            <p:cNvSpPr/>
            <p:nvPr/>
          </p:nvSpPr>
          <p:spPr>
            <a:xfrm>
              <a:off x="5304951" y="4791355"/>
              <a:ext cx="221037" cy="240722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D74649-9CDF-4BD7-A9FF-11969DD22253}"/>
                </a:ext>
              </a:extLst>
            </p:cNvPr>
            <p:cNvSpPr/>
            <p:nvPr/>
          </p:nvSpPr>
          <p:spPr>
            <a:xfrm>
              <a:off x="5691100" y="5457725"/>
              <a:ext cx="221037" cy="10725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4102742-4FDF-4432-AE36-EC304BC49DB0}"/>
                </a:ext>
              </a:extLst>
            </p:cNvPr>
            <p:cNvSpPr/>
            <p:nvPr/>
          </p:nvSpPr>
          <p:spPr>
            <a:xfrm>
              <a:off x="5691100" y="5296409"/>
              <a:ext cx="221037" cy="161315"/>
            </a:xfrm>
            <a:prstGeom prst="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5D1F0F-5453-401F-9DA1-E2B981988076}"/>
                </a:ext>
              </a:extLst>
            </p:cNvPr>
            <p:cNvSpPr/>
            <p:nvPr/>
          </p:nvSpPr>
          <p:spPr>
            <a:xfrm flipV="1">
              <a:off x="5691100" y="5060263"/>
              <a:ext cx="221037" cy="234771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51B1B0A-11E4-4534-91D3-16C40483800B}"/>
                </a:ext>
              </a:extLst>
            </p:cNvPr>
            <p:cNvSpPr/>
            <p:nvPr/>
          </p:nvSpPr>
          <p:spPr>
            <a:xfrm>
              <a:off x="6063301" y="5416090"/>
              <a:ext cx="221037" cy="148885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6D8EA5D-29EA-43A2-9830-339079271242}"/>
                </a:ext>
              </a:extLst>
            </p:cNvPr>
            <p:cNvSpPr/>
            <p:nvPr/>
          </p:nvSpPr>
          <p:spPr>
            <a:xfrm>
              <a:off x="6063301" y="5231676"/>
              <a:ext cx="221037" cy="187523"/>
            </a:xfrm>
            <a:prstGeom prst="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412B43C-C19F-4AB8-9BA7-EB97207C8AEE}"/>
                </a:ext>
              </a:extLst>
            </p:cNvPr>
            <p:cNvSpPr/>
            <p:nvPr/>
          </p:nvSpPr>
          <p:spPr>
            <a:xfrm flipV="1">
              <a:off x="6063301" y="4977310"/>
              <a:ext cx="221037" cy="254504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32C3700-CD08-4037-B38D-0D4C7EE26F8F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95" y="4431062"/>
              <a:ext cx="1614268" cy="0"/>
            </a:xfrm>
            <a:prstGeom prst="line">
              <a:avLst/>
            </a:prstGeom>
            <a:ln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AF46DA2-DDBA-4401-AD00-B6CA3D20E832}"/>
                </a:ext>
              </a:extLst>
            </p:cNvPr>
            <p:cNvGrpSpPr/>
            <p:nvPr/>
          </p:nvGrpSpPr>
          <p:grpSpPr>
            <a:xfrm>
              <a:off x="4955131" y="4441759"/>
              <a:ext cx="144772" cy="138189"/>
              <a:chOff x="3532884" y="1476089"/>
              <a:chExt cx="388370" cy="388370"/>
            </a:xfrm>
          </p:grpSpPr>
          <p:sp>
            <p:nvSpPr>
              <p:cNvPr id="122" name="Teardrop 121">
                <a:extLst>
                  <a:ext uri="{FF2B5EF4-FFF2-40B4-BE49-F238E27FC236}">
                    <a16:creationId xmlns:a16="http://schemas.microsoft.com/office/drawing/2014/main" id="{1C7F4FAA-CC63-431D-AE4C-058D19A3D1B6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5EE1C9B-CA68-47CB-A00B-0C75717D3844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16F65FC-FCED-4D73-B96C-3870A6206922}"/>
                </a:ext>
              </a:extLst>
            </p:cNvPr>
            <p:cNvGrpSpPr/>
            <p:nvPr/>
          </p:nvGrpSpPr>
          <p:grpSpPr>
            <a:xfrm>
              <a:off x="5343083" y="4581569"/>
              <a:ext cx="144772" cy="138189"/>
              <a:chOff x="3532884" y="1476089"/>
              <a:chExt cx="388370" cy="388370"/>
            </a:xfrm>
          </p:grpSpPr>
          <p:sp>
            <p:nvSpPr>
              <p:cNvPr id="120" name="Teardrop 119">
                <a:extLst>
                  <a:ext uri="{FF2B5EF4-FFF2-40B4-BE49-F238E27FC236}">
                    <a16:creationId xmlns:a16="http://schemas.microsoft.com/office/drawing/2014/main" id="{B44B2F07-C5C6-4566-996A-D69A527F9B2F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E03611D-0C70-448C-BE00-04E6D74D598F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BDE3E2-0036-4489-9E85-44696505392E}"/>
                </a:ext>
              </a:extLst>
            </p:cNvPr>
            <p:cNvGrpSpPr/>
            <p:nvPr/>
          </p:nvGrpSpPr>
          <p:grpSpPr>
            <a:xfrm>
              <a:off x="5729233" y="4848269"/>
              <a:ext cx="144772" cy="138189"/>
              <a:chOff x="3532884" y="1476089"/>
              <a:chExt cx="388370" cy="388370"/>
            </a:xfrm>
          </p:grpSpPr>
          <p:sp>
            <p:nvSpPr>
              <p:cNvPr id="118" name="Teardrop 117">
                <a:extLst>
                  <a:ext uri="{FF2B5EF4-FFF2-40B4-BE49-F238E27FC236}">
                    <a16:creationId xmlns:a16="http://schemas.microsoft.com/office/drawing/2014/main" id="{5833FC3E-6A2C-40A5-A91B-4E6E256EC397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128AAF55-1C20-41B6-AF09-1B513C2B2E35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E32E5388-E23E-400A-9BDC-1E31E56E0131}"/>
                </a:ext>
              </a:extLst>
            </p:cNvPr>
            <p:cNvSpPr/>
            <p:nvPr/>
          </p:nvSpPr>
          <p:spPr>
            <a:xfrm rot="8100000">
              <a:off x="6102008" y="4764536"/>
              <a:ext cx="144772" cy="138189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80E973-62FC-498C-8C6C-46812E900557}"/>
                </a:ext>
              </a:extLst>
            </p:cNvPr>
            <p:cNvSpPr/>
            <p:nvPr/>
          </p:nvSpPr>
          <p:spPr>
            <a:xfrm>
              <a:off x="6137204" y="4793995"/>
              <a:ext cx="79094" cy="75497"/>
            </a:xfrm>
            <a:prstGeom prst="ellipse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F2BD60A-5B8C-42C0-9532-DAEA4CE0F414}"/>
                </a:ext>
              </a:extLst>
            </p:cNvPr>
            <p:cNvSpPr/>
            <p:nvPr/>
          </p:nvSpPr>
          <p:spPr>
            <a:xfrm>
              <a:off x="5305904" y="5719500"/>
              <a:ext cx="54428" cy="50547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" name="TextBox 57">
              <a:extLst>
                <a:ext uri="{FF2B5EF4-FFF2-40B4-BE49-F238E27FC236}">
                  <a16:creationId xmlns:a16="http://schemas.microsoft.com/office/drawing/2014/main" id="{4909CEFF-FEE3-474E-A9C1-23582B435893}"/>
                </a:ext>
              </a:extLst>
            </p:cNvPr>
            <p:cNvSpPr txBox="1"/>
            <p:nvPr/>
          </p:nvSpPr>
          <p:spPr>
            <a:xfrm>
              <a:off x="5388860" y="5684542"/>
              <a:ext cx="1007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ABABAB"/>
                  </a:solidFill>
                  <a:latin typeface="DAGGERSQUARE" pitchFamily="50" charset="0"/>
                </a:rPr>
                <a:t>A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A71460E-A1B8-4078-B05B-609AF06064B7}"/>
                </a:ext>
              </a:extLst>
            </p:cNvPr>
            <p:cNvSpPr/>
            <p:nvPr/>
          </p:nvSpPr>
          <p:spPr>
            <a:xfrm>
              <a:off x="5536746" y="5719500"/>
              <a:ext cx="54428" cy="50547"/>
            </a:xfrm>
            <a:prstGeom prst="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" name="TextBox 59">
              <a:extLst>
                <a:ext uri="{FF2B5EF4-FFF2-40B4-BE49-F238E27FC236}">
                  <a16:creationId xmlns:a16="http://schemas.microsoft.com/office/drawing/2014/main" id="{362EC1C0-EBDE-4C2E-B61C-E22904E29B52}"/>
                </a:ext>
              </a:extLst>
            </p:cNvPr>
            <p:cNvSpPr txBox="1"/>
            <p:nvPr/>
          </p:nvSpPr>
          <p:spPr>
            <a:xfrm>
              <a:off x="5619703" y="5684542"/>
              <a:ext cx="1007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ABABAB"/>
                  </a:solidFill>
                  <a:latin typeface="DAGGERSQUARE" pitchFamily="50" charset="0"/>
                </a:rPr>
                <a:t>B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82B91B1-AE87-44AE-AED5-4BA849B02A47}"/>
                </a:ext>
              </a:extLst>
            </p:cNvPr>
            <p:cNvSpPr/>
            <p:nvPr/>
          </p:nvSpPr>
          <p:spPr>
            <a:xfrm>
              <a:off x="5761260" y="5719500"/>
              <a:ext cx="54428" cy="50547"/>
            </a:xfrm>
            <a:prstGeom prst="rect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64AAAB33-F2D9-4AD4-A8BB-DB7A4E9E3CA1}"/>
                </a:ext>
              </a:extLst>
            </p:cNvPr>
            <p:cNvSpPr txBox="1"/>
            <p:nvPr/>
          </p:nvSpPr>
          <p:spPr>
            <a:xfrm>
              <a:off x="5844217" y="5684542"/>
              <a:ext cx="1007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ABABAB"/>
                  </a:solidFill>
                  <a:latin typeface="DAGGERSQUARE" pitchFamily="50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0" y="20900"/>
            <a:ext cx="12192000" cy="5718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INTRODUÇÃO E MOTIVAÇÃO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3269375" y="1241450"/>
            <a:ext cx="84672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Saúde individual e saúde pública/coletiva são inter-relacionadas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50" y="988625"/>
            <a:ext cx="1003651" cy="10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650" y="988625"/>
            <a:ext cx="1003651" cy="1003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0825" y="3034050"/>
            <a:ext cx="86211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Formular, implementar e avaliar políticas públicas em saúde permite que intervenções sejam adequadas e tragam mais benefícios para a população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450" y="4762800"/>
            <a:ext cx="1297400" cy="12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3517775" y="5003700"/>
            <a:ext cx="84672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Esse processo passa pela extração e compreensão de indicadores pertinentes. Visualizações de dados também são úteis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325" y="2732600"/>
            <a:ext cx="1137475" cy="11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6575" y="2732600"/>
            <a:ext cx="1137475" cy="1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212F3C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73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730"/>
              </a:solidFill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88218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73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73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212F3C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73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4BD44B-5C44-4C2C-B6EB-E333CEB9BA7A}"/>
              </a:ext>
            </a:extLst>
          </p:cNvPr>
          <p:cNvSpPr txBox="1"/>
          <p:nvPr/>
        </p:nvSpPr>
        <p:spPr>
          <a:xfrm>
            <a:off x="5203436" y="1150134"/>
            <a:ext cx="256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Regiões</a:t>
            </a:r>
            <a:r>
              <a:rPr lang="en-US" sz="1600" b="1" dirty="0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1600" b="1" dirty="0" err="1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Brasil</a:t>
            </a:r>
            <a:endParaRPr lang="en-US" sz="1600" b="1" dirty="0">
              <a:solidFill>
                <a:srgbClr val="FFC730"/>
              </a:solidFill>
              <a:latin typeface="Montserrat Medium" panose="020B060402020202020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7D877D4-8AB5-4550-B41A-FDB755838DA7}"/>
              </a:ext>
            </a:extLst>
          </p:cNvPr>
          <p:cNvSpPr/>
          <p:nvPr/>
        </p:nvSpPr>
        <p:spPr>
          <a:xfrm rot="19102462">
            <a:off x="7895326" y="2544386"/>
            <a:ext cx="189492" cy="190561"/>
          </a:xfrm>
          <a:custGeom>
            <a:avLst/>
            <a:gdLst>
              <a:gd name="connsiteX0" fmla="*/ 189492 w 189492"/>
              <a:gd name="connsiteY0" fmla="*/ 1 h 190561"/>
              <a:gd name="connsiteX1" fmla="*/ 189492 w 189492"/>
              <a:gd name="connsiteY1" fmla="*/ 188799 h 190561"/>
              <a:gd name="connsiteX2" fmla="*/ 188799 w 189492"/>
              <a:gd name="connsiteY2" fmla="*/ 188799 h 190561"/>
              <a:gd name="connsiteX3" fmla="*/ 188799 w 189492"/>
              <a:gd name="connsiteY3" fmla="*/ 190561 h 190561"/>
              <a:gd name="connsiteX4" fmla="*/ 0 w 189492"/>
              <a:gd name="connsiteY4" fmla="*/ 190561 h 190561"/>
              <a:gd name="connsiteX5" fmla="*/ 0 w 189492"/>
              <a:gd name="connsiteY5" fmla="*/ 138649 h 190561"/>
              <a:gd name="connsiteX6" fmla="*/ 137580 w 189492"/>
              <a:gd name="connsiteY6" fmla="*/ 138649 h 190561"/>
              <a:gd name="connsiteX7" fmla="*/ 137580 w 189492"/>
              <a:gd name="connsiteY7" fmla="*/ 0 h 19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92" h="190561">
                <a:moveTo>
                  <a:pt x="189492" y="1"/>
                </a:moveTo>
                <a:lnTo>
                  <a:pt x="189492" y="188799"/>
                </a:lnTo>
                <a:lnTo>
                  <a:pt x="188799" y="188799"/>
                </a:lnTo>
                <a:lnTo>
                  <a:pt x="188799" y="190561"/>
                </a:lnTo>
                <a:lnTo>
                  <a:pt x="0" y="190561"/>
                </a:lnTo>
                <a:lnTo>
                  <a:pt x="0" y="138649"/>
                </a:lnTo>
                <a:lnTo>
                  <a:pt x="137580" y="138649"/>
                </a:lnTo>
                <a:lnTo>
                  <a:pt x="137580" y="0"/>
                </a:ln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730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0420857-0C86-4EB4-BD1B-122433452F8C}"/>
              </a:ext>
            </a:extLst>
          </p:cNvPr>
          <p:cNvSpPr/>
          <p:nvPr/>
        </p:nvSpPr>
        <p:spPr>
          <a:xfrm rot="19095766">
            <a:off x="8331247" y="3474039"/>
            <a:ext cx="179412" cy="225728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730"/>
              </a:solidFill>
            </a:endParaRPr>
          </a:p>
        </p:txBody>
      </p:sp>
      <p:pic>
        <p:nvPicPr>
          <p:cNvPr id="44" name="Google Shape;1042;p47" descr="A picture containing looking&#10;&#10;Description automatically generated">
            <a:extLst>
              <a:ext uri="{FF2B5EF4-FFF2-40B4-BE49-F238E27FC236}">
                <a16:creationId xmlns:a16="http://schemas.microsoft.com/office/drawing/2014/main" id="{B2C77736-4F24-4C91-BEF7-713F0CB813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858" y="1717096"/>
            <a:ext cx="2832749" cy="222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35A7DE-302E-4ACD-A288-CAAB117F07F8}"/>
              </a:ext>
            </a:extLst>
          </p:cNvPr>
          <p:cNvSpPr/>
          <p:nvPr/>
        </p:nvSpPr>
        <p:spPr>
          <a:xfrm>
            <a:off x="3037849" y="931193"/>
            <a:ext cx="1245550" cy="3179340"/>
          </a:xfrm>
          <a:prstGeom prst="roundRect">
            <a:avLst/>
          </a:prstGeom>
          <a:solidFill>
            <a:srgbClr val="212F3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07329-489C-4545-B642-FCD5756E833D}"/>
              </a:ext>
            </a:extLst>
          </p:cNvPr>
          <p:cNvSpPr/>
          <p:nvPr/>
        </p:nvSpPr>
        <p:spPr>
          <a:xfrm>
            <a:off x="3055308" y="3817397"/>
            <a:ext cx="291575" cy="284258"/>
          </a:xfrm>
          <a:prstGeom prst="rect">
            <a:avLst/>
          </a:prstGeom>
          <a:solidFill>
            <a:srgbClr val="212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BE51A-6050-4457-BF6B-1F75D2A22341}"/>
              </a:ext>
            </a:extLst>
          </p:cNvPr>
          <p:cNvSpPr txBox="1"/>
          <p:nvPr/>
        </p:nvSpPr>
        <p:spPr>
          <a:xfrm>
            <a:off x="2999452" y="1361532"/>
            <a:ext cx="13676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</a:rPr>
              <a:t>MÉDICOS</a:t>
            </a: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</a:rPr>
              <a:t>ENFERMEIROS</a:t>
            </a: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</a:rPr>
              <a:t>HOSPITAIS</a:t>
            </a: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</a:rPr>
              <a:t>LEITOS</a:t>
            </a: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  <a:p>
            <a:r>
              <a:rPr lang="en-US" sz="1200" b="1" dirty="0">
                <a:solidFill>
                  <a:srgbClr val="FFC000"/>
                </a:solidFill>
                <a:latin typeface="Montserrat Medium" panose="020B0604020202020204" charset="0"/>
              </a:rPr>
              <a:t>ANÁLISES</a:t>
            </a:r>
          </a:p>
          <a:p>
            <a:endParaRPr lang="en-US" sz="1200" b="1" dirty="0">
              <a:solidFill>
                <a:srgbClr val="FFC000"/>
              </a:solidFill>
              <a:latin typeface="Montserrat Medium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63190-7933-4FE2-AAE3-376DC311FB12}"/>
              </a:ext>
            </a:extLst>
          </p:cNvPr>
          <p:cNvSpPr txBox="1"/>
          <p:nvPr/>
        </p:nvSpPr>
        <p:spPr>
          <a:xfrm>
            <a:off x="5222486" y="1150134"/>
            <a:ext cx="256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Estados</a:t>
            </a:r>
            <a:r>
              <a:rPr lang="en-US" sz="1600" b="1" dirty="0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1600" b="1" dirty="0" err="1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Brasil</a:t>
            </a:r>
            <a:endParaRPr lang="en-US" sz="1600" b="1" dirty="0">
              <a:solidFill>
                <a:srgbClr val="FFC730"/>
              </a:solidFill>
              <a:latin typeface="Montserrat Medium" panose="020B060402020202020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03402-30B8-4E5D-828D-5026295E42E3}"/>
              </a:ext>
            </a:extLst>
          </p:cNvPr>
          <p:cNvSpPr txBox="1"/>
          <p:nvPr/>
        </p:nvSpPr>
        <p:spPr>
          <a:xfrm>
            <a:off x="5148665" y="1151367"/>
            <a:ext cx="286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Municípios</a:t>
            </a:r>
            <a:r>
              <a:rPr lang="en-US" sz="1600" b="1" dirty="0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de São Paulo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65EAF-BE2D-4107-BB9E-4A78361985D0}"/>
              </a:ext>
            </a:extLst>
          </p:cNvPr>
          <p:cNvSpPr txBox="1"/>
          <p:nvPr/>
        </p:nvSpPr>
        <p:spPr>
          <a:xfrm>
            <a:off x="5175822" y="1151443"/>
            <a:ext cx="2865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Municípios</a:t>
            </a:r>
            <a:r>
              <a:rPr lang="en-US" sz="1600" b="1" dirty="0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de Minas Gerais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BAF918-CBF1-4B80-AC41-D9FFB7592380}"/>
              </a:ext>
            </a:extLst>
          </p:cNvPr>
          <p:cNvSpPr txBox="1"/>
          <p:nvPr/>
        </p:nvSpPr>
        <p:spPr>
          <a:xfrm>
            <a:off x="5211175" y="1171650"/>
            <a:ext cx="286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Municípios</a:t>
            </a:r>
            <a:r>
              <a:rPr lang="en-US" sz="1600" b="1" dirty="0">
                <a:solidFill>
                  <a:srgbClr val="FFC730"/>
                </a:solidFill>
                <a:latin typeface="Montserrat Medium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da Bahia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9539F-9C82-46DD-8360-F5C348B7CC92}"/>
              </a:ext>
            </a:extLst>
          </p:cNvPr>
          <p:cNvSpPr txBox="1"/>
          <p:nvPr/>
        </p:nvSpPr>
        <p:spPr>
          <a:xfrm>
            <a:off x="4706279" y="1172659"/>
            <a:ext cx="286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FFC73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Países</a:t>
            </a:r>
            <a:endParaRPr lang="en-US" sz="1600" b="1" dirty="0">
              <a:solidFill>
                <a:srgbClr val="FFC73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5929D-7410-4767-B061-10D11E7EA042}"/>
              </a:ext>
            </a:extLst>
          </p:cNvPr>
          <p:cNvCxnSpPr/>
          <p:nvPr/>
        </p:nvCxnSpPr>
        <p:spPr>
          <a:xfrm>
            <a:off x="3037552" y="3946749"/>
            <a:ext cx="0" cy="172662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6D85C5-A5F7-41C1-8D41-E3423C167505}"/>
              </a:ext>
            </a:extLst>
          </p:cNvPr>
          <p:cNvCxnSpPr>
            <a:cxnSpLocks/>
          </p:cNvCxnSpPr>
          <p:nvPr/>
        </p:nvCxnSpPr>
        <p:spPr>
          <a:xfrm flipH="1">
            <a:off x="3037552" y="4110381"/>
            <a:ext cx="21523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6C0F644-0F94-48BB-BE7A-BE487FAF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49" y="1696813"/>
            <a:ext cx="2489737" cy="2331658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2EF4899-1A47-4916-AEB3-0982929E9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25" y="1724556"/>
            <a:ext cx="3317477" cy="2091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CDA087-44EB-4F6B-A328-978BCC53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190" y="1676400"/>
            <a:ext cx="2865349" cy="2302029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518B3C81-B9C5-4BD8-838F-761C87A01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534" y="1707629"/>
            <a:ext cx="2296186" cy="2256401"/>
          </a:xfrm>
          <a:prstGeom prst="rect">
            <a:avLst/>
          </a:prstGeom>
        </p:spPr>
      </p:pic>
      <p:pic>
        <p:nvPicPr>
          <p:cNvPr id="30" name="Picture 29" descr="A picture containing text, dark, sitting, standing&#10;&#10;Description automatically generated">
            <a:extLst>
              <a:ext uri="{FF2B5EF4-FFF2-40B4-BE49-F238E27FC236}">
                <a16:creationId xmlns:a16="http://schemas.microsoft.com/office/drawing/2014/main" id="{8AE5F6D7-4EA0-4394-A956-3B7B305F9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175" y="1863518"/>
            <a:ext cx="3498527" cy="1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2422 -0.132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9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9" presetClass="emph" presetSubtype="0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19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9" presetClass="emph" presetSubtype="0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95" grpId="6" animBg="1"/>
      <p:bldP spid="95" grpId="7" animBg="1"/>
      <p:bldP spid="78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56"/>
          <p:cNvSpPr txBox="1"/>
          <p:nvPr/>
        </p:nvSpPr>
        <p:spPr>
          <a:xfrm>
            <a:off x="0" y="20900"/>
            <a:ext cx="12192000" cy="5718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CONCLUSÕES E APRENDIZADOS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98" name="Google Shape;16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13" y="975000"/>
            <a:ext cx="754350" cy="7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56"/>
          <p:cNvSpPr txBox="1"/>
          <p:nvPr/>
        </p:nvSpPr>
        <p:spPr>
          <a:xfrm>
            <a:off x="2068900" y="893950"/>
            <a:ext cx="90162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Este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trabalho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é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menos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um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fim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em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si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mesmo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mais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um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ponto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partida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levantamento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aspectos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interessantes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a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aprofundar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- a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quantidade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métricas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análises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que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podem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ser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extraídas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a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partir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daqui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é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imensa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!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00" name="Google Shape;170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888" y="2566150"/>
            <a:ext cx="771625" cy="7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p56"/>
          <p:cNvSpPr txBox="1"/>
          <p:nvPr/>
        </p:nvSpPr>
        <p:spPr>
          <a:xfrm>
            <a:off x="2208525" y="2451225"/>
            <a:ext cx="90162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Políticas públicas são enriquecidas quando baseadas em evidências, mas dados isolados pouco significam: estudo da literatura, conhecimento do domínio e compreensão do contexto são essenciais para uma interpretação adequada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02" name="Google Shape;170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900" y="4174575"/>
            <a:ext cx="879450" cy="8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56"/>
          <p:cNvSpPr txBox="1"/>
          <p:nvPr/>
        </p:nvSpPr>
        <p:spPr>
          <a:xfrm>
            <a:off x="2111775" y="4072400"/>
            <a:ext cx="9209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Algumas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etapas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podem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tomar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mais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tempo que o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esperado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devem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ser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negligenciadas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Preparação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de dados 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elaboração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visualizações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são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triviais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!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Além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disso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muitas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dificuldades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técnicas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podem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ser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superadas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com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persistência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(se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houver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tempo e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recursos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disponíveis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😉)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04" name="Google Shape;170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900" y="5826975"/>
            <a:ext cx="879450" cy="8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56"/>
          <p:cNvSpPr txBox="1"/>
          <p:nvPr/>
        </p:nvSpPr>
        <p:spPr>
          <a:xfrm>
            <a:off x="2111775" y="5826975"/>
            <a:ext cx="9209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Quando se trata de assistência à saúde, o Brasil tem muitas desigualdades internas, que se manifestam de maneiras diferentes; entendê-las é importante para a tomada de decisões. Felizmente, a existência de ferramentas como o DATASUS facilita o processo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2A2E3-A116-4F9B-98A8-B56DAE341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674" y="4882100"/>
            <a:ext cx="25717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57"/>
          <p:cNvSpPr/>
          <p:nvPr/>
        </p:nvSpPr>
        <p:spPr>
          <a:xfrm>
            <a:off x="1" y="0"/>
            <a:ext cx="4020300" cy="6858000"/>
          </a:xfrm>
          <a:prstGeom prst="rect">
            <a:avLst/>
          </a:prstGeom>
          <a:solidFill>
            <a:srgbClr val="212F3C"/>
          </a:solidFill>
          <a:ln w="12700" cap="flat" cmpd="sng">
            <a:solidFill>
              <a:srgbClr val="419E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57"/>
          <p:cNvSpPr txBox="1">
            <a:spLocks noGrp="1"/>
          </p:cNvSpPr>
          <p:nvPr>
            <p:ph type="ctrTitle"/>
          </p:nvPr>
        </p:nvSpPr>
        <p:spPr>
          <a:xfrm>
            <a:off x="5120750" y="2412427"/>
            <a:ext cx="59952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12F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Obrigada!</a:t>
            </a:r>
            <a:endParaRPr sz="3600">
              <a:solidFill>
                <a:srgbClr val="212F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12" name="Google Shape;1712;p57"/>
          <p:cNvCxnSpPr/>
          <p:nvPr/>
        </p:nvCxnSpPr>
        <p:spPr>
          <a:xfrm>
            <a:off x="4818475" y="2262722"/>
            <a:ext cx="0" cy="1072500"/>
          </a:xfrm>
          <a:prstGeom prst="straightConnector1">
            <a:avLst/>
          </a:prstGeom>
          <a:noFill/>
          <a:ln w="133350" cap="flat" cmpd="sng">
            <a:solidFill>
              <a:srgbClr val="212F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3" name="Google Shape;1713;p57"/>
          <p:cNvSpPr/>
          <p:nvPr/>
        </p:nvSpPr>
        <p:spPr>
          <a:xfrm>
            <a:off x="3756441" y="2334585"/>
            <a:ext cx="937800" cy="928800"/>
          </a:xfrm>
          <a:prstGeom prst="flowChartConnector">
            <a:avLst/>
          </a:prstGeom>
          <a:solidFill>
            <a:srgbClr val="FF5969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4" name="Google Shape;1714;p57"/>
          <p:cNvCxnSpPr/>
          <p:nvPr/>
        </p:nvCxnSpPr>
        <p:spPr>
          <a:xfrm>
            <a:off x="4225360" y="2500920"/>
            <a:ext cx="0" cy="596100"/>
          </a:xfrm>
          <a:prstGeom prst="straightConnector1">
            <a:avLst/>
          </a:prstGeom>
          <a:noFill/>
          <a:ln w="184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5" name="Google Shape;1715;p57"/>
          <p:cNvCxnSpPr/>
          <p:nvPr/>
        </p:nvCxnSpPr>
        <p:spPr>
          <a:xfrm>
            <a:off x="3934511" y="2798972"/>
            <a:ext cx="581700" cy="0"/>
          </a:xfrm>
          <a:prstGeom prst="straightConnector1">
            <a:avLst/>
          </a:prstGeom>
          <a:noFill/>
          <a:ln w="184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6" name="Google Shape;1716;p57"/>
          <p:cNvSpPr txBox="1"/>
          <p:nvPr/>
        </p:nvSpPr>
        <p:spPr>
          <a:xfrm>
            <a:off x="4140200" y="5870474"/>
            <a:ext cx="7956300" cy="79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212F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Ícones</a:t>
            </a:r>
            <a:r>
              <a:rPr lang="en-US" sz="1800" dirty="0">
                <a:solidFill>
                  <a:srgbClr val="212F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por </a:t>
            </a:r>
            <a:r>
              <a:rPr lang="en-US" sz="1800" b="1" dirty="0" err="1">
                <a:solidFill>
                  <a:srgbClr val="212F3C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-US" sz="1800" dirty="0">
                <a:solidFill>
                  <a:srgbClr val="212F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1800" b="1" dirty="0" err="1">
                <a:solidFill>
                  <a:srgbClr val="212F3C"/>
                </a:solidFill>
                <a:latin typeface="Montserrat"/>
                <a:ea typeface="Montserrat"/>
                <a:cs typeface="Montserrat"/>
                <a:sym typeface="Montserrat"/>
              </a:rPr>
              <a:t>iconsdb</a:t>
            </a:r>
            <a:endParaRPr lang="en-US" sz="1800" b="1" dirty="0">
              <a:solidFill>
                <a:srgbClr val="212F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2F3C"/>
                </a:solidFill>
                <a:latin typeface="Montserrat"/>
                <a:ea typeface="Montserrat"/>
                <a:cs typeface="Montserrat"/>
                <a:sym typeface="Montserrat"/>
              </a:rPr>
              <a:t>Insights para templates no canal do </a:t>
            </a:r>
            <a:r>
              <a:rPr lang="en-US" dirty="0" err="1">
                <a:solidFill>
                  <a:srgbClr val="212F3C"/>
                </a:solidFill>
                <a:latin typeface="Montserrat"/>
                <a:ea typeface="Montserrat"/>
                <a:cs typeface="Montserrat"/>
                <a:sym typeface="Montserrat"/>
              </a:rPr>
              <a:t>Youtube</a:t>
            </a:r>
            <a:r>
              <a:rPr lang="en-US" dirty="0">
                <a:solidFill>
                  <a:srgbClr val="212F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>
                <a:solidFill>
                  <a:srgbClr val="212F3C"/>
                </a:solidFill>
                <a:latin typeface="Montserrat"/>
                <a:ea typeface="Montserrat"/>
                <a:cs typeface="Montserrat"/>
                <a:sym typeface="Montserrat"/>
              </a:rPr>
              <a:t>PowerPoint School</a:t>
            </a:r>
            <a:endParaRPr b="1" dirty="0">
              <a:solidFill>
                <a:srgbClr val="212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0" y="20900"/>
            <a:ext cx="12192000" cy="5718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INTRODUÇÃO E MOTIVAÇÃO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139950" y="783000"/>
            <a:ext cx="117498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Exemplo: escassez (aprox.) de profissionais de saúde no mundo estimada para 2030 (OMS, 2016)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3748135" y="2619196"/>
            <a:ext cx="493200" cy="4932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3930593" y="3142917"/>
            <a:ext cx="256800" cy="256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3487965" y="3376055"/>
            <a:ext cx="331200" cy="3312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3640015" y="2965532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9"/>
          <p:cNvSpPr/>
          <p:nvPr/>
        </p:nvSpPr>
        <p:spPr>
          <a:xfrm>
            <a:off x="3808954" y="3123491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4035338" y="2294831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4241444" y="3325374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4616497" y="3088858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3376466" y="2348891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4325907" y="2879363"/>
            <a:ext cx="243300" cy="2433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4312399" y="3142926"/>
            <a:ext cx="209400" cy="2094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5271988" y="2774620"/>
            <a:ext cx="128400" cy="1284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4633397" y="2771245"/>
            <a:ext cx="290700" cy="290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4162033" y="2467141"/>
            <a:ext cx="243300" cy="2433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3704206" y="2370418"/>
            <a:ext cx="243300" cy="2433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3320700" y="3014533"/>
            <a:ext cx="243300" cy="2433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4367134" y="2138043"/>
            <a:ext cx="178500" cy="178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3231185" y="2380567"/>
            <a:ext cx="121500" cy="121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442359" y="2219236"/>
            <a:ext cx="121500" cy="121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3232199" y="2169206"/>
            <a:ext cx="178500" cy="178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5278746" y="232260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4891533" y="2738809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697588" y="231568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4156972" y="239010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4366462" y="3376055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4079263" y="3430115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326727" y="2234664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4769247" y="226524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3589328" y="2336684"/>
            <a:ext cx="96600" cy="96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3102561" y="2269251"/>
            <a:ext cx="96600" cy="96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3406680" y="2474588"/>
            <a:ext cx="96600" cy="96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4956406" y="2901690"/>
            <a:ext cx="171600" cy="171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4440788" y="2663452"/>
            <a:ext cx="171600" cy="171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4261034" y="2889602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4235632" y="2970740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4167038" y="3051878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4266444" y="2725372"/>
            <a:ext cx="151500" cy="151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4401519" y="2343512"/>
            <a:ext cx="154800" cy="15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4229042" y="2278873"/>
            <a:ext cx="154800" cy="15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/>
          <p:nvPr/>
        </p:nvSpPr>
        <p:spPr>
          <a:xfrm flipH="1">
            <a:off x="4154770" y="227544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3900028" y="3409716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5213980" y="2567717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4950221" y="2531865"/>
            <a:ext cx="249300" cy="2493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4955207" y="2788475"/>
            <a:ext cx="94200" cy="942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4551623" y="2845574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4556909" y="320942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4523817" y="313592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4593014" y="301046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3415220" y="2588154"/>
            <a:ext cx="178500" cy="178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3253129" y="3234154"/>
            <a:ext cx="121500" cy="121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 flipH="1">
            <a:off x="3280916" y="3377279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3322978" y="3433782"/>
            <a:ext cx="148200" cy="1482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3393221" y="3276045"/>
            <a:ext cx="148200" cy="1482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3560607" y="3201173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3449108" y="2886136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/>
          <p:nvPr/>
        </p:nvSpPr>
        <p:spPr>
          <a:xfrm flipH="1">
            <a:off x="3844649" y="353823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3583575" y="3106002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3758621" y="305479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2991740" y="2317969"/>
            <a:ext cx="96600" cy="96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3146879" y="238099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/>
          <p:nvPr/>
        </p:nvSpPr>
        <p:spPr>
          <a:xfrm>
            <a:off x="3149392" y="2188609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2793683" y="2445502"/>
            <a:ext cx="154800" cy="15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2921599" y="2390853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2970154" y="2464753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3070941" y="240971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3570621" y="2778743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4547906" y="228401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4440788" y="2567770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4027839" y="3963262"/>
            <a:ext cx="177000" cy="177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/>
          <p:nvPr/>
        </p:nvSpPr>
        <p:spPr>
          <a:xfrm flipH="1">
            <a:off x="4068523" y="3874973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/>
          <p:nvPr/>
        </p:nvSpPr>
        <p:spPr>
          <a:xfrm flipH="1">
            <a:off x="3962427" y="3951224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9"/>
          <p:cNvSpPr/>
          <p:nvPr/>
        </p:nvSpPr>
        <p:spPr>
          <a:xfrm flipH="1">
            <a:off x="3950944" y="404580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4113018" y="4158797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4198892" y="410178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3753878" y="3228740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3728822" y="3304423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3831789" y="3274007"/>
            <a:ext cx="73800" cy="73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3810784" y="3369297"/>
            <a:ext cx="73800" cy="73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3582450" y="2220388"/>
            <a:ext cx="96600" cy="96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3668515" y="3105963"/>
            <a:ext cx="96600" cy="96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3534598" y="2454024"/>
            <a:ext cx="133500" cy="133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3613992" y="2595751"/>
            <a:ext cx="162300" cy="1623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3504860" y="237115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3712722" y="2192633"/>
            <a:ext cx="154800" cy="15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3887711" y="2250894"/>
            <a:ext cx="124500" cy="124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4229042" y="3238400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3479123" y="2796612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3397954" y="2774397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3999300" y="2418437"/>
            <a:ext cx="154800" cy="15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3550139" y="298253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4217700" y="3460403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/>
          <p:nvPr/>
        </p:nvSpPr>
        <p:spPr>
          <a:xfrm>
            <a:off x="4160448" y="336253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/>
          <p:nvPr/>
        </p:nvSpPr>
        <p:spPr>
          <a:xfrm>
            <a:off x="3947492" y="2542009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3617371" y="3736524"/>
            <a:ext cx="148200" cy="1482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9"/>
          <p:cNvSpPr/>
          <p:nvPr/>
        </p:nvSpPr>
        <p:spPr>
          <a:xfrm flipH="1">
            <a:off x="3754128" y="3687727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9"/>
          <p:cNvSpPr/>
          <p:nvPr/>
        </p:nvSpPr>
        <p:spPr>
          <a:xfrm flipH="1">
            <a:off x="3534247" y="3716203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9"/>
          <p:cNvSpPr/>
          <p:nvPr/>
        </p:nvSpPr>
        <p:spPr>
          <a:xfrm flipH="1">
            <a:off x="3557220" y="387115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9"/>
          <p:cNvSpPr/>
          <p:nvPr/>
        </p:nvSpPr>
        <p:spPr>
          <a:xfrm flipH="1">
            <a:off x="3729284" y="3896486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9"/>
          <p:cNvSpPr/>
          <p:nvPr/>
        </p:nvSpPr>
        <p:spPr>
          <a:xfrm flipH="1">
            <a:off x="3822237" y="393082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4427281" y="3761871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4612406" y="4229874"/>
            <a:ext cx="282600" cy="282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4327828" y="4449284"/>
            <a:ext cx="290700" cy="290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4894157" y="4397663"/>
            <a:ext cx="397500" cy="3975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5425304" y="4740078"/>
            <a:ext cx="282600" cy="282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/>
          <p:nvPr/>
        </p:nvSpPr>
        <p:spPr>
          <a:xfrm flipH="1">
            <a:off x="4569266" y="4221094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4413767" y="4243394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9"/>
          <p:cNvSpPr/>
          <p:nvPr/>
        </p:nvSpPr>
        <p:spPr>
          <a:xfrm flipH="1">
            <a:off x="4536829" y="4384213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 flipH="1">
            <a:off x="4353168" y="436928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4802158" y="5068444"/>
            <a:ext cx="392100" cy="3921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4633175" y="4822430"/>
            <a:ext cx="290700" cy="290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5089532" y="4830515"/>
            <a:ext cx="282600" cy="282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9"/>
          <p:cNvSpPr/>
          <p:nvPr/>
        </p:nvSpPr>
        <p:spPr>
          <a:xfrm>
            <a:off x="5336187" y="5055080"/>
            <a:ext cx="282600" cy="282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9"/>
          <p:cNvSpPr/>
          <p:nvPr/>
        </p:nvSpPr>
        <p:spPr>
          <a:xfrm flipH="1">
            <a:off x="5341668" y="4780404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4687454" y="4567856"/>
            <a:ext cx="148800" cy="148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/>
          <p:nvPr/>
        </p:nvSpPr>
        <p:spPr>
          <a:xfrm flipH="1">
            <a:off x="5386902" y="497406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9"/>
          <p:cNvSpPr/>
          <p:nvPr/>
        </p:nvSpPr>
        <p:spPr>
          <a:xfrm flipH="1">
            <a:off x="4906821" y="4804790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4470054" y="4789738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4670136" y="5171577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4525056" y="5069298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4579181" y="4701838"/>
            <a:ext cx="128700" cy="128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354972" y="4626767"/>
            <a:ext cx="128700" cy="128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4917185" y="4311511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9"/>
          <p:cNvSpPr/>
          <p:nvPr/>
        </p:nvSpPr>
        <p:spPr>
          <a:xfrm flipH="1">
            <a:off x="4884726" y="4237777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4743298" y="5521234"/>
            <a:ext cx="282600" cy="2826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5056060" y="5562786"/>
            <a:ext cx="232200" cy="2322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5293609" y="5508199"/>
            <a:ext cx="128700" cy="128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4666891" y="5303829"/>
            <a:ext cx="128700" cy="128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9"/>
          <p:cNvSpPr/>
          <p:nvPr/>
        </p:nvSpPr>
        <p:spPr>
          <a:xfrm flipH="1">
            <a:off x="4388159" y="4848995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300506" y="4737932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9"/>
          <p:cNvSpPr/>
          <p:nvPr/>
        </p:nvSpPr>
        <p:spPr>
          <a:xfrm flipH="1">
            <a:off x="4548154" y="4910258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9"/>
          <p:cNvSpPr/>
          <p:nvPr/>
        </p:nvSpPr>
        <p:spPr>
          <a:xfrm flipH="1">
            <a:off x="4553053" y="4988021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4420522" y="4927925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5247343" y="4713000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4994682" y="4815407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4957275" y="4934758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4806850" y="4713000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9"/>
          <p:cNvSpPr/>
          <p:nvPr/>
        </p:nvSpPr>
        <p:spPr>
          <a:xfrm flipH="1">
            <a:off x="4810303" y="4517736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5213980" y="5133553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224564" y="5246604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9"/>
          <p:cNvSpPr/>
          <p:nvPr/>
        </p:nvSpPr>
        <p:spPr>
          <a:xfrm flipH="1">
            <a:off x="5329175" y="5331317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5161580" y="5359246"/>
            <a:ext cx="169800" cy="169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5024052" y="5473808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/>
          <p:nvPr/>
        </p:nvSpPr>
        <p:spPr>
          <a:xfrm flipH="1">
            <a:off x="4635982" y="4517210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4940745" y="5781700"/>
            <a:ext cx="203100" cy="2031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4653705" y="5470284"/>
            <a:ext cx="108000" cy="1080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9"/>
          <p:cNvSpPr/>
          <p:nvPr/>
        </p:nvSpPr>
        <p:spPr>
          <a:xfrm flipH="1">
            <a:off x="4811980" y="5432412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9"/>
          <p:cNvSpPr/>
          <p:nvPr/>
        </p:nvSpPr>
        <p:spPr>
          <a:xfrm flipH="1">
            <a:off x="4734054" y="5807986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9"/>
          <p:cNvSpPr/>
          <p:nvPr/>
        </p:nvSpPr>
        <p:spPr>
          <a:xfrm flipH="1">
            <a:off x="4786303" y="5955793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9"/>
          <p:cNvSpPr/>
          <p:nvPr/>
        </p:nvSpPr>
        <p:spPr>
          <a:xfrm flipH="1">
            <a:off x="4949599" y="6368736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9"/>
          <p:cNvSpPr/>
          <p:nvPr/>
        </p:nvSpPr>
        <p:spPr>
          <a:xfrm flipH="1">
            <a:off x="4914089" y="6127710"/>
            <a:ext cx="64800" cy="6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4799307" y="6122517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4870377" y="5975794"/>
            <a:ext cx="128700" cy="1287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4903715" y="6216666"/>
            <a:ext cx="134100" cy="1341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4821798" y="5846506"/>
            <a:ext cx="94800" cy="94800"/>
          </a:xfrm>
          <a:prstGeom prst="ellipse">
            <a:avLst/>
          </a:prstGeom>
          <a:solidFill>
            <a:srgbClr val="2955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10572492" y="5291623"/>
            <a:ext cx="416400" cy="4164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10403906" y="5600075"/>
            <a:ext cx="210300" cy="2103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10481552" y="5494529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10454043" y="5363154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10969305" y="5269460"/>
            <a:ext cx="148200" cy="1482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/>
          <p:cNvSpPr/>
          <p:nvPr/>
        </p:nvSpPr>
        <p:spPr>
          <a:xfrm>
            <a:off x="11111158" y="5155076"/>
            <a:ext cx="183000" cy="1830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11409633" y="5149649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10969222" y="5116602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11089879" y="5066204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10817175" y="5145860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11409633" y="5052895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11195461" y="5577049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11326254" y="5398884"/>
            <a:ext cx="294300" cy="2943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11134754" y="5359246"/>
            <a:ext cx="183000" cy="1830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1017694" y="5444084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066187" y="5556025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10981385" y="5611389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11103125" y="5673493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11186189" y="5735176"/>
            <a:ext cx="210300" cy="2103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11419768" y="5721986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10905668" y="5679065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11026125" y="5691339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11307726" y="5267345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11488554" y="5287417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11343769" y="4716698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11488554" y="4789475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11254235" y="4640741"/>
            <a:ext cx="96900" cy="969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1610289" y="4838875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9834957" y="3572541"/>
            <a:ext cx="434400" cy="4344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10454043" y="4537731"/>
            <a:ext cx="127500" cy="127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0575870" y="4452660"/>
            <a:ext cx="96900" cy="96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0713421" y="4659391"/>
            <a:ext cx="96900" cy="96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10103249" y="4537731"/>
            <a:ext cx="96900" cy="96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10174013" y="4651505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10086870" y="4351777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10745535" y="4078236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10809404" y="4142017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10487059" y="4435694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9875837" y="3439829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10077026" y="4029743"/>
            <a:ext cx="96900" cy="96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10189078" y="4062794"/>
            <a:ext cx="158400" cy="1584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10188384" y="3980927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10604116" y="3532360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0272222" y="3455919"/>
            <a:ext cx="310500" cy="310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0002452" y="3235491"/>
            <a:ext cx="281100" cy="2811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10572872" y="2713300"/>
            <a:ext cx="318600" cy="318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9310031" y="4211794"/>
            <a:ext cx="96900" cy="969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9374581" y="4128842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9259246" y="4147347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9182599" y="3943225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9223432" y="4045801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9316796" y="4060235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8241591" y="2940402"/>
            <a:ext cx="521700" cy="5217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9310590" y="3430108"/>
            <a:ext cx="281100" cy="2811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9426116" y="2387895"/>
            <a:ext cx="585300" cy="5853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10222088" y="2538843"/>
            <a:ext cx="353700" cy="3537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8612637" y="2698030"/>
            <a:ext cx="281100" cy="281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8111874" y="2492061"/>
            <a:ext cx="281100" cy="281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245474" y="2784576"/>
            <a:ext cx="258300" cy="2583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7525723" y="2911049"/>
            <a:ext cx="225000" cy="225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8200325" y="3679159"/>
            <a:ext cx="225000" cy="225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6906264" y="3378361"/>
            <a:ext cx="281100" cy="281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6604969" y="3842354"/>
            <a:ext cx="361800" cy="361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7199135" y="4036001"/>
            <a:ext cx="361800" cy="361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7624404" y="4045801"/>
            <a:ext cx="281100" cy="281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7684292" y="4359613"/>
            <a:ext cx="281100" cy="2811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7830747" y="4900917"/>
            <a:ext cx="281100" cy="281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7426761" y="4634664"/>
            <a:ext cx="397800" cy="397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9"/>
          <p:cNvSpPr/>
          <p:nvPr/>
        </p:nvSpPr>
        <p:spPr>
          <a:xfrm>
            <a:off x="7192740" y="4528305"/>
            <a:ext cx="225000" cy="225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9"/>
          <p:cNvSpPr/>
          <p:nvPr/>
        </p:nvSpPr>
        <p:spPr>
          <a:xfrm>
            <a:off x="7462831" y="5478462"/>
            <a:ext cx="281100" cy="281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9"/>
          <p:cNvSpPr/>
          <p:nvPr/>
        </p:nvSpPr>
        <p:spPr>
          <a:xfrm>
            <a:off x="6478462" y="4184303"/>
            <a:ext cx="198900" cy="198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9"/>
          <p:cNvSpPr/>
          <p:nvPr/>
        </p:nvSpPr>
        <p:spPr>
          <a:xfrm>
            <a:off x="6385691" y="3982009"/>
            <a:ext cx="198900" cy="1989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9"/>
          <p:cNvSpPr/>
          <p:nvPr/>
        </p:nvSpPr>
        <p:spPr>
          <a:xfrm>
            <a:off x="9399382" y="4026365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9284166" y="3911593"/>
            <a:ext cx="101700" cy="1017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9411931" y="3937670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9371800" y="3021921"/>
            <a:ext cx="353700" cy="3537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9734578" y="3007086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8996415" y="3356730"/>
            <a:ext cx="281100" cy="2811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9110996" y="2802188"/>
            <a:ext cx="316800" cy="316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9455478" y="2934924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9326931" y="2729594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8975771" y="2338868"/>
            <a:ext cx="429000" cy="429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9099189" y="2024232"/>
            <a:ext cx="281100" cy="281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9413774" y="2162593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9503132" y="2144800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9"/>
          <p:cNvSpPr/>
          <p:nvPr/>
        </p:nvSpPr>
        <p:spPr>
          <a:xfrm>
            <a:off x="9657330" y="2140064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9"/>
          <p:cNvSpPr/>
          <p:nvPr/>
        </p:nvSpPr>
        <p:spPr>
          <a:xfrm>
            <a:off x="9550636" y="2226706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9355404" y="2271558"/>
            <a:ext cx="171900" cy="1719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9717802" y="2202842"/>
            <a:ext cx="158100" cy="158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9"/>
          <p:cNvSpPr/>
          <p:nvPr/>
        </p:nvSpPr>
        <p:spPr>
          <a:xfrm>
            <a:off x="9900807" y="2230071"/>
            <a:ext cx="248100" cy="248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8417301" y="2318314"/>
            <a:ext cx="358500" cy="358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9"/>
          <p:cNvSpPr/>
          <p:nvPr/>
        </p:nvSpPr>
        <p:spPr>
          <a:xfrm>
            <a:off x="7374878" y="2219863"/>
            <a:ext cx="145500" cy="145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7984110" y="2300990"/>
            <a:ext cx="145500" cy="145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7879409" y="2409715"/>
            <a:ext cx="108000" cy="108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8220001" y="2093277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8344530" y="2206797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11261101" y="2506406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11148635" y="2651204"/>
            <a:ext cx="93600" cy="93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10909103" y="2882693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10627744" y="3248564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10708911" y="3285991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9"/>
          <p:cNvSpPr/>
          <p:nvPr/>
        </p:nvSpPr>
        <p:spPr>
          <a:xfrm>
            <a:off x="10990739" y="3278378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9"/>
          <p:cNvSpPr/>
          <p:nvPr/>
        </p:nvSpPr>
        <p:spPr>
          <a:xfrm>
            <a:off x="10586006" y="3057883"/>
            <a:ext cx="158100" cy="1581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9"/>
          <p:cNvSpPr/>
          <p:nvPr/>
        </p:nvSpPr>
        <p:spPr>
          <a:xfrm>
            <a:off x="10115928" y="2903543"/>
            <a:ext cx="236700" cy="2367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9853372" y="3115020"/>
            <a:ext cx="158100" cy="1581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9895358" y="2912277"/>
            <a:ext cx="184200" cy="1842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10008098" y="2725372"/>
            <a:ext cx="184200" cy="1842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10031068" y="2506340"/>
            <a:ext cx="184200" cy="1842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10316409" y="2325625"/>
            <a:ext cx="186600" cy="18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10168442" y="2168255"/>
            <a:ext cx="184200" cy="1842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10171334" y="2372674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9006821" y="2085935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8873408" y="2149355"/>
            <a:ext cx="145500" cy="145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9016192" y="2256759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8931304" y="2335843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8583348" y="2206797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8675716" y="2170288"/>
            <a:ext cx="145500" cy="145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8781397" y="2326381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8818678" y="2481477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8870937" y="2633130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8777281" y="2996966"/>
            <a:ext cx="162000" cy="162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8926114" y="2736444"/>
            <a:ext cx="162000" cy="162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8969318" y="2938466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8893677" y="2914285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9"/>
          <p:cNvSpPr/>
          <p:nvPr/>
        </p:nvSpPr>
        <p:spPr>
          <a:xfrm>
            <a:off x="8978673" y="3088629"/>
            <a:ext cx="162000" cy="1620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9158936" y="3134532"/>
            <a:ext cx="190200" cy="1902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9605150" y="3355612"/>
            <a:ext cx="212100" cy="2121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10329620" y="3135227"/>
            <a:ext cx="217500" cy="21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10379159" y="2913745"/>
            <a:ext cx="198600" cy="1986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9"/>
          <p:cNvSpPr/>
          <p:nvPr/>
        </p:nvSpPr>
        <p:spPr>
          <a:xfrm>
            <a:off x="10302127" y="3781968"/>
            <a:ext cx="96600" cy="966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9"/>
          <p:cNvSpPr/>
          <p:nvPr/>
        </p:nvSpPr>
        <p:spPr>
          <a:xfrm>
            <a:off x="10841885" y="2247288"/>
            <a:ext cx="184200" cy="1842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9"/>
          <p:cNvSpPr/>
          <p:nvPr/>
        </p:nvSpPr>
        <p:spPr>
          <a:xfrm>
            <a:off x="10692617" y="2403206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9"/>
          <p:cNvSpPr/>
          <p:nvPr/>
        </p:nvSpPr>
        <p:spPr>
          <a:xfrm>
            <a:off x="11134754" y="2307819"/>
            <a:ext cx="184200" cy="1842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9"/>
          <p:cNvSpPr/>
          <p:nvPr/>
        </p:nvSpPr>
        <p:spPr>
          <a:xfrm>
            <a:off x="11054446" y="2238487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1119140" y="2517239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10660180" y="2215210"/>
            <a:ext cx="158100" cy="158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10528765" y="2451333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10519583" y="2304369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10578026" y="2215692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10487059" y="2239495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10374964" y="2235615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10045047" y="3105963"/>
            <a:ext cx="96600" cy="966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10299876" y="3347950"/>
            <a:ext cx="96600" cy="966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10417078" y="3373356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9"/>
          <p:cNvSpPr/>
          <p:nvPr/>
        </p:nvSpPr>
        <p:spPr>
          <a:xfrm>
            <a:off x="10502253" y="3387010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9"/>
          <p:cNvSpPr/>
          <p:nvPr/>
        </p:nvSpPr>
        <p:spPr>
          <a:xfrm>
            <a:off x="10227632" y="3173427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8367469" y="2698201"/>
            <a:ext cx="215100" cy="215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8240881" y="2846654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9"/>
          <p:cNvSpPr/>
          <p:nvPr/>
        </p:nvSpPr>
        <p:spPr>
          <a:xfrm>
            <a:off x="9293133" y="3332034"/>
            <a:ext cx="96600" cy="966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9"/>
          <p:cNvSpPr/>
          <p:nvPr/>
        </p:nvSpPr>
        <p:spPr>
          <a:xfrm>
            <a:off x="9834519" y="3301274"/>
            <a:ext cx="127500" cy="1275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9"/>
          <p:cNvSpPr/>
          <p:nvPr/>
        </p:nvSpPr>
        <p:spPr>
          <a:xfrm>
            <a:off x="9732170" y="3243773"/>
            <a:ext cx="96600" cy="966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9757023" y="3158251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9"/>
          <p:cNvSpPr/>
          <p:nvPr/>
        </p:nvSpPr>
        <p:spPr>
          <a:xfrm>
            <a:off x="8000353" y="2468809"/>
            <a:ext cx="108000" cy="108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9"/>
          <p:cNvSpPr/>
          <p:nvPr/>
        </p:nvSpPr>
        <p:spPr>
          <a:xfrm>
            <a:off x="8261811" y="2331460"/>
            <a:ext cx="145500" cy="145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9"/>
          <p:cNvSpPr/>
          <p:nvPr/>
        </p:nvSpPr>
        <p:spPr>
          <a:xfrm>
            <a:off x="8398962" y="2284512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8166442" y="2290164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9"/>
          <p:cNvSpPr/>
          <p:nvPr/>
        </p:nvSpPr>
        <p:spPr>
          <a:xfrm>
            <a:off x="8140066" y="2380061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9"/>
          <p:cNvSpPr/>
          <p:nvPr/>
        </p:nvSpPr>
        <p:spPr>
          <a:xfrm>
            <a:off x="7843661" y="3143030"/>
            <a:ext cx="145500" cy="145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9"/>
          <p:cNvSpPr/>
          <p:nvPr/>
        </p:nvSpPr>
        <p:spPr>
          <a:xfrm>
            <a:off x="7734678" y="3208188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9"/>
          <p:cNvSpPr/>
          <p:nvPr/>
        </p:nvSpPr>
        <p:spPr>
          <a:xfrm>
            <a:off x="7717478" y="3127075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9"/>
          <p:cNvSpPr/>
          <p:nvPr/>
        </p:nvSpPr>
        <p:spPr>
          <a:xfrm>
            <a:off x="8163172" y="2790798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9"/>
          <p:cNvSpPr/>
          <p:nvPr/>
        </p:nvSpPr>
        <p:spPr>
          <a:xfrm>
            <a:off x="7950117" y="2767883"/>
            <a:ext cx="190200" cy="1902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9"/>
          <p:cNvSpPr/>
          <p:nvPr/>
        </p:nvSpPr>
        <p:spPr>
          <a:xfrm>
            <a:off x="7843661" y="2559854"/>
            <a:ext cx="210000" cy="210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7136537" y="2958180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9"/>
          <p:cNvSpPr/>
          <p:nvPr/>
        </p:nvSpPr>
        <p:spPr>
          <a:xfrm>
            <a:off x="7155603" y="2864662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9"/>
          <p:cNvSpPr/>
          <p:nvPr/>
        </p:nvSpPr>
        <p:spPr>
          <a:xfrm>
            <a:off x="7279864" y="2558522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9"/>
          <p:cNvSpPr/>
          <p:nvPr/>
        </p:nvSpPr>
        <p:spPr>
          <a:xfrm>
            <a:off x="7091016" y="2411579"/>
            <a:ext cx="108000" cy="108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9"/>
          <p:cNvSpPr/>
          <p:nvPr/>
        </p:nvSpPr>
        <p:spPr>
          <a:xfrm>
            <a:off x="8016204" y="4260469"/>
            <a:ext cx="217500" cy="217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9"/>
          <p:cNvSpPr/>
          <p:nvPr/>
        </p:nvSpPr>
        <p:spPr>
          <a:xfrm>
            <a:off x="9097742" y="3654720"/>
            <a:ext cx="252600" cy="2526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9"/>
          <p:cNvSpPr/>
          <p:nvPr/>
        </p:nvSpPr>
        <p:spPr>
          <a:xfrm>
            <a:off x="9374942" y="3735705"/>
            <a:ext cx="184200" cy="1842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9"/>
          <p:cNvSpPr/>
          <p:nvPr/>
        </p:nvSpPr>
        <p:spPr>
          <a:xfrm>
            <a:off x="9550347" y="3684612"/>
            <a:ext cx="96600" cy="966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9"/>
          <p:cNvSpPr/>
          <p:nvPr/>
        </p:nvSpPr>
        <p:spPr>
          <a:xfrm>
            <a:off x="9618576" y="3584173"/>
            <a:ext cx="92100" cy="921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9"/>
          <p:cNvSpPr/>
          <p:nvPr/>
        </p:nvSpPr>
        <p:spPr>
          <a:xfrm>
            <a:off x="9731198" y="3659195"/>
            <a:ext cx="92100" cy="921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9787457" y="3556520"/>
            <a:ext cx="92100" cy="921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9667365" y="3735380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8867577" y="3173427"/>
            <a:ext cx="97800" cy="97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9"/>
          <p:cNvSpPr/>
          <p:nvPr/>
        </p:nvSpPr>
        <p:spPr>
          <a:xfrm>
            <a:off x="8783295" y="3205622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9"/>
          <p:cNvSpPr/>
          <p:nvPr/>
        </p:nvSpPr>
        <p:spPr>
          <a:xfrm>
            <a:off x="8746151" y="3288691"/>
            <a:ext cx="215100" cy="2151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9"/>
          <p:cNvSpPr/>
          <p:nvPr/>
        </p:nvSpPr>
        <p:spPr>
          <a:xfrm>
            <a:off x="8971091" y="3281001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9"/>
          <p:cNvSpPr/>
          <p:nvPr/>
        </p:nvSpPr>
        <p:spPr>
          <a:xfrm>
            <a:off x="9060702" y="3267588"/>
            <a:ext cx="64800" cy="64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8153061" y="2897281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8091454" y="2985394"/>
            <a:ext cx="155700" cy="1557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9"/>
          <p:cNvSpPr/>
          <p:nvPr/>
        </p:nvSpPr>
        <p:spPr>
          <a:xfrm>
            <a:off x="8091825" y="3160975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9"/>
          <p:cNvSpPr/>
          <p:nvPr/>
        </p:nvSpPr>
        <p:spPr>
          <a:xfrm>
            <a:off x="8011215" y="3190080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9021028" y="3650624"/>
            <a:ext cx="73800" cy="738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9"/>
          <p:cNvSpPr/>
          <p:nvPr/>
        </p:nvSpPr>
        <p:spPr>
          <a:xfrm>
            <a:off x="8853029" y="3541997"/>
            <a:ext cx="141900" cy="1419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6672710" y="2716434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9"/>
          <p:cNvSpPr/>
          <p:nvPr/>
        </p:nvSpPr>
        <p:spPr>
          <a:xfrm>
            <a:off x="6826496" y="2725372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7080953" y="2784231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7456505" y="2727113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9"/>
          <p:cNvSpPr/>
          <p:nvPr/>
        </p:nvSpPr>
        <p:spPr>
          <a:xfrm>
            <a:off x="7868595" y="2781817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7753376" y="2844583"/>
            <a:ext cx="158400" cy="1584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9"/>
          <p:cNvSpPr/>
          <p:nvPr/>
        </p:nvSpPr>
        <p:spPr>
          <a:xfrm>
            <a:off x="7733842" y="2717071"/>
            <a:ext cx="108000" cy="108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7520448" y="2781010"/>
            <a:ext cx="108000" cy="108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9"/>
          <p:cNvSpPr/>
          <p:nvPr/>
        </p:nvSpPr>
        <p:spPr>
          <a:xfrm>
            <a:off x="7717060" y="2445989"/>
            <a:ext cx="151200" cy="1512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9"/>
          <p:cNvSpPr/>
          <p:nvPr/>
        </p:nvSpPr>
        <p:spPr>
          <a:xfrm>
            <a:off x="7674989" y="2241552"/>
            <a:ext cx="182100" cy="182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9"/>
          <p:cNvSpPr/>
          <p:nvPr/>
        </p:nvSpPr>
        <p:spPr>
          <a:xfrm>
            <a:off x="7531510" y="2572820"/>
            <a:ext cx="182100" cy="1821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7754489" y="2626712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9"/>
          <p:cNvSpPr/>
          <p:nvPr/>
        </p:nvSpPr>
        <p:spPr>
          <a:xfrm>
            <a:off x="7567784" y="2250062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7508374" y="2363450"/>
            <a:ext cx="182700" cy="1827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7224346" y="2343512"/>
            <a:ext cx="182700" cy="1827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9"/>
          <p:cNvSpPr/>
          <p:nvPr/>
        </p:nvSpPr>
        <p:spPr>
          <a:xfrm>
            <a:off x="7165107" y="2628775"/>
            <a:ext cx="159900" cy="1599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9"/>
          <p:cNvSpPr/>
          <p:nvPr/>
        </p:nvSpPr>
        <p:spPr>
          <a:xfrm>
            <a:off x="6975195" y="2865851"/>
            <a:ext cx="143700" cy="1437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6909644" y="3018556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9"/>
          <p:cNvSpPr/>
          <p:nvPr/>
        </p:nvSpPr>
        <p:spPr>
          <a:xfrm>
            <a:off x="6881666" y="2939524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6658791" y="3105681"/>
            <a:ext cx="143700" cy="1437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6831471" y="3116895"/>
            <a:ext cx="96600" cy="966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9"/>
          <p:cNvSpPr/>
          <p:nvPr/>
        </p:nvSpPr>
        <p:spPr>
          <a:xfrm>
            <a:off x="7983438" y="3277108"/>
            <a:ext cx="127500" cy="127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9"/>
          <p:cNvSpPr/>
          <p:nvPr/>
        </p:nvSpPr>
        <p:spPr>
          <a:xfrm>
            <a:off x="8130427" y="3297899"/>
            <a:ext cx="116100" cy="1161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9"/>
          <p:cNvSpPr/>
          <p:nvPr/>
        </p:nvSpPr>
        <p:spPr>
          <a:xfrm>
            <a:off x="8269686" y="3405793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8186330" y="3422547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7991974" y="3422721"/>
            <a:ext cx="190200" cy="1902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8203201" y="3491585"/>
            <a:ext cx="162000" cy="162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9"/>
          <p:cNvSpPr/>
          <p:nvPr/>
        </p:nvSpPr>
        <p:spPr>
          <a:xfrm>
            <a:off x="8473586" y="3500488"/>
            <a:ext cx="127500" cy="127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9"/>
          <p:cNvSpPr/>
          <p:nvPr/>
        </p:nvSpPr>
        <p:spPr>
          <a:xfrm>
            <a:off x="8615876" y="3451884"/>
            <a:ext cx="97800" cy="97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9"/>
          <p:cNvSpPr/>
          <p:nvPr/>
        </p:nvSpPr>
        <p:spPr>
          <a:xfrm>
            <a:off x="8728716" y="3518409"/>
            <a:ext cx="97800" cy="97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9"/>
          <p:cNvSpPr/>
          <p:nvPr/>
        </p:nvSpPr>
        <p:spPr>
          <a:xfrm>
            <a:off x="8645385" y="3641237"/>
            <a:ext cx="127500" cy="127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9"/>
          <p:cNvSpPr/>
          <p:nvPr/>
        </p:nvSpPr>
        <p:spPr>
          <a:xfrm>
            <a:off x="8619393" y="3567286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9"/>
          <p:cNvSpPr/>
          <p:nvPr/>
        </p:nvSpPr>
        <p:spPr>
          <a:xfrm>
            <a:off x="8516475" y="3771063"/>
            <a:ext cx="190200" cy="1902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9"/>
          <p:cNvSpPr/>
          <p:nvPr/>
        </p:nvSpPr>
        <p:spPr>
          <a:xfrm>
            <a:off x="8452935" y="3748640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9"/>
          <p:cNvSpPr/>
          <p:nvPr/>
        </p:nvSpPr>
        <p:spPr>
          <a:xfrm>
            <a:off x="7566170" y="3707528"/>
            <a:ext cx="217500" cy="217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9"/>
          <p:cNvSpPr/>
          <p:nvPr/>
        </p:nvSpPr>
        <p:spPr>
          <a:xfrm>
            <a:off x="7363743" y="3811606"/>
            <a:ext cx="190200" cy="1902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9"/>
          <p:cNvSpPr/>
          <p:nvPr/>
        </p:nvSpPr>
        <p:spPr>
          <a:xfrm>
            <a:off x="7522602" y="3976874"/>
            <a:ext cx="127500" cy="127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9"/>
          <p:cNvSpPr/>
          <p:nvPr/>
        </p:nvSpPr>
        <p:spPr>
          <a:xfrm>
            <a:off x="7191787" y="3890405"/>
            <a:ext cx="145500" cy="145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9"/>
          <p:cNvSpPr/>
          <p:nvPr/>
        </p:nvSpPr>
        <p:spPr>
          <a:xfrm>
            <a:off x="7314520" y="3531293"/>
            <a:ext cx="258300" cy="2583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9"/>
          <p:cNvSpPr/>
          <p:nvPr/>
        </p:nvSpPr>
        <p:spPr>
          <a:xfrm>
            <a:off x="7592698" y="3593004"/>
            <a:ext cx="96600" cy="96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9"/>
          <p:cNvSpPr/>
          <p:nvPr/>
        </p:nvSpPr>
        <p:spPr>
          <a:xfrm>
            <a:off x="7527547" y="3466975"/>
            <a:ext cx="96600" cy="96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9"/>
          <p:cNvSpPr/>
          <p:nvPr/>
        </p:nvSpPr>
        <p:spPr>
          <a:xfrm>
            <a:off x="7710244" y="3534304"/>
            <a:ext cx="191700" cy="1917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9"/>
          <p:cNvSpPr/>
          <p:nvPr/>
        </p:nvSpPr>
        <p:spPr>
          <a:xfrm>
            <a:off x="7762328" y="3884612"/>
            <a:ext cx="145500" cy="145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7666218" y="3955722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6672071" y="3389026"/>
            <a:ext cx="190200" cy="1902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9"/>
          <p:cNvSpPr/>
          <p:nvPr/>
        </p:nvSpPr>
        <p:spPr>
          <a:xfrm>
            <a:off x="6838012" y="3567243"/>
            <a:ext cx="64800" cy="64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9"/>
          <p:cNvSpPr/>
          <p:nvPr/>
        </p:nvSpPr>
        <p:spPr>
          <a:xfrm>
            <a:off x="6705147" y="3748640"/>
            <a:ext cx="64800" cy="64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9"/>
          <p:cNvSpPr/>
          <p:nvPr/>
        </p:nvSpPr>
        <p:spPr>
          <a:xfrm>
            <a:off x="7115700" y="3649832"/>
            <a:ext cx="191700" cy="1917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9"/>
          <p:cNvSpPr/>
          <p:nvPr/>
        </p:nvSpPr>
        <p:spPr>
          <a:xfrm>
            <a:off x="7210355" y="3489009"/>
            <a:ext cx="110700" cy="1107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9"/>
          <p:cNvSpPr/>
          <p:nvPr/>
        </p:nvSpPr>
        <p:spPr>
          <a:xfrm>
            <a:off x="7130350" y="3859987"/>
            <a:ext cx="64800" cy="64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9"/>
          <p:cNvSpPr/>
          <p:nvPr/>
        </p:nvSpPr>
        <p:spPr>
          <a:xfrm>
            <a:off x="7303168" y="3795113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9"/>
          <p:cNvSpPr/>
          <p:nvPr/>
        </p:nvSpPr>
        <p:spPr>
          <a:xfrm>
            <a:off x="7857502" y="3699650"/>
            <a:ext cx="127500" cy="127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7920919" y="3838700"/>
            <a:ext cx="127500" cy="127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9"/>
          <p:cNvSpPr/>
          <p:nvPr/>
        </p:nvSpPr>
        <p:spPr>
          <a:xfrm>
            <a:off x="7800161" y="3804147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9"/>
          <p:cNvSpPr/>
          <p:nvPr/>
        </p:nvSpPr>
        <p:spPr>
          <a:xfrm>
            <a:off x="8265791" y="4231780"/>
            <a:ext cx="190200" cy="19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9"/>
          <p:cNvSpPr/>
          <p:nvPr/>
        </p:nvSpPr>
        <p:spPr>
          <a:xfrm>
            <a:off x="8202461" y="420815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9"/>
          <p:cNvSpPr/>
          <p:nvPr/>
        </p:nvSpPr>
        <p:spPr>
          <a:xfrm>
            <a:off x="8087122" y="4632708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9"/>
          <p:cNvSpPr/>
          <p:nvPr/>
        </p:nvSpPr>
        <p:spPr>
          <a:xfrm>
            <a:off x="7901032" y="4065942"/>
            <a:ext cx="64800" cy="64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7919237" y="3984762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9"/>
          <p:cNvSpPr/>
          <p:nvPr/>
        </p:nvSpPr>
        <p:spPr>
          <a:xfrm>
            <a:off x="8510565" y="3971127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9"/>
          <p:cNvSpPr/>
          <p:nvPr/>
        </p:nvSpPr>
        <p:spPr>
          <a:xfrm>
            <a:off x="8236532" y="3933837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8111703" y="3762190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8081006" y="3619413"/>
            <a:ext cx="127500" cy="127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9"/>
          <p:cNvSpPr/>
          <p:nvPr/>
        </p:nvSpPr>
        <p:spPr>
          <a:xfrm>
            <a:off x="8390131" y="3887889"/>
            <a:ext cx="110700" cy="1107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8287706" y="3990464"/>
            <a:ext cx="110700" cy="1107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9"/>
          <p:cNvSpPr/>
          <p:nvPr/>
        </p:nvSpPr>
        <p:spPr>
          <a:xfrm>
            <a:off x="7924106" y="4185158"/>
            <a:ext cx="110700" cy="11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/>
          <p:nvPr/>
        </p:nvSpPr>
        <p:spPr>
          <a:xfrm>
            <a:off x="8056403" y="418439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9"/>
          <p:cNvSpPr/>
          <p:nvPr/>
        </p:nvSpPr>
        <p:spPr>
          <a:xfrm>
            <a:off x="7985812" y="4034671"/>
            <a:ext cx="127500" cy="127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9"/>
          <p:cNvSpPr/>
          <p:nvPr/>
        </p:nvSpPr>
        <p:spPr>
          <a:xfrm>
            <a:off x="8131991" y="4091942"/>
            <a:ext cx="101700" cy="101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9"/>
          <p:cNvSpPr/>
          <p:nvPr/>
        </p:nvSpPr>
        <p:spPr>
          <a:xfrm>
            <a:off x="8043875" y="3945669"/>
            <a:ext cx="64800" cy="648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6971900" y="4110673"/>
            <a:ext cx="190200" cy="19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6993053" y="3983771"/>
            <a:ext cx="101700" cy="1017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7284862" y="5033767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9"/>
          <p:cNvSpPr/>
          <p:nvPr/>
        </p:nvSpPr>
        <p:spPr>
          <a:xfrm>
            <a:off x="7109122" y="4016666"/>
            <a:ext cx="110700" cy="1107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9"/>
          <p:cNvSpPr/>
          <p:nvPr/>
        </p:nvSpPr>
        <p:spPr>
          <a:xfrm>
            <a:off x="6969325" y="3822336"/>
            <a:ext cx="137100" cy="1371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9"/>
          <p:cNvSpPr/>
          <p:nvPr/>
        </p:nvSpPr>
        <p:spPr>
          <a:xfrm>
            <a:off x="6833239" y="3680011"/>
            <a:ext cx="173400" cy="1734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9"/>
          <p:cNvSpPr/>
          <p:nvPr/>
        </p:nvSpPr>
        <p:spPr>
          <a:xfrm>
            <a:off x="7029633" y="3716203"/>
            <a:ext cx="64800" cy="64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9"/>
          <p:cNvSpPr/>
          <p:nvPr/>
        </p:nvSpPr>
        <p:spPr>
          <a:xfrm>
            <a:off x="6544393" y="3717405"/>
            <a:ext cx="137100" cy="1371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9"/>
          <p:cNvSpPr/>
          <p:nvPr/>
        </p:nvSpPr>
        <p:spPr>
          <a:xfrm>
            <a:off x="6706681" y="3609663"/>
            <a:ext cx="110700" cy="1107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9"/>
          <p:cNvSpPr/>
          <p:nvPr/>
        </p:nvSpPr>
        <p:spPr>
          <a:xfrm>
            <a:off x="6584318" y="3558633"/>
            <a:ext cx="110700" cy="110700"/>
          </a:xfrm>
          <a:prstGeom prst="ellipse">
            <a:avLst/>
          </a:prstGeom>
          <a:solidFill>
            <a:srgbClr val="8888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9"/>
          <p:cNvSpPr/>
          <p:nvPr/>
        </p:nvSpPr>
        <p:spPr>
          <a:xfrm>
            <a:off x="6460837" y="3605045"/>
            <a:ext cx="110700" cy="1107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9"/>
          <p:cNvSpPr/>
          <p:nvPr/>
        </p:nvSpPr>
        <p:spPr>
          <a:xfrm>
            <a:off x="6447210" y="3732844"/>
            <a:ext cx="64800" cy="64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9"/>
          <p:cNvSpPr/>
          <p:nvPr/>
        </p:nvSpPr>
        <p:spPr>
          <a:xfrm>
            <a:off x="6487985" y="3862988"/>
            <a:ext cx="110700" cy="1107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6369787" y="3809275"/>
            <a:ext cx="110700" cy="1107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6354794" y="3935679"/>
            <a:ext cx="64800" cy="64800"/>
          </a:xfrm>
          <a:prstGeom prst="ellipse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6699229" y="4229874"/>
            <a:ext cx="137100" cy="137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9"/>
          <p:cNvSpPr/>
          <p:nvPr/>
        </p:nvSpPr>
        <p:spPr>
          <a:xfrm>
            <a:off x="6854013" y="4193007"/>
            <a:ext cx="101700" cy="101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9"/>
          <p:cNvSpPr/>
          <p:nvPr/>
        </p:nvSpPr>
        <p:spPr>
          <a:xfrm>
            <a:off x="7102304" y="4292783"/>
            <a:ext cx="110700" cy="11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7163348" y="4419845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7245927" y="4404566"/>
            <a:ext cx="95400" cy="95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9"/>
          <p:cNvSpPr/>
          <p:nvPr/>
        </p:nvSpPr>
        <p:spPr>
          <a:xfrm>
            <a:off x="7361030" y="4431760"/>
            <a:ext cx="101700" cy="101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7480927" y="4360981"/>
            <a:ext cx="141600" cy="14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9"/>
          <p:cNvSpPr/>
          <p:nvPr/>
        </p:nvSpPr>
        <p:spPr>
          <a:xfrm>
            <a:off x="7458996" y="4518436"/>
            <a:ext cx="101700" cy="101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9"/>
          <p:cNvSpPr/>
          <p:nvPr/>
        </p:nvSpPr>
        <p:spPr>
          <a:xfrm>
            <a:off x="7583485" y="4509498"/>
            <a:ext cx="80400" cy="8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9"/>
          <p:cNvSpPr/>
          <p:nvPr/>
        </p:nvSpPr>
        <p:spPr>
          <a:xfrm>
            <a:off x="7567019" y="4271479"/>
            <a:ext cx="80400" cy="8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9"/>
          <p:cNvSpPr/>
          <p:nvPr/>
        </p:nvSpPr>
        <p:spPr>
          <a:xfrm>
            <a:off x="7641833" y="4350780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7875696" y="4285416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9"/>
          <p:cNvSpPr/>
          <p:nvPr/>
        </p:nvSpPr>
        <p:spPr>
          <a:xfrm>
            <a:off x="7978778" y="4445671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7305769" y="4771135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7333828" y="4848995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7367556" y="4923818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7361886" y="5003987"/>
            <a:ext cx="118800" cy="11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7499078" y="5044341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9"/>
          <p:cNvSpPr/>
          <p:nvPr/>
        </p:nvSpPr>
        <p:spPr>
          <a:xfrm>
            <a:off x="7599300" y="5044013"/>
            <a:ext cx="217500" cy="217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9"/>
          <p:cNvSpPr/>
          <p:nvPr/>
        </p:nvSpPr>
        <p:spPr>
          <a:xfrm>
            <a:off x="7843661" y="4636254"/>
            <a:ext cx="222000" cy="22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9"/>
          <p:cNvSpPr/>
          <p:nvPr/>
        </p:nvSpPr>
        <p:spPr>
          <a:xfrm>
            <a:off x="7970621" y="4526748"/>
            <a:ext cx="110700" cy="11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8227711" y="4418686"/>
            <a:ext cx="110700" cy="11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8107684" y="4489309"/>
            <a:ext cx="131400" cy="131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9"/>
          <p:cNvSpPr/>
          <p:nvPr/>
        </p:nvSpPr>
        <p:spPr>
          <a:xfrm>
            <a:off x="8048362" y="4802965"/>
            <a:ext cx="110700" cy="11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9"/>
          <p:cNvSpPr/>
          <p:nvPr/>
        </p:nvSpPr>
        <p:spPr>
          <a:xfrm>
            <a:off x="8130735" y="4926876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9"/>
          <p:cNvSpPr/>
          <p:nvPr/>
        </p:nvSpPr>
        <p:spPr>
          <a:xfrm>
            <a:off x="8125023" y="5106703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9"/>
          <p:cNvSpPr/>
          <p:nvPr/>
        </p:nvSpPr>
        <p:spPr>
          <a:xfrm>
            <a:off x="8321632" y="5141099"/>
            <a:ext cx="110700" cy="11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9"/>
          <p:cNvSpPr/>
          <p:nvPr/>
        </p:nvSpPr>
        <p:spPr>
          <a:xfrm>
            <a:off x="8258861" y="5268459"/>
            <a:ext cx="190200" cy="19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9"/>
          <p:cNvSpPr/>
          <p:nvPr/>
        </p:nvSpPr>
        <p:spPr>
          <a:xfrm>
            <a:off x="7787304" y="5205220"/>
            <a:ext cx="190200" cy="19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9"/>
          <p:cNvSpPr/>
          <p:nvPr/>
        </p:nvSpPr>
        <p:spPr>
          <a:xfrm>
            <a:off x="7283155" y="5120002"/>
            <a:ext cx="110700" cy="11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9"/>
          <p:cNvSpPr/>
          <p:nvPr/>
        </p:nvSpPr>
        <p:spPr>
          <a:xfrm>
            <a:off x="7321770" y="524890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9"/>
          <p:cNvSpPr/>
          <p:nvPr/>
        </p:nvSpPr>
        <p:spPr>
          <a:xfrm>
            <a:off x="7434205" y="5743113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9"/>
          <p:cNvSpPr/>
          <p:nvPr/>
        </p:nvSpPr>
        <p:spPr>
          <a:xfrm>
            <a:off x="7861524" y="5416815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9"/>
          <p:cNvSpPr/>
          <p:nvPr/>
        </p:nvSpPr>
        <p:spPr>
          <a:xfrm>
            <a:off x="7758458" y="5485245"/>
            <a:ext cx="141600" cy="14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9"/>
          <p:cNvSpPr/>
          <p:nvPr/>
        </p:nvSpPr>
        <p:spPr>
          <a:xfrm>
            <a:off x="7333828" y="5308740"/>
            <a:ext cx="190200" cy="19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7651254" y="5331053"/>
            <a:ext cx="144300" cy="1443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9"/>
          <p:cNvSpPr/>
          <p:nvPr/>
        </p:nvSpPr>
        <p:spPr>
          <a:xfrm>
            <a:off x="7573986" y="5261401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9"/>
          <p:cNvSpPr/>
          <p:nvPr/>
        </p:nvSpPr>
        <p:spPr>
          <a:xfrm>
            <a:off x="7555924" y="5382701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9"/>
          <p:cNvSpPr/>
          <p:nvPr/>
        </p:nvSpPr>
        <p:spPr>
          <a:xfrm>
            <a:off x="7420954" y="5145734"/>
            <a:ext cx="144300" cy="1443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9"/>
          <p:cNvSpPr/>
          <p:nvPr/>
        </p:nvSpPr>
        <p:spPr>
          <a:xfrm>
            <a:off x="7487060" y="1881825"/>
            <a:ext cx="145500" cy="1455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9"/>
          <p:cNvSpPr/>
          <p:nvPr/>
        </p:nvSpPr>
        <p:spPr>
          <a:xfrm>
            <a:off x="7408009" y="1993439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9"/>
          <p:cNvSpPr/>
          <p:nvPr/>
        </p:nvSpPr>
        <p:spPr>
          <a:xfrm>
            <a:off x="8948515" y="1931783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9"/>
          <p:cNvSpPr/>
          <p:nvPr/>
        </p:nvSpPr>
        <p:spPr>
          <a:xfrm>
            <a:off x="10182722" y="3538682"/>
            <a:ext cx="64800" cy="648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9"/>
          <p:cNvSpPr/>
          <p:nvPr/>
        </p:nvSpPr>
        <p:spPr>
          <a:xfrm>
            <a:off x="7429124" y="3047933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9"/>
          <p:cNvSpPr/>
          <p:nvPr/>
        </p:nvSpPr>
        <p:spPr>
          <a:xfrm>
            <a:off x="7671222" y="2823160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9"/>
          <p:cNvSpPr/>
          <p:nvPr/>
        </p:nvSpPr>
        <p:spPr>
          <a:xfrm>
            <a:off x="8767694" y="2604803"/>
            <a:ext cx="64800" cy="648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9"/>
          <p:cNvSpPr/>
          <p:nvPr/>
        </p:nvSpPr>
        <p:spPr>
          <a:xfrm>
            <a:off x="7383601" y="5524385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139950" y="1471274"/>
            <a:ext cx="1602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9557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AMÉRICAS</a:t>
            </a:r>
            <a:endParaRPr sz="1800" b="1" dirty="0">
              <a:solidFill>
                <a:srgbClr val="29557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wentieth Century"/>
                <a:ea typeface="Twentieth Century"/>
                <a:cs typeface="Twentieth Century"/>
                <a:sym typeface="Twentieth Century"/>
              </a:rPr>
              <a:t>0.64 mi</a:t>
            </a:r>
            <a:endParaRPr sz="1800" b="1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0" name="Google Shape;740;p39"/>
          <p:cNvSpPr txBox="1"/>
          <p:nvPr/>
        </p:nvSpPr>
        <p:spPr>
          <a:xfrm>
            <a:off x="119675" y="2996837"/>
            <a:ext cx="20037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MEDITERRÂNEO ORIENTAL</a:t>
            </a:r>
            <a:endParaRPr sz="1800" b="1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1.7 mi</a:t>
            </a: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1" name="Google Shape;741;p39"/>
          <p:cNvSpPr txBox="1"/>
          <p:nvPr/>
        </p:nvSpPr>
        <p:spPr>
          <a:xfrm>
            <a:off x="82975" y="4090525"/>
            <a:ext cx="1602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66AAB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EUROPA</a:t>
            </a:r>
            <a:endParaRPr sz="1800" b="1">
              <a:solidFill>
                <a:srgbClr val="66AAB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0.06 mi</a:t>
            </a: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6AAB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2" name="Google Shape;742;p39"/>
          <p:cNvSpPr txBox="1"/>
          <p:nvPr/>
        </p:nvSpPr>
        <p:spPr>
          <a:xfrm>
            <a:off x="139950" y="2232661"/>
            <a:ext cx="16029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ÁFRICA</a:t>
            </a:r>
            <a:endParaRPr sz="1800" b="1" dirty="0">
              <a:solidFill>
                <a:srgbClr val="FFC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6.1 mi</a:t>
            </a:r>
            <a:endParaRPr sz="1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C73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3" name="Google Shape;743;p39"/>
          <p:cNvSpPr txBox="1"/>
          <p:nvPr/>
        </p:nvSpPr>
        <p:spPr>
          <a:xfrm>
            <a:off x="61300" y="4853825"/>
            <a:ext cx="2860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SUDESTE ASIÁTICO</a:t>
            </a:r>
            <a:endParaRPr sz="1800" b="1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4.7 mi</a:t>
            </a: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4" name="Google Shape;744;p39"/>
          <p:cNvSpPr txBox="1"/>
          <p:nvPr/>
        </p:nvSpPr>
        <p:spPr>
          <a:xfrm>
            <a:off x="82975" y="5708025"/>
            <a:ext cx="2973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12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PACÍFICO OCIDENTAL</a:t>
            </a:r>
            <a:endParaRPr sz="1800" b="1">
              <a:solidFill>
                <a:srgbClr val="212F3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1.3 mi</a:t>
            </a: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12F3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 txBox="1"/>
          <p:nvPr/>
        </p:nvSpPr>
        <p:spPr>
          <a:xfrm>
            <a:off x="0" y="20900"/>
            <a:ext cx="12192000" cy="5718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PERGUNTAS DE PESQUISA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1" name="Google Shape;751;p40"/>
          <p:cNvSpPr txBox="1"/>
          <p:nvPr/>
        </p:nvSpPr>
        <p:spPr>
          <a:xfrm>
            <a:off x="536400" y="883863"/>
            <a:ext cx="11251200" cy="791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contexto de avaliação de adequação da oferta de recursos essenciais em saúde pública, quão próximos estamos, no Brasil, das melhores práticas?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0"/>
          <p:cNvSpPr txBox="1"/>
          <p:nvPr/>
        </p:nvSpPr>
        <p:spPr>
          <a:xfrm>
            <a:off x="383125" y="1966725"/>
            <a:ext cx="11685300" cy="4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Identificação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das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melhores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práticas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Tendo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vista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indicadores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médicos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enfermeiros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hospitais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leitos</a:t>
            </a: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hospitalares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(inclusive de UTI) 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oferta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a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população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quais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as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melhores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práticas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elas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identificadas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Panorama da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situação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brasileira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é a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distribuição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desses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recursos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municípios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estados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regiões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brasileiros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há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desigualdade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distribuição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desses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recursos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país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qual é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magnitude 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quais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lugares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afetados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por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o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Brasil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com o resto do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mundo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disponibilidade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médicos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enfermeiros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à </a:t>
            </a:r>
            <a:r>
              <a:rPr lang="en-US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população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0"/>
          <p:cNvSpPr/>
          <p:nvPr/>
        </p:nvSpPr>
        <p:spPr>
          <a:xfrm>
            <a:off x="625800" y="2030600"/>
            <a:ext cx="1008900" cy="3066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/>
          <p:nvPr/>
        </p:nvSpPr>
        <p:spPr>
          <a:xfrm>
            <a:off x="625800" y="3979450"/>
            <a:ext cx="1008900" cy="3066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1"/>
          <p:cNvSpPr txBox="1"/>
          <p:nvPr/>
        </p:nvSpPr>
        <p:spPr>
          <a:xfrm>
            <a:off x="0" y="20900"/>
            <a:ext cx="12192000" cy="5718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METODOLOGIA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0" name="Google Shape;760;p41"/>
          <p:cNvSpPr/>
          <p:nvPr/>
        </p:nvSpPr>
        <p:spPr>
          <a:xfrm>
            <a:off x="2451810" y="3092234"/>
            <a:ext cx="728100" cy="7281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1"/>
          <p:cNvSpPr/>
          <p:nvPr/>
        </p:nvSpPr>
        <p:spPr>
          <a:xfrm>
            <a:off x="3330107" y="2726220"/>
            <a:ext cx="1221000" cy="1221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1"/>
          <p:cNvSpPr/>
          <p:nvPr/>
        </p:nvSpPr>
        <p:spPr>
          <a:xfrm>
            <a:off x="4612875" y="2522450"/>
            <a:ext cx="1528200" cy="14880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1"/>
          <p:cNvSpPr/>
          <p:nvPr/>
        </p:nvSpPr>
        <p:spPr>
          <a:xfrm>
            <a:off x="6201112" y="2967724"/>
            <a:ext cx="1402200" cy="1342200"/>
          </a:xfrm>
          <a:prstGeom prst="ellipse">
            <a:avLst/>
          </a:prstGeom>
          <a:solidFill>
            <a:srgbClr val="212F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1"/>
          <p:cNvSpPr/>
          <p:nvPr/>
        </p:nvSpPr>
        <p:spPr>
          <a:xfrm>
            <a:off x="7612712" y="3454098"/>
            <a:ext cx="1167900" cy="1146900"/>
          </a:xfrm>
          <a:prstGeom prst="ellipse">
            <a:avLst/>
          </a:prstGeom>
          <a:solidFill>
            <a:srgbClr val="66AA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1"/>
          <p:cNvSpPr/>
          <p:nvPr/>
        </p:nvSpPr>
        <p:spPr>
          <a:xfrm>
            <a:off x="8825800" y="3059826"/>
            <a:ext cx="1167900" cy="11580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6" name="Google Shape;766;p41"/>
          <p:cNvGrpSpPr/>
          <p:nvPr/>
        </p:nvGrpSpPr>
        <p:grpSpPr>
          <a:xfrm>
            <a:off x="1889590" y="2271413"/>
            <a:ext cx="842389" cy="820800"/>
            <a:chOff x="1812462" y="2946163"/>
            <a:chExt cx="842389" cy="820800"/>
          </a:xfrm>
        </p:grpSpPr>
        <p:cxnSp>
          <p:nvCxnSpPr>
            <p:cNvPr id="767" name="Google Shape;767;p41"/>
            <p:cNvCxnSpPr/>
            <p:nvPr/>
          </p:nvCxnSpPr>
          <p:spPr>
            <a:xfrm rot="10800000">
              <a:off x="2277451" y="2946163"/>
              <a:ext cx="377400" cy="820800"/>
            </a:xfrm>
            <a:prstGeom prst="straightConnector1">
              <a:avLst/>
            </a:prstGeom>
            <a:noFill/>
            <a:ln w="28575" cap="flat" cmpd="sng">
              <a:solidFill>
                <a:srgbClr val="FF596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8" name="Google Shape;768;p41"/>
            <p:cNvCxnSpPr/>
            <p:nvPr/>
          </p:nvCxnSpPr>
          <p:spPr>
            <a:xfrm rot="10800000">
              <a:off x="1812462" y="2954946"/>
              <a:ext cx="471900" cy="0"/>
            </a:xfrm>
            <a:prstGeom prst="straightConnector1">
              <a:avLst/>
            </a:prstGeom>
            <a:noFill/>
            <a:ln w="28575" cap="flat" cmpd="sng">
              <a:solidFill>
                <a:srgbClr val="FF596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69" name="Google Shape;769;p41"/>
          <p:cNvGrpSpPr/>
          <p:nvPr/>
        </p:nvGrpSpPr>
        <p:grpSpPr>
          <a:xfrm>
            <a:off x="4547174" y="1405861"/>
            <a:ext cx="899785" cy="1221082"/>
            <a:chOff x="4442274" y="2049178"/>
            <a:chExt cx="979198" cy="712500"/>
          </a:xfrm>
        </p:grpSpPr>
        <p:cxnSp>
          <p:nvCxnSpPr>
            <p:cNvPr id="770" name="Google Shape;770;p41"/>
            <p:cNvCxnSpPr/>
            <p:nvPr/>
          </p:nvCxnSpPr>
          <p:spPr>
            <a:xfrm rot="10800000">
              <a:off x="5098972" y="2049178"/>
              <a:ext cx="322500" cy="712500"/>
            </a:xfrm>
            <a:prstGeom prst="straightConnector1">
              <a:avLst/>
            </a:prstGeom>
            <a:noFill/>
            <a:ln w="28575" cap="flat" cmpd="sng">
              <a:solidFill>
                <a:srgbClr val="66AAB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1" name="Google Shape;771;p41"/>
            <p:cNvCxnSpPr/>
            <p:nvPr/>
          </p:nvCxnSpPr>
          <p:spPr>
            <a:xfrm rot="10800000">
              <a:off x="4442274" y="2051577"/>
              <a:ext cx="666300" cy="0"/>
            </a:xfrm>
            <a:prstGeom prst="straightConnector1">
              <a:avLst/>
            </a:prstGeom>
            <a:noFill/>
            <a:ln w="28575" cap="flat" cmpd="sng">
              <a:solidFill>
                <a:srgbClr val="66AAB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72" name="Google Shape;772;p41"/>
          <p:cNvGrpSpPr/>
          <p:nvPr/>
        </p:nvGrpSpPr>
        <p:grpSpPr>
          <a:xfrm rot="10800000" flipH="1">
            <a:off x="3209970" y="3914929"/>
            <a:ext cx="782481" cy="821366"/>
            <a:chOff x="1872371" y="2945596"/>
            <a:chExt cx="782481" cy="821366"/>
          </a:xfrm>
        </p:grpSpPr>
        <p:cxnSp>
          <p:nvCxnSpPr>
            <p:cNvPr id="773" name="Google Shape;773;p41"/>
            <p:cNvCxnSpPr/>
            <p:nvPr/>
          </p:nvCxnSpPr>
          <p:spPr>
            <a:xfrm rot="10800000">
              <a:off x="2449952" y="2945862"/>
              <a:ext cx="204900" cy="82110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4" name="Google Shape;774;p41"/>
            <p:cNvCxnSpPr/>
            <p:nvPr/>
          </p:nvCxnSpPr>
          <p:spPr>
            <a:xfrm rot="10800000">
              <a:off x="1872371" y="2945596"/>
              <a:ext cx="589500" cy="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75" name="Google Shape;775;p41"/>
          <p:cNvGrpSpPr/>
          <p:nvPr/>
        </p:nvGrpSpPr>
        <p:grpSpPr>
          <a:xfrm flipH="1">
            <a:off x="9416025" y="2000758"/>
            <a:ext cx="723655" cy="1146900"/>
            <a:chOff x="1935199" y="2625881"/>
            <a:chExt cx="723655" cy="1146900"/>
          </a:xfrm>
        </p:grpSpPr>
        <p:cxnSp>
          <p:nvCxnSpPr>
            <p:cNvPr id="776" name="Google Shape;776;p41"/>
            <p:cNvCxnSpPr/>
            <p:nvPr/>
          </p:nvCxnSpPr>
          <p:spPr>
            <a:xfrm rot="10800000">
              <a:off x="2372954" y="2625881"/>
              <a:ext cx="285900" cy="1146900"/>
            </a:xfrm>
            <a:prstGeom prst="straightConnector1">
              <a:avLst/>
            </a:prstGeom>
            <a:noFill/>
            <a:ln w="28575" cap="flat" cmpd="sng">
              <a:solidFill>
                <a:srgbClr val="FF596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7" name="Google Shape;777;p41"/>
            <p:cNvCxnSpPr/>
            <p:nvPr/>
          </p:nvCxnSpPr>
          <p:spPr>
            <a:xfrm rot="10800000">
              <a:off x="1935199" y="2629013"/>
              <a:ext cx="435300" cy="0"/>
            </a:xfrm>
            <a:prstGeom prst="straightConnector1">
              <a:avLst/>
            </a:prstGeom>
            <a:noFill/>
            <a:ln w="28575" cap="flat" cmpd="sng">
              <a:solidFill>
                <a:srgbClr val="FF596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1"/>
          <p:cNvGrpSpPr/>
          <p:nvPr/>
        </p:nvGrpSpPr>
        <p:grpSpPr>
          <a:xfrm rot="10800000">
            <a:off x="8208516" y="4511598"/>
            <a:ext cx="743206" cy="539400"/>
            <a:chOff x="1929864" y="3262554"/>
            <a:chExt cx="743206" cy="539400"/>
          </a:xfrm>
        </p:grpSpPr>
        <p:cxnSp>
          <p:nvCxnSpPr>
            <p:cNvPr id="779" name="Google Shape;779;p41"/>
            <p:cNvCxnSpPr/>
            <p:nvPr/>
          </p:nvCxnSpPr>
          <p:spPr>
            <a:xfrm rot="10800000">
              <a:off x="2392270" y="3262554"/>
              <a:ext cx="280800" cy="539400"/>
            </a:xfrm>
            <a:prstGeom prst="straightConnector1">
              <a:avLst/>
            </a:prstGeom>
            <a:noFill/>
            <a:ln w="28575" cap="flat" cmpd="sng">
              <a:solidFill>
                <a:srgbClr val="66AAB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0" name="Google Shape;780;p41"/>
            <p:cNvCxnSpPr/>
            <p:nvPr/>
          </p:nvCxnSpPr>
          <p:spPr>
            <a:xfrm rot="10800000">
              <a:off x="1929864" y="3264970"/>
              <a:ext cx="471900" cy="0"/>
            </a:xfrm>
            <a:prstGeom prst="straightConnector1">
              <a:avLst/>
            </a:prstGeom>
            <a:noFill/>
            <a:ln w="28575" cap="flat" cmpd="sng">
              <a:solidFill>
                <a:srgbClr val="66AAB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1" name="Google Shape;781;p41"/>
          <p:cNvGrpSpPr/>
          <p:nvPr/>
        </p:nvGrpSpPr>
        <p:grpSpPr>
          <a:xfrm flipH="1">
            <a:off x="6978070" y="1762775"/>
            <a:ext cx="846180" cy="1297043"/>
            <a:chOff x="1983141" y="2950845"/>
            <a:chExt cx="452890" cy="694200"/>
          </a:xfrm>
        </p:grpSpPr>
        <p:cxnSp>
          <p:nvCxnSpPr>
            <p:cNvPr id="782" name="Google Shape;782;p41"/>
            <p:cNvCxnSpPr/>
            <p:nvPr/>
          </p:nvCxnSpPr>
          <p:spPr>
            <a:xfrm rot="10800000">
              <a:off x="2244631" y="2950845"/>
              <a:ext cx="191400" cy="694200"/>
            </a:xfrm>
            <a:prstGeom prst="straightConnector1">
              <a:avLst/>
            </a:prstGeom>
            <a:noFill/>
            <a:ln w="2857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" name="Google Shape;783;p41"/>
            <p:cNvCxnSpPr/>
            <p:nvPr/>
          </p:nvCxnSpPr>
          <p:spPr>
            <a:xfrm rot="10800000">
              <a:off x="1983141" y="2952010"/>
              <a:ext cx="267900" cy="0"/>
            </a:xfrm>
            <a:prstGeom prst="straightConnector1">
              <a:avLst/>
            </a:prstGeom>
            <a:noFill/>
            <a:ln w="28575" cap="flat" cmpd="sng">
              <a:solidFill>
                <a:srgbClr val="212F3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4" name="Google Shape;784;p41"/>
          <p:cNvGrpSpPr/>
          <p:nvPr/>
        </p:nvGrpSpPr>
        <p:grpSpPr>
          <a:xfrm>
            <a:off x="223100" y="1587564"/>
            <a:ext cx="1666500" cy="1212836"/>
            <a:chOff x="66101" y="1711624"/>
            <a:chExt cx="1666500" cy="1212836"/>
          </a:xfrm>
        </p:grpSpPr>
        <p:sp>
          <p:nvSpPr>
            <p:cNvPr id="785" name="Google Shape;785;p41"/>
            <p:cNvSpPr txBox="1"/>
            <p:nvPr/>
          </p:nvSpPr>
          <p:spPr>
            <a:xfrm>
              <a:off x="988944" y="1711624"/>
              <a:ext cx="724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>
                <a:solidFill>
                  <a:srgbClr val="FF5969"/>
                </a:solidFill>
              </a:endParaRPr>
            </a:p>
          </p:txBody>
        </p:sp>
        <p:sp>
          <p:nvSpPr>
            <p:cNvPr id="786" name="Google Shape;786;p41"/>
            <p:cNvSpPr txBox="1"/>
            <p:nvPr/>
          </p:nvSpPr>
          <p:spPr>
            <a:xfrm>
              <a:off x="66101" y="2109660"/>
              <a:ext cx="1666500" cy="8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ESTUDO DAS REFERÊNCIAS</a:t>
              </a:r>
              <a:endParaRPr>
                <a:solidFill>
                  <a:srgbClr val="FF5969"/>
                </a:solidFill>
              </a:endParaRPr>
            </a:p>
          </p:txBody>
        </p:sp>
      </p:grpSp>
      <p:grpSp>
        <p:nvGrpSpPr>
          <p:cNvPr id="787" name="Google Shape;787;p41"/>
          <p:cNvGrpSpPr/>
          <p:nvPr/>
        </p:nvGrpSpPr>
        <p:grpSpPr>
          <a:xfrm>
            <a:off x="798200" y="4266229"/>
            <a:ext cx="2411786" cy="1524696"/>
            <a:chOff x="580775" y="4165118"/>
            <a:chExt cx="2411786" cy="1524696"/>
          </a:xfrm>
        </p:grpSpPr>
        <p:sp>
          <p:nvSpPr>
            <p:cNvPr id="788" name="Google Shape;788;p41"/>
            <p:cNvSpPr txBox="1"/>
            <p:nvPr/>
          </p:nvSpPr>
          <p:spPr>
            <a:xfrm>
              <a:off x="2267761" y="4165118"/>
              <a:ext cx="72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C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dirty="0">
                <a:solidFill>
                  <a:srgbClr val="FFC000"/>
                </a:solidFill>
              </a:endParaRPr>
            </a:p>
          </p:txBody>
        </p:sp>
        <p:sp>
          <p:nvSpPr>
            <p:cNvPr id="789" name="Google Shape;789;p41"/>
            <p:cNvSpPr txBox="1"/>
            <p:nvPr/>
          </p:nvSpPr>
          <p:spPr>
            <a:xfrm>
              <a:off x="580775" y="4542914"/>
              <a:ext cx="2381700" cy="11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FC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SELEÇÃO DE DADOS E ESTUDO EXPLORATÓRIO</a:t>
              </a:r>
              <a:endParaRPr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90" name="Google Shape;790;p41"/>
          <p:cNvGrpSpPr/>
          <p:nvPr/>
        </p:nvGrpSpPr>
        <p:grpSpPr>
          <a:xfrm>
            <a:off x="1989388" y="716013"/>
            <a:ext cx="2561700" cy="871550"/>
            <a:chOff x="1989388" y="716013"/>
            <a:chExt cx="2561700" cy="871550"/>
          </a:xfrm>
        </p:grpSpPr>
        <p:sp>
          <p:nvSpPr>
            <p:cNvPr id="791" name="Google Shape;791;p41"/>
            <p:cNvSpPr txBox="1"/>
            <p:nvPr/>
          </p:nvSpPr>
          <p:spPr>
            <a:xfrm>
              <a:off x="3813638" y="716013"/>
              <a:ext cx="72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AAB7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>
                <a:solidFill>
                  <a:srgbClr val="66AAB7"/>
                </a:solidFill>
              </a:endParaRPr>
            </a:p>
          </p:txBody>
        </p:sp>
        <p:sp>
          <p:nvSpPr>
            <p:cNvPr id="792" name="Google Shape;792;p41"/>
            <p:cNvSpPr txBox="1"/>
            <p:nvPr/>
          </p:nvSpPr>
          <p:spPr>
            <a:xfrm>
              <a:off x="1989388" y="1187363"/>
              <a:ext cx="256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66AAB7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SELEÇÃO DE ATRIBUTOS E PRÉ-PROCESSAMENTO</a:t>
              </a:r>
              <a:endParaRPr>
                <a:solidFill>
                  <a:srgbClr val="66AAB7"/>
                </a:solidFill>
              </a:endParaRPr>
            </a:p>
          </p:txBody>
        </p:sp>
      </p:grpSp>
      <p:grpSp>
        <p:nvGrpSpPr>
          <p:cNvPr id="793" name="Google Shape;793;p41"/>
          <p:cNvGrpSpPr/>
          <p:nvPr/>
        </p:nvGrpSpPr>
        <p:grpSpPr>
          <a:xfrm>
            <a:off x="10075824" y="1138844"/>
            <a:ext cx="2411874" cy="861906"/>
            <a:chOff x="10273728" y="1574669"/>
            <a:chExt cx="1805701" cy="861906"/>
          </a:xfrm>
        </p:grpSpPr>
        <p:sp>
          <p:nvSpPr>
            <p:cNvPr id="794" name="Google Shape;794;p41"/>
            <p:cNvSpPr txBox="1"/>
            <p:nvPr/>
          </p:nvSpPr>
          <p:spPr>
            <a:xfrm>
              <a:off x="10273728" y="1574669"/>
              <a:ext cx="72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>
                <a:solidFill>
                  <a:srgbClr val="FF5969"/>
                </a:solidFill>
              </a:endParaRPr>
            </a:p>
          </p:txBody>
        </p:sp>
        <p:sp>
          <p:nvSpPr>
            <p:cNvPr id="795" name="Google Shape;795;p41"/>
            <p:cNvSpPr txBox="1"/>
            <p:nvPr/>
          </p:nvSpPr>
          <p:spPr>
            <a:xfrm>
              <a:off x="10273729" y="2036374"/>
              <a:ext cx="180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COMPILAÇÃO DOS RESULTADOS</a:t>
              </a:r>
              <a:endParaRPr>
                <a:solidFill>
                  <a:srgbClr val="FF5969"/>
                </a:solidFill>
              </a:endParaRPr>
            </a:p>
          </p:txBody>
        </p:sp>
      </p:grpSp>
      <p:grpSp>
        <p:nvGrpSpPr>
          <p:cNvPr id="796" name="Google Shape;796;p41"/>
          <p:cNvGrpSpPr/>
          <p:nvPr/>
        </p:nvGrpSpPr>
        <p:grpSpPr>
          <a:xfrm>
            <a:off x="9047346" y="4736289"/>
            <a:ext cx="3066057" cy="733511"/>
            <a:chOff x="9158151" y="4750865"/>
            <a:chExt cx="3066057" cy="733511"/>
          </a:xfrm>
        </p:grpSpPr>
        <p:sp>
          <p:nvSpPr>
            <p:cNvPr id="797" name="Google Shape;797;p41"/>
            <p:cNvSpPr txBox="1"/>
            <p:nvPr/>
          </p:nvSpPr>
          <p:spPr>
            <a:xfrm>
              <a:off x="9158151" y="4750865"/>
              <a:ext cx="72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AAB7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>
                <a:solidFill>
                  <a:srgbClr val="66AAB7"/>
                </a:solidFill>
              </a:endParaRPr>
            </a:p>
          </p:txBody>
        </p:sp>
        <p:sp>
          <p:nvSpPr>
            <p:cNvPr id="798" name="Google Shape;798;p41"/>
            <p:cNvSpPr txBox="1"/>
            <p:nvPr/>
          </p:nvSpPr>
          <p:spPr>
            <a:xfrm>
              <a:off x="9171408" y="5084176"/>
              <a:ext cx="30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66AAB7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DEFINIÇÃO E EXECUÇÃO DE ANÁLISES ESTATÍSTICAS</a:t>
              </a:r>
              <a:endParaRPr>
                <a:solidFill>
                  <a:srgbClr val="66AAB7"/>
                </a:solidFill>
              </a:endParaRPr>
            </a:p>
          </p:txBody>
        </p:sp>
      </p:grpSp>
      <p:grpSp>
        <p:nvGrpSpPr>
          <p:cNvPr id="799" name="Google Shape;799;p41"/>
          <p:cNvGrpSpPr/>
          <p:nvPr/>
        </p:nvGrpSpPr>
        <p:grpSpPr>
          <a:xfrm>
            <a:off x="7824250" y="1049925"/>
            <a:ext cx="2025000" cy="1158125"/>
            <a:chOff x="7824250" y="1049925"/>
            <a:chExt cx="2025000" cy="1158125"/>
          </a:xfrm>
        </p:grpSpPr>
        <p:sp>
          <p:nvSpPr>
            <p:cNvPr id="800" name="Google Shape;800;p41"/>
            <p:cNvSpPr txBox="1"/>
            <p:nvPr/>
          </p:nvSpPr>
          <p:spPr>
            <a:xfrm>
              <a:off x="7824259" y="1049925"/>
              <a:ext cx="72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212F3C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>
                <a:solidFill>
                  <a:srgbClr val="212F3C"/>
                </a:solidFill>
              </a:endParaRPr>
            </a:p>
          </p:txBody>
        </p:sp>
        <p:sp>
          <p:nvSpPr>
            <p:cNvPr id="801" name="Google Shape;801;p41"/>
            <p:cNvSpPr txBox="1"/>
            <p:nvPr/>
          </p:nvSpPr>
          <p:spPr>
            <a:xfrm>
              <a:off x="7824250" y="1393250"/>
              <a:ext cx="2025000" cy="8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212F3C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GERAÇÃO DE VISUALIZAÇÕES</a:t>
              </a:r>
              <a:endParaRPr>
                <a:solidFill>
                  <a:srgbClr val="212F3C"/>
                </a:solidFill>
              </a:endParaRPr>
            </a:p>
          </p:txBody>
        </p:sp>
      </p:grpSp>
      <p:sp>
        <p:nvSpPr>
          <p:cNvPr id="802" name="Google Shape;802;p41"/>
          <p:cNvSpPr txBox="1"/>
          <p:nvPr/>
        </p:nvSpPr>
        <p:spPr>
          <a:xfrm>
            <a:off x="587450" y="5976800"/>
            <a:ext cx="80841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r>
            <a:endParaRPr sz="2000">
              <a:solidFill>
                <a:srgbClr val="212F3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212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ATIVIDADES PERVASIVAS: ESCRITA DE RELATÓRIO / TESTES DE CÓDIGO</a:t>
            </a:r>
            <a:endParaRPr>
              <a:solidFill>
                <a:srgbClr val="212F3C"/>
              </a:solidFill>
            </a:endParaRPr>
          </a:p>
        </p:txBody>
      </p:sp>
      <p:pic>
        <p:nvPicPr>
          <p:cNvPr id="803" name="Google Shape;8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450" y="37227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850" y="3218275"/>
            <a:ext cx="472600" cy="4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8563" y="3217638"/>
            <a:ext cx="842375" cy="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450" y="2818100"/>
            <a:ext cx="933275" cy="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800" y="30319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0588" y="3267213"/>
            <a:ext cx="743200" cy="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2"/>
          <p:cNvSpPr/>
          <p:nvPr/>
        </p:nvSpPr>
        <p:spPr>
          <a:xfrm>
            <a:off x="0" y="0"/>
            <a:ext cx="709800" cy="6858000"/>
          </a:xfrm>
          <a:prstGeom prst="rect">
            <a:avLst/>
          </a:prstGeom>
          <a:solidFill>
            <a:srgbClr val="3A3838"/>
          </a:solidFill>
          <a:ln w="12700" cap="flat" cmpd="sng">
            <a:solidFill>
              <a:srgbClr val="419E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2"/>
          <p:cNvSpPr txBox="1"/>
          <p:nvPr/>
        </p:nvSpPr>
        <p:spPr>
          <a:xfrm>
            <a:off x="133950" y="308075"/>
            <a:ext cx="361800" cy="6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2"/>
          <p:cNvSpPr txBox="1"/>
          <p:nvPr/>
        </p:nvSpPr>
        <p:spPr>
          <a:xfrm rot="-5400000">
            <a:off x="-3007200" y="3181200"/>
            <a:ext cx="67242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BASES DE DADOS </a:t>
            </a:r>
            <a:r>
              <a:rPr lang="en-US" sz="1800" dirty="0">
                <a:solidFill>
                  <a:srgbClr val="A5A5A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• </a:t>
            </a:r>
            <a:r>
              <a:rPr lang="en-US" sz="1800" dirty="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PROCEDIMENTOS </a:t>
            </a:r>
            <a:endParaRPr sz="1900" dirty="0">
              <a:solidFill>
                <a:srgbClr val="A5A5A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17" name="Google Shape;8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75" y="308078"/>
            <a:ext cx="1282400" cy="12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950" y="2408863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850" y="3914850"/>
            <a:ext cx="1059800" cy="10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0075" y="667800"/>
            <a:ext cx="778749" cy="7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3125" y="667800"/>
            <a:ext cx="778749" cy="7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6175" y="667800"/>
            <a:ext cx="778749" cy="7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650" y="2476263"/>
            <a:ext cx="778749" cy="7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8500" y="2476263"/>
            <a:ext cx="778749" cy="7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550" y="4173475"/>
            <a:ext cx="778749" cy="7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3637" y="4208675"/>
            <a:ext cx="778749" cy="7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050" y="746975"/>
            <a:ext cx="1023575" cy="10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48125" y="3429049"/>
            <a:ext cx="1023575" cy="10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50163" y="5416063"/>
            <a:ext cx="1282426" cy="128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990963" y="5490550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50063" y="4143125"/>
            <a:ext cx="1769600" cy="559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1562" y="3459850"/>
            <a:ext cx="778749" cy="778749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2"/>
          <p:cNvSpPr txBox="1"/>
          <p:nvPr/>
        </p:nvSpPr>
        <p:spPr>
          <a:xfrm>
            <a:off x="1869225" y="1395100"/>
            <a:ext cx="1576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Estabelecimentos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2"/>
          <p:cNvSpPr txBox="1"/>
          <p:nvPr/>
        </p:nvSpPr>
        <p:spPr>
          <a:xfrm>
            <a:off x="2860475" y="1403350"/>
            <a:ext cx="164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Recursos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Humanos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2"/>
          <p:cNvSpPr txBox="1"/>
          <p:nvPr/>
        </p:nvSpPr>
        <p:spPr>
          <a:xfrm>
            <a:off x="3864925" y="1395100"/>
            <a:ext cx="1644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Recursos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Físicos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2"/>
          <p:cNvSpPr txBox="1"/>
          <p:nvPr/>
        </p:nvSpPr>
        <p:spPr>
          <a:xfrm>
            <a:off x="2756375" y="3190513"/>
            <a:ext cx="5493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UFs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2"/>
          <p:cNvSpPr txBox="1"/>
          <p:nvPr/>
        </p:nvSpPr>
        <p:spPr>
          <a:xfrm>
            <a:off x="3734550" y="3232900"/>
            <a:ext cx="10599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Municípios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42"/>
          <p:cNvSpPr txBox="1"/>
          <p:nvPr/>
        </p:nvSpPr>
        <p:spPr>
          <a:xfrm>
            <a:off x="2512800" y="4891275"/>
            <a:ext cx="7788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Medical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Doctors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42"/>
          <p:cNvSpPr txBox="1"/>
          <p:nvPr/>
        </p:nvSpPr>
        <p:spPr>
          <a:xfrm>
            <a:off x="3392225" y="4832050"/>
            <a:ext cx="11334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Nursing &amp;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Midwifery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Personnel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2"/>
          <p:cNvSpPr txBox="1"/>
          <p:nvPr/>
        </p:nvSpPr>
        <p:spPr>
          <a:xfrm>
            <a:off x="5760725" y="2597450"/>
            <a:ext cx="22155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Pré-processamento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2"/>
          <p:cNvSpPr/>
          <p:nvPr/>
        </p:nvSpPr>
        <p:spPr>
          <a:xfrm>
            <a:off x="7780152" y="1213225"/>
            <a:ext cx="709848" cy="1519798"/>
          </a:xfrm>
          <a:custGeom>
            <a:avLst/>
            <a:gdLst/>
            <a:ahLst/>
            <a:cxnLst/>
            <a:rect l="l" t="t" r="r" b="b"/>
            <a:pathLst>
              <a:path w="62322" h="91115" extrusionOk="0">
                <a:moveTo>
                  <a:pt x="0" y="91115"/>
                </a:moveTo>
                <a:cubicBezTo>
                  <a:pt x="4427" y="87539"/>
                  <a:pt x="21881" y="83538"/>
                  <a:pt x="26564" y="69660"/>
                </a:cubicBezTo>
                <a:cubicBezTo>
                  <a:pt x="31247" y="55782"/>
                  <a:pt x="22136" y="19428"/>
                  <a:pt x="28096" y="7849"/>
                </a:cubicBezTo>
                <a:cubicBezTo>
                  <a:pt x="34056" y="-3730"/>
                  <a:pt x="56618" y="1463"/>
                  <a:pt x="62322" y="18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42" name="Google Shape;84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14838" y="746975"/>
            <a:ext cx="1023575" cy="10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5650" y="770675"/>
            <a:ext cx="1023575" cy="10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2"/>
          <p:cNvSpPr txBox="1"/>
          <p:nvPr/>
        </p:nvSpPr>
        <p:spPr>
          <a:xfrm>
            <a:off x="8387725" y="1768925"/>
            <a:ext cx="1576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Brasil -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Municípios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42"/>
          <p:cNvSpPr txBox="1"/>
          <p:nvPr/>
        </p:nvSpPr>
        <p:spPr>
          <a:xfrm>
            <a:off x="9685388" y="1794250"/>
            <a:ext cx="128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Brasil -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UFs e Regiões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42"/>
          <p:cNvSpPr txBox="1"/>
          <p:nvPr/>
        </p:nvSpPr>
        <p:spPr>
          <a:xfrm>
            <a:off x="10900725" y="1794250"/>
            <a:ext cx="12072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Mundo (OMS)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42"/>
          <p:cNvSpPr/>
          <p:nvPr/>
        </p:nvSpPr>
        <p:spPr>
          <a:xfrm>
            <a:off x="8518225" y="600225"/>
            <a:ext cx="3471000" cy="189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8" name="Google Shape;848;p42"/>
          <p:cNvCxnSpPr/>
          <p:nvPr/>
        </p:nvCxnSpPr>
        <p:spPr>
          <a:xfrm>
            <a:off x="11557700" y="2503100"/>
            <a:ext cx="0" cy="94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42"/>
          <p:cNvSpPr txBox="1"/>
          <p:nvPr/>
        </p:nvSpPr>
        <p:spPr>
          <a:xfrm>
            <a:off x="11238288" y="4429475"/>
            <a:ext cx="8334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stats.py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0" name="Google Shape;850;p42"/>
          <p:cNvCxnSpPr/>
          <p:nvPr/>
        </p:nvCxnSpPr>
        <p:spPr>
          <a:xfrm>
            <a:off x="8977650" y="2503100"/>
            <a:ext cx="0" cy="94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51" name="Google Shape;85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825" y="3429049"/>
            <a:ext cx="1023575" cy="10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850075" y="3668325"/>
            <a:ext cx="3618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42"/>
          <p:cNvSpPr txBox="1"/>
          <p:nvPr/>
        </p:nvSpPr>
        <p:spPr>
          <a:xfrm>
            <a:off x="7793750" y="4452625"/>
            <a:ext cx="11334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notebooks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4" name="Google Shape;854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5400000">
            <a:off x="8664050" y="4815475"/>
            <a:ext cx="454650" cy="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5400000">
            <a:off x="11332588" y="4815475"/>
            <a:ext cx="454650" cy="4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2"/>
          <p:cNvSpPr txBox="1"/>
          <p:nvPr/>
        </p:nvSpPr>
        <p:spPr>
          <a:xfrm>
            <a:off x="7116775" y="5845225"/>
            <a:ext cx="11334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Mapas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coropléticos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42"/>
          <p:cNvSpPr txBox="1"/>
          <p:nvPr/>
        </p:nvSpPr>
        <p:spPr>
          <a:xfrm>
            <a:off x="9963925" y="5665925"/>
            <a:ext cx="11334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Gráficos /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Estatística descritiva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42"/>
          <p:cNvSpPr txBox="1"/>
          <p:nvPr/>
        </p:nvSpPr>
        <p:spPr>
          <a:xfrm>
            <a:off x="715175" y="6270525"/>
            <a:ext cx="5274300" cy="587400"/>
          </a:xfrm>
          <a:prstGeom prst="rect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FERRAMENTAS: PYTHON3, JUPYTER, PANDAS, NUMPY, MATPLOTLIB, SEABORN, PLOTLY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59" name="Google Shape;859;p42"/>
          <p:cNvCxnSpPr/>
          <p:nvPr/>
        </p:nvCxnSpPr>
        <p:spPr>
          <a:xfrm>
            <a:off x="5223325" y="689625"/>
            <a:ext cx="0" cy="45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42"/>
          <p:cNvCxnSpPr/>
          <p:nvPr/>
        </p:nvCxnSpPr>
        <p:spPr>
          <a:xfrm>
            <a:off x="5223325" y="2847925"/>
            <a:ext cx="61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1" name="Google Shape;861;p42"/>
          <p:cNvSpPr txBox="1"/>
          <p:nvPr/>
        </p:nvSpPr>
        <p:spPr>
          <a:xfrm>
            <a:off x="3185538" y="211588"/>
            <a:ext cx="9939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Maio/2020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2"/>
          <p:cNvSpPr txBox="1"/>
          <p:nvPr/>
        </p:nvSpPr>
        <p:spPr>
          <a:xfrm>
            <a:off x="3324475" y="2125875"/>
            <a:ext cx="7098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2"/>
          <p:cNvSpPr txBox="1"/>
          <p:nvPr/>
        </p:nvSpPr>
        <p:spPr>
          <a:xfrm>
            <a:off x="1984225" y="3731538"/>
            <a:ext cx="35247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Ano mais recente disponível de cada país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4" name="Google Shape;864;p42"/>
          <p:cNvCxnSpPr/>
          <p:nvPr/>
        </p:nvCxnSpPr>
        <p:spPr>
          <a:xfrm rot="10800000">
            <a:off x="1001950" y="3630500"/>
            <a:ext cx="4239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42"/>
          <p:cNvCxnSpPr/>
          <p:nvPr/>
        </p:nvCxnSpPr>
        <p:spPr>
          <a:xfrm rot="10800000">
            <a:off x="983425" y="2003988"/>
            <a:ext cx="4239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3"/>
          <p:cNvSpPr txBox="1"/>
          <p:nvPr/>
        </p:nvSpPr>
        <p:spPr>
          <a:xfrm rot="491">
            <a:off x="-5" y="472800"/>
            <a:ext cx="4200900" cy="5901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SELEÇÃO DE DADOS</a:t>
            </a:r>
            <a:endParaRPr sz="1900">
              <a:solidFill>
                <a:srgbClr val="A5A5A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1" name="Google Shape;871;p43"/>
          <p:cNvSpPr txBox="1"/>
          <p:nvPr/>
        </p:nvSpPr>
        <p:spPr>
          <a:xfrm>
            <a:off x="3990513" y="472800"/>
            <a:ext cx="4342800" cy="5901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ESCOLHA DE INDICADORES</a:t>
            </a:r>
            <a:endParaRPr sz="1900">
              <a:solidFill>
                <a:srgbClr val="A5A5A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2" name="Google Shape;872;p43"/>
          <p:cNvSpPr txBox="1"/>
          <p:nvPr/>
        </p:nvSpPr>
        <p:spPr>
          <a:xfrm>
            <a:off x="8224450" y="472800"/>
            <a:ext cx="3967500" cy="5901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DIFICULDADES E LIMITAÇÕES</a:t>
            </a:r>
            <a:endParaRPr sz="1900">
              <a:solidFill>
                <a:srgbClr val="A5A5A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3" name="Google Shape;873;p43"/>
          <p:cNvSpPr txBox="1"/>
          <p:nvPr/>
        </p:nvSpPr>
        <p:spPr>
          <a:xfrm>
            <a:off x="0" y="0"/>
            <a:ext cx="12192000" cy="485400"/>
          </a:xfrm>
          <a:prstGeom prst="rect">
            <a:avLst/>
          </a:prstGeom>
          <a:solidFill>
            <a:srgbClr val="FFC7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MUDANÇAS DE PERCURSO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74" name="Google Shape;874;p43"/>
          <p:cNvCxnSpPr/>
          <p:nvPr/>
        </p:nvCxnSpPr>
        <p:spPr>
          <a:xfrm flipH="1">
            <a:off x="3920625" y="510850"/>
            <a:ext cx="18900" cy="6360000"/>
          </a:xfrm>
          <a:prstGeom prst="straightConnector1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43"/>
          <p:cNvCxnSpPr/>
          <p:nvPr/>
        </p:nvCxnSpPr>
        <p:spPr>
          <a:xfrm>
            <a:off x="8301125" y="536375"/>
            <a:ext cx="25500" cy="6296100"/>
          </a:xfrm>
          <a:prstGeom prst="straightConnector1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6" name="Google Shape;876;p43"/>
          <p:cNvSpPr txBox="1"/>
          <p:nvPr/>
        </p:nvSpPr>
        <p:spPr>
          <a:xfrm>
            <a:off x="-88875" y="1647300"/>
            <a:ext cx="4079400" cy="5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CNES/IBGE -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Enfermeiros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Médicos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Leitos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 UTI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desatualizado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customizável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CNES/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Fiocruz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 -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Estabelecimentos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(nada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processado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muito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grande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COFEN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inconsistências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OCDE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8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redundante</a:t>
            </a:r>
            <a:r>
              <a:rPr lang="en-US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7" name="Google Shape;877;p43"/>
          <p:cNvSpPr txBox="1"/>
          <p:nvPr/>
        </p:nvSpPr>
        <p:spPr>
          <a:xfrm>
            <a:off x="3990513" y="1901850"/>
            <a:ext cx="4079400" cy="5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Médicos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Enfermeiros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Hospitais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Leitos UTI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+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Leitos hospitalares (internação)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8" name="Google Shape;878;p43"/>
          <p:cNvSpPr/>
          <p:nvPr/>
        </p:nvSpPr>
        <p:spPr>
          <a:xfrm>
            <a:off x="4099475" y="1494200"/>
            <a:ext cx="3907800" cy="3959100"/>
          </a:xfrm>
          <a:prstGeom prst="rect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F3C"/>
              </a:solidFill>
            </a:endParaRPr>
          </a:p>
        </p:txBody>
      </p:sp>
      <p:sp>
        <p:nvSpPr>
          <p:cNvPr id="879" name="Google Shape;879;p43"/>
          <p:cNvSpPr txBox="1"/>
          <p:nvPr/>
        </p:nvSpPr>
        <p:spPr>
          <a:xfrm>
            <a:off x="4099475" y="5453300"/>
            <a:ext cx="30267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lang="en-US" dirty="0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nacional</a:t>
            </a:r>
            <a:endParaRPr dirty="0">
              <a:solidFill>
                <a:srgbClr val="EE952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43"/>
          <p:cNvSpPr/>
          <p:nvPr/>
        </p:nvSpPr>
        <p:spPr>
          <a:xfrm>
            <a:off x="4220825" y="1901850"/>
            <a:ext cx="3665100" cy="1123800"/>
          </a:xfrm>
          <a:prstGeom prst="rect">
            <a:avLst/>
          </a:prstGeom>
          <a:noFill/>
          <a:ln w="9525" cap="flat" cmpd="sng">
            <a:solidFill>
              <a:srgbClr val="FF59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3"/>
          <p:cNvSpPr txBox="1"/>
          <p:nvPr/>
        </p:nvSpPr>
        <p:spPr>
          <a:xfrm>
            <a:off x="4188875" y="1494200"/>
            <a:ext cx="25032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969"/>
                </a:solidFill>
                <a:latin typeface="Montserrat"/>
                <a:ea typeface="Montserrat"/>
                <a:cs typeface="Montserrat"/>
                <a:sym typeface="Montserrat"/>
              </a:rPr>
              <a:t>Análise internacional</a:t>
            </a:r>
            <a:endParaRPr>
              <a:solidFill>
                <a:srgbClr val="FF5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43"/>
          <p:cNvSpPr txBox="1"/>
          <p:nvPr/>
        </p:nvSpPr>
        <p:spPr>
          <a:xfrm>
            <a:off x="8391800" y="1340950"/>
            <a:ext cx="4079400" cy="5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Pré-processamento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Geração de visualizações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Dados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83" name="Google Shape;883;p43"/>
          <p:cNvCxnSpPr/>
          <p:nvPr/>
        </p:nvCxnSpPr>
        <p:spPr>
          <a:xfrm>
            <a:off x="8658700" y="2886225"/>
            <a:ext cx="12900" cy="34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4" name="Google Shape;884;p43"/>
          <p:cNvSpPr txBox="1"/>
          <p:nvPr/>
        </p:nvSpPr>
        <p:spPr>
          <a:xfrm>
            <a:off x="8760875" y="3026725"/>
            <a:ext cx="3499200" cy="3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Hospitais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((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públicos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vs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não-públicos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) != (SUS vs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-SUS))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OMS e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atualidade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dos dados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OMS vs dados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nacionais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melhor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solução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comparar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🍌 com 🍌 e 🍊 com 🍊,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isto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é, dados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internacionais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com dados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internacionais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e dados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nacionais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 com dados </a:t>
            </a:r>
            <a:r>
              <a:rPr lang="en-US" sz="15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nacionais</a:t>
            </a:r>
            <a:r>
              <a:rPr lang="en-US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5" name="Google Shape;885;p43"/>
          <p:cNvSpPr txBox="1"/>
          <p:nvPr/>
        </p:nvSpPr>
        <p:spPr>
          <a:xfrm>
            <a:off x="4891275" y="5734150"/>
            <a:ext cx="73560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A194E8-284C-411D-A700-E40BDD0FC0EE}"/>
              </a:ext>
            </a:extLst>
          </p:cNvPr>
          <p:cNvCxnSpPr/>
          <p:nvPr/>
        </p:nvCxnSpPr>
        <p:spPr>
          <a:xfrm>
            <a:off x="426128" y="1901850"/>
            <a:ext cx="3062796" cy="0"/>
          </a:xfrm>
          <a:prstGeom prst="line">
            <a:avLst/>
          </a:prstGeom>
          <a:ln>
            <a:solidFill>
              <a:srgbClr val="3A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18439-5F89-402A-97BE-D9D32C8CEE25}"/>
              </a:ext>
            </a:extLst>
          </p:cNvPr>
          <p:cNvCxnSpPr>
            <a:cxnSpLocks/>
          </p:cNvCxnSpPr>
          <p:nvPr/>
        </p:nvCxnSpPr>
        <p:spPr>
          <a:xfrm>
            <a:off x="791592" y="2151905"/>
            <a:ext cx="2253449" cy="0"/>
          </a:xfrm>
          <a:prstGeom prst="line">
            <a:avLst/>
          </a:prstGeom>
          <a:ln>
            <a:solidFill>
              <a:srgbClr val="3A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372F4-320B-43E0-AEB0-2FA7A72665E1}"/>
              </a:ext>
            </a:extLst>
          </p:cNvPr>
          <p:cNvCxnSpPr>
            <a:cxnSpLocks/>
          </p:cNvCxnSpPr>
          <p:nvPr/>
        </p:nvCxnSpPr>
        <p:spPr>
          <a:xfrm>
            <a:off x="0" y="3245338"/>
            <a:ext cx="3920625" cy="0"/>
          </a:xfrm>
          <a:prstGeom prst="line">
            <a:avLst/>
          </a:prstGeom>
          <a:ln>
            <a:solidFill>
              <a:srgbClr val="3A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7F94DB-B468-448A-9C46-EB63449D86C0}"/>
              </a:ext>
            </a:extLst>
          </p:cNvPr>
          <p:cNvCxnSpPr>
            <a:cxnSpLocks/>
          </p:cNvCxnSpPr>
          <p:nvPr/>
        </p:nvCxnSpPr>
        <p:spPr>
          <a:xfrm>
            <a:off x="1509204" y="4347649"/>
            <a:ext cx="878889" cy="0"/>
          </a:xfrm>
          <a:prstGeom prst="line">
            <a:avLst/>
          </a:prstGeom>
          <a:ln>
            <a:solidFill>
              <a:srgbClr val="3A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2F46E-A047-46CE-8036-72B885B594EF}"/>
              </a:ext>
            </a:extLst>
          </p:cNvPr>
          <p:cNvCxnSpPr>
            <a:cxnSpLocks/>
          </p:cNvCxnSpPr>
          <p:nvPr/>
        </p:nvCxnSpPr>
        <p:spPr>
          <a:xfrm>
            <a:off x="1509204" y="5183137"/>
            <a:ext cx="878889" cy="0"/>
          </a:xfrm>
          <a:prstGeom prst="line">
            <a:avLst/>
          </a:prstGeom>
          <a:ln>
            <a:solidFill>
              <a:srgbClr val="3A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1D9A28-3A02-49A8-84EF-AD8D00DC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01" y="5173612"/>
            <a:ext cx="249738" cy="24973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B24C50-314D-4772-9E00-1556BCF6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626" y="5388337"/>
            <a:ext cx="249738" cy="249738"/>
          </a:xfrm>
          <a:prstGeom prst="rect">
            <a:avLst/>
          </a:prstGeom>
        </p:spPr>
      </p:pic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7CDABB3-C91B-4567-B0AE-1E7E146E5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062" y="5398118"/>
            <a:ext cx="230175" cy="230175"/>
          </a:xfrm>
          <a:prstGeom prst="rect">
            <a:avLst/>
          </a:prstGeom>
        </p:spPr>
      </p:pic>
      <p:pic>
        <p:nvPicPr>
          <p:cNvPr id="35" name="Picture 3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3EBB031-FE54-4C61-BEEC-34424811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326" y="5404300"/>
            <a:ext cx="230175" cy="23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4"/>
          <p:cNvSpPr txBox="1"/>
          <p:nvPr/>
        </p:nvSpPr>
        <p:spPr>
          <a:xfrm>
            <a:off x="0" y="20900"/>
            <a:ext cx="12192000" cy="5718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ATRIBUTOS SELECIONADOS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2" name="Google Shape;892;p44"/>
          <p:cNvSpPr txBox="1"/>
          <p:nvPr/>
        </p:nvSpPr>
        <p:spPr>
          <a:xfrm>
            <a:off x="579325" y="843850"/>
            <a:ext cx="60669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Nome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População estimada em 2019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Municípios: código municipal; UF correspondente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3" name="Google Shape;8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50" y="1809413"/>
            <a:ext cx="884375" cy="8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13" y="1809437"/>
            <a:ext cx="884375" cy="8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100" y="3286575"/>
            <a:ext cx="773900" cy="7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100" y="4516875"/>
            <a:ext cx="773900" cy="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44"/>
          <p:cNvSpPr txBox="1"/>
          <p:nvPr/>
        </p:nvSpPr>
        <p:spPr>
          <a:xfrm>
            <a:off x="2016724" y="5311630"/>
            <a:ext cx="6066900" cy="107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*para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cada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um dos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três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tipos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leitos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considerados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internação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;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complementares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compreende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cuidado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intensivo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/UTI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intermediário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/UCI); UTI COVID-19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0" name="Google Shape;900;p44"/>
          <p:cNvSpPr/>
          <p:nvPr/>
        </p:nvSpPr>
        <p:spPr>
          <a:xfrm>
            <a:off x="0" y="592650"/>
            <a:ext cx="8352300" cy="624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E95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4"/>
          <p:cNvSpPr txBox="1"/>
          <p:nvPr/>
        </p:nvSpPr>
        <p:spPr>
          <a:xfrm>
            <a:off x="5537200" y="592700"/>
            <a:ext cx="2563675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lang="en-US" dirty="0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nacional</a:t>
            </a:r>
            <a:endParaRPr dirty="0">
              <a:solidFill>
                <a:srgbClr val="EE952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(UFs, </a:t>
            </a:r>
            <a:r>
              <a:rPr lang="en-US" dirty="0" err="1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Regiões</a:t>
            </a:r>
            <a:r>
              <a:rPr lang="en-US" dirty="0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dirty="0" err="1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Municípios</a:t>
            </a:r>
            <a:r>
              <a:rPr lang="en-US" dirty="0">
                <a:solidFill>
                  <a:srgbClr val="EE9524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dirty="0">
              <a:solidFill>
                <a:srgbClr val="EE952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44"/>
          <p:cNvSpPr/>
          <p:nvPr/>
        </p:nvSpPr>
        <p:spPr>
          <a:xfrm>
            <a:off x="8352200" y="592650"/>
            <a:ext cx="3839700" cy="624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59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4"/>
          <p:cNvSpPr txBox="1"/>
          <p:nvPr/>
        </p:nvSpPr>
        <p:spPr>
          <a:xfrm>
            <a:off x="8671475" y="650150"/>
            <a:ext cx="25032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969"/>
                </a:solidFill>
                <a:latin typeface="Montserrat"/>
                <a:ea typeface="Montserrat"/>
                <a:cs typeface="Montserrat"/>
                <a:sym typeface="Montserrat"/>
              </a:rPr>
              <a:t>Análise internacional</a:t>
            </a:r>
            <a:endParaRPr>
              <a:solidFill>
                <a:srgbClr val="FF5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5969"/>
                </a:solidFill>
                <a:latin typeface="Montserrat"/>
                <a:ea typeface="Montserrat"/>
                <a:cs typeface="Montserrat"/>
                <a:sym typeface="Montserrat"/>
              </a:rPr>
              <a:t>(Países)</a:t>
            </a:r>
            <a:endParaRPr>
              <a:solidFill>
                <a:srgbClr val="FF5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4" name="Google Shape;9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13" y="2154412"/>
            <a:ext cx="884375" cy="8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300" y="2154388"/>
            <a:ext cx="884375" cy="8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44"/>
          <p:cNvSpPr txBox="1"/>
          <p:nvPr/>
        </p:nvSpPr>
        <p:spPr>
          <a:xfrm>
            <a:off x="8547950" y="3195025"/>
            <a:ext cx="34482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Quantidade total de indivíduos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Densidade (quantidade a cada 10k habitantes)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7" name="Google Shape;907;p44"/>
          <p:cNvSpPr txBox="1"/>
          <p:nvPr/>
        </p:nvSpPr>
        <p:spPr>
          <a:xfrm>
            <a:off x="8547949" y="1386850"/>
            <a:ext cx="14394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Nome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8" name="Google Shape;908;p44"/>
          <p:cNvSpPr txBox="1"/>
          <p:nvPr/>
        </p:nvSpPr>
        <p:spPr>
          <a:xfrm>
            <a:off x="10292199" y="2154400"/>
            <a:ext cx="2694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*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9" name="Google Shape;909;p44"/>
          <p:cNvSpPr txBox="1"/>
          <p:nvPr/>
        </p:nvSpPr>
        <p:spPr>
          <a:xfrm>
            <a:off x="8547950" y="4364225"/>
            <a:ext cx="2694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*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0" name="Google Shape;910;p44"/>
          <p:cNvSpPr txBox="1"/>
          <p:nvPr/>
        </p:nvSpPr>
        <p:spPr>
          <a:xfrm>
            <a:off x="8277050" y="4308275"/>
            <a:ext cx="39900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Medium"/>
                <a:ea typeface="Montserrat Medium"/>
                <a:cs typeface="Montserrat Medium"/>
                <a:sym typeface="Montserrat Medium"/>
              </a:rPr>
              <a:t>Nos datasets da OMS, compreende todos os profissionais de enfermagem, inclusive associados (técnicos e auxiliares)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" name="Google Shape;897;p44">
            <a:extLst>
              <a:ext uri="{FF2B5EF4-FFF2-40B4-BE49-F238E27FC236}">
                <a16:creationId xmlns:a16="http://schemas.microsoft.com/office/drawing/2014/main" id="{DE467C53-0BB6-44C0-9341-9222681C376A}"/>
              </a:ext>
            </a:extLst>
          </p:cNvPr>
          <p:cNvSpPr txBox="1"/>
          <p:nvPr/>
        </p:nvSpPr>
        <p:spPr>
          <a:xfrm>
            <a:off x="2310149" y="2095498"/>
            <a:ext cx="5578925" cy="80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SzPts val="14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Quantidade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densidade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(a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cada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10k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habitantes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)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profissionais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saúde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médicos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enfermeiros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) SUS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-SUS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897;p44">
            <a:extLst>
              <a:ext uri="{FF2B5EF4-FFF2-40B4-BE49-F238E27FC236}">
                <a16:creationId xmlns:a16="http://schemas.microsoft.com/office/drawing/2014/main" id="{8B7ED52E-638E-4B92-ADA2-18D26F486C38}"/>
              </a:ext>
            </a:extLst>
          </p:cNvPr>
          <p:cNvSpPr txBox="1"/>
          <p:nvPr/>
        </p:nvSpPr>
        <p:spPr>
          <a:xfrm>
            <a:off x="2310150" y="3490805"/>
            <a:ext cx="5578925" cy="80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Quantidade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densidade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(a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cada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100k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habitantes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)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hospitais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públicos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não-públicos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" name="Google Shape;897;p44">
            <a:extLst>
              <a:ext uri="{FF2B5EF4-FFF2-40B4-BE49-F238E27FC236}">
                <a16:creationId xmlns:a16="http://schemas.microsoft.com/office/drawing/2014/main" id="{7F40BAC7-577D-484B-B03B-AB49BDA34F1C}"/>
              </a:ext>
            </a:extLst>
          </p:cNvPr>
          <p:cNvSpPr txBox="1"/>
          <p:nvPr/>
        </p:nvSpPr>
        <p:spPr>
          <a:xfrm>
            <a:off x="2310150" y="4682200"/>
            <a:ext cx="5578925" cy="80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Quantidade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densidade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(a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cada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10k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habitantes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)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leitos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* SUS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-SUS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5"/>
          <p:cNvSpPr txBox="1"/>
          <p:nvPr/>
        </p:nvSpPr>
        <p:spPr>
          <a:xfrm>
            <a:off x="0" y="20900"/>
            <a:ext cx="12192000" cy="5718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A5A5A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MELHORES PRÁTICAS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6" name="Google Shape;916;p45"/>
          <p:cNvSpPr txBox="1"/>
          <p:nvPr/>
        </p:nvSpPr>
        <p:spPr>
          <a:xfrm>
            <a:off x="0" y="592700"/>
            <a:ext cx="6206700" cy="485400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RECURSOS HOSPITALARES 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7" name="Google Shape;917;p45"/>
          <p:cNvSpPr txBox="1"/>
          <p:nvPr/>
        </p:nvSpPr>
        <p:spPr>
          <a:xfrm>
            <a:off x="5985300" y="592700"/>
            <a:ext cx="6206700" cy="485400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RECURSOS HUMANOS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18" name="Google Shape;918;p45"/>
          <p:cNvCxnSpPr/>
          <p:nvPr/>
        </p:nvCxnSpPr>
        <p:spPr>
          <a:xfrm>
            <a:off x="6206675" y="600225"/>
            <a:ext cx="12600" cy="6245100"/>
          </a:xfrm>
          <a:prstGeom prst="straightConnector1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9" name="Google Shape;9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75" y="2055863"/>
            <a:ext cx="1149825" cy="11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45"/>
          <p:cNvSpPr txBox="1"/>
          <p:nvPr/>
        </p:nvSpPr>
        <p:spPr>
          <a:xfrm>
            <a:off x="1372600" y="1162150"/>
            <a:ext cx="48342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Quantidade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ótima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leitos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Ravaghi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et al, 2020)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existe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padrão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ou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recomendação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universal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Estimativas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dependem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fatores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fortemente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variáveis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conforme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contexto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regional e/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ou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hospitalar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mudanças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demográficas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estada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do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paciente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taxas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ocupação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admissão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Importância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fatores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que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diminuem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necessidade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por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recursos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hospitalares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Pinto e Campos (2015):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propõem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modelos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que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estimam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necessidade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2.4 a 2.95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leitos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/1k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habitantes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em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BH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1" name="Google Shape;921;p45"/>
          <p:cNvSpPr txBox="1"/>
          <p:nvPr/>
        </p:nvSpPr>
        <p:spPr>
          <a:xfrm>
            <a:off x="12575" y="6372600"/>
            <a:ext cx="12192000" cy="485400"/>
          </a:xfrm>
          <a:prstGeom prst="rect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Para ambos: </a:t>
            </a:r>
            <a:r>
              <a:rPr lang="en-US" sz="2000" b="1">
                <a:latin typeface="Montserrat"/>
                <a:ea typeface="Montserrat"/>
                <a:cs typeface="Montserrat"/>
                <a:sym typeface="Montserrat"/>
              </a:rPr>
              <a:t>comparações</a:t>
            </a: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sz="2000" b="1">
                <a:latin typeface="Montserrat"/>
                <a:ea typeface="Montserrat"/>
                <a:cs typeface="Montserrat"/>
                <a:sym typeface="Montserrat"/>
              </a:rPr>
              <a:t>análise de contexto</a:t>
            </a: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 são essenciais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75" y="4520300"/>
            <a:ext cx="1149825" cy="11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1446225" y="4404900"/>
            <a:ext cx="4834200" cy="1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Cuidado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intensivo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(Wunsch;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Prin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e Wunsch, 2012)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É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muito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difícil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encontrar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ponto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ótimo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entre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excesso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falta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leitos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UTI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Não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há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consenso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entre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diferentes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regiões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sobre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a </a:t>
            </a:r>
            <a:r>
              <a:rPr lang="en-US" dirty="0" err="1">
                <a:latin typeface="Montserrat Medium"/>
                <a:ea typeface="Montserrat Medium"/>
                <a:cs typeface="Montserrat Medium"/>
                <a:sym typeface="Montserrat Medium"/>
              </a:rPr>
              <a:t>definição</a:t>
            </a:r>
            <a:r>
              <a:rPr lang="en-US" dirty="0">
                <a:latin typeface="Montserrat Medium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i="1" dirty="0">
                <a:latin typeface="Montserrat Medium"/>
                <a:ea typeface="Montserrat Medium"/>
                <a:cs typeface="Montserrat Medium"/>
                <a:sym typeface="Montserrat Medium"/>
              </a:rPr>
              <a:t>critical care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4" name="Google Shape;92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875" y="3094975"/>
            <a:ext cx="884375" cy="8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9000" y="3094975"/>
            <a:ext cx="884375" cy="8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45"/>
          <p:cNvSpPr txBox="1"/>
          <p:nvPr/>
        </p:nvSpPr>
        <p:spPr>
          <a:xfrm>
            <a:off x="7451450" y="1543575"/>
            <a:ext cx="46359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Health workforce requirements for universal health coverage and the Sustainable Development Goals (OMS, 2016)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7" name="Google Shape;927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1650" y="1455875"/>
            <a:ext cx="1059800" cy="10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8150" y="3301750"/>
            <a:ext cx="361800" cy="3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45"/>
          <p:cNvSpPr/>
          <p:nvPr/>
        </p:nvSpPr>
        <p:spPr>
          <a:xfrm>
            <a:off x="6643950" y="2869596"/>
            <a:ext cx="2650200" cy="122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5"/>
          <p:cNvSpPr/>
          <p:nvPr/>
        </p:nvSpPr>
        <p:spPr>
          <a:xfrm>
            <a:off x="9501200" y="3248100"/>
            <a:ext cx="536400" cy="3618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5"/>
          <p:cNvSpPr txBox="1"/>
          <p:nvPr/>
        </p:nvSpPr>
        <p:spPr>
          <a:xfrm>
            <a:off x="10140150" y="2893450"/>
            <a:ext cx="18261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ontserrat"/>
                <a:ea typeface="Montserrat"/>
                <a:cs typeface="Montserrat"/>
                <a:sym typeface="Montserrat"/>
              </a:rPr>
              <a:t>44.5</a:t>
            </a:r>
            <a:r>
              <a:rPr lang="en-US" sz="3400" b="1" baseline="30000"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US" sz="42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a cada 10k habitantes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2" name="Google Shape;932;p45"/>
          <p:cNvSpPr txBox="1"/>
          <p:nvPr/>
        </p:nvSpPr>
        <p:spPr>
          <a:xfrm>
            <a:off x="6354050" y="5529350"/>
            <a:ext cx="56544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 Light"/>
                <a:ea typeface="Montserrat Light"/>
                <a:cs typeface="Montserrat Light"/>
                <a:sym typeface="Montserrat Light"/>
              </a:rPr>
              <a:t>*</a:t>
            </a:r>
            <a:r>
              <a:rPr lang="en-US" sz="1200">
                <a:latin typeface="Montserrat Light"/>
                <a:ea typeface="Montserrat Light"/>
                <a:cs typeface="Montserrat Light"/>
                <a:sym typeface="Montserrat Light"/>
              </a:rPr>
              <a:t> de forma alguma deve descartar ou substituir outros fatores relevantes na formulação e análise de políticas públicas em saúde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3" name="Google Shape;933;p45"/>
          <p:cNvSpPr txBox="1"/>
          <p:nvPr/>
        </p:nvSpPr>
        <p:spPr>
          <a:xfrm>
            <a:off x="6354050" y="4344074"/>
            <a:ext cx="5992500" cy="19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Light"/>
                <a:ea typeface="Montserrat Light"/>
                <a:cs typeface="Montserrat Light"/>
                <a:sym typeface="Montserrat Light"/>
              </a:rPr>
              <a:t>*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mínimo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necessário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para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chegar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à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mediana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(25%) do que é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definido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como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uma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alta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cobertura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em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saúde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(80%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ou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mais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de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adequação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aos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indicadores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selecionados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, que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incluem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cuidado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pré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-natal,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cobertura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a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doenças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infecciosas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e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crônicas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imunização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planejamento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familiar e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acesso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a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saneamento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dirty="0" err="1">
                <a:latin typeface="Montserrat Light"/>
                <a:ea typeface="Montserrat Light"/>
                <a:cs typeface="Montserrat Light"/>
                <a:sym typeface="Montserrat Light"/>
              </a:rPr>
              <a:t>básico</a:t>
            </a:r>
            <a:r>
              <a:rPr lang="en-US" sz="1200" dirty="0">
                <a:latin typeface="Montserrat Light"/>
                <a:ea typeface="Montserrat Light"/>
                <a:cs typeface="Montserrat Light"/>
                <a:sym typeface="Montserrat Light"/>
              </a:rPr>
              <a:t>)</a:t>
            </a:r>
            <a:endParaRPr sz="1200" dirty="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1402</Words>
  <Application>Microsoft Office PowerPoint</Application>
  <PresentationFormat>Widescreen</PresentationFormat>
  <Paragraphs>365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Montserrat Light</vt:lpstr>
      <vt:lpstr>Montserrat</vt:lpstr>
      <vt:lpstr>Tw Cen MT</vt:lpstr>
      <vt:lpstr>DAGGERSQUARE</vt:lpstr>
      <vt:lpstr>Montserrat Medium</vt:lpstr>
      <vt:lpstr>Century Gothic</vt:lpstr>
      <vt:lpstr>Calibri</vt:lpstr>
      <vt:lpstr>Montserrat Black</vt:lpstr>
      <vt:lpstr>Twentieth Century</vt:lpstr>
      <vt:lpstr>Arial</vt:lpstr>
      <vt:lpstr>Office Theme</vt:lpstr>
      <vt:lpstr>Office Theme</vt:lpstr>
      <vt:lpstr>Ciência e visualização de dados em Saúde Pública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e visualização de dados em Saúde Pública</dc:title>
  <cp:lastModifiedBy>Deborah Sadetsky</cp:lastModifiedBy>
  <cp:revision>29</cp:revision>
  <dcterms:modified xsi:type="dcterms:W3CDTF">2020-07-09T03:28:45Z</dcterms:modified>
</cp:coreProperties>
</file>