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84" r:id="rId21"/>
    <p:sldId id="280" r:id="rId22"/>
    <p:sldId id="281" r:id="rId23"/>
    <p:sldId id="282" r:id="rId24"/>
    <p:sldId id="283" r:id="rId25"/>
    <p:sldId id="285"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2EB042D-B2E5-7947-AD37-3FD3B43BC0D7}">
          <p14:sldIdLst>
            <p14:sldId id="256"/>
            <p14:sldId id="259"/>
          </p14:sldIdLst>
        </p14:section>
        <p14:section name="intro" id="{4EB7822D-48B7-2145-B05D-463EA95105DD}">
          <p14:sldIdLst>
            <p14:sldId id="260"/>
            <p14:sldId id="261"/>
            <p14:sldId id="262"/>
            <p14:sldId id="263"/>
            <p14:sldId id="264"/>
            <p14:sldId id="265"/>
            <p14:sldId id="266"/>
            <p14:sldId id="267"/>
            <p14:sldId id="268"/>
            <p14:sldId id="269"/>
          </p14:sldIdLst>
        </p14:section>
        <p14:section name="Due care and due diligence" id="{B0564286-DA35-0A47-8578-13DD7D66AF41}">
          <p14:sldIdLst>
            <p14:sldId id="270"/>
            <p14:sldId id="271"/>
            <p14:sldId id="272"/>
            <p14:sldId id="273"/>
            <p14:sldId id="274"/>
          </p14:sldIdLst>
        </p14:section>
        <p14:section name="Policy" id="{34BE786B-C020-C745-AF90-F05429F1ABF4}">
          <p14:sldIdLst>
            <p14:sldId id="275"/>
            <p14:sldId id="276"/>
            <p14:sldId id="284"/>
            <p14:sldId id="280"/>
            <p14:sldId id="281"/>
          </p14:sldIdLst>
        </p14:section>
        <p14:section name="Method" id="{22DC91A4-050D-A14A-80DF-3DC2B3CF67BD}">
          <p14:sldIdLst>
            <p14:sldId id="282"/>
            <p14:sldId id="283"/>
            <p14:sldId id="285"/>
            <p14:sldId id="2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76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03"/>
    <p:restoredTop sz="82233"/>
  </p:normalViewPr>
  <p:slideViewPr>
    <p:cSldViewPr snapToGrid="0">
      <p:cViewPr varScale="1">
        <p:scale>
          <a:sx n="100" d="100"/>
          <a:sy n="100" d="100"/>
        </p:scale>
        <p:origin x="1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FE83AC-5C96-F549-ABA8-6601D7071444}" type="datetimeFigureOut">
              <a:rPr kumimoji="1" lang="zh-CN" altLang="en-US" smtClean="0"/>
              <a:t>2024/4/22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B16EB4-7ACE-8A43-BD99-565D7AE68347}" type="slidenum">
              <a:rPr kumimoji="1" lang="zh-CN" altLang="en-US" smtClean="0"/>
              <a:t>‹#›</a:t>
            </a:fld>
            <a:endParaRPr kumimoji="1" lang="zh-CN" altLang="en-US"/>
          </a:p>
        </p:txBody>
      </p:sp>
    </p:spTree>
    <p:extLst>
      <p:ext uri="{BB962C8B-B14F-4D97-AF65-F5344CB8AC3E}">
        <p14:creationId xmlns:p14="http://schemas.microsoft.com/office/powerpoint/2010/main" val="385252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When you type infosec in google, the first answer might me a definition by Microsoft.</a:t>
            </a:r>
          </a:p>
          <a:p>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3</a:t>
            </a:fld>
            <a:endParaRPr kumimoji="1" lang="zh-CN" altLang="en-US"/>
          </a:p>
        </p:txBody>
      </p:sp>
    </p:spTree>
    <p:extLst>
      <p:ext uri="{BB962C8B-B14F-4D97-AF65-F5344CB8AC3E}">
        <p14:creationId xmlns:p14="http://schemas.microsoft.com/office/powerpoint/2010/main" val="1713279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Here I want to give two short answers towards this two Question in the assignment tasks.</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15</a:t>
            </a:fld>
            <a:endParaRPr kumimoji="1" lang="zh-CN" altLang="en-US"/>
          </a:p>
        </p:txBody>
      </p:sp>
    </p:spTree>
    <p:extLst>
      <p:ext uri="{BB962C8B-B14F-4D97-AF65-F5344CB8AC3E}">
        <p14:creationId xmlns:p14="http://schemas.microsoft.com/office/powerpoint/2010/main" val="33908680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In the actual IT </a:t>
            </a:r>
            <a:r>
              <a:rPr lang="en-AU" altLang="zh-CN" sz="1800" dirty="0" err="1">
                <a:effectLst/>
                <a:latin typeface="URWPalladioL"/>
              </a:rPr>
              <a:t>indus</a:t>
            </a:r>
            <a:r>
              <a:rPr lang="en-AU" altLang="zh-CN" sz="1800" dirty="0">
                <a:effectLst/>
                <a:latin typeface="URWPalladioL"/>
              </a:rPr>
              <a:t>- try, whether it’s technology, products, or equipment, everything is constantly being updated, and inevitably, there are threats to information security. </a:t>
            </a: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200" dirty="0">
                <a:effectLst/>
                <a:latin typeface="URWPalladioL"/>
              </a:rPr>
              <a:t>Marko concluded that the necessity of continuous due care in Infosec is based on conceptual foundations for IS continuity</a:t>
            </a:r>
            <a:r>
              <a:rPr lang="en-US" altLang="zh-CN" sz="1200" dirty="0">
                <a:effectLst/>
                <a:latin typeface="URWPalladioL"/>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They pointed out several reasons an organization should make sure to exercise due care in its usual course of </a:t>
            </a:r>
            <a:r>
              <a:rPr lang="en-AU" altLang="zh-CN" sz="1800" dirty="0" err="1">
                <a:effectLst/>
                <a:latin typeface="URWPalladioL"/>
              </a:rPr>
              <a:t>operatio</a:t>
            </a:r>
            <a:r>
              <a:rPr lang="en-AU" altLang="zh-CN" sz="1800" dirty="0">
                <a:effectLst/>
                <a:latin typeface="URWPalladioL"/>
              </a:rPr>
              <a:t> </a:t>
            </a: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effectLst/>
              <a:latin typeface="URWPalladio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16</a:t>
            </a:fld>
            <a:endParaRPr kumimoji="1" lang="zh-CN" altLang="en-US"/>
          </a:p>
        </p:txBody>
      </p:sp>
    </p:spTree>
    <p:extLst>
      <p:ext uri="{BB962C8B-B14F-4D97-AF65-F5344CB8AC3E}">
        <p14:creationId xmlns:p14="http://schemas.microsoft.com/office/powerpoint/2010/main" val="1248867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dirty="0">
                <a:solidFill>
                  <a:srgbClr val="FFFFFF"/>
                </a:solidFill>
                <a:effectLst/>
                <a:latin typeface="Helvetica Neue" panose="02000503000000020004" pitchFamily="2" charset="0"/>
              </a:rPr>
              <a:t>Due care and due diligence are key concepts in the field of risk management, compliance, and legal responsibility</a:t>
            </a:r>
            <a:r>
              <a:rPr lang="en-US" altLang="zh-CN" dirty="0">
                <a:solidFill>
                  <a:srgbClr val="FFFFFF"/>
                </a:solidFill>
                <a:effectLst/>
                <a:latin typeface="Helvetica Neue" panose="02000503000000020004"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Garrett, R. D. et al. find voluntary commitment dedicated to due diligence had been proven ineffectual </a:t>
            </a: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The emergence of multiple ethical issues indicates that relying solely on voluntary commitments to resist unethical </a:t>
            </a:r>
            <a:r>
              <a:rPr lang="en-AU" altLang="zh-CN" sz="1800" dirty="0" err="1">
                <a:effectLst/>
                <a:latin typeface="URWPalladioL"/>
              </a:rPr>
              <a:t>behavior</a:t>
            </a:r>
            <a:r>
              <a:rPr lang="en-AU" altLang="zh-CN" sz="1800" dirty="0">
                <a:effectLst/>
                <a:latin typeface="URWPalladioL"/>
              </a:rPr>
              <a:t> is pale.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So the investigation from a third party is necessary.</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Thus they two are complementary. </a:t>
            </a: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solidFill>
                <a:srgbClr val="FFFFFF"/>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17</a:t>
            </a:fld>
            <a:endParaRPr kumimoji="1" lang="zh-CN" altLang="en-US"/>
          </a:p>
        </p:txBody>
      </p:sp>
    </p:spTree>
    <p:extLst>
      <p:ext uri="{BB962C8B-B14F-4D97-AF65-F5344CB8AC3E}">
        <p14:creationId xmlns:p14="http://schemas.microsoft.com/office/powerpoint/2010/main" val="9104621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rgbClr val="FFFFFF"/>
                </a:solidFill>
                <a:effectLst/>
                <a:latin typeface="Helvetica Neue" panose="02000503000000020004" pitchFamily="2" charset="0"/>
              </a:rPr>
              <a:t>Policy and Laws establish the foundation of infosec in a ground</a:t>
            </a:r>
            <a:r>
              <a:rPr lang="zh-CN" altLang="en-US" dirty="0">
                <a:solidFill>
                  <a:srgbClr val="FFFFFF"/>
                </a:solidFill>
                <a:effectLst/>
                <a:latin typeface="Helvetica Neue" panose="02000503000000020004" pitchFamily="2" charset="0"/>
              </a:rPr>
              <a:t> </a:t>
            </a:r>
            <a:r>
              <a:rPr lang="en-US" altLang="zh-CN" dirty="0">
                <a:solidFill>
                  <a:srgbClr val="FFFFFF"/>
                </a:solidFill>
                <a:effectLst/>
                <a:latin typeface="Helvetica Neue" panose="02000503000000020004" pitchFamily="2" charset="0"/>
              </a:rPr>
              <a:t>aspect.</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18</a:t>
            </a:fld>
            <a:endParaRPr kumimoji="1" lang="zh-CN" altLang="en-US"/>
          </a:p>
        </p:txBody>
      </p:sp>
    </p:spTree>
    <p:extLst>
      <p:ext uri="{BB962C8B-B14F-4D97-AF65-F5344CB8AC3E}">
        <p14:creationId xmlns:p14="http://schemas.microsoft.com/office/powerpoint/2010/main" val="914826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Policy is more like guideline and laws are more like deterrence.</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19</a:t>
            </a:fld>
            <a:endParaRPr kumimoji="1" lang="zh-CN" altLang="en-US"/>
          </a:p>
        </p:txBody>
      </p:sp>
    </p:spTree>
    <p:extLst>
      <p:ext uri="{BB962C8B-B14F-4D97-AF65-F5344CB8AC3E}">
        <p14:creationId xmlns:p14="http://schemas.microsoft.com/office/powerpoint/2010/main" val="3116649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Crete-</a:t>
            </a:r>
            <a:r>
              <a:rPr lang="en-AU" altLang="zh-CN" sz="1800" dirty="0" err="1">
                <a:effectLst/>
                <a:latin typeface="URWPalladioL"/>
              </a:rPr>
              <a:t>Nishihata</a:t>
            </a:r>
            <a:r>
              <a:rPr lang="en-AU" altLang="zh-CN" sz="1800" dirty="0">
                <a:effectLst/>
                <a:latin typeface="URWPalladioL"/>
              </a:rPr>
              <a:t> et al. conducted a study on the effectiveness of law enforcement training and found that law enforcement training is effective in reducing the number of illegal activities. Policies can be effectively implemented only under a legal and regulatory system with complete mandatory effect. </a:t>
            </a:r>
            <a:endParaRPr lang="en-AU" altLang="zh-CN" sz="4000" dirty="0"/>
          </a:p>
          <a:p>
            <a:endParaRPr lang="en-AU" altLang="zh-CN" sz="2800"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20</a:t>
            </a:fld>
            <a:endParaRPr kumimoji="1" lang="zh-CN" altLang="en-US"/>
          </a:p>
        </p:txBody>
      </p:sp>
    </p:spTree>
    <p:extLst>
      <p:ext uri="{BB962C8B-B14F-4D97-AF65-F5344CB8AC3E}">
        <p14:creationId xmlns:p14="http://schemas.microsoft.com/office/powerpoint/2010/main" val="575308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21</a:t>
            </a:fld>
            <a:endParaRPr kumimoji="1" lang="zh-CN" altLang="en-US"/>
          </a:p>
        </p:txBody>
      </p:sp>
    </p:spTree>
    <p:extLst>
      <p:ext uri="{BB962C8B-B14F-4D97-AF65-F5344CB8AC3E}">
        <p14:creationId xmlns:p14="http://schemas.microsoft.com/office/powerpoint/2010/main" val="3058773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22</a:t>
            </a:fld>
            <a:endParaRPr kumimoji="1" lang="zh-CN" altLang="en-US"/>
          </a:p>
        </p:txBody>
      </p:sp>
    </p:spTree>
    <p:extLst>
      <p:ext uri="{BB962C8B-B14F-4D97-AF65-F5344CB8AC3E}">
        <p14:creationId xmlns:p14="http://schemas.microsoft.com/office/powerpoint/2010/main" val="2901495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sz="1800" dirty="0" err="1">
                <a:effectLst/>
                <a:latin typeface="URWPalladioL"/>
              </a:rPr>
              <a:t>Kitsios</a:t>
            </a:r>
            <a:r>
              <a:rPr lang="en-AU" altLang="zh-CN" sz="1800" dirty="0">
                <a:effectLst/>
                <a:latin typeface="URWPalladioL"/>
              </a:rPr>
              <a:t> et al. conducted a study on a program implemented in the information technology sector to ensure compliance with the International Organization for Standardization </a:t>
            </a:r>
            <a:r>
              <a:rPr lang="en-AU" altLang="zh-CN" sz="1800" dirty="0">
                <a:effectLst/>
                <a:latin typeface="TeXPalladioL"/>
              </a:rPr>
              <a:t>27000</a:t>
            </a:r>
            <a:r>
              <a:rPr lang="en-AU" altLang="zh-CN" sz="1800" dirty="0">
                <a:effectLst/>
                <a:latin typeface="URWPalladioL"/>
              </a:rPr>
              <a:t>. However, the authors found that a significant portion of risks went undetected and were overlooked after the company adopted these standards. The rapid expansion and iteration of company operations and technology demonstrated that a static and uniform security model is insufficient for modern information security needs </a:t>
            </a:r>
            <a:endParaRPr lang="en-AU" altLang="zh-CN"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23</a:t>
            </a:fld>
            <a:endParaRPr kumimoji="1" lang="zh-CN" altLang="en-US"/>
          </a:p>
        </p:txBody>
      </p:sp>
    </p:spTree>
    <p:extLst>
      <p:ext uri="{BB962C8B-B14F-4D97-AF65-F5344CB8AC3E}">
        <p14:creationId xmlns:p14="http://schemas.microsoft.com/office/powerpoint/2010/main" val="2563490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sz="1800" dirty="0">
                <a:effectLst/>
                <a:latin typeface="URWPalladioL"/>
              </a:rPr>
              <a:t>Differing from the focus on law and policy implementation emphasized by other researchers, </a:t>
            </a:r>
            <a:r>
              <a:rPr lang="en-AU" altLang="zh-CN" sz="1800" dirty="0" err="1">
                <a:effectLst/>
                <a:latin typeface="URWPalladioL"/>
              </a:rPr>
              <a:t>Mikko</a:t>
            </a:r>
            <a:r>
              <a:rPr lang="en-AU" altLang="zh-CN" sz="1800" dirty="0">
                <a:effectLst/>
                <a:latin typeface="URWPalladioL"/>
              </a:rPr>
              <a:t> et al. observed an inspiring phenomenon: social influence, particularly the culture of compliance within a company, has a significant and positive impact on employees’ adherence to information security practices. Drawing from their findings, awareness is key. The authors suggest that managers must guar- </a:t>
            </a:r>
            <a:r>
              <a:rPr lang="en-AU" altLang="zh-CN" sz="1800" dirty="0" err="1">
                <a:effectLst/>
                <a:latin typeface="URWPalladioL"/>
              </a:rPr>
              <a:t>antee</a:t>
            </a:r>
            <a:r>
              <a:rPr lang="en-AU" altLang="zh-CN" sz="1800" dirty="0">
                <a:effectLst/>
                <a:latin typeface="URWPalladioL"/>
              </a:rPr>
              <a:t> the enlightening of personnel regarding cybersecurity dangers, their potential impact, and the swiftness with which these threats can proliferate within the enterprise[</a:t>
            </a:r>
            <a:r>
              <a:rPr lang="en-AU" altLang="zh-CN" sz="1800" dirty="0">
                <a:solidFill>
                  <a:srgbClr val="007F00"/>
                </a:solidFill>
                <a:effectLst/>
                <a:latin typeface="TeXPalladioL"/>
              </a:rPr>
              <a:t>7</a:t>
            </a:r>
            <a:r>
              <a:rPr lang="en-AU" altLang="zh-CN" sz="1800" dirty="0">
                <a:effectLst/>
                <a:latin typeface="URWPalladioL"/>
              </a:rPr>
              <a:t>]. </a:t>
            </a: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24</a:t>
            </a:fld>
            <a:endParaRPr kumimoji="1" lang="zh-CN" altLang="en-US"/>
          </a:p>
        </p:txBody>
      </p:sp>
    </p:spTree>
    <p:extLst>
      <p:ext uri="{BB962C8B-B14F-4D97-AF65-F5344CB8AC3E}">
        <p14:creationId xmlns:p14="http://schemas.microsoft.com/office/powerpoint/2010/main" val="22253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 set of blur blur blur…</a:t>
            </a:r>
          </a:p>
          <a:p>
            <a:r>
              <a:rPr kumimoji="1" lang="en-US" altLang="zh-CN" dirty="0"/>
              <a:t>The definition is a little abstract, right?</a:t>
            </a:r>
          </a:p>
          <a:p>
            <a:r>
              <a:rPr kumimoji="1" lang="en-US" altLang="zh-CN" dirty="0"/>
              <a:t>Let’s switch to a simple example, common in our own experience.</a:t>
            </a:r>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4</a:t>
            </a:fld>
            <a:endParaRPr kumimoji="1" lang="zh-CN" altLang="en-US"/>
          </a:p>
        </p:txBody>
      </p:sp>
    </p:spTree>
    <p:extLst>
      <p:ext uri="{BB962C8B-B14F-4D97-AF65-F5344CB8AC3E}">
        <p14:creationId xmlns:p14="http://schemas.microsoft.com/office/powerpoint/2010/main" val="366674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AU" altLang="zh-CN" sz="1800" dirty="0">
                <a:effectLst/>
                <a:latin typeface="URWPalladioL"/>
              </a:rPr>
              <a:t>Differing from the focus on law and policy implementation emphasized by other researchers</a:t>
            </a:r>
          </a:p>
          <a:p>
            <a:r>
              <a:rPr lang="en-AU" altLang="zh-CN" sz="1800" dirty="0" err="1">
                <a:effectLst/>
                <a:latin typeface="URWPalladioL"/>
              </a:rPr>
              <a:t>Mikko</a:t>
            </a:r>
            <a:r>
              <a:rPr lang="en-AU" altLang="zh-CN" sz="1800" dirty="0">
                <a:effectLst/>
                <a:latin typeface="URWPalladioL"/>
              </a:rPr>
              <a:t> et al. observed an inspiring phenomenon: social influence, particularly the culture of compliance within a company, has a significant and positive impact on employees’ adherence to information security practices. Drawing from their findings, awareness is key. The authors suggest that managers must guar-</a:t>
            </a:r>
            <a:r>
              <a:rPr lang="en-AU" altLang="zh-CN" sz="1800" dirty="0" err="1">
                <a:effectLst/>
                <a:latin typeface="URWPalladioL"/>
              </a:rPr>
              <a:t>antee</a:t>
            </a:r>
            <a:r>
              <a:rPr lang="en-AU" altLang="zh-CN" sz="1800" dirty="0">
                <a:effectLst/>
                <a:latin typeface="URWPalladioL"/>
              </a:rPr>
              <a:t> the enlightening of personnel regarding cybersecurity dangers, their potential impact, and the swiftness with which these threats can proliferate within the enterprise[</a:t>
            </a:r>
            <a:r>
              <a:rPr lang="en-AU" altLang="zh-CN" sz="1800" dirty="0">
                <a:solidFill>
                  <a:srgbClr val="007F00"/>
                </a:solidFill>
                <a:effectLst/>
                <a:latin typeface="TeXPalladioL"/>
              </a:rPr>
              <a:t>7</a:t>
            </a:r>
            <a:r>
              <a:rPr lang="en-AU" altLang="zh-CN" sz="1800" dirty="0">
                <a:effectLst/>
                <a:latin typeface="URWPalladioL"/>
              </a:rPr>
              <a:t>]. </a:t>
            </a:r>
            <a:endParaRPr lang="en-AU"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25</a:t>
            </a:fld>
            <a:endParaRPr kumimoji="1" lang="zh-CN" altLang="en-US"/>
          </a:p>
        </p:txBody>
      </p:sp>
    </p:spTree>
    <p:extLst>
      <p:ext uri="{BB962C8B-B14F-4D97-AF65-F5344CB8AC3E}">
        <p14:creationId xmlns:p14="http://schemas.microsoft.com/office/powerpoint/2010/main" val="9562436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sz="1800" dirty="0">
                <a:effectLst/>
                <a:latin typeface="URWPalladioL"/>
              </a:rPr>
              <a:t>what this article wants to emphasize here is that the role of continuous training and supervision of employees in the daily operations of companies and organizations has been underestimated in terms of enhancing employee awareness of information security, standardizing operations, and avoiding </a:t>
            </a:r>
            <a:r>
              <a:rPr lang="en-AU" altLang="zh-CN" sz="1800" dirty="0" err="1">
                <a:effectLst/>
                <a:latin typeface="URWPalladioL"/>
              </a:rPr>
              <a:t>unetical</a:t>
            </a:r>
            <a:r>
              <a:rPr lang="en-AU" altLang="zh-CN" sz="1800" dirty="0">
                <a:effectLst/>
                <a:latin typeface="URWPalladioL"/>
              </a:rPr>
              <a:t> behaviour.</a:t>
            </a:r>
            <a:endParaRPr lang="en-AU" altLang="zh-CN" sz="2800" dirty="0"/>
          </a:p>
          <a:p>
            <a:endParaRPr lang="en-AU" altLang="zh-CN" sz="1800" dirty="0">
              <a:effectLst/>
              <a:latin typeface="URWPalladioL"/>
            </a:endParaRPr>
          </a:p>
          <a:p>
            <a:r>
              <a:rPr lang="en-AU" altLang="zh-CN" sz="1800" dirty="0">
                <a:effectLst/>
                <a:latin typeface="URWPalladioL"/>
              </a:rPr>
              <a:t>As previously mentioned, awareness is the key. Consciousness plays a strong role in the restraint and regulation of operations. </a:t>
            </a:r>
            <a:endParaRPr lang="en-AU" altLang="zh-CN"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26</a:t>
            </a:fld>
            <a:endParaRPr kumimoji="1" lang="zh-CN" altLang="en-US"/>
          </a:p>
        </p:txBody>
      </p:sp>
    </p:spTree>
    <p:extLst>
      <p:ext uri="{BB962C8B-B14F-4D97-AF65-F5344CB8AC3E}">
        <p14:creationId xmlns:p14="http://schemas.microsoft.com/office/powerpoint/2010/main" val="1401096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When you go to Google and type</a:t>
            </a:r>
          </a:p>
          <a:p>
            <a:r>
              <a:rPr kumimoji="1" lang="en-US" altLang="zh-CN" dirty="0"/>
              <a:t>you are going to see different results</a:t>
            </a:r>
          </a:p>
          <a:p>
            <a:r>
              <a:rPr kumimoji="1" lang="en-US" altLang="zh-CN" dirty="0"/>
              <a:t>depending on where you live, who you are, and the particular thing google knows about your interests.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5</a:t>
            </a:fld>
            <a:endParaRPr kumimoji="1" lang="zh-CN" altLang="en-US"/>
          </a:p>
        </p:txBody>
      </p:sp>
    </p:spTree>
    <p:extLst>
      <p:ext uri="{BB962C8B-B14F-4D97-AF65-F5344CB8AC3E}">
        <p14:creationId xmlns:p14="http://schemas.microsoft.com/office/powerpoint/2010/main" val="311073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When you go to Google and type</a:t>
            </a:r>
          </a:p>
          <a:p>
            <a:r>
              <a:rPr kumimoji="1" lang="en-US" altLang="zh-CN" dirty="0"/>
              <a:t>you are going to see different results</a:t>
            </a:r>
          </a:p>
          <a:p>
            <a:r>
              <a:rPr kumimoji="1" lang="en-US" altLang="zh-CN" dirty="0"/>
              <a:t>depending on where you live, who you are, and the particular thing google knows about your interests.</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6</a:t>
            </a:fld>
            <a:endParaRPr kumimoji="1" lang="zh-CN" altLang="en-US"/>
          </a:p>
        </p:txBody>
      </p:sp>
    </p:spTree>
    <p:extLst>
      <p:ext uri="{BB962C8B-B14F-4D97-AF65-F5344CB8AC3E}">
        <p14:creationId xmlns:p14="http://schemas.microsoft.com/office/powerpoint/2010/main" val="32268361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 not by accident, that a design technique. </a:t>
            </a:r>
          </a:p>
          <a:p>
            <a:r>
              <a:rPr kumimoji="1" lang="en-US" altLang="zh-CN" dirty="0"/>
              <a:t>What I want to address is, whatever you do on the internet, is being watched, is being tracked.</a:t>
            </a:r>
          </a:p>
          <a:p>
            <a:r>
              <a:rPr kumimoji="1" lang="en-US" altLang="zh-CN" dirty="0"/>
              <a:t>Every single action you take, is carefully monitored, and recorded.</a:t>
            </a:r>
          </a:p>
          <a:p>
            <a:r>
              <a:rPr kumimoji="1" lang="en-US" altLang="zh-CN" dirty="0"/>
              <a:t>This kind of privacy leak is a matter of </a:t>
            </a:r>
            <a:r>
              <a:rPr kumimoji="1" lang="en-US" altLang="zh-CN" dirty="0" err="1"/>
              <a:t>indivisuals</a:t>
            </a:r>
            <a:r>
              <a:rPr kumimoji="1" lang="en-US" altLang="zh-CN" dirty="0"/>
              <a:t>, however, infosec is more concentrate on the benefit of large </a:t>
            </a:r>
            <a:r>
              <a:rPr kumimoji="1" lang="en-US" altLang="zh-CN" dirty="0" err="1"/>
              <a:t>enterprice</a:t>
            </a:r>
            <a:r>
              <a:rPr kumimoji="1" lang="en-US" altLang="zh-CN" dirty="0"/>
              <a:t>. We do not want our information to be leaked, so do them.</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7</a:t>
            </a:fld>
            <a:endParaRPr kumimoji="1" lang="zh-CN" altLang="en-US"/>
          </a:p>
        </p:txBody>
      </p:sp>
    </p:spTree>
    <p:extLst>
      <p:ext uri="{BB962C8B-B14F-4D97-AF65-F5344CB8AC3E}">
        <p14:creationId xmlns:p14="http://schemas.microsoft.com/office/powerpoint/2010/main" val="3307369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 in the infosec field.</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8</a:t>
            </a:fld>
            <a:endParaRPr kumimoji="1" lang="zh-CN" altLang="en-US"/>
          </a:p>
        </p:txBody>
      </p:sp>
    </p:spTree>
    <p:extLst>
      <p:ext uri="{BB962C8B-B14F-4D97-AF65-F5344CB8AC3E}">
        <p14:creationId xmlns:p14="http://schemas.microsoft.com/office/powerpoint/2010/main" val="1590913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 are many way to guarantee infosec.</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12</a:t>
            </a:fld>
            <a:endParaRPr kumimoji="1" lang="zh-CN" altLang="en-US"/>
          </a:p>
        </p:txBody>
      </p:sp>
    </p:spTree>
    <p:extLst>
      <p:ext uri="{BB962C8B-B14F-4D97-AF65-F5344CB8AC3E}">
        <p14:creationId xmlns:p14="http://schemas.microsoft.com/office/powerpoint/2010/main" val="1053282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dirty="0">
                <a:solidFill>
                  <a:srgbClr val="FFFFFF"/>
                </a:solidFill>
                <a:effectLst/>
                <a:latin typeface="Helvetica Neue" panose="02000503000000020004" pitchFamily="2" charset="0"/>
              </a:rPr>
              <a:t>Due care and due diligence are key concepts in the field of risk management, compliance, and legal responsibility</a:t>
            </a:r>
            <a:r>
              <a:rPr lang="en-US" altLang="zh-CN" dirty="0">
                <a:solidFill>
                  <a:srgbClr val="FFFFFF"/>
                </a:solidFill>
                <a:effectLst/>
                <a:latin typeface="Helvetica Neue" panose="02000503000000020004" pitchFamily="2" charset="0"/>
              </a:rPr>
              <a:t> to protect</a:t>
            </a:r>
            <a:r>
              <a:rPr lang="zh-CN" altLang="en-US" dirty="0">
                <a:solidFill>
                  <a:srgbClr val="FFFFFF"/>
                </a:solidFill>
                <a:effectLst/>
                <a:latin typeface="Helvetica Neue" panose="02000503000000020004" pitchFamily="2" charset="0"/>
              </a:rPr>
              <a:t> </a:t>
            </a:r>
            <a:r>
              <a:rPr lang="en-US" altLang="zh-CN" dirty="0">
                <a:solidFill>
                  <a:srgbClr val="FFFFFF"/>
                </a:solidFill>
                <a:effectLst/>
                <a:latin typeface="Helvetica Neue" panose="02000503000000020004" pitchFamily="2" charset="0"/>
              </a:rPr>
              <a:t>infosec.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13</a:t>
            </a:fld>
            <a:endParaRPr kumimoji="1" lang="zh-CN" altLang="en-US"/>
          </a:p>
        </p:txBody>
      </p:sp>
    </p:spTree>
    <p:extLst>
      <p:ext uri="{BB962C8B-B14F-4D97-AF65-F5344CB8AC3E}">
        <p14:creationId xmlns:p14="http://schemas.microsoft.com/office/powerpoint/2010/main" val="2431373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Now</a:t>
            </a:r>
            <a:r>
              <a:rPr kumimoji="1" lang="zh-CN" altLang="en-US" dirty="0"/>
              <a:t> </a:t>
            </a:r>
            <a:r>
              <a:rPr kumimoji="1" lang="en-US" altLang="zh-CN" dirty="0"/>
              <a:t>we will analyze the difference between them in 3 aspects.</a:t>
            </a:r>
            <a:endParaRPr kumimoji="1" lang="zh-CN" altLang="en-US" dirty="0"/>
          </a:p>
        </p:txBody>
      </p:sp>
      <p:sp>
        <p:nvSpPr>
          <p:cNvPr id="4" name="灯片编号占位符 3"/>
          <p:cNvSpPr>
            <a:spLocks noGrp="1"/>
          </p:cNvSpPr>
          <p:nvPr>
            <p:ph type="sldNum" sz="quarter" idx="5"/>
          </p:nvPr>
        </p:nvSpPr>
        <p:spPr/>
        <p:txBody>
          <a:bodyPr/>
          <a:lstStyle/>
          <a:p>
            <a:fld id="{1EB16EB4-7ACE-8A43-BD99-565D7AE68347}" type="slidenum">
              <a:rPr kumimoji="1" lang="zh-CN" altLang="en-US" smtClean="0"/>
              <a:t>14</a:t>
            </a:fld>
            <a:endParaRPr kumimoji="1" lang="zh-CN" altLang="en-US"/>
          </a:p>
        </p:txBody>
      </p:sp>
    </p:spTree>
    <p:extLst>
      <p:ext uri="{BB962C8B-B14F-4D97-AF65-F5344CB8AC3E}">
        <p14:creationId xmlns:p14="http://schemas.microsoft.com/office/powerpoint/2010/main" val="67162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AF58A-33BA-F588-ED97-CF2F6D8675DD}"/>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87A67E4-0455-721C-2BA9-2173C7E303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4FBEF174-CC4C-C3A3-17C3-F05B5A1FCDCB}"/>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5" name="页脚占位符 4">
            <a:extLst>
              <a:ext uri="{FF2B5EF4-FFF2-40B4-BE49-F238E27FC236}">
                <a16:creationId xmlns:a16="http://schemas.microsoft.com/office/drawing/2014/main" id="{F5A6C533-CA0B-B6F0-60F4-C051768C63A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7326BC8-76D7-AED1-A022-0561F478A96B}"/>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233478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D152B-F438-1E69-2F72-1AA5EFF849BB}"/>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BB9C54B-0541-377B-5677-F3A6F4C10AB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CE606B4-0AA7-7A82-CED3-D74E72DE20E7}"/>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5" name="页脚占位符 4">
            <a:extLst>
              <a:ext uri="{FF2B5EF4-FFF2-40B4-BE49-F238E27FC236}">
                <a16:creationId xmlns:a16="http://schemas.microsoft.com/office/drawing/2014/main" id="{8A89AC31-107C-BB34-BF6C-20D7E47D80B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F70CE4F-7AD3-3E4D-C696-C8F20B1DC8AB}"/>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4018216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7B6D340-C6FE-0F42-88C9-B2F3DD32B03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DD3D117-EA3E-B408-048A-15A3E30CB730}"/>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91FE7DF-CE55-831D-7260-1A45D0799BD9}"/>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5" name="页脚占位符 4">
            <a:extLst>
              <a:ext uri="{FF2B5EF4-FFF2-40B4-BE49-F238E27FC236}">
                <a16:creationId xmlns:a16="http://schemas.microsoft.com/office/drawing/2014/main" id="{278F3211-3F16-854A-9986-9BAF6B5D0E9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2A1BE9-4CB7-7942-68FB-1489D4A12B7D}"/>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2560872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DFDBA5-029E-238F-DE9F-0153A86C96B5}"/>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FA9C24F-EFEA-AD0B-D272-73F34E8F98FA}"/>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E68208C-949E-2140-0BED-80E02F35BBC6}"/>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5" name="页脚占位符 4">
            <a:extLst>
              <a:ext uri="{FF2B5EF4-FFF2-40B4-BE49-F238E27FC236}">
                <a16:creationId xmlns:a16="http://schemas.microsoft.com/office/drawing/2014/main" id="{CC83538F-059E-AC92-CF92-9401B309844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A0092EB4-B995-DC7E-DC6E-0D17F919E79E}"/>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1501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48C8B2-3DD5-7C8B-BC4C-78341506407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EACE658A-FB30-BF14-5A17-06C8B879C5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F516EE91-E645-A403-96F5-7396BFCF59EB}"/>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5" name="页脚占位符 4">
            <a:extLst>
              <a:ext uri="{FF2B5EF4-FFF2-40B4-BE49-F238E27FC236}">
                <a16:creationId xmlns:a16="http://schemas.microsoft.com/office/drawing/2014/main" id="{444D9C4F-9C25-6BE8-C752-476CBF7BFD5B}"/>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7EDB80A-2741-F6CA-F46B-0A6C749EE1BF}"/>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3402970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D5C2A7-069D-EA5F-6CAE-B75199C6AA9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8F3CBBB-6375-89F3-85A5-3DDDA5FF206F}"/>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ADC4ED8-042E-D7A7-CEB3-FF10880D215F}"/>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63B46AD-7048-3EB7-8319-14F1E3945FF0}"/>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6" name="页脚占位符 5">
            <a:extLst>
              <a:ext uri="{FF2B5EF4-FFF2-40B4-BE49-F238E27FC236}">
                <a16:creationId xmlns:a16="http://schemas.microsoft.com/office/drawing/2014/main" id="{61495ED7-0249-2E51-CA6A-E1E92983458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687156E-EE76-22A2-460F-99AE41E9E81E}"/>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257345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5B066-AF5D-5BCF-A933-C86807B0D91D}"/>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CEFFB99-DD0F-635B-C4FE-F87FC80859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ADBD4EF-1F8B-9CC6-0792-4D7BE5634003}"/>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C1B0DCB-7ECE-AECD-B93F-FD14A0ECB3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F63152AB-A564-78FB-6961-3C193EC5582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C0A080D-C962-1446-E310-E4B37321E691}"/>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8" name="页脚占位符 7">
            <a:extLst>
              <a:ext uri="{FF2B5EF4-FFF2-40B4-BE49-F238E27FC236}">
                <a16:creationId xmlns:a16="http://schemas.microsoft.com/office/drawing/2014/main" id="{DE54A69F-007C-CF00-F85A-B3C03E102CD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4B6A3A9-EC70-C0C8-41E4-A4223DFF337B}"/>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3201811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674B88-694B-CA64-48BF-7132ABF065C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2695A311-1523-E123-2038-1E0F27A04D33}"/>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4" name="页脚占位符 3">
            <a:extLst>
              <a:ext uri="{FF2B5EF4-FFF2-40B4-BE49-F238E27FC236}">
                <a16:creationId xmlns:a16="http://schemas.microsoft.com/office/drawing/2014/main" id="{3D9B197D-689C-6B90-FDC6-F4FAAA50C02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CC7034D0-B5D2-51A6-0317-184C3470D97F}"/>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1706390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F80E3FE-2FCB-E79B-C9B3-16FDE435FBA6}"/>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3" name="页脚占位符 2">
            <a:extLst>
              <a:ext uri="{FF2B5EF4-FFF2-40B4-BE49-F238E27FC236}">
                <a16:creationId xmlns:a16="http://schemas.microsoft.com/office/drawing/2014/main" id="{AD12BF86-D628-822A-455C-83AC74E8838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50F2BC3-A0CB-4F19-7CB4-D559858338F0}"/>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3498277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E18ECA-1BC8-55C5-6FB4-DDCFF0AC3BB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C305B6FA-0567-164C-D1A8-9519B13EAB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612BE0D0-A665-3894-8E7C-FD1E7485A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7067A6D0-1A43-C95B-287D-6B7BC595F20B}"/>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6" name="页脚占位符 5">
            <a:extLst>
              <a:ext uri="{FF2B5EF4-FFF2-40B4-BE49-F238E27FC236}">
                <a16:creationId xmlns:a16="http://schemas.microsoft.com/office/drawing/2014/main" id="{35FA5FBD-2DA9-5C4D-1569-63E41DAC57B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B9A5354-7694-8D72-F1B5-E76836DD0F0D}"/>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1532640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BA1004-030E-279E-8C64-6D7408C2AAC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7AA07AD3-18F5-2831-47B0-154BD9A02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1CA7E32-DF6C-56BC-4055-07F45CD3A7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EBBC291-78DE-ABA8-BA00-7BA053342528}"/>
              </a:ext>
            </a:extLst>
          </p:cNvPr>
          <p:cNvSpPr>
            <a:spLocks noGrp="1"/>
          </p:cNvSpPr>
          <p:nvPr>
            <p:ph type="dt" sz="half" idx="10"/>
          </p:nvPr>
        </p:nvSpPr>
        <p:spPr/>
        <p:txBody>
          <a:bodyPr/>
          <a:lstStyle/>
          <a:p>
            <a:fld id="{661169EC-B52F-4B4A-B4A6-2CEA1FF1EF41}" type="datetimeFigureOut">
              <a:rPr kumimoji="1" lang="zh-CN" altLang="en-US" smtClean="0"/>
              <a:t>2024/4/22</a:t>
            </a:fld>
            <a:endParaRPr kumimoji="1" lang="zh-CN" altLang="en-US"/>
          </a:p>
        </p:txBody>
      </p:sp>
      <p:sp>
        <p:nvSpPr>
          <p:cNvPr id="6" name="页脚占位符 5">
            <a:extLst>
              <a:ext uri="{FF2B5EF4-FFF2-40B4-BE49-F238E27FC236}">
                <a16:creationId xmlns:a16="http://schemas.microsoft.com/office/drawing/2014/main" id="{D495EB5F-B93C-56FA-6AC1-B9EE7CA0D9D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EC61DCD-99E2-1B4F-443F-4C43DB0B9296}"/>
              </a:ext>
            </a:extLst>
          </p:cNvPr>
          <p:cNvSpPr>
            <a:spLocks noGrp="1"/>
          </p:cNvSpPr>
          <p:nvPr>
            <p:ph type="sldNum" sz="quarter" idx="12"/>
          </p:nvPr>
        </p:nvSpPr>
        <p:spPr/>
        <p:txBody>
          <a:body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1699782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F1EA25F-9A86-977C-D625-F062B0E3E7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42A3835-B0F4-1EDE-D53C-8A486B8A77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443FC2D-D0BA-6DBA-12DB-536FD87914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61169EC-B52F-4B4A-B4A6-2CEA1FF1EF41}" type="datetimeFigureOut">
              <a:rPr kumimoji="1" lang="zh-CN" altLang="en-US" smtClean="0"/>
              <a:t>2024/4/22</a:t>
            </a:fld>
            <a:endParaRPr kumimoji="1" lang="zh-CN" altLang="en-US"/>
          </a:p>
        </p:txBody>
      </p:sp>
      <p:sp>
        <p:nvSpPr>
          <p:cNvPr id="5" name="页脚占位符 4">
            <a:extLst>
              <a:ext uri="{FF2B5EF4-FFF2-40B4-BE49-F238E27FC236}">
                <a16:creationId xmlns:a16="http://schemas.microsoft.com/office/drawing/2014/main" id="{B57661FC-A15E-A931-B065-AF6535DB20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4210D267-2135-6C44-C859-4DBCF9D34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C4F137-E938-5443-A32E-22EC18F1469F}" type="slidenum">
              <a:rPr kumimoji="1" lang="zh-CN" altLang="en-US" smtClean="0"/>
              <a:t>‹#›</a:t>
            </a:fld>
            <a:endParaRPr kumimoji="1" lang="zh-CN" altLang="en-US"/>
          </a:p>
        </p:txBody>
      </p:sp>
    </p:spTree>
    <p:extLst>
      <p:ext uri="{BB962C8B-B14F-4D97-AF65-F5344CB8AC3E}">
        <p14:creationId xmlns:p14="http://schemas.microsoft.com/office/powerpoint/2010/main" val="1476691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a:extLst>
              <a:ext uri="{FF2B5EF4-FFF2-40B4-BE49-F238E27FC236}">
                <a16:creationId xmlns:a16="http://schemas.microsoft.com/office/drawing/2014/main" id="{3943D7E7-314B-D1F1-E7E5-8F261CCD1B54}"/>
              </a:ext>
            </a:extLst>
          </p:cNvPr>
          <p:cNvSpPr>
            <a:spLocks noGrp="1"/>
          </p:cNvSpPr>
          <p:nvPr>
            <p:ph type="ctrTitle"/>
          </p:nvPr>
        </p:nvSpPr>
        <p:spPr>
          <a:xfrm>
            <a:off x="1524000" y="1408086"/>
            <a:ext cx="9144000" cy="1031168"/>
          </a:xfrm>
        </p:spPr>
        <p:txBody>
          <a:bodyPr/>
          <a:lstStyle/>
          <a:p>
            <a:r>
              <a:rPr kumimoji="1" lang="en-US" altLang="zh-CN" dirty="0">
                <a:latin typeface="Times New Roman" panose="02020603050405020304" pitchFamily="18" charset="0"/>
                <a:cs typeface="Times New Roman" panose="02020603050405020304" pitchFamily="18" charset="0"/>
              </a:rPr>
              <a:t>Awareness is All You Need</a:t>
            </a:r>
            <a:endParaRPr kumimoji="1" lang="zh-CN" altLang="en-US"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B78AAA5F-7C01-B74A-3E8C-291535E92C9F}"/>
              </a:ext>
            </a:extLst>
          </p:cNvPr>
          <p:cNvSpPr>
            <a:spLocks noGrp="1"/>
          </p:cNvSpPr>
          <p:nvPr>
            <p:ph type="subTitle" idx="1"/>
          </p:nvPr>
        </p:nvSpPr>
        <p:spPr>
          <a:xfrm>
            <a:off x="3786697" y="3947582"/>
            <a:ext cx="4669177" cy="1127222"/>
          </a:xfrm>
        </p:spPr>
        <p:txBody>
          <a:bodyPr>
            <a:noAutofit/>
          </a:bodyPr>
          <a:lstStyle/>
          <a:p>
            <a:pPr algn="l"/>
            <a:r>
              <a:rPr lang="en-AU" altLang="zh-CN" sz="3200" dirty="0">
                <a:latin typeface="Times New Roman" panose="02020603050405020304" pitchFamily="18" charset="0"/>
                <a:cs typeface="Times New Roman" panose="02020603050405020304" pitchFamily="18" charset="0"/>
              </a:rPr>
              <a:t>Presentation: </a:t>
            </a:r>
            <a:r>
              <a:rPr lang="zh-CN" altLang="en-US" sz="3200" dirty="0">
                <a:latin typeface="Times New Roman" panose="02020603050405020304" pitchFamily="18" charset="0"/>
                <a:cs typeface="Times New Roman" panose="02020603050405020304" pitchFamily="18" charset="0"/>
              </a:rPr>
              <a:t> </a:t>
            </a:r>
            <a:r>
              <a:rPr lang="en-AU" altLang="zh-CN" sz="3200" dirty="0">
                <a:latin typeface="Times New Roman" panose="02020603050405020304" pitchFamily="18" charset="0"/>
                <a:cs typeface="Times New Roman" panose="02020603050405020304" pitchFamily="18" charset="0"/>
              </a:rPr>
              <a:t>Yinqiao Li</a:t>
            </a:r>
          </a:p>
          <a:p>
            <a:pPr algn="l"/>
            <a:r>
              <a:rPr lang="en-AU" altLang="zh-CN" sz="3200" dirty="0">
                <a:latin typeface="Times New Roman" panose="02020603050405020304" pitchFamily="18" charset="0"/>
                <a:cs typeface="Times New Roman" panose="02020603050405020304" pitchFamily="18" charset="0"/>
              </a:rPr>
              <a:t>Student</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Number:  8455569</a:t>
            </a:r>
            <a:endParaRPr lang="en-AU" altLang="zh-CN" sz="3200" dirty="0">
              <a:latin typeface="Times New Roman" panose="02020603050405020304" pitchFamily="18" charset="0"/>
              <a:cs typeface="Times New Roman" panose="02020603050405020304" pitchFamily="18" charset="0"/>
            </a:endParaRPr>
          </a:p>
          <a:p>
            <a:pPr algn="l"/>
            <a:endParaRPr lang="en-AU" altLang="zh-CN" sz="3200" dirty="0">
              <a:latin typeface="Times New Roman" panose="02020603050405020304" pitchFamily="18" charset="0"/>
              <a:cs typeface="Times New Roman" panose="02020603050405020304" pitchFamily="18" charset="0"/>
            </a:endParaRPr>
          </a:p>
        </p:txBody>
      </p:sp>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grpSp>
        <p:nvGrpSpPr>
          <p:cNvPr id="18" name="组合 17">
            <a:extLst>
              <a:ext uri="{FF2B5EF4-FFF2-40B4-BE49-F238E27FC236}">
                <a16:creationId xmlns:a16="http://schemas.microsoft.com/office/drawing/2014/main" id="{B5E0CA52-5ABC-159F-A1C9-9368A12D536C}"/>
              </a:ext>
            </a:extLst>
          </p:cNvPr>
          <p:cNvGrpSpPr/>
          <p:nvPr/>
        </p:nvGrpSpPr>
        <p:grpSpPr>
          <a:xfrm>
            <a:off x="7267753" y="132510"/>
            <a:ext cx="4703497" cy="1150659"/>
            <a:chOff x="7267753" y="132510"/>
            <a:chExt cx="4703497" cy="1150659"/>
          </a:xfrm>
        </p:grpSpPr>
        <p:pic>
          <p:nvPicPr>
            <p:cNvPr id="12" name="图片 11" descr="徽标&#10;&#10;低可信度描述已自动生成">
              <a:extLst>
                <a:ext uri="{FF2B5EF4-FFF2-40B4-BE49-F238E27FC236}">
                  <a16:creationId xmlns:a16="http://schemas.microsoft.com/office/drawing/2014/main" id="{2117D9A9-A463-76FF-1848-CFA10DCDA53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867983" y="148185"/>
              <a:ext cx="1103267" cy="1103267"/>
            </a:xfrm>
            <a:prstGeom prst="rect">
              <a:avLst/>
            </a:prstGeom>
          </p:spPr>
        </p:pic>
        <p:pic>
          <p:nvPicPr>
            <p:cNvPr id="14" name="图片 13" descr="徽标, 公司名称&#10;&#10;描述已自动生成">
              <a:extLst>
                <a:ext uri="{FF2B5EF4-FFF2-40B4-BE49-F238E27FC236}">
                  <a16:creationId xmlns:a16="http://schemas.microsoft.com/office/drawing/2014/main" id="{CE904A6B-339B-E3C9-49C7-77FE58BD3C0A}"/>
                </a:ext>
              </a:extLst>
            </p:cNvPr>
            <p:cNvPicPr>
              <a:picLocks noChangeAspect="1"/>
            </p:cNvPicPr>
            <p:nvPr/>
          </p:nvPicPr>
          <p:blipFill rotWithShape="1">
            <a:blip r:embed="rId3">
              <a:clrChange>
                <a:clrFrom>
                  <a:srgbClr val="FFFFFF"/>
                </a:clrFrom>
                <a:clrTo>
                  <a:srgbClr val="FFFFFF">
                    <a:alpha val="0"/>
                  </a:srgbClr>
                </a:clrTo>
              </a:clrChange>
            </a:blip>
            <a:srcRect t="26659" b="35145"/>
            <a:stretch/>
          </p:blipFill>
          <p:spPr>
            <a:xfrm>
              <a:off x="7267753" y="132510"/>
              <a:ext cx="3917477" cy="1150659"/>
            </a:xfrm>
            <a:prstGeom prst="rect">
              <a:avLst/>
            </a:prstGeom>
          </p:spPr>
        </p:pic>
        <p:cxnSp>
          <p:nvCxnSpPr>
            <p:cNvPr id="17" name="直线连接符 16">
              <a:extLst>
                <a:ext uri="{FF2B5EF4-FFF2-40B4-BE49-F238E27FC236}">
                  <a16:creationId xmlns:a16="http://schemas.microsoft.com/office/drawing/2014/main" id="{E168E5F5-7169-4816-6B4C-B710CC7DC4DC}"/>
                </a:ext>
              </a:extLst>
            </p:cNvPr>
            <p:cNvCxnSpPr/>
            <p:nvPr/>
          </p:nvCxnSpPr>
          <p:spPr>
            <a:xfrm>
              <a:off x="10718800" y="243899"/>
              <a:ext cx="0" cy="871852"/>
            </a:xfrm>
            <a:prstGeom prst="line">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0873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副标题 2">
            <a:extLst>
              <a:ext uri="{FF2B5EF4-FFF2-40B4-BE49-F238E27FC236}">
                <a16:creationId xmlns:a16="http://schemas.microsoft.com/office/drawing/2014/main" id="{E367F781-9BC9-412E-980E-5AD0D53BA484}"/>
              </a:ext>
            </a:extLst>
          </p:cNvPr>
          <p:cNvSpPr>
            <a:spLocks noGrp="1"/>
          </p:cNvSpPr>
          <p:nvPr>
            <p:ph type="subTitle" idx="1"/>
          </p:nvPr>
        </p:nvSpPr>
        <p:spPr>
          <a:xfrm>
            <a:off x="1524000" y="2086975"/>
            <a:ext cx="9144000" cy="3895160"/>
          </a:xfrm>
        </p:spPr>
        <p:txBody>
          <a:bodyPr>
            <a:noAutofit/>
          </a:bodyPr>
          <a:lstStyle/>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Focuses on Enterprises.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safeguards business data.</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InfoSec protects against unauthorized access in enterprises.</a:t>
            </a: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C8816FF6-5610-0A99-8CC1-2CB7C4DFA3F3}"/>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535B85DC-4603-3E90-D3DC-A8D35269ECE1}"/>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Introduction to InfoSec</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54420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副标题 2">
            <a:extLst>
              <a:ext uri="{FF2B5EF4-FFF2-40B4-BE49-F238E27FC236}">
                <a16:creationId xmlns:a16="http://schemas.microsoft.com/office/drawing/2014/main" id="{E367F781-9BC9-412E-980E-5AD0D53BA484}"/>
              </a:ext>
            </a:extLst>
          </p:cNvPr>
          <p:cNvSpPr>
            <a:spLocks noGrp="1"/>
          </p:cNvSpPr>
          <p:nvPr>
            <p:ph type="subTitle" idx="1"/>
          </p:nvPr>
        </p:nvSpPr>
        <p:spPr>
          <a:xfrm>
            <a:off x="1524000" y="2086975"/>
            <a:ext cx="9144000" cy="3895160"/>
          </a:xfrm>
        </p:spPr>
        <p:txBody>
          <a:bodyPr>
            <a:noAutofit/>
          </a:bodyPr>
          <a:lstStyle/>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Focuses on Enterprises.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safeguards business data.</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InfoSec protects against unauthorized access in enterprises.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Enterprise InfoSec secures cloud and endpoint information.</a:t>
            </a: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4F703A8C-7D62-D7EF-67D6-512AA51929FF}"/>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92E1003E-BA52-08D2-50F1-91CCB607775C}"/>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Introduction to InfoSec</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92752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副标题 2">
            <a:extLst>
              <a:ext uri="{FF2B5EF4-FFF2-40B4-BE49-F238E27FC236}">
                <a16:creationId xmlns:a16="http://schemas.microsoft.com/office/drawing/2014/main" id="{E367F781-9BC9-412E-980E-5AD0D53BA484}"/>
              </a:ext>
            </a:extLst>
          </p:cNvPr>
          <p:cNvSpPr>
            <a:spLocks noGrp="1"/>
          </p:cNvSpPr>
          <p:nvPr>
            <p:ph type="subTitle" idx="1"/>
          </p:nvPr>
        </p:nvSpPr>
        <p:spPr>
          <a:xfrm>
            <a:off x="1524000" y="1918454"/>
            <a:ext cx="9144000" cy="4175104"/>
          </a:xfrm>
        </p:spPr>
        <p:txBody>
          <a:bodyPr>
            <a:noAutofit/>
          </a:bodyPr>
          <a:lstStyle/>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Technical</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Tools</a:t>
            </a:r>
          </a:p>
          <a:p>
            <a:pPr marL="914400" lvl="1"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Access control systems, Data Loss Prevention</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Policies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Regulatory</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Frameworks</a:t>
            </a:r>
          </a:p>
          <a:p>
            <a:pPr marL="914400" lvl="1"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Business Continuity and Disaster Recovery Plans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Organizational</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Measures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Human</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Factor</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Initiatives</a:t>
            </a:r>
          </a:p>
          <a:p>
            <a:pPr marL="914400" lvl="1"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Behavioral Analytics</a:t>
            </a: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1931977" y="858794"/>
            <a:ext cx="8328046" cy="1031168"/>
          </a:xfrm>
        </p:spPr>
        <p:txBody>
          <a:bodyPr>
            <a:normAutofit/>
          </a:bodyPr>
          <a:lstStyle/>
          <a:p>
            <a:r>
              <a:rPr kumimoji="1" lang="en-US" altLang="zh-CN" dirty="0">
                <a:latin typeface="Times New Roman" panose="02020603050405020304" pitchFamily="18" charset="0"/>
                <a:cs typeface="Times New Roman" panose="02020603050405020304" pitchFamily="18" charset="0"/>
              </a:rPr>
              <a:t>It</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safeguard</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through…</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Introduction to InfoSec</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029483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1931977" y="1308438"/>
            <a:ext cx="8328046" cy="1031168"/>
          </a:xfrm>
        </p:spPr>
        <p:txBody>
          <a:bodyPr>
            <a:normAutofit/>
          </a:bodyPr>
          <a:lstStyle/>
          <a:p>
            <a:r>
              <a:rPr kumimoji="1" lang="en-US" altLang="zh-CN" dirty="0">
                <a:latin typeface="Times New Roman" panose="02020603050405020304" pitchFamily="18" charset="0"/>
                <a:cs typeface="Times New Roman" panose="02020603050405020304" pitchFamily="18" charset="0"/>
              </a:rPr>
              <a:t>Due care &amp; Due Diligence</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Due Care &amp; Due Diligence</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1524000" y="2450681"/>
            <a:ext cx="9144000" cy="3094898"/>
          </a:xfrm>
        </p:spPr>
        <p:txBody>
          <a:bodyPr>
            <a:noAutofit/>
          </a:bodyPr>
          <a:lstStyle/>
          <a:p>
            <a:pPr marL="457200"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Due Care </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the level of judgment, attention, and prudence that a reasonable person would exercise.</a:t>
            </a:r>
          </a:p>
          <a:p>
            <a:pPr marL="457200"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Due Diligence </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investigation or exercise of care that a reasonable business or person is expected to take (before entering into an agreement or contract with another party or an act with a certain standard of care).</a:t>
            </a:r>
          </a:p>
          <a:p>
            <a:pPr marL="914400" lvl="1" indent="-457200" algn="l">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420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Due Care &amp; Due Diligence</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860322" y="1827309"/>
            <a:ext cx="10471355" cy="4319528"/>
          </a:xfrm>
        </p:spPr>
        <p:txBody>
          <a:bodyPr>
            <a:noAutofit/>
          </a:bodyPr>
          <a:lstStyle/>
          <a:p>
            <a:pPr marL="457200"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Nature of Activity</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care: doing the right thing</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diligence: investigative process </a:t>
            </a:r>
          </a:p>
          <a:p>
            <a:pPr marL="457200"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Implementation </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care:  establishing policies and standards that are then followed</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diligence:  actions taken to confirm that the policies and standards of due care are up-to-date and that they can effectively mitigate risks</a:t>
            </a:r>
          </a:p>
          <a:p>
            <a:pPr marL="457200" indent="-457200" algn="l">
              <a:buFont typeface="Arial" panose="020B0604020202020204" pitchFamily="34" charset="0"/>
              <a:buChar char="•"/>
            </a:pPr>
            <a:r>
              <a:rPr lang="en-US" altLang="zh-CN" sz="2800" dirty="0">
                <a:latin typeface="Times New Roman" panose="02020603050405020304" pitchFamily="18" charset="0"/>
                <a:cs typeface="Times New Roman" panose="02020603050405020304" pitchFamily="18" charset="0"/>
              </a:rPr>
              <a:t>Timing</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care:  a proactive and continuous approach, continuity.</a:t>
            </a:r>
          </a:p>
          <a:p>
            <a:pPr marL="914400" lvl="1" indent="-457200" algn="l">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Due diligence:  assessment before a commitment is made, </a:t>
            </a:r>
            <a:r>
              <a:rPr lang="en-US" altLang="zh-CN" sz="2400" dirty="0" err="1">
                <a:latin typeface="Times New Roman" panose="02020603050405020304" pitchFamily="18" charset="0"/>
                <a:cs typeface="Times New Roman" panose="02020603050405020304" pitchFamily="18" charset="0"/>
              </a:rPr>
              <a:t>incontinuity</a:t>
            </a:r>
            <a:r>
              <a:rPr lang="en-US" altLang="zh-CN" sz="2400" dirty="0">
                <a:latin typeface="Times New Roman" panose="02020603050405020304" pitchFamily="18" charset="0"/>
                <a:cs typeface="Times New Roman" panose="02020603050405020304" pitchFamily="18" charset="0"/>
              </a:rPr>
              <a:t>.</a:t>
            </a:r>
          </a:p>
          <a:p>
            <a:pPr marL="914400" lvl="1" indent="-457200" algn="l">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lvl="1" algn="l"/>
            <a:endParaRPr lang="en-US" altLang="zh-CN" sz="2400" dirty="0">
              <a:latin typeface="Times New Roman" panose="02020603050405020304" pitchFamily="18" charset="0"/>
              <a:cs typeface="Times New Roman" panose="02020603050405020304" pitchFamily="18" charset="0"/>
            </a:endParaRPr>
          </a:p>
          <a:p>
            <a:pPr marL="914400" lvl="1" indent="-457200" algn="l">
              <a:buFont typeface="Arial" panose="020B0604020202020204" pitchFamily="34" charset="0"/>
              <a:buChar char="•"/>
            </a:pPr>
            <a:endParaRPr lang="en-US" altLang="zh-CN" sz="24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2800" dirty="0">
              <a:latin typeface="Times New Roman" panose="02020603050405020304" pitchFamily="18" charset="0"/>
              <a:cs typeface="Times New Roman" panose="02020603050405020304" pitchFamily="18" charset="0"/>
            </a:endParaRPr>
          </a:p>
        </p:txBody>
      </p:sp>
      <p:sp>
        <p:nvSpPr>
          <p:cNvPr id="13" name="标题 1">
            <a:extLst>
              <a:ext uri="{FF2B5EF4-FFF2-40B4-BE49-F238E27FC236}">
                <a16:creationId xmlns:a16="http://schemas.microsoft.com/office/drawing/2014/main" id="{5C24A0A7-CA1F-9F3D-99B8-407836DDD04A}"/>
              </a:ext>
            </a:extLst>
          </p:cNvPr>
          <p:cNvSpPr>
            <a:spLocks noGrp="1"/>
          </p:cNvSpPr>
          <p:nvPr>
            <p:ph type="ctrTitle"/>
          </p:nvPr>
        </p:nvSpPr>
        <p:spPr>
          <a:xfrm>
            <a:off x="1931977" y="928021"/>
            <a:ext cx="8328046" cy="1031168"/>
          </a:xfrm>
        </p:spPr>
        <p:txBody>
          <a:bodyPr>
            <a:normAutofit/>
          </a:bodyPr>
          <a:lstStyle/>
          <a:p>
            <a:r>
              <a:rPr kumimoji="1" lang="en-US" altLang="zh-CN" dirty="0">
                <a:latin typeface="Times New Roman" panose="02020603050405020304" pitchFamily="18" charset="0"/>
                <a:cs typeface="Times New Roman" panose="02020603050405020304" pitchFamily="18" charset="0"/>
              </a:rPr>
              <a:t>Comparison</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5342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3535568" y="1160774"/>
            <a:ext cx="4908661" cy="1031168"/>
          </a:xfrm>
        </p:spPr>
        <p:txBody>
          <a:bodyPr>
            <a:normAutofit/>
          </a:bodyPr>
          <a:lstStyle/>
          <a:p>
            <a:r>
              <a:rPr kumimoji="1" lang="en-US" altLang="zh-CN" dirty="0">
                <a:latin typeface="Times New Roman" panose="02020603050405020304" pitchFamily="18" charset="0"/>
                <a:cs typeface="Times New Roman" panose="02020603050405020304" pitchFamily="18" charset="0"/>
              </a:rPr>
              <a:t>Two</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Questions</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Due Care &amp; Due Diligence</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532436" y="2743900"/>
            <a:ext cx="10914927" cy="2108904"/>
          </a:xfrm>
        </p:spPr>
        <p:txBody>
          <a:bodyPr>
            <a:noAutofit/>
          </a:bodyPr>
          <a:lstStyle/>
          <a:p>
            <a:pPr marL="971550" lvl="1" indent="-514350" algn="l">
              <a:buFont typeface="+mj-lt"/>
              <a:buAutoNum type="romanUcPeriod"/>
            </a:pPr>
            <a:r>
              <a:rPr lang="en-US" altLang="zh-CN" sz="3200" dirty="0">
                <a:latin typeface="Times New Roman" panose="02020603050405020304" pitchFamily="18" charset="0"/>
                <a:cs typeface="Times New Roman" panose="02020603050405020304" pitchFamily="18" charset="0"/>
              </a:rPr>
              <a:t>Why should an organization make sure to exercise due care in its usual course of operation? </a:t>
            </a: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a:p>
            <a:pPr marL="971550" lvl="1" indent="-514350" algn="l">
              <a:buFont typeface="+mj-lt"/>
              <a:buAutoNum type="romanUcPeriod"/>
            </a:pPr>
            <a:r>
              <a:rPr lang="en-US" altLang="zh-CN" sz="3200" dirty="0">
                <a:latin typeface="Times New Roman" panose="02020603050405020304" pitchFamily="18" charset="0"/>
                <a:cs typeface="Times New Roman" panose="02020603050405020304" pitchFamily="18" charset="0"/>
              </a:rPr>
              <a:t>Why due care and due diligence are both important?</a:t>
            </a:r>
          </a:p>
        </p:txBody>
      </p:sp>
    </p:spTree>
    <p:extLst>
      <p:ext uri="{BB962C8B-B14F-4D97-AF65-F5344CB8AC3E}">
        <p14:creationId xmlns:p14="http://schemas.microsoft.com/office/powerpoint/2010/main" val="3667410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Due Care &amp; Due Diligence</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428262" y="1483152"/>
            <a:ext cx="10914927" cy="3023205"/>
          </a:xfrm>
        </p:spPr>
        <p:txBody>
          <a:bodyPr>
            <a:noAutofit/>
          </a:bodyPr>
          <a:lstStyle/>
          <a:p>
            <a:pPr marL="971550" lvl="1" indent="-514350" algn="l">
              <a:buFont typeface="+mj-lt"/>
              <a:buAutoNum type="romanUcPeriod"/>
            </a:pPr>
            <a:r>
              <a:rPr lang="en-US" altLang="zh-CN" sz="3200" dirty="0">
                <a:latin typeface="Times New Roman" panose="02020603050405020304" pitchFamily="18" charset="0"/>
                <a:cs typeface="Times New Roman" panose="02020603050405020304" pitchFamily="18" charset="0"/>
              </a:rPr>
              <a:t>Why should an organization make sure to exercise due care in its usual course of operation? </a:t>
            </a: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a:p>
            <a:pPr lvl="1"/>
            <a:r>
              <a:rPr lang="en-US" altLang="zh-CN" sz="4800" u="sng" dirty="0">
                <a:latin typeface="Times New Roman" panose="02020603050405020304" pitchFamily="18" charset="0"/>
                <a:cs typeface="Times New Roman" panose="02020603050405020304" pitchFamily="18" charset="0"/>
              </a:rPr>
              <a:t>Due care: Continuity</a:t>
            </a:r>
          </a:p>
          <a:p>
            <a:pPr lvl="1" algn="l"/>
            <a:endParaRPr lang="en-US" altLang="zh-CN" sz="3200" dirty="0">
              <a:latin typeface="Times New Roman" panose="02020603050405020304" pitchFamily="18" charset="0"/>
              <a:cs typeface="Times New Roman" panose="02020603050405020304" pitchFamily="18" charset="0"/>
            </a:endParaRP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33F3F1A2-E4AB-8ABC-39A3-79AA87670493}"/>
              </a:ext>
            </a:extLst>
          </p:cNvPr>
          <p:cNvSpPr txBox="1"/>
          <p:nvPr/>
        </p:nvSpPr>
        <p:spPr>
          <a:xfrm>
            <a:off x="232060" y="5750169"/>
            <a:ext cx="11619971" cy="646331"/>
          </a:xfrm>
          <a:prstGeom prst="rect">
            <a:avLst/>
          </a:prstGeom>
          <a:noFill/>
        </p:spPr>
        <p:txBody>
          <a:bodyPr wrap="square" rtlCol="0">
            <a:spAutoFit/>
          </a:bodyPr>
          <a:lstStyle/>
          <a:p>
            <a:r>
              <a:rPr lang="en-AU" altLang="zh-CN" sz="1800" dirty="0">
                <a:effectLst/>
                <a:latin typeface="URWPalladioL"/>
              </a:rPr>
              <a:t>Marko </a:t>
            </a:r>
            <a:r>
              <a:rPr lang="en-AU" altLang="zh-CN" sz="1800" dirty="0" err="1">
                <a:effectLst/>
                <a:latin typeface="URWPalladioL"/>
              </a:rPr>
              <a:t>Niemimaa</a:t>
            </a:r>
            <a:r>
              <a:rPr lang="en-AU" altLang="zh-CN" sz="1800" dirty="0">
                <a:effectLst/>
                <a:latin typeface="URWPalladioL"/>
              </a:rPr>
              <a:t>. Information systems continuity process: Conceptual </a:t>
            </a:r>
            <a:r>
              <a:rPr lang="en-AU" altLang="zh-CN" sz="1800" dirty="0" err="1">
                <a:effectLst/>
                <a:latin typeface="URWPalladioL"/>
              </a:rPr>
              <a:t>founda</a:t>
            </a:r>
            <a:r>
              <a:rPr lang="en-AU" altLang="zh-CN" sz="1800" dirty="0">
                <a:effectLst/>
                <a:latin typeface="URWPalladioL"/>
              </a:rPr>
              <a:t>- </a:t>
            </a:r>
            <a:r>
              <a:rPr lang="en-AU" altLang="zh-CN" sz="1800" dirty="0" err="1">
                <a:effectLst/>
                <a:latin typeface="URWPalladioL"/>
              </a:rPr>
              <a:t>tions</a:t>
            </a:r>
            <a:r>
              <a:rPr lang="en-AU" altLang="zh-CN" sz="1800" dirty="0">
                <a:effectLst/>
                <a:latin typeface="URWPalladioL"/>
              </a:rPr>
              <a:t> for the study of the “social”. </a:t>
            </a:r>
            <a:r>
              <a:rPr lang="en-AU" altLang="zh-CN" sz="1800" i="1" dirty="0">
                <a:effectLst/>
                <a:latin typeface="URWPalladioL"/>
              </a:rPr>
              <a:t>Computers &amp; Security</a:t>
            </a:r>
            <a:r>
              <a:rPr lang="en-AU" altLang="zh-CN" sz="1800" dirty="0">
                <a:effectLst/>
                <a:latin typeface="URWPalladioL"/>
              </a:rPr>
              <a:t>, </a:t>
            </a:r>
            <a:r>
              <a:rPr lang="en-AU" altLang="zh-CN" sz="1800" dirty="0">
                <a:effectLst/>
                <a:latin typeface="TeXPalladioL"/>
              </a:rPr>
              <a:t>65</a:t>
            </a:r>
            <a:r>
              <a:rPr lang="en-AU" altLang="zh-CN" sz="1800" dirty="0">
                <a:effectLst/>
                <a:latin typeface="URWPalladioL"/>
              </a:rPr>
              <a:t>:</a:t>
            </a:r>
            <a:r>
              <a:rPr lang="en-AU" altLang="zh-CN" sz="1800" dirty="0">
                <a:effectLst/>
                <a:latin typeface="TeXPalladioL"/>
              </a:rPr>
              <a:t>1</a:t>
            </a:r>
            <a:r>
              <a:rPr lang="en-AU" altLang="zh-CN" sz="1800" dirty="0">
                <a:effectLst/>
                <a:latin typeface="URWPalladioL"/>
              </a:rPr>
              <a:t>–</a:t>
            </a:r>
            <a:r>
              <a:rPr lang="en-AU" altLang="zh-CN" sz="1800" dirty="0">
                <a:effectLst/>
                <a:latin typeface="TeXPalladioL"/>
              </a:rPr>
              <a:t>13</a:t>
            </a:r>
            <a:r>
              <a:rPr lang="en-AU" altLang="zh-CN" sz="1800" dirty="0">
                <a:effectLst/>
                <a:latin typeface="URWPalladioL"/>
              </a:rPr>
              <a:t>, </a:t>
            </a:r>
            <a:r>
              <a:rPr lang="en-AU" altLang="zh-CN" sz="1800" dirty="0">
                <a:effectLst/>
                <a:latin typeface="TeXPalladioL"/>
              </a:rPr>
              <a:t>2017</a:t>
            </a:r>
            <a:r>
              <a:rPr lang="en-AU" altLang="zh-CN" sz="1800" dirty="0">
                <a:effectLst/>
                <a:latin typeface="URWPalladioL"/>
              </a:rPr>
              <a:t>. </a:t>
            </a:r>
            <a:endParaRPr lang="en-AU" altLang="zh-CN" dirty="0">
              <a:effectLst/>
            </a:endParaRPr>
          </a:p>
        </p:txBody>
      </p:sp>
    </p:spTree>
    <p:extLst>
      <p:ext uri="{BB962C8B-B14F-4D97-AF65-F5344CB8AC3E}">
        <p14:creationId xmlns:p14="http://schemas.microsoft.com/office/powerpoint/2010/main" val="326604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Due Care &amp; Due Diligence</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481634" y="1543881"/>
            <a:ext cx="10914927" cy="3159856"/>
          </a:xfrm>
        </p:spPr>
        <p:txBody>
          <a:bodyPr>
            <a:noAutofit/>
          </a:bodyPr>
          <a:lstStyle/>
          <a:p>
            <a:pPr lvl="1" algn="l"/>
            <a:endParaRPr lang="en-US" altLang="zh-CN" sz="3200" dirty="0">
              <a:latin typeface="Times New Roman" panose="02020603050405020304" pitchFamily="18" charset="0"/>
              <a:cs typeface="Times New Roman" panose="02020603050405020304" pitchFamily="18" charset="0"/>
            </a:endParaRPr>
          </a:p>
          <a:p>
            <a:pPr lvl="1" algn="l"/>
            <a:endParaRPr lang="en-US" altLang="zh-CN" sz="3200" dirty="0">
              <a:latin typeface="Times New Roman" panose="02020603050405020304" pitchFamily="18" charset="0"/>
              <a:cs typeface="Times New Roman" panose="02020603050405020304" pitchFamily="18" charset="0"/>
            </a:endParaRPr>
          </a:p>
        </p:txBody>
      </p:sp>
      <p:sp>
        <p:nvSpPr>
          <p:cNvPr id="5" name="副标题 2">
            <a:extLst>
              <a:ext uri="{FF2B5EF4-FFF2-40B4-BE49-F238E27FC236}">
                <a16:creationId xmlns:a16="http://schemas.microsoft.com/office/drawing/2014/main" id="{CD81A1BB-3499-43E6-A0C0-7F99EAAA96F3}"/>
              </a:ext>
            </a:extLst>
          </p:cNvPr>
          <p:cNvSpPr txBox="1">
            <a:spLocks/>
          </p:cNvSpPr>
          <p:nvPr/>
        </p:nvSpPr>
        <p:spPr>
          <a:xfrm>
            <a:off x="798350" y="1479678"/>
            <a:ext cx="11241250" cy="44503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028700" lvl="1" indent="-571500" algn="l">
              <a:buFont typeface="+mj-lt"/>
              <a:buAutoNum type="romanUcPeriod" startAt="2"/>
            </a:pPr>
            <a:r>
              <a:rPr lang="en-US" altLang="zh-CN" sz="3200" dirty="0">
                <a:latin typeface="Times New Roman" panose="02020603050405020304" pitchFamily="18" charset="0"/>
                <a:cs typeface="Times New Roman" panose="02020603050405020304" pitchFamily="18" charset="0"/>
              </a:rPr>
              <a:t>Why due care and due diligence are both important?</a:t>
            </a: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a:p>
            <a:pPr lvl="2" algn="l"/>
            <a:r>
              <a:rPr lang="en-US" altLang="zh-CN" sz="4800" u="sng" dirty="0">
                <a:latin typeface="Times New Roman" panose="02020603050405020304" pitchFamily="18" charset="0"/>
                <a:cs typeface="Times New Roman" panose="02020603050405020304" pitchFamily="18" charset="0"/>
              </a:rPr>
              <a:t>1.Voluntary commitments is pale.</a:t>
            </a:r>
          </a:p>
          <a:p>
            <a:pPr lvl="2" algn="l"/>
            <a:endParaRPr lang="en-US" altLang="zh-CN" sz="4800" u="sng" dirty="0">
              <a:latin typeface="Times New Roman" panose="02020603050405020304" pitchFamily="18" charset="0"/>
              <a:cs typeface="Times New Roman" panose="02020603050405020304" pitchFamily="18" charset="0"/>
            </a:endParaRPr>
          </a:p>
          <a:p>
            <a:pPr lvl="2" algn="l"/>
            <a:r>
              <a:rPr lang="en-US" altLang="zh-CN" sz="4800" u="sng" dirty="0">
                <a:latin typeface="Times New Roman" panose="02020603050405020304" pitchFamily="18" charset="0"/>
                <a:cs typeface="Times New Roman" panose="02020603050405020304" pitchFamily="18" charset="0"/>
              </a:rPr>
              <a:t>2. Due diligence is a necessary complement to due care.</a:t>
            </a:r>
          </a:p>
          <a:p>
            <a:pPr lvl="1" algn="l"/>
            <a:endParaRPr lang="en-US" altLang="zh-CN" sz="3200" dirty="0">
              <a:latin typeface="Times New Roman" panose="02020603050405020304" pitchFamily="18" charset="0"/>
              <a:cs typeface="Times New Roman" panose="02020603050405020304" pitchFamily="18" charset="0"/>
            </a:endParaRP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a:p>
            <a:pPr marL="971550" lvl="1" indent="-514350" algn="l">
              <a:buFont typeface="+mj-lt"/>
              <a:buAutoNum type="romanUcPeriod"/>
            </a:pPr>
            <a:endParaRPr lang="en-US" altLang="zh-CN" sz="3200" dirty="0">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8FCBCC98-761C-4B48-9C56-22F9E766DFCF}"/>
              </a:ext>
            </a:extLst>
          </p:cNvPr>
          <p:cNvSpPr txBox="1"/>
          <p:nvPr/>
        </p:nvSpPr>
        <p:spPr>
          <a:xfrm>
            <a:off x="232060" y="5725211"/>
            <a:ext cx="11567218" cy="646331"/>
          </a:xfrm>
          <a:prstGeom prst="rect">
            <a:avLst/>
          </a:prstGeom>
          <a:noFill/>
        </p:spPr>
        <p:txBody>
          <a:bodyPr wrap="square" rtlCol="0">
            <a:spAutoFit/>
          </a:bodyPr>
          <a:lstStyle/>
          <a:p>
            <a:r>
              <a:rPr lang="en-AU" altLang="zh-CN" sz="1800" dirty="0">
                <a:effectLst/>
                <a:latin typeface="URWPalladioL"/>
              </a:rPr>
              <a:t>Jorge </a:t>
            </a:r>
            <a:r>
              <a:rPr lang="en-AU" altLang="zh-CN" sz="1800" dirty="0" err="1">
                <a:effectLst/>
                <a:latin typeface="URWPalladioL"/>
              </a:rPr>
              <a:t>Sellare</a:t>
            </a:r>
            <a:r>
              <a:rPr lang="en-AU" altLang="zh-CN" sz="1800" dirty="0">
                <a:effectLst/>
                <a:latin typeface="URWPalladioL"/>
              </a:rPr>
              <a:t>, Jan </a:t>
            </a:r>
            <a:r>
              <a:rPr lang="en-AU" altLang="zh-CN" sz="1800" dirty="0" err="1">
                <a:effectLst/>
                <a:latin typeface="URWPalladioL"/>
              </a:rPr>
              <a:t>Börner</a:t>
            </a:r>
            <a:r>
              <a:rPr lang="en-AU" altLang="zh-CN" sz="1800" dirty="0">
                <a:effectLst/>
                <a:latin typeface="URWPalladioL"/>
              </a:rPr>
              <a:t>, Fritz Brugger, Rachael Garrett, Isabel </a:t>
            </a:r>
            <a:r>
              <a:rPr lang="en-AU" altLang="zh-CN" sz="1800" dirty="0" err="1">
                <a:effectLst/>
                <a:latin typeface="URWPalladioL"/>
              </a:rPr>
              <a:t>Günther</a:t>
            </a:r>
            <a:r>
              <a:rPr lang="en-AU" altLang="zh-CN" sz="1800" dirty="0">
                <a:effectLst/>
                <a:latin typeface="URWPalladioL"/>
              </a:rPr>
              <a:t>, Eva- Marie </a:t>
            </a:r>
            <a:r>
              <a:rPr lang="en-AU" altLang="zh-CN" sz="1800" dirty="0" err="1">
                <a:effectLst/>
                <a:latin typeface="URWPalladioL"/>
              </a:rPr>
              <a:t>Meemken</a:t>
            </a:r>
            <a:r>
              <a:rPr lang="en-AU" altLang="zh-CN" sz="1800" dirty="0">
                <a:effectLst/>
                <a:latin typeface="URWPalladioL"/>
              </a:rPr>
              <a:t>, and David </a:t>
            </a:r>
            <a:r>
              <a:rPr lang="en-AU" altLang="zh-CN" sz="1800" dirty="0" err="1">
                <a:effectLst/>
                <a:latin typeface="URWPalladioL"/>
              </a:rPr>
              <a:t>Wuep</a:t>
            </a:r>
            <a:r>
              <a:rPr lang="en-AU" altLang="zh-CN" sz="1800" dirty="0">
                <a:effectLst/>
                <a:latin typeface="URWPalladioL"/>
              </a:rPr>
              <a:t>- per. Six research priorities to support corporate due-diligence policies. </a:t>
            </a:r>
            <a:r>
              <a:rPr lang="en-AU" altLang="zh-CN" sz="1800" i="1" dirty="0">
                <a:effectLst/>
                <a:latin typeface="URWPalladioL"/>
              </a:rPr>
              <a:t>Nature</a:t>
            </a:r>
            <a:r>
              <a:rPr lang="en-AU" altLang="zh-CN" sz="1800" dirty="0">
                <a:effectLst/>
                <a:latin typeface="URWPalladioL"/>
              </a:rPr>
              <a:t>, </a:t>
            </a:r>
            <a:r>
              <a:rPr lang="en-AU" altLang="zh-CN" sz="1800" dirty="0">
                <a:effectLst/>
                <a:latin typeface="TeXPalladioL"/>
              </a:rPr>
              <a:t>606</a:t>
            </a:r>
            <a:r>
              <a:rPr lang="en-AU" altLang="zh-CN" sz="1800" dirty="0">
                <a:effectLst/>
                <a:latin typeface="URWPalladioL"/>
              </a:rPr>
              <a:t>(</a:t>
            </a:r>
            <a:r>
              <a:rPr lang="en-AU" altLang="zh-CN" sz="1800" dirty="0">
                <a:effectLst/>
                <a:latin typeface="TeXPalladioL"/>
              </a:rPr>
              <a:t>7916</a:t>
            </a:r>
            <a:r>
              <a:rPr lang="en-AU" altLang="zh-CN" sz="1800" dirty="0">
                <a:effectLst/>
                <a:latin typeface="URWPalladioL"/>
              </a:rPr>
              <a:t>):</a:t>
            </a:r>
            <a:r>
              <a:rPr lang="en-AU" altLang="zh-CN" sz="1800" dirty="0">
                <a:effectLst/>
                <a:latin typeface="TeXPalladioL"/>
              </a:rPr>
              <a:t>861</a:t>
            </a:r>
            <a:r>
              <a:rPr lang="en-AU" altLang="zh-CN" sz="1800" dirty="0">
                <a:effectLst/>
                <a:latin typeface="URWPalladioL"/>
              </a:rPr>
              <a:t>–</a:t>
            </a:r>
            <a:r>
              <a:rPr lang="en-AU" altLang="zh-CN" sz="1800" dirty="0">
                <a:effectLst/>
                <a:latin typeface="TeXPalladioL"/>
              </a:rPr>
              <a:t>863</a:t>
            </a:r>
            <a:r>
              <a:rPr lang="en-AU" altLang="zh-CN" sz="1800" dirty="0">
                <a:effectLst/>
                <a:latin typeface="URWPalladioL"/>
              </a:rPr>
              <a:t>, </a:t>
            </a:r>
            <a:r>
              <a:rPr lang="en-AU" altLang="zh-CN" sz="1800" dirty="0">
                <a:effectLst/>
                <a:latin typeface="TeXPalladioL"/>
              </a:rPr>
              <a:t>2022</a:t>
            </a:r>
            <a:r>
              <a:rPr lang="en-AU" altLang="zh-CN" sz="1800" dirty="0">
                <a:effectLst/>
                <a:latin typeface="URWPalladioL"/>
              </a:rPr>
              <a:t>. </a:t>
            </a:r>
            <a:endParaRPr lang="en-AU" altLang="zh-CN" dirty="0">
              <a:effectLst/>
            </a:endParaRPr>
          </a:p>
        </p:txBody>
      </p:sp>
    </p:spTree>
    <p:extLst>
      <p:ext uri="{BB962C8B-B14F-4D97-AF65-F5344CB8AC3E}">
        <p14:creationId xmlns:p14="http://schemas.microsoft.com/office/powerpoint/2010/main" val="2507352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1931977" y="1308438"/>
            <a:ext cx="8328046" cy="1031168"/>
          </a:xfrm>
        </p:spPr>
        <p:txBody>
          <a:bodyPr>
            <a:normAutofit/>
          </a:bodyPr>
          <a:lstStyle/>
          <a:p>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6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2033174" y="2987148"/>
            <a:ext cx="3504736" cy="1701775"/>
          </a:xfrm>
        </p:spPr>
        <p:txBody>
          <a:bodyPr>
            <a:noAutofit/>
          </a:bodyPr>
          <a:lstStyle/>
          <a:p>
            <a:pPr algn="l"/>
            <a:r>
              <a:rPr lang="en-US" altLang="zh-CN" sz="3200" dirty="0">
                <a:latin typeface="Times New Roman" panose="02020603050405020304" pitchFamily="18" charset="0"/>
                <a:cs typeface="Times New Roman" panose="02020603050405020304" pitchFamily="18" charset="0"/>
              </a:rPr>
              <a:t>Internal</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guidelines</a:t>
            </a:r>
          </a:p>
          <a:p>
            <a:pPr algn="l"/>
            <a:r>
              <a:rPr lang="en-US" altLang="zh-CN" sz="3200" dirty="0">
                <a:latin typeface="Times New Roman" panose="02020603050405020304" pitchFamily="18" charset="0"/>
                <a:cs typeface="Times New Roman" panose="02020603050405020304" pitchFamily="18" charset="0"/>
              </a:rPr>
              <a:t>Organizational rules</a:t>
            </a:r>
          </a:p>
          <a:p>
            <a:endParaRPr lang="en-US" altLang="zh-CN" sz="2800" dirty="0">
              <a:solidFill>
                <a:srgbClr val="FF0000"/>
              </a:solidFill>
              <a:latin typeface="Times New Roman" panose="02020603050405020304" pitchFamily="18" charset="0"/>
              <a:cs typeface="Times New Roman" panose="02020603050405020304" pitchFamily="18" charset="0"/>
            </a:endParaRPr>
          </a:p>
          <a:p>
            <a:pPr algn="l"/>
            <a:endParaRPr lang="en-US" altLang="zh-CN" sz="3200" dirty="0">
              <a:latin typeface="Times New Roman" panose="02020603050405020304" pitchFamily="18" charset="0"/>
              <a:cs typeface="Times New Roman" panose="02020603050405020304" pitchFamily="18" charset="0"/>
            </a:endParaRPr>
          </a:p>
        </p:txBody>
      </p:sp>
      <p:sp>
        <p:nvSpPr>
          <p:cNvPr id="11" name="副标题 2">
            <a:extLst>
              <a:ext uri="{FF2B5EF4-FFF2-40B4-BE49-F238E27FC236}">
                <a16:creationId xmlns:a16="http://schemas.microsoft.com/office/drawing/2014/main" id="{1A5897C9-7CDB-25E8-5193-135681CB5CA2}"/>
              </a:ext>
            </a:extLst>
          </p:cNvPr>
          <p:cNvSpPr txBox="1">
            <a:spLocks/>
          </p:cNvSpPr>
          <p:nvPr/>
        </p:nvSpPr>
        <p:spPr>
          <a:xfrm>
            <a:off x="6728717" y="2986080"/>
            <a:ext cx="3815632" cy="17417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200" dirty="0">
                <a:latin typeface="Times New Roman" panose="02020603050405020304" pitchFamily="18" charset="0"/>
                <a:cs typeface="Times New Roman" panose="02020603050405020304" pitchFamily="18" charset="0"/>
              </a:rPr>
              <a:t>External</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guidelines</a:t>
            </a:r>
          </a:p>
          <a:p>
            <a:pPr algn="l"/>
            <a:r>
              <a:rPr lang="en-US" altLang="zh-CN" sz="3200" dirty="0">
                <a:latin typeface="Times New Roman" panose="02020603050405020304" pitchFamily="18" charset="0"/>
                <a:cs typeface="Times New Roman" panose="02020603050405020304" pitchFamily="18" charset="0"/>
              </a:rPr>
              <a:t>Governmental rules</a:t>
            </a:r>
            <a:endParaRPr lang="en-US" altLang="zh-CN" sz="2800" dirty="0">
              <a:latin typeface="Times New Roman" panose="02020603050405020304" pitchFamily="18" charset="0"/>
              <a:cs typeface="Times New Roman" panose="02020603050405020304" pitchFamily="18" charset="0"/>
            </a:endParaRPr>
          </a:p>
          <a:p>
            <a:endParaRPr lang="en-US" altLang="zh-CN" sz="32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3C2C1701-5E00-7626-DF0C-F5612F478F68}"/>
              </a:ext>
            </a:extLst>
          </p:cNvPr>
          <p:cNvSpPr/>
          <p:nvPr/>
        </p:nvSpPr>
        <p:spPr>
          <a:xfrm rot="5400000" flipV="1">
            <a:off x="4339313" y="4163791"/>
            <a:ext cx="3518225"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187270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1931977" y="1308438"/>
            <a:ext cx="8328046" cy="1031168"/>
          </a:xfrm>
        </p:spPr>
        <p:txBody>
          <a:bodyPr>
            <a:normAutofit/>
          </a:bodyPr>
          <a:lstStyle/>
          <a:p>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6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0" name="副标题 2">
            <a:extLst>
              <a:ext uri="{FF2B5EF4-FFF2-40B4-BE49-F238E27FC236}">
                <a16:creationId xmlns:a16="http://schemas.microsoft.com/office/drawing/2014/main" id="{9194FE70-4834-550A-017D-60BDCEEDD823}"/>
              </a:ext>
            </a:extLst>
          </p:cNvPr>
          <p:cNvSpPr>
            <a:spLocks noGrp="1"/>
          </p:cNvSpPr>
          <p:nvPr>
            <p:ph type="subTitle" idx="1"/>
          </p:nvPr>
        </p:nvSpPr>
        <p:spPr>
          <a:xfrm>
            <a:off x="2033174" y="2987148"/>
            <a:ext cx="3504736" cy="1701775"/>
          </a:xfrm>
        </p:spPr>
        <p:txBody>
          <a:bodyPr>
            <a:noAutofit/>
          </a:bodyPr>
          <a:lstStyle/>
          <a:p>
            <a:pPr algn="l"/>
            <a:r>
              <a:rPr lang="en-US" altLang="zh-CN" sz="3200" dirty="0">
                <a:latin typeface="Times New Roman" panose="02020603050405020304" pitchFamily="18" charset="0"/>
                <a:cs typeface="Times New Roman" panose="02020603050405020304" pitchFamily="18" charset="0"/>
              </a:rPr>
              <a:t>Internal</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guidelines</a:t>
            </a:r>
          </a:p>
          <a:p>
            <a:pPr algn="l"/>
            <a:r>
              <a:rPr lang="en-US" altLang="zh-CN" sz="3200" dirty="0">
                <a:latin typeface="Times New Roman" panose="02020603050405020304" pitchFamily="18" charset="0"/>
                <a:cs typeface="Times New Roman" panose="02020603050405020304" pitchFamily="18" charset="0"/>
              </a:rPr>
              <a:t>Organizational rules</a:t>
            </a:r>
          </a:p>
          <a:p>
            <a:r>
              <a:rPr lang="en-US" altLang="zh-CN" sz="3200" dirty="0">
                <a:solidFill>
                  <a:srgbClr val="FF0000"/>
                </a:solidFill>
                <a:latin typeface="Times New Roman" panose="02020603050405020304" pitchFamily="18" charset="0"/>
                <a:cs typeface="Times New Roman" panose="02020603050405020304" pitchFamily="18" charset="0"/>
              </a:rPr>
              <a:t>Guidelines</a:t>
            </a:r>
            <a:endParaRPr lang="en-US" altLang="zh-CN" sz="2800" dirty="0">
              <a:solidFill>
                <a:srgbClr val="FF0000"/>
              </a:solidFill>
              <a:latin typeface="Times New Roman" panose="02020603050405020304" pitchFamily="18" charset="0"/>
              <a:cs typeface="Times New Roman" panose="02020603050405020304" pitchFamily="18" charset="0"/>
            </a:endParaRPr>
          </a:p>
          <a:p>
            <a:pPr algn="l"/>
            <a:endParaRPr lang="en-US" altLang="zh-CN" sz="3200" dirty="0">
              <a:latin typeface="Times New Roman" panose="02020603050405020304" pitchFamily="18" charset="0"/>
              <a:cs typeface="Times New Roman" panose="02020603050405020304" pitchFamily="18" charset="0"/>
            </a:endParaRPr>
          </a:p>
        </p:txBody>
      </p:sp>
      <p:sp>
        <p:nvSpPr>
          <p:cNvPr id="11" name="副标题 2">
            <a:extLst>
              <a:ext uri="{FF2B5EF4-FFF2-40B4-BE49-F238E27FC236}">
                <a16:creationId xmlns:a16="http://schemas.microsoft.com/office/drawing/2014/main" id="{1A5897C9-7CDB-25E8-5193-135681CB5CA2}"/>
              </a:ext>
            </a:extLst>
          </p:cNvPr>
          <p:cNvSpPr txBox="1">
            <a:spLocks/>
          </p:cNvSpPr>
          <p:nvPr/>
        </p:nvSpPr>
        <p:spPr>
          <a:xfrm>
            <a:off x="6728717" y="2986080"/>
            <a:ext cx="3815632" cy="174177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3200" dirty="0">
                <a:latin typeface="Times New Roman" panose="02020603050405020304" pitchFamily="18" charset="0"/>
                <a:cs typeface="Times New Roman" panose="02020603050405020304" pitchFamily="18" charset="0"/>
              </a:rPr>
              <a:t>External</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guidelines</a:t>
            </a:r>
          </a:p>
          <a:p>
            <a:pPr algn="l"/>
            <a:r>
              <a:rPr lang="en-US" altLang="zh-CN" sz="3200" dirty="0">
                <a:latin typeface="Times New Roman" panose="02020603050405020304" pitchFamily="18" charset="0"/>
                <a:cs typeface="Times New Roman" panose="02020603050405020304" pitchFamily="18" charset="0"/>
              </a:rPr>
              <a:t>Governmental rules</a:t>
            </a:r>
            <a:endParaRPr lang="en-US" altLang="zh-CN" sz="2800" dirty="0">
              <a:latin typeface="Times New Roman" panose="02020603050405020304" pitchFamily="18" charset="0"/>
              <a:cs typeface="Times New Roman" panose="02020603050405020304" pitchFamily="18" charset="0"/>
            </a:endParaRPr>
          </a:p>
          <a:p>
            <a:r>
              <a:rPr lang="en-US" altLang="zh-CN" sz="3200" dirty="0">
                <a:solidFill>
                  <a:srgbClr val="FF0000"/>
                </a:solidFill>
                <a:latin typeface="Times New Roman" panose="02020603050405020304" pitchFamily="18" charset="0"/>
                <a:cs typeface="Times New Roman" panose="02020603050405020304" pitchFamily="18" charset="0"/>
              </a:rPr>
              <a:t>Deterrence</a:t>
            </a:r>
          </a:p>
        </p:txBody>
      </p:sp>
      <p:sp>
        <p:nvSpPr>
          <p:cNvPr id="12" name="矩形 11">
            <a:extLst>
              <a:ext uri="{FF2B5EF4-FFF2-40B4-BE49-F238E27FC236}">
                <a16:creationId xmlns:a16="http://schemas.microsoft.com/office/drawing/2014/main" id="{3C2C1701-5E00-7626-DF0C-F5612F478F68}"/>
              </a:ext>
            </a:extLst>
          </p:cNvPr>
          <p:cNvSpPr/>
          <p:nvPr/>
        </p:nvSpPr>
        <p:spPr>
          <a:xfrm rot="5400000" flipV="1">
            <a:off x="4339313" y="4163791"/>
            <a:ext cx="3518225"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247171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副标题 2">
            <a:extLst>
              <a:ext uri="{FF2B5EF4-FFF2-40B4-BE49-F238E27FC236}">
                <a16:creationId xmlns:a16="http://schemas.microsoft.com/office/drawing/2014/main" id="{E367F781-9BC9-412E-980E-5AD0D53BA484}"/>
              </a:ext>
            </a:extLst>
          </p:cNvPr>
          <p:cNvSpPr>
            <a:spLocks noGrp="1"/>
          </p:cNvSpPr>
          <p:nvPr>
            <p:ph type="subTitle" idx="1"/>
          </p:nvPr>
        </p:nvSpPr>
        <p:spPr>
          <a:xfrm>
            <a:off x="1549285" y="2317737"/>
            <a:ext cx="9144000" cy="3193749"/>
          </a:xfrm>
        </p:spPr>
        <p:txBody>
          <a:bodyPr>
            <a:noAutofit/>
          </a:bodyPr>
          <a:lstStyle/>
          <a:p>
            <a:pPr marL="342900" indent="-342900" algn="l">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Introduction to InfoSec: Essential Principles and Practices</a:t>
            </a:r>
          </a:p>
          <a:p>
            <a:pPr marL="342900" indent="-342900" algn="l">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Due</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Care &amp; Due Diligence</a:t>
            </a:r>
          </a:p>
          <a:p>
            <a:pPr marL="342900" indent="-342900" algn="l">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Policy and Laws</a:t>
            </a:r>
          </a:p>
          <a:p>
            <a:pPr marL="342900" indent="-342900" algn="l">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Awareness: Best Method to Guarantee Infosec</a:t>
            </a:r>
          </a:p>
        </p:txBody>
      </p:sp>
      <p:sp>
        <p:nvSpPr>
          <p:cNvPr id="20" name="标题 1">
            <a:extLst>
              <a:ext uri="{FF2B5EF4-FFF2-40B4-BE49-F238E27FC236}">
                <a16:creationId xmlns:a16="http://schemas.microsoft.com/office/drawing/2014/main" id="{1DCFED1E-2B5B-4B61-5CF3-8E9FA59AB511}"/>
              </a:ext>
            </a:extLst>
          </p:cNvPr>
          <p:cNvSpPr>
            <a:spLocks noGrp="1"/>
          </p:cNvSpPr>
          <p:nvPr>
            <p:ph type="ctrTitle"/>
          </p:nvPr>
        </p:nvSpPr>
        <p:spPr>
          <a:xfrm>
            <a:off x="1406768" y="988457"/>
            <a:ext cx="9741878" cy="1031168"/>
          </a:xfrm>
        </p:spPr>
        <p:txBody>
          <a:bodyPr>
            <a:normAutofit/>
          </a:bodyPr>
          <a:lstStyle/>
          <a:p>
            <a:r>
              <a:rPr kumimoji="1" lang="en-US" altLang="zh-CN" dirty="0">
                <a:latin typeface="Times New Roman" panose="02020603050405020304" pitchFamily="18" charset="0"/>
                <a:cs typeface="Times New Roman" panose="02020603050405020304" pitchFamily="18" charset="0"/>
              </a:rPr>
              <a:t>Several Way to Protect InfoSec</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6207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714375" y="1587724"/>
            <a:ext cx="11360944" cy="3701907"/>
          </a:xfrm>
        </p:spPr>
        <p:txBody>
          <a:bodyPr anchor="t">
            <a:normAutofit fontScale="90000"/>
          </a:bodyPr>
          <a:lstStyle/>
          <a:p>
            <a:pPr algn="l"/>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Crete-</a:t>
            </a:r>
            <a:r>
              <a:rPr lang="en-US" altLang="zh-CN" sz="5400" dirty="0" err="1">
                <a:latin typeface="Times New Roman" panose="02020603050405020304" pitchFamily="18" charset="0"/>
                <a:ea typeface="Microsoft YaHei" panose="020B0503020204020204" pitchFamily="34" charset="-122"/>
                <a:cs typeface="Times New Roman" panose="02020603050405020304" pitchFamily="18" charset="0"/>
              </a:rPr>
              <a:t>Nishihata</a:t>
            </a: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 et al. </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Law enforcement training is effective.</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Policies can be implemented only under legal system.</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endParaRPr kumimoji="1" lang="zh-CN" altLang="en-US" sz="5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A60DE921-5C26-C1BF-1240-BC7849AA2622}"/>
              </a:ext>
            </a:extLst>
          </p:cNvPr>
          <p:cNvSpPr txBox="1"/>
          <p:nvPr/>
        </p:nvSpPr>
        <p:spPr>
          <a:xfrm>
            <a:off x="141966" y="5684169"/>
            <a:ext cx="11958638" cy="923330"/>
          </a:xfrm>
          <a:prstGeom prst="rect">
            <a:avLst/>
          </a:prstGeom>
          <a:noFill/>
        </p:spPr>
        <p:txBody>
          <a:bodyPr wrap="square">
            <a:spAutoFit/>
          </a:bodyPr>
          <a:lstStyle/>
          <a:p>
            <a:r>
              <a:rPr lang="en-AU" altLang="zh-CN" sz="1800" dirty="0">
                <a:effectLst/>
                <a:latin typeface="URWPalladioL"/>
              </a:rPr>
              <a:t>Masashi Crete-</a:t>
            </a:r>
            <a:r>
              <a:rPr lang="en-AU" altLang="zh-CN" sz="1800" dirty="0" err="1">
                <a:effectLst/>
                <a:latin typeface="URWPalladioL"/>
              </a:rPr>
              <a:t>Nishihata</a:t>
            </a:r>
            <a:r>
              <a:rPr lang="en-AU" altLang="zh-CN" sz="1800" dirty="0">
                <a:effectLst/>
                <a:latin typeface="URWPalladioL"/>
              </a:rPr>
              <a:t>, Joshua Oliver, Christopher Parsons, Dawn Walker, </a:t>
            </a:r>
            <a:r>
              <a:rPr lang="en-AU" altLang="zh-CN" sz="1800" dirty="0" err="1">
                <a:effectLst/>
                <a:latin typeface="URWPalladioL"/>
              </a:rPr>
              <a:t>Lokman</a:t>
            </a:r>
            <a:r>
              <a:rPr lang="en-AU" altLang="zh-CN" sz="1800" dirty="0">
                <a:effectLst/>
                <a:latin typeface="URWPalladioL"/>
              </a:rPr>
              <a:t> </a:t>
            </a:r>
            <a:r>
              <a:rPr lang="en-AU" altLang="zh-CN" sz="1800" dirty="0" err="1">
                <a:effectLst/>
                <a:latin typeface="URWPalladioL"/>
              </a:rPr>
              <a:t>Tsui</a:t>
            </a:r>
            <a:r>
              <a:rPr lang="en-AU" altLang="zh-CN" sz="1800" dirty="0">
                <a:effectLst/>
                <a:latin typeface="URWPalladioL"/>
              </a:rPr>
              <a:t>, and Ronald </a:t>
            </a:r>
            <a:r>
              <a:rPr lang="en-AU" altLang="zh-CN" sz="1800" dirty="0" err="1">
                <a:effectLst/>
                <a:latin typeface="URWPalladioL"/>
              </a:rPr>
              <a:t>Deibert</a:t>
            </a:r>
            <a:r>
              <a:rPr lang="en-AU" altLang="zh-CN" sz="1800" dirty="0">
                <a:effectLst/>
                <a:latin typeface="URWPalladioL"/>
              </a:rPr>
              <a:t>. The information security cultures of jour- </a:t>
            </a:r>
            <a:r>
              <a:rPr lang="en-AU" altLang="zh-CN" sz="1800" dirty="0" err="1">
                <a:effectLst/>
                <a:latin typeface="URWPalladioL"/>
              </a:rPr>
              <a:t>nalism</a:t>
            </a:r>
            <a:r>
              <a:rPr lang="en-AU" altLang="zh-CN" sz="1800" dirty="0">
                <a:effectLst/>
                <a:latin typeface="URWPalladioL"/>
              </a:rPr>
              <a:t>. </a:t>
            </a:r>
            <a:r>
              <a:rPr lang="en-AU" altLang="zh-CN" sz="1800" i="1" dirty="0">
                <a:effectLst/>
                <a:latin typeface="URWPalladioL"/>
              </a:rPr>
              <a:t>Digital Journalism</a:t>
            </a:r>
            <a:r>
              <a:rPr lang="en-AU" altLang="zh-CN" sz="1800" dirty="0">
                <a:effectLst/>
                <a:latin typeface="URWPalladioL"/>
              </a:rPr>
              <a:t>, </a:t>
            </a:r>
            <a:r>
              <a:rPr lang="en-AU" altLang="zh-CN" sz="1800" dirty="0">
                <a:effectLst/>
                <a:latin typeface="TeXPalladioL"/>
              </a:rPr>
              <a:t>8</a:t>
            </a:r>
            <a:r>
              <a:rPr lang="en-AU" altLang="zh-CN" sz="1800" dirty="0">
                <a:effectLst/>
                <a:latin typeface="URWPalladioL"/>
              </a:rPr>
              <a:t>(</a:t>
            </a:r>
            <a:r>
              <a:rPr lang="en-AU" altLang="zh-CN" sz="1800" dirty="0">
                <a:effectLst/>
                <a:latin typeface="TeXPalladioL"/>
              </a:rPr>
              <a:t>8</a:t>
            </a:r>
            <a:r>
              <a:rPr lang="en-AU" altLang="zh-CN" sz="1800" dirty="0">
                <a:effectLst/>
                <a:latin typeface="URWPalladioL"/>
              </a:rPr>
              <a:t>):</a:t>
            </a:r>
            <a:r>
              <a:rPr lang="en-AU" altLang="zh-CN" sz="1800" dirty="0">
                <a:effectLst/>
                <a:latin typeface="TeXPalladioL"/>
              </a:rPr>
              <a:t>1068</a:t>
            </a:r>
            <a:r>
              <a:rPr lang="en-AU" altLang="zh-CN" sz="1800" dirty="0">
                <a:effectLst/>
                <a:latin typeface="URWPalladioL"/>
              </a:rPr>
              <a:t>–</a:t>
            </a:r>
            <a:r>
              <a:rPr lang="en-AU" altLang="zh-CN" sz="1800" dirty="0">
                <a:effectLst/>
                <a:latin typeface="TeXPalladioL"/>
              </a:rPr>
              <a:t>1091</a:t>
            </a:r>
            <a:r>
              <a:rPr lang="en-AU" altLang="zh-CN" sz="1800" dirty="0">
                <a:effectLst/>
                <a:latin typeface="URWPalladioL"/>
              </a:rPr>
              <a:t>, </a:t>
            </a:r>
            <a:r>
              <a:rPr lang="en-AU" altLang="zh-CN" sz="1800" dirty="0">
                <a:effectLst/>
                <a:latin typeface="TeXPalladioL"/>
              </a:rPr>
              <a:t>2020</a:t>
            </a:r>
            <a:r>
              <a:rPr lang="en-AU" altLang="zh-CN" sz="1800" dirty="0">
                <a:effectLst/>
                <a:latin typeface="URWPalladioL"/>
              </a:rPr>
              <a:t>. </a:t>
            </a:r>
            <a:endParaRPr lang="en-AU" altLang="zh-CN" dirty="0">
              <a:effectLst/>
            </a:endParaRPr>
          </a:p>
          <a:p>
            <a:endParaRPr lang="en-AU" altLang="zh-C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324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1957262" y="2409462"/>
            <a:ext cx="8328046" cy="1702557"/>
          </a:xfrm>
        </p:spPr>
        <p:txBody>
          <a:bodyPr>
            <a:normAutofit fontScale="90000"/>
          </a:bodyPr>
          <a:lstStyle/>
          <a:p>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6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and Laws work.</a:t>
            </a:r>
            <a:b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  </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069374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1931977" y="2389853"/>
            <a:ext cx="8328046" cy="1702557"/>
          </a:xfrm>
        </p:spPr>
        <p:txBody>
          <a:bodyPr>
            <a:normAutofit fontScale="90000"/>
          </a:bodyPr>
          <a:lstStyle/>
          <a:p>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60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and Laws work.</a:t>
            </a:r>
            <a:b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6000" dirty="0">
                <a:latin typeface="Times New Roman" panose="02020603050405020304" pitchFamily="18" charset="0"/>
                <a:ea typeface="Microsoft YaHei" panose="020B0503020204020204" pitchFamily="34" charset="-122"/>
                <a:cs typeface="Times New Roman" panose="02020603050405020304" pitchFamily="18" charset="0"/>
              </a:rPr>
              <a:t>But there is a better approach.  </a:t>
            </a:r>
            <a:endParaRPr kumimoji="1" lang="zh-CN" altLang="en-US"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Policy</a:t>
            </a:r>
            <a:r>
              <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&amp; Laws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77635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714375" y="1587724"/>
            <a:ext cx="11360944" cy="3701907"/>
          </a:xfrm>
        </p:spPr>
        <p:txBody>
          <a:bodyPr anchor="t">
            <a:normAutofit/>
          </a:bodyPr>
          <a:lstStyle/>
          <a:p>
            <a:pPr algn="l"/>
            <a:r>
              <a:rPr lang="en-US" altLang="zh-CN" sz="5400" dirty="0" err="1">
                <a:latin typeface="Times New Roman" panose="02020603050405020304" pitchFamily="18" charset="0"/>
                <a:ea typeface="Microsoft YaHei" panose="020B0503020204020204" pitchFamily="34" charset="-122"/>
                <a:cs typeface="Times New Roman" panose="02020603050405020304" pitchFamily="18" charset="0"/>
              </a:rPr>
              <a:t>Kitsios</a:t>
            </a: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 et al. </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Study on the implementation of </a:t>
            </a:r>
            <a:r>
              <a:rPr lang="en-US" altLang="zh-CN" sz="3600" dirty="0">
                <a:latin typeface="Times New Roman" panose="02020603050405020304" pitchFamily="18" charset="0"/>
                <a:ea typeface="Microsoft YaHei" panose="020B0503020204020204" pitchFamily="34" charset="-122"/>
                <a:cs typeface="Times New Roman" panose="02020603050405020304" pitchFamily="18" charset="0"/>
              </a:rPr>
              <a:t>International</a:t>
            </a:r>
            <a:r>
              <a:rPr lang="zh-CN" altLang="en-US" sz="36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3600" dirty="0">
                <a:latin typeface="Times New Roman" panose="02020603050405020304" pitchFamily="18" charset="0"/>
                <a:ea typeface="Microsoft YaHei" panose="020B0503020204020204" pitchFamily="34" charset="-122"/>
                <a:cs typeface="Times New Roman" panose="02020603050405020304" pitchFamily="18" charset="0"/>
              </a:rPr>
              <a:t>Organization for Standardization 270000:</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Risks are undetected and overlooked.</a:t>
            </a:r>
            <a:endParaRPr kumimoji="1" lang="zh-CN" altLang="en-US" sz="5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0EC4A331-5C9C-EC0F-1C28-02B4D9A155F6}"/>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Awareness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A60DE921-5C26-C1BF-1240-BC7849AA2622}"/>
              </a:ext>
            </a:extLst>
          </p:cNvPr>
          <p:cNvSpPr txBox="1"/>
          <p:nvPr/>
        </p:nvSpPr>
        <p:spPr>
          <a:xfrm>
            <a:off x="141966" y="5684169"/>
            <a:ext cx="11958638" cy="646331"/>
          </a:xfrm>
          <a:prstGeom prst="rect">
            <a:avLst/>
          </a:prstGeom>
          <a:noFill/>
        </p:spPr>
        <p:txBody>
          <a:bodyPr wrap="square">
            <a:spAutoFit/>
          </a:bodyPr>
          <a:lstStyle/>
          <a:p>
            <a:r>
              <a:rPr lang="en-AU" altLang="zh-CN" sz="1800" dirty="0" err="1">
                <a:effectLst/>
                <a:latin typeface="Times New Roman" panose="02020603050405020304" pitchFamily="18" charset="0"/>
                <a:cs typeface="Times New Roman" panose="02020603050405020304" pitchFamily="18" charset="0"/>
              </a:rPr>
              <a:t>Fotis</a:t>
            </a:r>
            <a:r>
              <a:rPr lang="en-AU" altLang="zh-CN" sz="1800" dirty="0">
                <a:effectLst/>
                <a:latin typeface="Times New Roman" panose="02020603050405020304" pitchFamily="18" charset="0"/>
                <a:cs typeface="Times New Roman" panose="02020603050405020304" pitchFamily="18" charset="0"/>
              </a:rPr>
              <a:t> </a:t>
            </a:r>
            <a:r>
              <a:rPr lang="en-AU" altLang="zh-CN" sz="1800" dirty="0" err="1">
                <a:effectLst/>
                <a:latin typeface="Times New Roman" panose="02020603050405020304" pitchFamily="18" charset="0"/>
                <a:cs typeface="Times New Roman" panose="02020603050405020304" pitchFamily="18" charset="0"/>
              </a:rPr>
              <a:t>Kitsios</a:t>
            </a:r>
            <a:r>
              <a:rPr lang="en-AU" altLang="zh-CN" sz="1800" dirty="0">
                <a:effectLst/>
                <a:latin typeface="Times New Roman" panose="02020603050405020304" pitchFamily="18" charset="0"/>
                <a:cs typeface="Times New Roman" panose="02020603050405020304" pitchFamily="18" charset="0"/>
              </a:rPr>
              <a:t>, </a:t>
            </a:r>
            <a:r>
              <a:rPr lang="en-AU" altLang="zh-CN" sz="1800" dirty="0" err="1">
                <a:effectLst/>
                <a:latin typeface="Times New Roman" panose="02020603050405020304" pitchFamily="18" charset="0"/>
                <a:cs typeface="Times New Roman" panose="02020603050405020304" pitchFamily="18" charset="0"/>
              </a:rPr>
              <a:t>Elpiniki</a:t>
            </a:r>
            <a:r>
              <a:rPr lang="en-AU" altLang="zh-CN" sz="1800" dirty="0">
                <a:effectLst/>
                <a:latin typeface="Times New Roman" panose="02020603050405020304" pitchFamily="18" charset="0"/>
                <a:cs typeface="Times New Roman" panose="02020603050405020304" pitchFamily="18" charset="0"/>
              </a:rPr>
              <a:t> </a:t>
            </a:r>
            <a:r>
              <a:rPr lang="en-AU" altLang="zh-CN" sz="1800" dirty="0" err="1">
                <a:effectLst/>
                <a:latin typeface="Times New Roman" panose="02020603050405020304" pitchFamily="18" charset="0"/>
                <a:cs typeface="Times New Roman" panose="02020603050405020304" pitchFamily="18" charset="0"/>
              </a:rPr>
              <a:t>Chatzidimitriou</a:t>
            </a:r>
            <a:r>
              <a:rPr lang="en-AU" altLang="zh-CN" sz="1800" dirty="0">
                <a:effectLst/>
                <a:latin typeface="Times New Roman" panose="02020603050405020304" pitchFamily="18" charset="0"/>
                <a:cs typeface="Times New Roman" panose="02020603050405020304" pitchFamily="18" charset="0"/>
              </a:rPr>
              <a:t>, and Maria </a:t>
            </a:r>
            <a:r>
              <a:rPr lang="en-AU" altLang="zh-CN" sz="1800" dirty="0" err="1">
                <a:effectLst/>
                <a:latin typeface="Times New Roman" panose="02020603050405020304" pitchFamily="18" charset="0"/>
                <a:cs typeface="Times New Roman" panose="02020603050405020304" pitchFamily="18" charset="0"/>
              </a:rPr>
              <a:t>Kamariotou</a:t>
            </a:r>
            <a:r>
              <a:rPr lang="en-AU" altLang="zh-CN" sz="1800" dirty="0">
                <a:effectLst/>
                <a:latin typeface="Times New Roman" panose="02020603050405020304" pitchFamily="18" charset="0"/>
                <a:cs typeface="Times New Roman" panose="02020603050405020304" pitchFamily="18" charset="0"/>
              </a:rPr>
              <a:t>. The iso/</a:t>
            </a:r>
            <a:r>
              <a:rPr lang="en-AU" altLang="zh-CN" sz="1800" dirty="0" err="1">
                <a:effectLst/>
                <a:latin typeface="Times New Roman" panose="02020603050405020304" pitchFamily="18" charset="0"/>
                <a:cs typeface="Times New Roman" panose="02020603050405020304" pitchFamily="18" charset="0"/>
              </a:rPr>
              <a:t>iec</a:t>
            </a:r>
            <a:r>
              <a:rPr lang="en-AU" altLang="zh-CN" sz="1800" dirty="0">
                <a:effectLst/>
                <a:latin typeface="Times New Roman" panose="02020603050405020304" pitchFamily="18" charset="0"/>
                <a:cs typeface="Times New Roman" panose="02020603050405020304" pitchFamily="18" charset="0"/>
              </a:rPr>
              <a:t> 27001 information security management standard: how to extract value from data in the it sector. </a:t>
            </a:r>
            <a:r>
              <a:rPr lang="en-AU" altLang="zh-CN" sz="1800" i="1" dirty="0">
                <a:effectLst/>
                <a:latin typeface="Times New Roman" panose="02020603050405020304" pitchFamily="18" charset="0"/>
                <a:cs typeface="Times New Roman" panose="02020603050405020304" pitchFamily="18" charset="0"/>
              </a:rPr>
              <a:t>Sustainability</a:t>
            </a:r>
            <a:r>
              <a:rPr lang="en-AU" altLang="zh-CN" sz="1800" dirty="0">
                <a:effectLst/>
                <a:latin typeface="Times New Roman" panose="02020603050405020304" pitchFamily="18" charset="0"/>
                <a:cs typeface="Times New Roman" panose="02020603050405020304" pitchFamily="18" charset="0"/>
              </a:rPr>
              <a:t>, 15(7):5828, 2023. </a:t>
            </a:r>
            <a:endParaRPr lang="en-AU" altLang="zh-CN"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892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617845" y="1504274"/>
            <a:ext cx="10070307" cy="3701907"/>
          </a:xfrm>
        </p:spPr>
        <p:txBody>
          <a:bodyPr anchor="t">
            <a:normAutofit fontScale="90000"/>
          </a:bodyPr>
          <a:lstStyle/>
          <a:p>
            <a:pPr algn="l"/>
            <a:r>
              <a:rPr lang="en-US" altLang="zh-CN" sz="5400" dirty="0" err="1">
                <a:latin typeface="Times New Roman" panose="02020603050405020304" pitchFamily="18" charset="0"/>
                <a:ea typeface="Microsoft YaHei" panose="020B0503020204020204" pitchFamily="34" charset="-122"/>
                <a:cs typeface="Times New Roman" panose="02020603050405020304" pitchFamily="18" charset="0"/>
              </a:rPr>
              <a:t>Mikko</a:t>
            </a: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 et al.</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Social</a:t>
            </a:r>
            <a:r>
              <a:rPr lang="zh-CN" altLang="en-US" sz="54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t>influence</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54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5400" b="1" dirty="0">
                <a:latin typeface="Times New Roman" panose="02020603050405020304" pitchFamily="18" charset="0"/>
                <a:ea typeface="Microsoft YaHei" panose="020B0503020204020204" pitchFamily="34" charset="-122"/>
                <a:cs typeface="Times New Roman" panose="02020603050405020304" pitchFamily="18" charset="0"/>
              </a:rPr>
              <a:t>Awareness is the KEY.</a:t>
            </a:r>
            <a:br>
              <a:rPr lang="en-US" altLang="zh-CN" sz="5400" dirty="0">
                <a:latin typeface="Times New Roman" panose="02020603050405020304" pitchFamily="18" charset="0"/>
                <a:ea typeface="Microsoft YaHei" panose="020B0503020204020204" pitchFamily="34" charset="-122"/>
                <a:cs typeface="Times New Roman" panose="02020603050405020304" pitchFamily="18" charset="0"/>
              </a:rPr>
            </a:br>
            <a:endParaRPr kumimoji="1" lang="zh-CN" altLang="en-US" sz="54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文本框 9">
            <a:extLst>
              <a:ext uri="{FF2B5EF4-FFF2-40B4-BE49-F238E27FC236}">
                <a16:creationId xmlns:a16="http://schemas.microsoft.com/office/drawing/2014/main" id="{30E769FB-4072-85C1-C591-DF9E722F1B4A}"/>
              </a:ext>
            </a:extLst>
          </p:cNvPr>
          <p:cNvSpPr txBox="1"/>
          <p:nvPr/>
        </p:nvSpPr>
        <p:spPr>
          <a:xfrm>
            <a:off x="141966" y="5684169"/>
            <a:ext cx="11958638" cy="923330"/>
          </a:xfrm>
          <a:prstGeom prst="rect">
            <a:avLst/>
          </a:prstGeom>
          <a:noFill/>
        </p:spPr>
        <p:txBody>
          <a:bodyPr wrap="square">
            <a:spAutoFit/>
          </a:bodyPr>
          <a:lstStyle/>
          <a:p>
            <a:r>
              <a:rPr lang="en-AU" altLang="zh-CN" sz="1800" dirty="0" err="1">
                <a:effectLst/>
                <a:latin typeface="Times New Roman" panose="02020603050405020304" pitchFamily="18" charset="0"/>
                <a:cs typeface="Times New Roman" panose="02020603050405020304" pitchFamily="18" charset="0"/>
              </a:rPr>
              <a:t>Mikko</a:t>
            </a:r>
            <a:r>
              <a:rPr lang="en-AU" altLang="zh-CN" sz="1800" dirty="0">
                <a:effectLst/>
                <a:latin typeface="Times New Roman" panose="02020603050405020304" pitchFamily="18" charset="0"/>
                <a:cs typeface="Times New Roman" panose="02020603050405020304" pitchFamily="18" charset="0"/>
              </a:rPr>
              <a:t> </a:t>
            </a:r>
            <a:r>
              <a:rPr lang="en-AU" altLang="zh-CN" sz="1800" dirty="0" err="1">
                <a:effectLst/>
                <a:latin typeface="Times New Roman" panose="02020603050405020304" pitchFamily="18" charset="0"/>
                <a:cs typeface="Times New Roman" panose="02020603050405020304" pitchFamily="18" charset="0"/>
              </a:rPr>
              <a:t>Siponen</a:t>
            </a:r>
            <a:r>
              <a:rPr lang="en-AU" altLang="zh-CN" sz="1800" dirty="0">
                <a:effectLst/>
                <a:latin typeface="Times New Roman" panose="02020603050405020304" pitchFamily="18" charset="0"/>
                <a:cs typeface="Times New Roman" panose="02020603050405020304" pitchFamily="18" charset="0"/>
              </a:rPr>
              <a:t>, Seppo </a:t>
            </a:r>
            <a:r>
              <a:rPr lang="en-AU" altLang="zh-CN" sz="1800" dirty="0" err="1">
                <a:effectLst/>
                <a:latin typeface="Times New Roman" panose="02020603050405020304" pitchFamily="18" charset="0"/>
                <a:cs typeface="Times New Roman" panose="02020603050405020304" pitchFamily="18" charset="0"/>
              </a:rPr>
              <a:t>Pahnila</a:t>
            </a:r>
            <a:r>
              <a:rPr lang="en-AU" altLang="zh-CN" sz="1800" dirty="0">
                <a:effectLst/>
                <a:latin typeface="Times New Roman" panose="02020603050405020304" pitchFamily="18" charset="0"/>
                <a:cs typeface="Times New Roman" panose="02020603050405020304" pitchFamily="18" charset="0"/>
              </a:rPr>
              <a:t>, and M Adam Mahmood. Compliance with information security policies: An empirical investigation. Computer, 43(2):64–71, 2010. </a:t>
            </a:r>
          </a:p>
          <a:p>
            <a:endParaRPr lang="en-AU" altLang="zh-CN" dirty="0">
              <a:effectLst/>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560B051E-4412-EAEA-26BF-BCF2E4008D47}"/>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Awareness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62139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649160" y="1309744"/>
            <a:ext cx="11213307" cy="3701907"/>
          </a:xfrm>
        </p:spPr>
        <p:txBody>
          <a:bodyPr anchor="t">
            <a:noAutofit/>
          </a:bodyPr>
          <a:lstStyle/>
          <a:p>
            <a:pPr algn="l"/>
            <a:r>
              <a:rPr lang="en-US" altLang="zh-CN" sz="4800" dirty="0" err="1">
                <a:latin typeface="Times New Roman" panose="02020603050405020304" pitchFamily="18" charset="0"/>
                <a:ea typeface="Microsoft YaHei" panose="020B0503020204020204" pitchFamily="34" charset="-122"/>
                <a:cs typeface="Times New Roman" panose="02020603050405020304" pitchFamily="18" charset="0"/>
              </a:rPr>
              <a:t>Mikko</a:t>
            </a:r>
            <a: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t> et al.</a:t>
            </a: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t>Social</a:t>
            </a:r>
            <a:r>
              <a:rPr lang="zh-CN" altLang="en-US" sz="4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t>influence</a:t>
            </a: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r>
              <a:rPr lang="zh-CN" altLang="en-US" sz="4800"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800" b="1" dirty="0">
                <a:latin typeface="Times New Roman" panose="02020603050405020304" pitchFamily="18" charset="0"/>
                <a:ea typeface="Microsoft YaHei" panose="020B0503020204020204" pitchFamily="34" charset="-122"/>
                <a:cs typeface="Times New Roman" panose="02020603050405020304" pitchFamily="18" charset="0"/>
              </a:rPr>
              <a:t>Awareness is the KEY.</a:t>
            </a:r>
            <a:br>
              <a:rPr lang="en-US" altLang="zh-CN" sz="4800" b="1"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4800" b="1" dirty="0">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t>Technology is always developing.</a:t>
            </a: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t>Perfection in systems does not exist. </a:t>
            </a:r>
            <a:br>
              <a:rPr lang="en-US" altLang="zh-CN" sz="4800" b="1"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4800" b="1" dirty="0">
                <a:latin typeface="Times New Roman" panose="02020603050405020304" pitchFamily="18" charset="0"/>
                <a:ea typeface="Microsoft YaHei" panose="020B0503020204020204" pitchFamily="34" charset="-122"/>
                <a:cs typeface="Times New Roman" panose="02020603050405020304" pitchFamily="18" charset="0"/>
              </a:rPr>
              <a:t>Awareness works on guaranteeing Infosec.</a:t>
            </a: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endParaRPr kumimoji="1" lang="zh-CN" altLang="en-US" sz="4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文本框 9">
            <a:extLst>
              <a:ext uri="{FF2B5EF4-FFF2-40B4-BE49-F238E27FC236}">
                <a16:creationId xmlns:a16="http://schemas.microsoft.com/office/drawing/2014/main" id="{30E769FB-4072-85C1-C591-DF9E722F1B4A}"/>
              </a:ext>
            </a:extLst>
          </p:cNvPr>
          <p:cNvSpPr txBox="1"/>
          <p:nvPr/>
        </p:nvSpPr>
        <p:spPr>
          <a:xfrm>
            <a:off x="141966" y="5684169"/>
            <a:ext cx="11958638" cy="923330"/>
          </a:xfrm>
          <a:prstGeom prst="rect">
            <a:avLst/>
          </a:prstGeom>
          <a:noFill/>
        </p:spPr>
        <p:txBody>
          <a:bodyPr wrap="square">
            <a:spAutoFit/>
          </a:bodyPr>
          <a:lstStyle/>
          <a:p>
            <a:r>
              <a:rPr lang="en-AU" altLang="zh-CN" sz="1800" dirty="0" err="1">
                <a:effectLst/>
                <a:latin typeface="Times New Roman" panose="02020603050405020304" pitchFamily="18" charset="0"/>
                <a:cs typeface="Times New Roman" panose="02020603050405020304" pitchFamily="18" charset="0"/>
              </a:rPr>
              <a:t>Mikko</a:t>
            </a:r>
            <a:r>
              <a:rPr lang="en-AU" altLang="zh-CN" sz="1800" dirty="0">
                <a:effectLst/>
                <a:latin typeface="Times New Roman" panose="02020603050405020304" pitchFamily="18" charset="0"/>
                <a:cs typeface="Times New Roman" panose="02020603050405020304" pitchFamily="18" charset="0"/>
              </a:rPr>
              <a:t> </a:t>
            </a:r>
            <a:r>
              <a:rPr lang="en-AU" altLang="zh-CN" sz="1800" dirty="0" err="1">
                <a:effectLst/>
                <a:latin typeface="Times New Roman" panose="02020603050405020304" pitchFamily="18" charset="0"/>
                <a:cs typeface="Times New Roman" panose="02020603050405020304" pitchFamily="18" charset="0"/>
              </a:rPr>
              <a:t>Siponen</a:t>
            </a:r>
            <a:r>
              <a:rPr lang="en-AU" altLang="zh-CN" sz="1800" dirty="0">
                <a:effectLst/>
                <a:latin typeface="Times New Roman" panose="02020603050405020304" pitchFamily="18" charset="0"/>
                <a:cs typeface="Times New Roman" panose="02020603050405020304" pitchFamily="18" charset="0"/>
              </a:rPr>
              <a:t>, Seppo </a:t>
            </a:r>
            <a:r>
              <a:rPr lang="en-AU" altLang="zh-CN" sz="1800" dirty="0" err="1">
                <a:effectLst/>
                <a:latin typeface="Times New Roman" panose="02020603050405020304" pitchFamily="18" charset="0"/>
                <a:cs typeface="Times New Roman" panose="02020603050405020304" pitchFamily="18" charset="0"/>
              </a:rPr>
              <a:t>Pahnila</a:t>
            </a:r>
            <a:r>
              <a:rPr lang="en-AU" altLang="zh-CN" sz="1800" dirty="0">
                <a:effectLst/>
                <a:latin typeface="Times New Roman" panose="02020603050405020304" pitchFamily="18" charset="0"/>
                <a:cs typeface="Times New Roman" panose="02020603050405020304" pitchFamily="18" charset="0"/>
              </a:rPr>
              <a:t>, and M Adam Mahmood. Compliance with information security policies: An empirical investigation. Computer, 43(2):64–71, 2010. </a:t>
            </a:r>
          </a:p>
          <a:p>
            <a:endParaRPr lang="en-AU" altLang="zh-CN" dirty="0">
              <a:effectLst/>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5442FD3-1F31-490C-A44E-55AB9AC4D1CD}"/>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Awareness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228269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 name="标题 1">
            <a:extLst>
              <a:ext uri="{FF2B5EF4-FFF2-40B4-BE49-F238E27FC236}">
                <a16:creationId xmlns:a16="http://schemas.microsoft.com/office/drawing/2014/main" id="{1FC3DA15-F13A-0306-851D-3C725412884B}"/>
              </a:ext>
            </a:extLst>
          </p:cNvPr>
          <p:cNvSpPr>
            <a:spLocks noGrp="1"/>
          </p:cNvSpPr>
          <p:nvPr>
            <p:ph type="ctrTitle"/>
          </p:nvPr>
        </p:nvSpPr>
        <p:spPr>
          <a:xfrm>
            <a:off x="390076" y="1478001"/>
            <a:ext cx="11462417" cy="3701907"/>
          </a:xfrm>
        </p:spPr>
        <p:txBody>
          <a:bodyPr anchor="t">
            <a:noAutofit/>
          </a:bodyPr>
          <a:lstStyle/>
          <a:p>
            <a:pPr algn="l"/>
            <a:r>
              <a:rPr lang="en-US" altLang="zh-CN" sz="4800" b="1" dirty="0">
                <a:latin typeface="Times New Roman" panose="02020603050405020304" pitchFamily="18" charset="0"/>
                <a:ea typeface="Microsoft YaHei" panose="020B0503020204020204" pitchFamily="34" charset="-122"/>
                <a:cs typeface="Times New Roman" panose="02020603050405020304" pitchFamily="18" charset="0"/>
              </a:rPr>
              <a:t>Awareness works on guaranteeing Infosec.</a:t>
            </a: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3600" dirty="0">
                <a:latin typeface="Times New Roman" panose="02020603050405020304" pitchFamily="18" charset="0"/>
                <a:ea typeface="Microsoft YaHei" panose="020B0503020204020204" pitchFamily="34" charset="-122"/>
                <a:cs typeface="Times New Roman" panose="02020603050405020304" pitchFamily="18" charset="0"/>
              </a:rPr>
              <a:t>Continuous training and supervision of employees.</a:t>
            </a: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b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br>
            <a:r>
              <a:rPr lang="en-US" altLang="zh-CN" sz="4800" dirty="0">
                <a:latin typeface="Times New Roman" panose="02020603050405020304" pitchFamily="18" charset="0"/>
                <a:ea typeface="Microsoft YaHei" panose="020B0503020204020204" pitchFamily="34" charset="-122"/>
                <a:cs typeface="Times New Roman" panose="02020603050405020304" pitchFamily="18" charset="0"/>
              </a:rPr>
              <a:t>Consciousness plays a role.</a:t>
            </a:r>
            <a:endParaRPr kumimoji="1" lang="zh-CN" altLang="en-US" sz="4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6044A1D-660B-CFCA-AEBD-2162DA25F751}"/>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文本框 9">
            <a:extLst>
              <a:ext uri="{FF2B5EF4-FFF2-40B4-BE49-F238E27FC236}">
                <a16:creationId xmlns:a16="http://schemas.microsoft.com/office/drawing/2014/main" id="{30E769FB-4072-85C1-C591-DF9E722F1B4A}"/>
              </a:ext>
            </a:extLst>
          </p:cNvPr>
          <p:cNvSpPr txBox="1"/>
          <p:nvPr/>
        </p:nvSpPr>
        <p:spPr>
          <a:xfrm>
            <a:off x="141966" y="5684169"/>
            <a:ext cx="11958638" cy="923330"/>
          </a:xfrm>
          <a:prstGeom prst="rect">
            <a:avLst/>
          </a:prstGeom>
          <a:noFill/>
        </p:spPr>
        <p:txBody>
          <a:bodyPr wrap="square">
            <a:spAutoFit/>
          </a:bodyPr>
          <a:lstStyle/>
          <a:p>
            <a:r>
              <a:rPr lang="en-AU" altLang="zh-CN" sz="1800" dirty="0" err="1">
                <a:effectLst/>
                <a:latin typeface="Times New Roman" panose="02020603050405020304" pitchFamily="18" charset="0"/>
                <a:cs typeface="Times New Roman" panose="02020603050405020304" pitchFamily="18" charset="0"/>
              </a:rPr>
              <a:t>Mikko</a:t>
            </a:r>
            <a:r>
              <a:rPr lang="en-AU" altLang="zh-CN" sz="1800" dirty="0">
                <a:effectLst/>
                <a:latin typeface="Times New Roman" panose="02020603050405020304" pitchFamily="18" charset="0"/>
                <a:cs typeface="Times New Roman" panose="02020603050405020304" pitchFamily="18" charset="0"/>
              </a:rPr>
              <a:t> </a:t>
            </a:r>
            <a:r>
              <a:rPr lang="en-AU" altLang="zh-CN" sz="1800" dirty="0" err="1">
                <a:effectLst/>
                <a:latin typeface="Times New Roman" panose="02020603050405020304" pitchFamily="18" charset="0"/>
                <a:cs typeface="Times New Roman" panose="02020603050405020304" pitchFamily="18" charset="0"/>
              </a:rPr>
              <a:t>Siponen</a:t>
            </a:r>
            <a:r>
              <a:rPr lang="en-AU" altLang="zh-CN" sz="1800" dirty="0">
                <a:effectLst/>
                <a:latin typeface="Times New Roman" panose="02020603050405020304" pitchFamily="18" charset="0"/>
                <a:cs typeface="Times New Roman" panose="02020603050405020304" pitchFamily="18" charset="0"/>
              </a:rPr>
              <a:t>, Seppo </a:t>
            </a:r>
            <a:r>
              <a:rPr lang="en-AU" altLang="zh-CN" sz="1800" dirty="0" err="1">
                <a:effectLst/>
                <a:latin typeface="Times New Roman" panose="02020603050405020304" pitchFamily="18" charset="0"/>
                <a:cs typeface="Times New Roman" panose="02020603050405020304" pitchFamily="18" charset="0"/>
              </a:rPr>
              <a:t>Pahnila</a:t>
            </a:r>
            <a:r>
              <a:rPr lang="en-AU" altLang="zh-CN" sz="1800" dirty="0">
                <a:effectLst/>
                <a:latin typeface="Times New Roman" panose="02020603050405020304" pitchFamily="18" charset="0"/>
                <a:cs typeface="Times New Roman" panose="02020603050405020304" pitchFamily="18" charset="0"/>
              </a:rPr>
              <a:t>, and M Adam Mahmood. Compliance with information security policies: An empirical investigation. Computer, 43(2):64–71, 2010. </a:t>
            </a:r>
          </a:p>
          <a:p>
            <a:endParaRPr lang="en-AU" altLang="zh-CN" dirty="0">
              <a:effectLst/>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5442FD3-1F31-490C-A44E-55AB9AC4D1CD}"/>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cs typeface="Times New Roman" panose="02020603050405020304" pitchFamily="18" charset="0"/>
              </a:rPr>
              <a:t>Awareness</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725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1" name="图片 10">
            <a:extLst>
              <a:ext uri="{FF2B5EF4-FFF2-40B4-BE49-F238E27FC236}">
                <a16:creationId xmlns:a16="http://schemas.microsoft.com/office/drawing/2014/main" id="{6B0EECA7-7E8C-A737-DFB7-D88197CBE727}"/>
              </a:ext>
            </a:extLst>
          </p:cNvPr>
          <p:cNvPicPr>
            <a:picLocks noChangeAspect="1"/>
          </p:cNvPicPr>
          <p:nvPr/>
        </p:nvPicPr>
        <p:blipFill rotWithShape="1">
          <a:blip r:embed="rId3"/>
          <a:srcRect r="27609" b="22595"/>
          <a:stretch/>
        </p:blipFill>
        <p:spPr>
          <a:xfrm>
            <a:off x="394922" y="0"/>
            <a:ext cx="11402155" cy="6858000"/>
          </a:xfrm>
          <a:prstGeom prst="rect">
            <a:avLst/>
          </a:prstGeom>
        </p:spPr>
      </p:pic>
    </p:spTree>
    <p:extLst>
      <p:ext uri="{BB962C8B-B14F-4D97-AF65-F5344CB8AC3E}">
        <p14:creationId xmlns:p14="http://schemas.microsoft.com/office/powerpoint/2010/main" val="2950926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6B0EECA7-7E8C-A737-DFB7-D88197CBE727}"/>
              </a:ext>
            </a:extLst>
          </p:cNvPr>
          <p:cNvPicPr>
            <a:picLocks noChangeAspect="1"/>
          </p:cNvPicPr>
          <p:nvPr/>
        </p:nvPicPr>
        <p:blipFill rotWithShape="1">
          <a:blip r:embed="rId3">
            <a:alphaModFix amt="35000"/>
            <a:duotone>
              <a:schemeClr val="bg2">
                <a:shade val="45000"/>
                <a:satMod val="135000"/>
              </a:schemeClr>
              <a:prstClr val="white"/>
            </a:duotone>
          </a:blip>
          <a:srcRect r="27609" b="27647"/>
          <a:stretch/>
        </p:blipFill>
        <p:spPr>
          <a:xfrm>
            <a:off x="-536715" y="0"/>
            <a:ext cx="12728715" cy="7156174"/>
          </a:xfrm>
          <a:prstGeom prst="rect">
            <a:avLst/>
          </a:prstGeom>
        </p:spPr>
      </p:pic>
      <p:pic>
        <p:nvPicPr>
          <p:cNvPr id="3" name="图片 2">
            <a:extLst>
              <a:ext uri="{FF2B5EF4-FFF2-40B4-BE49-F238E27FC236}">
                <a16:creationId xmlns:a16="http://schemas.microsoft.com/office/drawing/2014/main" id="{B41F2B32-0AED-63D8-F256-E935BE6B7734}"/>
              </a:ext>
            </a:extLst>
          </p:cNvPr>
          <p:cNvPicPr>
            <a:picLocks noChangeAspect="1"/>
          </p:cNvPicPr>
          <p:nvPr/>
        </p:nvPicPr>
        <p:blipFill rotWithShape="1">
          <a:blip r:embed="rId3"/>
          <a:srcRect l="9087" t="10571" r="56486" b="61129"/>
          <a:stretch/>
        </p:blipFill>
        <p:spPr>
          <a:xfrm>
            <a:off x="820924" y="1188873"/>
            <a:ext cx="9919406" cy="4480253"/>
          </a:xfrm>
          <a:custGeom>
            <a:avLst/>
            <a:gdLst>
              <a:gd name="connsiteX0" fmla="*/ 2531166 w 5062332"/>
              <a:gd name="connsiteY0" fmla="*/ 0 h 2279374"/>
              <a:gd name="connsiteX1" fmla="*/ 5062332 w 5062332"/>
              <a:gd name="connsiteY1" fmla="*/ 1139687 h 2279374"/>
              <a:gd name="connsiteX2" fmla="*/ 2531166 w 5062332"/>
              <a:gd name="connsiteY2" fmla="*/ 2279374 h 2279374"/>
              <a:gd name="connsiteX3" fmla="*/ 0 w 5062332"/>
              <a:gd name="connsiteY3" fmla="*/ 1139687 h 2279374"/>
              <a:gd name="connsiteX4" fmla="*/ 2531166 w 5062332"/>
              <a:gd name="connsiteY4" fmla="*/ 0 h 2279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62332" h="2279374">
                <a:moveTo>
                  <a:pt x="2531166" y="0"/>
                </a:moveTo>
                <a:cubicBezTo>
                  <a:pt x="3929090" y="0"/>
                  <a:pt x="5062332" y="510255"/>
                  <a:pt x="5062332" y="1139687"/>
                </a:cubicBezTo>
                <a:cubicBezTo>
                  <a:pt x="5062332" y="1769119"/>
                  <a:pt x="3929090" y="2279374"/>
                  <a:pt x="2531166" y="2279374"/>
                </a:cubicBezTo>
                <a:cubicBezTo>
                  <a:pt x="1133242" y="2279374"/>
                  <a:pt x="0" y="1769119"/>
                  <a:pt x="0" y="1139687"/>
                </a:cubicBezTo>
                <a:cubicBezTo>
                  <a:pt x="0" y="510255"/>
                  <a:pt x="1133242" y="0"/>
                  <a:pt x="2531166" y="0"/>
                </a:cubicBezTo>
                <a:close/>
              </a:path>
            </a:pathLst>
          </a:custGeom>
          <a:ln w="19050" cap="sq" cmpd="sng">
            <a:solidFill>
              <a:schemeClr val="bg1">
                <a:lumMod val="65000"/>
              </a:schemeClr>
            </a:solidFill>
            <a:bevel/>
            <a:extLst>
              <a:ext uri="{C807C97D-BFC1-408E-A445-0C87EB9F89A2}">
                <ask:lineSketchStyleProps xmlns:ask="http://schemas.microsoft.com/office/drawing/2018/sketchyshapes">
                  <ask:type>
                    <ask:lineSketchNone/>
                  </ask:type>
                </ask:lineSketchStyleProps>
              </a:ext>
            </a:extLst>
          </a:ln>
        </p:spPr>
      </p:pic>
    </p:spTree>
    <p:extLst>
      <p:ext uri="{BB962C8B-B14F-4D97-AF65-F5344CB8AC3E}">
        <p14:creationId xmlns:p14="http://schemas.microsoft.com/office/powerpoint/2010/main" val="368514038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图片 5">
            <a:extLst>
              <a:ext uri="{FF2B5EF4-FFF2-40B4-BE49-F238E27FC236}">
                <a16:creationId xmlns:a16="http://schemas.microsoft.com/office/drawing/2014/main" id="{83186750-E629-AF82-D6D6-4780740C0EEA}"/>
              </a:ext>
            </a:extLst>
          </p:cNvPr>
          <p:cNvPicPr>
            <a:picLocks noChangeAspect="1"/>
          </p:cNvPicPr>
          <p:nvPr/>
        </p:nvPicPr>
        <p:blipFill rotWithShape="1">
          <a:blip r:embed="rId3"/>
          <a:srcRect b="41264"/>
          <a:stretch/>
        </p:blipFill>
        <p:spPr>
          <a:xfrm>
            <a:off x="20" y="1282"/>
            <a:ext cx="12191980" cy="6856718"/>
          </a:xfrm>
          <a:prstGeom prst="rect">
            <a:avLst/>
          </a:prstGeom>
        </p:spPr>
      </p:pic>
    </p:spTree>
    <p:extLst>
      <p:ext uri="{BB962C8B-B14F-4D97-AF65-F5344CB8AC3E}">
        <p14:creationId xmlns:p14="http://schemas.microsoft.com/office/powerpoint/2010/main" val="3461717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图片 3">
            <a:extLst>
              <a:ext uri="{FF2B5EF4-FFF2-40B4-BE49-F238E27FC236}">
                <a16:creationId xmlns:a16="http://schemas.microsoft.com/office/drawing/2014/main" id="{98FECF26-C802-1773-D3F3-78889203ADF6}"/>
              </a:ext>
            </a:extLst>
          </p:cNvPr>
          <p:cNvPicPr>
            <a:picLocks noChangeAspect="1"/>
          </p:cNvPicPr>
          <p:nvPr/>
        </p:nvPicPr>
        <p:blipFill rotWithShape="1">
          <a:blip r:embed="rId3"/>
          <a:srcRect r="2865" b="42170"/>
          <a:stretch/>
        </p:blipFill>
        <p:spPr>
          <a:xfrm>
            <a:off x="-147089" y="1281"/>
            <a:ext cx="12339089" cy="6999593"/>
          </a:xfrm>
          <a:prstGeom prst="rect">
            <a:avLst/>
          </a:prstGeom>
        </p:spPr>
      </p:pic>
    </p:spTree>
    <p:extLst>
      <p:ext uri="{BB962C8B-B14F-4D97-AF65-F5344CB8AC3E}">
        <p14:creationId xmlns:p14="http://schemas.microsoft.com/office/powerpoint/2010/main" val="6303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5767"/>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0CCAACE-815D-4A79-875A-B7EFC28F7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矩形 2">
            <a:extLst>
              <a:ext uri="{FF2B5EF4-FFF2-40B4-BE49-F238E27FC236}">
                <a16:creationId xmlns:a16="http://schemas.microsoft.com/office/drawing/2014/main" id="{C7C457D1-37ED-33BE-5F6D-7CC7DF1867D9}"/>
              </a:ext>
            </a:extLst>
          </p:cNvPr>
          <p:cNvSpPr/>
          <p:nvPr/>
        </p:nvSpPr>
        <p:spPr>
          <a:xfrm>
            <a:off x="291986" y="221974"/>
            <a:ext cx="5606346" cy="64140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0B200538-5185-FC20-4AA6-9FC99D891E74}"/>
              </a:ext>
            </a:extLst>
          </p:cNvPr>
          <p:cNvPicPr>
            <a:picLocks noChangeAspect="1"/>
          </p:cNvPicPr>
          <p:nvPr/>
        </p:nvPicPr>
        <p:blipFill rotWithShape="1">
          <a:blip r:embed="rId3"/>
          <a:srcRect l="11868" r="3021" b="24598"/>
          <a:stretch/>
        </p:blipFill>
        <p:spPr>
          <a:xfrm>
            <a:off x="291986" y="1091653"/>
            <a:ext cx="5606346" cy="4674694"/>
          </a:xfrm>
          <a:prstGeom prst="rect">
            <a:avLst/>
          </a:prstGeom>
          <a:ln>
            <a:noFill/>
          </a:ln>
        </p:spPr>
      </p:pic>
      <p:sp>
        <p:nvSpPr>
          <p:cNvPr id="6" name="矩形 5">
            <a:extLst>
              <a:ext uri="{FF2B5EF4-FFF2-40B4-BE49-F238E27FC236}">
                <a16:creationId xmlns:a16="http://schemas.microsoft.com/office/drawing/2014/main" id="{B36524CC-4DD7-0C6C-A8F5-2B311903D369}"/>
              </a:ext>
            </a:extLst>
          </p:cNvPr>
          <p:cNvSpPr/>
          <p:nvPr/>
        </p:nvSpPr>
        <p:spPr>
          <a:xfrm>
            <a:off x="6188794" y="221974"/>
            <a:ext cx="5804014" cy="64140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a:extLst>
              <a:ext uri="{FF2B5EF4-FFF2-40B4-BE49-F238E27FC236}">
                <a16:creationId xmlns:a16="http://schemas.microsoft.com/office/drawing/2014/main" id="{98FECF26-C802-1773-D3F3-78889203ADF6}"/>
              </a:ext>
            </a:extLst>
          </p:cNvPr>
          <p:cNvPicPr>
            <a:picLocks noChangeAspect="1"/>
          </p:cNvPicPr>
          <p:nvPr/>
        </p:nvPicPr>
        <p:blipFill rotWithShape="1">
          <a:blip r:embed="rId4"/>
          <a:srcRect l="6129" r="7428" b="27587"/>
          <a:stretch/>
        </p:blipFill>
        <p:spPr>
          <a:xfrm>
            <a:off x="6189365" y="774431"/>
            <a:ext cx="5710649" cy="4788168"/>
          </a:xfrm>
          <a:prstGeom prst="rect">
            <a:avLst/>
          </a:prstGeom>
        </p:spPr>
      </p:pic>
    </p:spTree>
    <p:extLst>
      <p:ext uri="{BB962C8B-B14F-4D97-AF65-F5344CB8AC3E}">
        <p14:creationId xmlns:p14="http://schemas.microsoft.com/office/powerpoint/2010/main" val="2165762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423" y="175890"/>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副标题 2">
            <a:extLst>
              <a:ext uri="{FF2B5EF4-FFF2-40B4-BE49-F238E27FC236}">
                <a16:creationId xmlns:a16="http://schemas.microsoft.com/office/drawing/2014/main" id="{E367F781-9BC9-412E-980E-5AD0D53BA484}"/>
              </a:ext>
            </a:extLst>
          </p:cNvPr>
          <p:cNvSpPr>
            <a:spLocks noGrp="1"/>
          </p:cNvSpPr>
          <p:nvPr>
            <p:ph type="subTitle" idx="1"/>
          </p:nvPr>
        </p:nvSpPr>
        <p:spPr>
          <a:xfrm>
            <a:off x="1524000" y="2086975"/>
            <a:ext cx="9144000" cy="3895160"/>
          </a:xfrm>
        </p:spPr>
        <p:txBody>
          <a:bodyPr>
            <a:noAutofit/>
          </a:bodyPr>
          <a:lstStyle/>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Focuses on Enterprises.</a:t>
            </a: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28CC2F01-96BA-57A7-6A6F-72B835E84505}"/>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文本框 10">
            <a:extLst>
              <a:ext uri="{FF2B5EF4-FFF2-40B4-BE49-F238E27FC236}">
                <a16:creationId xmlns:a16="http://schemas.microsoft.com/office/drawing/2014/main" id="{A544F0FE-542C-EF34-BEFB-5F3C2FB2D291}"/>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Introduction to InfoSec</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27803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A9051042-387C-D802-589D-4A7E88D2945A}"/>
              </a:ext>
            </a:extLst>
          </p:cNvPr>
          <p:cNvSpPr/>
          <p:nvPr/>
        </p:nvSpPr>
        <p:spPr>
          <a:xfrm>
            <a:off x="0" y="6444867"/>
            <a:ext cx="12192000" cy="413133"/>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26" name="Picture 2">
            <a:extLst>
              <a:ext uri="{FF2B5EF4-FFF2-40B4-BE49-F238E27FC236}">
                <a16:creationId xmlns:a16="http://schemas.microsoft.com/office/drawing/2014/main" id="{79E7A9F4-A1FC-1EBD-3EC1-3D2CE7AC7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060" y="221609"/>
            <a:ext cx="5408576" cy="752131"/>
          </a:xfrm>
          <a:prstGeom prst="rect">
            <a:avLst/>
          </a:prstGeom>
          <a:noFill/>
          <a:extLst>
            <a:ext uri="{909E8E84-426E-40DD-AFC4-6F175D3DCCD1}">
              <a14:hiddenFill xmlns:a14="http://schemas.microsoft.com/office/drawing/2010/main">
                <a:solidFill>
                  <a:srgbClr val="FFFFFF"/>
                </a:solidFill>
              </a14:hiddenFill>
            </a:ext>
          </a:extLst>
        </p:spPr>
      </p:pic>
      <p:sp>
        <p:nvSpPr>
          <p:cNvPr id="5" name="副标题 2">
            <a:extLst>
              <a:ext uri="{FF2B5EF4-FFF2-40B4-BE49-F238E27FC236}">
                <a16:creationId xmlns:a16="http://schemas.microsoft.com/office/drawing/2014/main" id="{06A37DFC-A879-92D8-DE00-135DCEFCAC54}"/>
              </a:ext>
            </a:extLst>
          </p:cNvPr>
          <p:cNvSpPr txBox="1">
            <a:spLocks/>
          </p:cNvSpPr>
          <p:nvPr/>
        </p:nvSpPr>
        <p:spPr>
          <a:xfrm>
            <a:off x="3051673" y="4559585"/>
            <a:ext cx="5202652" cy="5864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sz="3200" dirty="0">
              <a:latin typeface="Times New Roman" panose="02020603050405020304" pitchFamily="18" charset="0"/>
              <a:cs typeface="Times New Roman" panose="02020603050405020304" pitchFamily="18" charset="0"/>
            </a:endParaRPr>
          </a:p>
        </p:txBody>
      </p:sp>
      <p:sp>
        <p:nvSpPr>
          <p:cNvPr id="6" name="副标题 2">
            <a:extLst>
              <a:ext uri="{FF2B5EF4-FFF2-40B4-BE49-F238E27FC236}">
                <a16:creationId xmlns:a16="http://schemas.microsoft.com/office/drawing/2014/main" id="{737B5D87-9A5F-B474-F1D0-36E15892F94A}"/>
              </a:ext>
            </a:extLst>
          </p:cNvPr>
          <p:cNvSpPr txBox="1">
            <a:spLocks/>
          </p:cNvSpPr>
          <p:nvPr/>
        </p:nvSpPr>
        <p:spPr>
          <a:xfrm>
            <a:off x="3211914" y="6444867"/>
            <a:ext cx="5818742"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AU" altLang="zh-CN" dirty="0">
                <a:solidFill>
                  <a:schemeClr val="bg1"/>
                </a:solidFill>
                <a:latin typeface="Times New Roman" panose="02020603050405020304" pitchFamily="18" charset="0"/>
                <a:cs typeface="Times New Roman" panose="02020603050405020304" pitchFamily="18" charset="0"/>
              </a:rPr>
              <a:t>CSIT988-Ethics and Information Security</a:t>
            </a:r>
            <a:endParaRPr kumimoji="1" lang="zh-CN" altLang="en-US" dirty="0">
              <a:solidFill>
                <a:schemeClr val="bg1"/>
              </a:solidFill>
              <a:latin typeface="Times New Roman" panose="02020603050405020304" pitchFamily="18" charset="0"/>
              <a:cs typeface="Times New Roman" panose="02020603050405020304" pitchFamily="18" charset="0"/>
            </a:endParaRPr>
          </a:p>
        </p:txBody>
      </p:sp>
      <p:sp>
        <p:nvSpPr>
          <p:cNvPr id="7" name="副标题 2">
            <a:extLst>
              <a:ext uri="{FF2B5EF4-FFF2-40B4-BE49-F238E27FC236}">
                <a16:creationId xmlns:a16="http://schemas.microsoft.com/office/drawing/2014/main" id="{EF86F55C-1B68-EFF8-7F94-1B0FBD550185}"/>
              </a:ext>
            </a:extLst>
          </p:cNvPr>
          <p:cNvSpPr txBox="1">
            <a:spLocks/>
          </p:cNvSpPr>
          <p:nvPr/>
        </p:nvSpPr>
        <p:spPr>
          <a:xfrm>
            <a:off x="5078776" y="5280724"/>
            <a:ext cx="2354077" cy="4615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AU" altLang="zh-CN"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33BDCC88-3EA4-2F0E-6774-F851ABBFEF45}"/>
              </a:ext>
            </a:extLst>
          </p:cNvPr>
          <p:cNvSpPr/>
          <p:nvPr/>
        </p:nvSpPr>
        <p:spPr>
          <a:xfrm flipV="1">
            <a:off x="0" y="0"/>
            <a:ext cx="12192000" cy="74452"/>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副标题 2">
            <a:extLst>
              <a:ext uri="{FF2B5EF4-FFF2-40B4-BE49-F238E27FC236}">
                <a16:creationId xmlns:a16="http://schemas.microsoft.com/office/drawing/2014/main" id="{E367F781-9BC9-412E-980E-5AD0D53BA484}"/>
              </a:ext>
            </a:extLst>
          </p:cNvPr>
          <p:cNvSpPr>
            <a:spLocks noGrp="1"/>
          </p:cNvSpPr>
          <p:nvPr>
            <p:ph type="subTitle" idx="1"/>
          </p:nvPr>
        </p:nvSpPr>
        <p:spPr>
          <a:xfrm>
            <a:off x="1524000" y="2086975"/>
            <a:ext cx="9144000" cy="3895160"/>
          </a:xfrm>
        </p:spPr>
        <p:txBody>
          <a:bodyPr>
            <a:noAutofit/>
          </a:bodyPr>
          <a:lstStyle/>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Focuses on Enterprises.</a:t>
            </a:r>
          </a:p>
          <a:p>
            <a:pPr marL="457200" indent="-457200" algn="l">
              <a:buFont typeface="Arial" panose="020B0604020202020204" pitchFamily="34" charset="0"/>
              <a:buChar char="•"/>
            </a:pPr>
            <a:r>
              <a:rPr lang="en-US" altLang="zh-CN" sz="3200" dirty="0">
                <a:latin typeface="Times New Roman" panose="02020603050405020304" pitchFamily="18" charset="0"/>
                <a:cs typeface="Times New Roman" panose="02020603050405020304" pitchFamily="18" charset="0"/>
              </a:rPr>
              <a:t>Information Security safeguards business data.</a:t>
            </a: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a:p>
            <a:pPr marL="457200" indent="-457200" algn="l">
              <a:buFont typeface="Arial" panose="020B0604020202020204" pitchFamily="34" charset="0"/>
              <a:buChar char="•"/>
            </a:pPr>
            <a:endParaRPr lang="en-US" altLang="zh-CN" sz="32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1703F499-A057-14DC-04DF-A974AB75452F}"/>
              </a:ext>
            </a:extLst>
          </p:cNvPr>
          <p:cNvSpPr/>
          <p:nvPr/>
        </p:nvSpPr>
        <p:spPr>
          <a:xfrm>
            <a:off x="0" y="928021"/>
            <a:ext cx="12192000" cy="45719"/>
          </a:xfrm>
          <a:prstGeom prst="rect">
            <a:avLst/>
          </a:prstGeom>
          <a:solidFill>
            <a:srgbClr val="00576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 name="文本框 2">
            <a:extLst>
              <a:ext uri="{FF2B5EF4-FFF2-40B4-BE49-F238E27FC236}">
                <a16:creationId xmlns:a16="http://schemas.microsoft.com/office/drawing/2014/main" id="{DB04E577-54C4-F13F-CB15-1D8C3FCE197D}"/>
              </a:ext>
            </a:extLst>
          </p:cNvPr>
          <p:cNvSpPr txBox="1"/>
          <p:nvPr/>
        </p:nvSpPr>
        <p:spPr>
          <a:xfrm>
            <a:off x="6096000" y="256488"/>
            <a:ext cx="5081067" cy="584775"/>
          </a:xfrm>
          <a:prstGeom prst="rect">
            <a:avLst/>
          </a:prstGeom>
          <a:noFill/>
        </p:spPr>
        <p:txBody>
          <a:bodyPr wrap="square">
            <a:spAutoFit/>
          </a:bodyPr>
          <a:lstStyle/>
          <a:p>
            <a:r>
              <a:rPr lang="en-US" altLang="zh-CN" sz="3200" dirty="0">
                <a:latin typeface="Times New Roman" panose="02020603050405020304" pitchFamily="18" charset="0"/>
                <a:ea typeface="Microsoft YaHei" panose="020B0503020204020204" pitchFamily="34" charset="-122"/>
                <a:cs typeface="Times New Roman" panose="02020603050405020304" pitchFamily="18" charset="0"/>
              </a:rPr>
              <a:t>Introduction to InfoSec</a:t>
            </a:r>
            <a:endParaRPr lang="zh-CN" altLang="en-US" sz="3200" dirty="0">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4602124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2349</TotalTime>
  <Words>1730</Words>
  <Application>Microsoft Macintosh PowerPoint</Application>
  <PresentationFormat>宽屏</PresentationFormat>
  <Paragraphs>189</Paragraphs>
  <Slides>26</Slides>
  <Notes>21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TeXPalladioL</vt:lpstr>
      <vt:lpstr>URWPalladioL</vt:lpstr>
      <vt:lpstr>Arial</vt:lpstr>
      <vt:lpstr>Helvetica Neue</vt:lpstr>
      <vt:lpstr>Times New Roman</vt:lpstr>
      <vt:lpstr>Office 主题​​</vt:lpstr>
      <vt:lpstr>Awareness is All You Need</vt:lpstr>
      <vt:lpstr>Several Way to Protect InfoSec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It safeguard through…</vt:lpstr>
      <vt:lpstr>Due care &amp; Due Diligence</vt:lpstr>
      <vt:lpstr>Comparison</vt:lpstr>
      <vt:lpstr>Two Questions</vt:lpstr>
      <vt:lpstr>PowerPoint 演示文稿</vt:lpstr>
      <vt:lpstr>PowerPoint 演示文稿</vt:lpstr>
      <vt:lpstr>Policy &amp; Laws</vt:lpstr>
      <vt:lpstr>Policy &amp; Laws</vt:lpstr>
      <vt:lpstr>Crete-Nishihata et al.  Law enforcement training is effective. Policies can be implemented only under legal system. </vt:lpstr>
      <vt:lpstr>Policy and Laws work.   </vt:lpstr>
      <vt:lpstr>Policy and Laws work. But there is a better approach.  </vt:lpstr>
      <vt:lpstr>Kitsios et al.  Study on the implementation of International Organization for Standardization 270000: Risks are undetected and overlooked.</vt:lpstr>
      <vt:lpstr>Mikko et al. Social influence                Awareness is the KEY. </vt:lpstr>
      <vt:lpstr>Mikko et al. Social influence               Awareness is the KEY.  Technology is always developing. Perfection in systems does not exist.  Awareness works on guaranteeing Infosec. </vt:lpstr>
      <vt:lpstr>Awareness works on guaranteeing Infosec.  Continuous training and supervision of employees.  Consciousness plays a role.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Awareness is All You Need</dc:title>
  <dc:creator>Yinqiao Li</dc:creator>
  <cp:lastModifiedBy>Yinqiao Li</cp:lastModifiedBy>
  <cp:revision>15</cp:revision>
  <dcterms:created xsi:type="dcterms:W3CDTF">2024-04-05T05:04:00Z</dcterms:created>
  <dcterms:modified xsi:type="dcterms:W3CDTF">2024-04-22T08:47:29Z</dcterms:modified>
</cp:coreProperties>
</file>